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wmf" ContentType="image/x-wmf"/>
  <Default Extension="rels" ContentType="application/vnd.openxmlformats-package.relationships+xml"/>
  <Default Extension="xml" ContentType="application/xml"/>
  <Default Extension="gif" ContentType="image/gif"/>
  <Default Extension="vml" ContentType="application/vnd.openxmlformats-officedocument.vmlDrawing"/>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firstSlideNum="0" saveSubsetFonts="1" autoCompressPictures="0">
  <p:sldMasterIdLst>
    <p:sldMasterId id="2147483648" r:id="rId1"/>
    <p:sldMasterId id="2147483672" r:id="rId2"/>
  </p:sldMasterIdLst>
  <p:notesMasterIdLst>
    <p:notesMasterId r:id="rId50"/>
  </p:notesMasterIdLst>
  <p:handoutMasterIdLst>
    <p:handoutMasterId r:id="rId51"/>
  </p:handoutMasterIdLst>
  <p:sldIdLst>
    <p:sldId id="256" r:id="rId3"/>
    <p:sldId id="316" r:id="rId4"/>
    <p:sldId id="351" r:id="rId5"/>
    <p:sldId id="352" r:id="rId6"/>
    <p:sldId id="347" r:id="rId7"/>
    <p:sldId id="373" r:id="rId8"/>
    <p:sldId id="350" r:id="rId9"/>
    <p:sldId id="358" r:id="rId10"/>
    <p:sldId id="346" r:id="rId11"/>
    <p:sldId id="359" r:id="rId12"/>
    <p:sldId id="374" r:id="rId13"/>
    <p:sldId id="360" r:id="rId14"/>
    <p:sldId id="361" r:id="rId15"/>
    <p:sldId id="362" r:id="rId16"/>
    <p:sldId id="363" r:id="rId17"/>
    <p:sldId id="375" r:id="rId18"/>
    <p:sldId id="364" r:id="rId19"/>
    <p:sldId id="348" r:id="rId20"/>
    <p:sldId id="365" r:id="rId21"/>
    <p:sldId id="366" r:id="rId22"/>
    <p:sldId id="367" r:id="rId23"/>
    <p:sldId id="368" r:id="rId24"/>
    <p:sldId id="377" r:id="rId25"/>
    <p:sldId id="369" r:id="rId26"/>
    <p:sldId id="370" r:id="rId27"/>
    <p:sldId id="371" r:id="rId28"/>
    <p:sldId id="378" r:id="rId29"/>
    <p:sldId id="372" r:id="rId30"/>
    <p:sldId id="349" r:id="rId31"/>
    <p:sldId id="380" r:id="rId32"/>
    <p:sldId id="381" r:id="rId33"/>
    <p:sldId id="383" r:id="rId34"/>
    <p:sldId id="396" r:id="rId35"/>
    <p:sldId id="384" r:id="rId36"/>
    <p:sldId id="385" r:id="rId37"/>
    <p:sldId id="386" r:id="rId38"/>
    <p:sldId id="387" r:id="rId39"/>
    <p:sldId id="395" r:id="rId40"/>
    <p:sldId id="394" r:id="rId41"/>
    <p:sldId id="389" r:id="rId42"/>
    <p:sldId id="390" r:id="rId43"/>
    <p:sldId id="391" r:id="rId44"/>
    <p:sldId id="393" r:id="rId45"/>
    <p:sldId id="388" r:id="rId46"/>
    <p:sldId id="392" r:id="rId47"/>
    <p:sldId id="397" r:id="rId48"/>
    <p:sldId id="382" r:id="rId49"/>
  </p:sldIdLst>
  <p:sldSz cx="12192000" cy="6858000"/>
  <p:notesSz cx="6858000" cy="9144000"/>
  <p:defaultTextStyle>
    <a:defPPr>
      <a:defRPr lang="fr-FR"/>
    </a:defPPr>
    <a:lvl1pPr algn="l" rtl="0" fontAlgn="base">
      <a:spcBef>
        <a:spcPct val="0"/>
      </a:spcBef>
      <a:spcAft>
        <a:spcPct val="0"/>
      </a:spcAft>
      <a:defRPr kern="1200">
        <a:solidFill>
          <a:schemeClr val="tx1"/>
        </a:solidFill>
        <a:latin typeface="Arial" pitchFamily="4" charset="0"/>
        <a:ea typeface="+mn-ea"/>
        <a:cs typeface="+mn-cs"/>
      </a:defRPr>
    </a:lvl1pPr>
    <a:lvl2pPr marL="457200" algn="l" rtl="0" fontAlgn="base">
      <a:spcBef>
        <a:spcPct val="0"/>
      </a:spcBef>
      <a:spcAft>
        <a:spcPct val="0"/>
      </a:spcAft>
      <a:defRPr kern="1200">
        <a:solidFill>
          <a:schemeClr val="tx1"/>
        </a:solidFill>
        <a:latin typeface="Arial" pitchFamily="4" charset="0"/>
        <a:ea typeface="+mn-ea"/>
        <a:cs typeface="+mn-cs"/>
      </a:defRPr>
    </a:lvl2pPr>
    <a:lvl3pPr marL="914400" algn="l" rtl="0" fontAlgn="base">
      <a:spcBef>
        <a:spcPct val="0"/>
      </a:spcBef>
      <a:spcAft>
        <a:spcPct val="0"/>
      </a:spcAft>
      <a:defRPr kern="1200">
        <a:solidFill>
          <a:schemeClr val="tx1"/>
        </a:solidFill>
        <a:latin typeface="Arial" pitchFamily="4" charset="0"/>
        <a:ea typeface="+mn-ea"/>
        <a:cs typeface="+mn-cs"/>
      </a:defRPr>
    </a:lvl3pPr>
    <a:lvl4pPr marL="1371600" algn="l" rtl="0" fontAlgn="base">
      <a:spcBef>
        <a:spcPct val="0"/>
      </a:spcBef>
      <a:spcAft>
        <a:spcPct val="0"/>
      </a:spcAft>
      <a:defRPr kern="1200">
        <a:solidFill>
          <a:schemeClr val="tx1"/>
        </a:solidFill>
        <a:latin typeface="Arial" pitchFamily="4" charset="0"/>
        <a:ea typeface="+mn-ea"/>
        <a:cs typeface="+mn-cs"/>
      </a:defRPr>
    </a:lvl4pPr>
    <a:lvl5pPr marL="1828800" algn="l" rtl="0" fontAlgn="base">
      <a:spcBef>
        <a:spcPct val="0"/>
      </a:spcBef>
      <a:spcAft>
        <a:spcPct val="0"/>
      </a:spcAft>
      <a:defRPr kern="1200">
        <a:solidFill>
          <a:schemeClr val="tx1"/>
        </a:solidFill>
        <a:latin typeface="Arial" pitchFamily="4" charset="0"/>
        <a:ea typeface="+mn-ea"/>
        <a:cs typeface="+mn-cs"/>
      </a:defRPr>
    </a:lvl5pPr>
    <a:lvl6pPr marL="2286000" algn="l" defTabSz="457200" rtl="0" eaLnBrk="1" latinLnBrk="0" hangingPunct="1">
      <a:defRPr kern="1200">
        <a:solidFill>
          <a:schemeClr val="tx1"/>
        </a:solidFill>
        <a:latin typeface="Arial" pitchFamily="4" charset="0"/>
        <a:ea typeface="+mn-ea"/>
        <a:cs typeface="+mn-cs"/>
      </a:defRPr>
    </a:lvl6pPr>
    <a:lvl7pPr marL="2743200" algn="l" defTabSz="457200" rtl="0" eaLnBrk="1" latinLnBrk="0" hangingPunct="1">
      <a:defRPr kern="1200">
        <a:solidFill>
          <a:schemeClr val="tx1"/>
        </a:solidFill>
        <a:latin typeface="Arial" pitchFamily="4" charset="0"/>
        <a:ea typeface="+mn-ea"/>
        <a:cs typeface="+mn-cs"/>
      </a:defRPr>
    </a:lvl7pPr>
    <a:lvl8pPr marL="3200400" algn="l" defTabSz="457200" rtl="0" eaLnBrk="1" latinLnBrk="0" hangingPunct="1">
      <a:defRPr kern="1200">
        <a:solidFill>
          <a:schemeClr val="tx1"/>
        </a:solidFill>
        <a:latin typeface="Arial" pitchFamily="4" charset="0"/>
        <a:ea typeface="+mn-ea"/>
        <a:cs typeface="+mn-cs"/>
      </a:defRPr>
    </a:lvl8pPr>
    <a:lvl9pPr marL="3657600" algn="l" defTabSz="457200" rtl="0" eaLnBrk="1" latinLnBrk="0" hangingPunct="1">
      <a:defRPr kern="1200">
        <a:solidFill>
          <a:schemeClr val="tx1"/>
        </a:solidFill>
        <a:latin typeface="Arial" pitchFamily="4" charset="0"/>
        <a:ea typeface="+mn-ea"/>
        <a:cs typeface="+mn-cs"/>
      </a:defRPr>
    </a:lvl9pPr>
  </p:defaultTextStyle>
  <p:extLst>
    <p:ext uri="{EFAFB233-063F-42B5-8137-9DF3F51BA10A}">
      <p15:sldGuideLst xmlns:p15="http://schemas.microsoft.com/office/powerpoint/2012/main">
        <p15:guide id="1" orient="horz" pos="618" userDrawn="1">
          <p15:clr>
            <a:srgbClr val="A4A3A4"/>
          </p15:clr>
        </p15:guide>
        <p15:guide id="2" pos="3953" userDrawn="1">
          <p15:clr>
            <a:srgbClr val="A4A3A4"/>
          </p15:clr>
        </p15:guide>
        <p15:guide id="3" pos="1300" userDrawn="1">
          <p15:clr>
            <a:srgbClr val="A4A3A4"/>
          </p15:clr>
        </p15:guide>
        <p15:guide id="4" pos="6357" userDrawn="1">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0000"/>
    <a:srgbClr val="0000FF"/>
    <a:srgbClr val="00CC00"/>
    <a:srgbClr val="8F8685"/>
    <a:srgbClr val="66FF66"/>
    <a:srgbClr val="FF5050"/>
    <a:srgbClr val="847573"/>
    <a:srgbClr val="817776"/>
    <a:srgbClr val="665C5B"/>
    <a:srgbClr val="6A5B5A"/>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Style moyen 2 - Accentuation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000" autoAdjust="0"/>
    <p:restoredTop sz="94707" autoAdjust="0"/>
  </p:normalViewPr>
  <p:slideViewPr>
    <p:cSldViewPr snapToGrid="0">
      <p:cViewPr varScale="1">
        <p:scale>
          <a:sx n="69" d="100"/>
          <a:sy n="69" d="100"/>
        </p:scale>
        <p:origin x="72" y="198"/>
      </p:cViewPr>
      <p:guideLst>
        <p:guide orient="horz" pos="618"/>
        <p:guide pos="3953"/>
        <p:guide pos="1300"/>
        <p:guide pos="6357"/>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100" d="100"/>
        <a:sy n="100" d="100"/>
      </p:scale>
      <p:origin x="0" y="1302"/>
    </p:cViewPr>
  </p:sorterViewPr>
  <p:notesViewPr>
    <p:cSldViewPr snapToGrid="0" showGuides="1">
      <p:cViewPr varScale="1">
        <p:scale>
          <a:sx n="57" d="100"/>
          <a:sy n="57" d="100"/>
        </p:scale>
        <p:origin x="2832" y="72"/>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notesMaster" Target="notesMasters/notesMaster1.xml"/><Relationship Id="rId55" Type="http://schemas.openxmlformats.org/officeDocument/2006/relationships/tableStyles" Target="tableStyles.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viewProps" Target="viewProps.xml"/><Relationship Id="rId5" Type="http://schemas.openxmlformats.org/officeDocument/2006/relationships/slide" Target="slides/slide3.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8" Type="http://schemas.openxmlformats.org/officeDocument/2006/relationships/slide" Target="slides/slide6.xml"/><Relationship Id="rId51" Type="http://schemas.openxmlformats.org/officeDocument/2006/relationships/handoutMaster" Target="handoutMasters/handoutMaster1.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33.wmf"/></Relationships>
</file>

<file path=ppt/drawings/_rels/vmlDrawing2.vml.rels><?xml version="1.0" encoding="UTF-8" standalone="yes"?>
<Relationships xmlns="http://schemas.openxmlformats.org/package/2006/relationships"><Relationship Id="rId3" Type="http://schemas.openxmlformats.org/officeDocument/2006/relationships/image" Target="../media/image65.wmf"/><Relationship Id="rId2" Type="http://schemas.openxmlformats.org/officeDocument/2006/relationships/image" Target="../media/image64.wmf"/><Relationship Id="rId1" Type="http://schemas.openxmlformats.org/officeDocument/2006/relationships/image" Target="../media/image63.wmf"/><Relationship Id="rId5" Type="http://schemas.openxmlformats.org/officeDocument/2006/relationships/image" Target="../media/image67.wmf"/><Relationship Id="rId4" Type="http://schemas.openxmlformats.org/officeDocument/2006/relationships/image" Target="../media/image66.wmf"/></Relationships>
</file>

<file path=ppt/drawings/_rels/vmlDrawing3.vml.rels><?xml version="1.0" encoding="UTF-8" standalone="yes"?>
<Relationships xmlns="http://schemas.openxmlformats.org/package/2006/relationships"><Relationship Id="rId3" Type="http://schemas.openxmlformats.org/officeDocument/2006/relationships/image" Target="../media/image102.wmf"/><Relationship Id="rId2" Type="http://schemas.openxmlformats.org/officeDocument/2006/relationships/image" Target="../media/image101.wmf"/><Relationship Id="rId1" Type="http://schemas.openxmlformats.org/officeDocument/2006/relationships/image" Target="../media/image100.w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fr-FR"/>
          </a:p>
        </p:txBody>
      </p:sp>
      <p:sp>
        <p:nvSpPr>
          <p:cNvPr id="3" name="Espace réservé de la date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5192D381-BC35-42A3-9779-82D8096CAB6E}" type="datetimeFigureOut">
              <a:rPr lang="fr-FR" smtClean="0"/>
              <a:pPr/>
              <a:t>19/10/2024</a:t>
            </a:fld>
            <a:endParaRPr lang="fr-FR"/>
          </a:p>
        </p:txBody>
      </p:sp>
      <p:sp>
        <p:nvSpPr>
          <p:cNvPr id="4" name="Espace réservé du pied de page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vl1pPr>
          </a:lstStyle>
          <a:p>
            <a:endParaRPr lang="fr-FR"/>
          </a:p>
        </p:txBody>
      </p:sp>
      <p:sp>
        <p:nvSpPr>
          <p:cNvPr id="5" name="Espace réservé du numéro de diapositive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a:defRPr sz="1200"/>
            </a:lvl1pPr>
          </a:lstStyle>
          <a:p>
            <a:fld id="{E28AB72B-9D73-4B79-A279-21CB7D78CB15}" type="slidenum">
              <a:rPr lang="fr-FR" smtClean="0"/>
              <a:pPr/>
              <a:t>‹N°›</a:t>
            </a:fld>
            <a:endParaRPr lang="fr-FR"/>
          </a:p>
        </p:txBody>
      </p:sp>
    </p:spTree>
    <p:extLst>
      <p:ext uri="{BB962C8B-B14F-4D97-AF65-F5344CB8AC3E}">
        <p14:creationId xmlns:p14="http://schemas.microsoft.com/office/powerpoint/2010/main" val="1445139025"/>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194"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vl1pPr>
          </a:lstStyle>
          <a:p>
            <a:endParaRPr lang="fr-FR"/>
          </a:p>
        </p:txBody>
      </p:sp>
      <p:sp>
        <p:nvSpPr>
          <p:cNvPr id="8195" name="Rectangle 3"/>
          <p:cNvSpPr>
            <a:spLocks noGrp="1" noChangeArrowheads="1"/>
          </p:cNvSpPr>
          <p:nvPr>
            <p:ph type="dt" idx="1"/>
          </p:nvPr>
        </p:nvSpPr>
        <p:spPr bwMode="auto">
          <a:xfrm>
            <a:off x="3884613"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vl1pPr>
          </a:lstStyle>
          <a:p>
            <a:endParaRPr lang="fr-FR"/>
          </a:p>
        </p:txBody>
      </p:sp>
      <p:sp>
        <p:nvSpPr>
          <p:cNvPr id="8196" name="Rectangle 4"/>
          <p:cNvSpPr>
            <a:spLocks noGrp="1" noRot="1" noChangeAspect="1" noChangeArrowheads="1" noTextEdit="1"/>
          </p:cNvSpPr>
          <p:nvPr>
            <p:ph type="sldImg" idx="2"/>
          </p:nvPr>
        </p:nvSpPr>
        <p:spPr bwMode="auto">
          <a:xfrm>
            <a:off x="381000" y="685800"/>
            <a:ext cx="6096000" cy="3429000"/>
          </a:xfrm>
          <a:prstGeom prst="rect">
            <a:avLst/>
          </a:prstGeom>
          <a:noFill/>
          <a:ln w="9525">
            <a:solidFill>
              <a:srgbClr val="000000"/>
            </a:solidFill>
            <a:miter lim="800000"/>
            <a:headEnd/>
            <a:tailEnd/>
          </a:ln>
          <a:effectLst/>
        </p:spPr>
      </p:sp>
      <p:sp>
        <p:nvSpPr>
          <p:cNvPr id="8197" name="Rectangle 5"/>
          <p:cNvSpPr>
            <a:spLocks noGrp="1" noChangeArrowheads="1"/>
          </p:cNvSpPr>
          <p:nvPr>
            <p:ph type="body" sz="quarter" idx="3"/>
          </p:nvPr>
        </p:nvSpPr>
        <p:spPr bwMode="auto">
          <a:xfrm>
            <a:off x="685800" y="4343400"/>
            <a:ext cx="5486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8198" name="Rectangle 6"/>
          <p:cNvSpPr>
            <a:spLocks noGrp="1" noChangeArrowheads="1"/>
          </p:cNvSpPr>
          <p:nvPr>
            <p:ph type="ftr" sz="quarter" idx="4"/>
          </p:nvPr>
        </p:nvSpPr>
        <p:spPr bwMode="auto">
          <a:xfrm>
            <a:off x="0"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vl1pPr>
          </a:lstStyle>
          <a:p>
            <a:endParaRPr lang="fr-FR"/>
          </a:p>
        </p:txBody>
      </p:sp>
      <p:sp>
        <p:nvSpPr>
          <p:cNvPr id="8199" name="Rectangle 7"/>
          <p:cNvSpPr>
            <a:spLocks noGrp="1" noChangeArrowheads="1"/>
          </p:cNvSpPr>
          <p:nvPr>
            <p:ph type="sldNum" sz="quarter" idx="5"/>
          </p:nvPr>
        </p:nvSpPr>
        <p:spPr bwMode="auto">
          <a:xfrm>
            <a:off x="3884613"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vl1pPr>
          </a:lstStyle>
          <a:p>
            <a:fld id="{624392AB-BA94-4E89-A2B6-4BCE66B2C5D9}" type="slidenum">
              <a:rPr lang="fr-FR"/>
              <a:pPr/>
              <a:t>‹N°›</a:t>
            </a:fld>
            <a:endParaRPr lang="fr-FR"/>
          </a:p>
        </p:txBody>
      </p:sp>
    </p:spTree>
    <p:extLst>
      <p:ext uri="{BB962C8B-B14F-4D97-AF65-F5344CB8AC3E}">
        <p14:creationId xmlns:p14="http://schemas.microsoft.com/office/powerpoint/2010/main" val="3400998906"/>
      </p:ext>
    </p:extLst>
  </p:cSld>
  <p:clrMap bg1="lt1" tx1="dk1" bg2="lt2" tx2="dk2" accent1="accent1" accent2="accent2" accent3="accent3" accent4="accent4" accent5="accent5" accent6="accent6" hlink="hlink" folHlink="folHlink"/>
  <p:hf hdr="0" ftr="0" dt="0"/>
  <p:notesStyle>
    <a:lvl1pPr algn="l" rtl="0" fontAlgn="base">
      <a:spcBef>
        <a:spcPct val="30000"/>
      </a:spcBef>
      <a:spcAft>
        <a:spcPct val="0"/>
      </a:spcAft>
      <a:defRPr sz="1200" kern="1200">
        <a:solidFill>
          <a:schemeClr val="tx1"/>
        </a:solidFill>
        <a:latin typeface="Arial" pitchFamily="4" charset="0"/>
        <a:ea typeface="+mn-ea"/>
        <a:cs typeface="+mn-cs"/>
      </a:defRPr>
    </a:lvl1pPr>
    <a:lvl2pPr marL="457200" algn="l" rtl="0" fontAlgn="base">
      <a:spcBef>
        <a:spcPct val="30000"/>
      </a:spcBef>
      <a:spcAft>
        <a:spcPct val="0"/>
      </a:spcAft>
      <a:defRPr sz="1200" kern="1200">
        <a:solidFill>
          <a:schemeClr val="tx1"/>
        </a:solidFill>
        <a:latin typeface="Arial" pitchFamily="4" charset="0"/>
        <a:ea typeface="ＭＳ Ｐゴシック" pitchFamily="4" charset="-128"/>
        <a:cs typeface="+mn-cs"/>
      </a:defRPr>
    </a:lvl2pPr>
    <a:lvl3pPr marL="914400" algn="l" rtl="0" fontAlgn="base">
      <a:spcBef>
        <a:spcPct val="30000"/>
      </a:spcBef>
      <a:spcAft>
        <a:spcPct val="0"/>
      </a:spcAft>
      <a:defRPr sz="1200" kern="1200">
        <a:solidFill>
          <a:schemeClr val="tx1"/>
        </a:solidFill>
        <a:latin typeface="Arial" pitchFamily="4" charset="0"/>
        <a:ea typeface="ＭＳ Ｐゴシック" pitchFamily="4" charset="-128"/>
        <a:cs typeface="+mn-cs"/>
      </a:defRPr>
    </a:lvl3pPr>
    <a:lvl4pPr marL="1371600" algn="l" rtl="0" fontAlgn="base">
      <a:spcBef>
        <a:spcPct val="30000"/>
      </a:spcBef>
      <a:spcAft>
        <a:spcPct val="0"/>
      </a:spcAft>
      <a:defRPr sz="1200" kern="1200">
        <a:solidFill>
          <a:schemeClr val="tx1"/>
        </a:solidFill>
        <a:latin typeface="Arial" pitchFamily="4" charset="0"/>
        <a:ea typeface="ＭＳ Ｐゴシック" pitchFamily="4" charset="-128"/>
        <a:cs typeface="+mn-cs"/>
      </a:defRPr>
    </a:lvl4pPr>
    <a:lvl5pPr marL="1828800" algn="l" rtl="0" fontAlgn="base">
      <a:spcBef>
        <a:spcPct val="30000"/>
      </a:spcBef>
      <a:spcAft>
        <a:spcPct val="0"/>
      </a:spcAft>
      <a:defRPr sz="1200" kern="1200">
        <a:solidFill>
          <a:schemeClr val="tx1"/>
        </a:solidFill>
        <a:latin typeface="Arial" pitchFamily="4" charset="0"/>
        <a:ea typeface="ＭＳ Ｐゴシック" pitchFamily="4" charset="-128"/>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endParaRPr lang="fr-FR"/>
          </a:p>
        </p:txBody>
      </p:sp>
      <p:sp>
        <p:nvSpPr>
          <p:cNvPr id="4" name="Espace réservé du numéro de diapositive 3"/>
          <p:cNvSpPr>
            <a:spLocks noGrp="1"/>
          </p:cNvSpPr>
          <p:nvPr>
            <p:ph type="sldNum" sz="quarter" idx="10"/>
          </p:nvPr>
        </p:nvSpPr>
        <p:spPr/>
        <p:txBody>
          <a:bodyPr/>
          <a:lstStyle/>
          <a:p>
            <a:fld id="{624392AB-BA94-4E89-A2B6-4BCE66B2C5D9}" type="slidenum">
              <a:rPr lang="fr-FR" smtClean="0"/>
              <a:pPr/>
              <a:t>18</a:t>
            </a:fld>
            <a:endParaRPr lang="fr-F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Diapositive de titr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ctrTitle"/>
          </p:nvPr>
        </p:nvSpPr>
        <p:spPr>
          <a:xfrm>
            <a:off x="4572001" y="2071688"/>
            <a:ext cx="7279217" cy="1568450"/>
          </a:xfrm>
        </p:spPr>
        <p:txBody>
          <a:bodyPr anchor="t"/>
          <a:lstStyle>
            <a:lvl1pPr>
              <a:defRPr sz="3200"/>
            </a:lvl1pPr>
          </a:lstStyle>
          <a:p>
            <a:r>
              <a:rPr lang="fr-FR" smtClean="0"/>
              <a:t>Cliquez pour modifier le style du titre</a:t>
            </a:r>
            <a:endParaRPr lang="fr-FR"/>
          </a:p>
        </p:txBody>
      </p:sp>
      <p:sp>
        <p:nvSpPr>
          <p:cNvPr id="3075" name="Rectangle 3"/>
          <p:cNvSpPr>
            <a:spLocks noGrp="1" noChangeArrowheads="1"/>
          </p:cNvSpPr>
          <p:nvPr>
            <p:ph type="subTitle" idx="1"/>
          </p:nvPr>
        </p:nvSpPr>
        <p:spPr>
          <a:xfrm>
            <a:off x="4572000" y="3892550"/>
            <a:ext cx="7281333" cy="1690688"/>
          </a:xfrm>
        </p:spPr>
        <p:txBody>
          <a:bodyPr/>
          <a:lstStyle>
            <a:lvl1pPr marL="0" indent="0">
              <a:buFont typeface="Wingdings 2" pitchFamily="4" charset="2"/>
              <a:buNone/>
              <a:defRPr>
                <a:solidFill>
                  <a:schemeClr val="tx2"/>
                </a:solidFill>
              </a:defRPr>
            </a:lvl1pPr>
          </a:lstStyle>
          <a:p>
            <a:r>
              <a:rPr lang="fr-FR" smtClean="0"/>
              <a:t>Cliquez pour modifier le style des sous-titres du masque</a:t>
            </a:r>
            <a:endParaRPr lang="fr-FR"/>
          </a:p>
        </p:txBody>
      </p:sp>
      <p:sp>
        <p:nvSpPr>
          <p:cNvPr id="3076" name="Rectangle 4"/>
          <p:cNvSpPr>
            <a:spLocks noGrp="1" noChangeArrowheads="1"/>
          </p:cNvSpPr>
          <p:nvPr>
            <p:ph type="dt" sz="half" idx="2"/>
          </p:nvPr>
        </p:nvSpPr>
        <p:spPr bwMode="auto">
          <a:xfrm>
            <a:off x="4572000" y="6132514"/>
            <a:ext cx="3048000" cy="344487"/>
          </a:xfrm>
          <a:prstGeom prst="rect">
            <a:avLst/>
          </a:prstGeom>
          <a:noFill/>
          <a:ln>
            <a:miter lim="800000"/>
            <a:headEnd/>
            <a:tailEnd/>
          </a:ln>
        </p:spPr>
        <p:txBody>
          <a:bodyPr vert="horz" wrap="square" lIns="0" tIns="0" rIns="0" bIns="0" numCol="1" anchor="t" anchorCtr="0" compatLnSpc="1">
            <a:prstTxWarp prst="textNoShape">
              <a:avLst/>
            </a:prstTxWarp>
          </a:bodyPr>
          <a:lstStyle>
            <a:lvl1pPr>
              <a:defRPr sz="1600">
                <a:solidFill>
                  <a:schemeClr val="tx2"/>
                </a:solidFill>
              </a:defRPr>
            </a:lvl1pPr>
          </a:lstStyle>
          <a:p>
            <a:endParaRPr lang="fr-F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pied de page 3"/>
          <p:cNvSpPr>
            <a:spLocks noGrp="1"/>
          </p:cNvSpPr>
          <p:nvPr>
            <p:ph type="ftr" sz="quarter" idx="10"/>
          </p:nvPr>
        </p:nvSpPr>
        <p:spPr>
          <a:xfrm>
            <a:off x="2032000" y="6453189"/>
            <a:ext cx="9008533" cy="268287"/>
          </a:xfrm>
          <a:prstGeom prst="rect">
            <a:avLst/>
          </a:prstGeom>
        </p:spPr>
        <p:txBody>
          <a:bodyPr/>
          <a:lstStyle>
            <a:lvl1pPr>
              <a:defRPr/>
            </a:lvl1pPr>
          </a:lstStyle>
          <a:p>
            <a:r>
              <a:rPr lang="fr-FR" smtClean="0"/>
              <a:t>direction ou services                         &lt;pied de page&gt;</a:t>
            </a:r>
            <a:endParaRPr lang="fr-FR"/>
          </a:p>
        </p:txBody>
      </p:sp>
      <p:sp>
        <p:nvSpPr>
          <p:cNvPr id="5" name="Espace réservé du numéro de diapositive 4"/>
          <p:cNvSpPr>
            <a:spLocks noGrp="1"/>
          </p:cNvSpPr>
          <p:nvPr>
            <p:ph type="sldNum" sz="quarter" idx="11"/>
          </p:nvPr>
        </p:nvSpPr>
        <p:spPr/>
        <p:txBody>
          <a:bodyPr/>
          <a:lstStyle>
            <a:lvl1pPr>
              <a:defRPr smtClean="0"/>
            </a:lvl1pPr>
          </a:lstStyle>
          <a:p>
            <a:r>
              <a:rPr lang="fr-FR"/>
              <a:t>page </a:t>
            </a:r>
            <a:fld id="{B571AE18-A13B-4231-8736-5FF4647272CB}" type="slidenum">
              <a:rPr lang="fr-FR"/>
              <a:pPr/>
              <a:t>‹N°›</a:t>
            </a:fld>
            <a:endParaRPr lang="fr-F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9298518" y="146051"/>
            <a:ext cx="2556933" cy="5967413"/>
          </a:xfrm>
        </p:spPr>
        <p:txBody>
          <a:bodyPr vert="eaVert"/>
          <a:lstStyle/>
          <a:p>
            <a:r>
              <a:rPr lang="fr-FR" smtClean="0"/>
              <a:t>Cliquez pour modifier le style du titre</a:t>
            </a:r>
            <a:endParaRPr lang="fr-FR"/>
          </a:p>
        </p:txBody>
      </p:sp>
      <p:sp>
        <p:nvSpPr>
          <p:cNvPr id="3" name="Espace réservé du texte vertical 2"/>
          <p:cNvSpPr>
            <a:spLocks noGrp="1"/>
          </p:cNvSpPr>
          <p:nvPr>
            <p:ph type="body" orient="vert" idx="1"/>
          </p:nvPr>
        </p:nvSpPr>
        <p:spPr>
          <a:xfrm>
            <a:off x="1625600" y="146051"/>
            <a:ext cx="7469717" cy="5967413"/>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u numéro de diapositive 4"/>
          <p:cNvSpPr>
            <a:spLocks noGrp="1"/>
          </p:cNvSpPr>
          <p:nvPr>
            <p:ph type="sldNum" sz="quarter" idx="11"/>
          </p:nvPr>
        </p:nvSpPr>
        <p:spPr/>
        <p:txBody>
          <a:bodyPr/>
          <a:lstStyle>
            <a:lvl1pPr>
              <a:defRPr smtClean="0"/>
            </a:lvl1pPr>
          </a:lstStyle>
          <a:p>
            <a:r>
              <a:rPr lang="fr-FR"/>
              <a:t>page </a:t>
            </a:r>
            <a:fld id="{0BB82F06-C62A-4B62-A3E4-00CCFA5212D0}" type="slidenum">
              <a:rPr lang="fr-FR"/>
              <a:pPr/>
              <a:t>‹N°›</a:t>
            </a:fld>
            <a:endParaRPr lang="fr-FR"/>
          </a:p>
        </p:txBody>
      </p:sp>
      <p:sp>
        <p:nvSpPr>
          <p:cNvPr id="6" name="Espace réservé du pied de page 5"/>
          <p:cNvSpPr>
            <a:spLocks noGrp="1" noChangeArrowheads="1"/>
          </p:cNvSpPr>
          <p:nvPr>
            <p:ph type="ftr" sz="quarter" idx="3"/>
          </p:nvPr>
        </p:nvSpPr>
        <p:spPr bwMode="auto">
          <a:xfrm>
            <a:off x="2120900" y="6453189"/>
            <a:ext cx="8748184" cy="268287"/>
          </a:xfrm>
          <a:prstGeom prst="rect">
            <a:avLst/>
          </a:prstGeom>
          <a:noFill/>
          <a:ln w="9525" algn="ctr">
            <a:noFill/>
            <a:miter lim="800000"/>
            <a:headEnd/>
            <a:tailEnd/>
          </a:ln>
          <a:effectLst/>
        </p:spPr>
        <p:txBody>
          <a:bodyPr vert="horz" wrap="square" lIns="0" tIns="45720" rIns="0" bIns="45720" numCol="1" anchor="t" anchorCtr="0" compatLnSpc="1">
            <a:prstTxWarp prst="textNoShape">
              <a:avLst/>
            </a:prstTxWarp>
          </a:bodyPr>
          <a:lstStyle>
            <a:lvl1pPr>
              <a:defRPr sz="1200" b="1">
                <a:solidFill>
                  <a:schemeClr val="tx2"/>
                </a:solidFill>
              </a:defRPr>
            </a:lvl1pPr>
          </a:lstStyle>
          <a:p>
            <a:r>
              <a:rPr lang="fr-FR" smtClean="0"/>
              <a:t>direction ou services                         &lt;pied de page&gt;</a:t>
            </a:r>
            <a:endParaRPr lang="fr-FR" dirty="0"/>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914400" y="2130426"/>
            <a:ext cx="10363200" cy="1470025"/>
          </a:xfrm>
        </p:spPr>
        <p:txBody>
          <a:bodyPr/>
          <a:lstStyle/>
          <a:p>
            <a:r>
              <a:rPr lang="fr-FR" smtClean="0"/>
              <a:t>Cliquez et modifiez le titre</a:t>
            </a:r>
            <a:endParaRPr lang="fr-FR"/>
          </a:p>
        </p:txBody>
      </p:sp>
      <p:sp>
        <p:nvSpPr>
          <p:cNvPr id="3" name="Sous-titre 2"/>
          <p:cNvSpPr>
            <a:spLocks noGrp="1"/>
          </p:cNvSpPr>
          <p:nvPr>
            <p:ph type="subTitle" idx="1"/>
          </p:nvPr>
        </p:nvSpPr>
        <p:spPr>
          <a:xfrm>
            <a:off x="1828800" y="3886200"/>
            <a:ext cx="85344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fr-FR" smtClean="0"/>
              <a:t>Cliquez pour modifier le style des sous-titres du masque</a:t>
            </a:r>
            <a:endParaRPr lang="fr-FR"/>
          </a:p>
        </p:txBody>
      </p:sp>
      <p:sp>
        <p:nvSpPr>
          <p:cNvPr id="5" name="Espace réservé du numéro de diapositive 4"/>
          <p:cNvSpPr>
            <a:spLocks noGrp="1"/>
          </p:cNvSpPr>
          <p:nvPr>
            <p:ph type="sldNum" sz="quarter" idx="11"/>
          </p:nvPr>
        </p:nvSpPr>
        <p:spPr/>
        <p:txBody>
          <a:bodyPr/>
          <a:lstStyle>
            <a:lvl1pPr>
              <a:defRPr smtClean="0"/>
            </a:lvl1pPr>
          </a:lstStyle>
          <a:p>
            <a:r>
              <a:rPr lang="fr-FR"/>
              <a:t>page </a:t>
            </a:r>
            <a:fld id="{B9712F7E-3277-423D-AF0F-E70819C92C1E}" type="slidenum">
              <a:rPr lang="fr-FR"/>
              <a:pPr/>
              <a:t>‹N°›</a:t>
            </a:fld>
            <a:endParaRPr lang="fr-FR"/>
          </a:p>
        </p:txBody>
      </p:sp>
      <p:sp>
        <p:nvSpPr>
          <p:cNvPr id="6" name="Espace réservé du pied de page 5"/>
          <p:cNvSpPr>
            <a:spLocks noGrp="1" noChangeArrowheads="1"/>
          </p:cNvSpPr>
          <p:nvPr>
            <p:ph type="ftr" sz="quarter" idx="3"/>
          </p:nvPr>
        </p:nvSpPr>
        <p:spPr bwMode="auto">
          <a:xfrm>
            <a:off x="2120900" y="6453189"/>
            <a:ext cx="8748184" cy="268287"/>
          </a:xfrm>
          <a:prstGeom prst="rect">
            <a:avLst/>
          </a:prstGeom>
          <a:noFill/>
          <a:ln w="9525" algn="ctr">
            <a:noFill/>
            <a:miter lim="800000"/>
            <a:headEnd/>
            <a:tailEnd/>
          </a:ln>
          <a:effectLst/>
        </p:spPr>
        <p:txBody>
          <a:bodyPr vert="horz" wrap="square" lIns="0" tIns="45720" rIns="0" bIns="45720" numCol="1" anchor="t" anchorCtr="0" compatLnSpc="1">
            <a:prstTxWarp prst="textNoShape">
              <a:avLst/>
            </a:prstTxWarp>
          </a:bodyPr>
          <a:lstStyle>
            <a:lvl1pPr>
              <a:defRPr sz="1200" b="1">
                <a:solidFill>
                  <a:schemeClr val="tx2"/>
                </a:solidFill>
              </a:defRPr>
            </a:lvl1pPr>
          </a:lstStyle>
          <a:p>
            <a:r>
              <a:rPr lang="fr-FR" smtClean="0"/>
              <a:t>direction ou services                         &lt;pied de page&gt;</a:t>
            </a:r>
            <a:endParaRPr lang="fr-FR" dirty="0"/>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et modifiez le titre</a:t>
            </a:r>
            <a:endParaRPr lang="fr-FR"/>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u numéro de diapositive 4"/>
          <p:cNvSpPr>
            <a:spLocks noGrp="1"/>
          </p:cNvSpPr>
          <p:nvPr>
            <p:ph type="sldNum" sz="quarter" idx="11"/>
          </p:nvPr>
        </p:nvSpPr>
        <p:spPr/>
        <p:txBody>
          <a:bodyPr/>
          <a:lstStyle>
            <a:lvl1pPr>
              <a:defRPr smtClean="0"/>
            </a:lvl1pPr>
          </a:lstStyle>
          <a:p>
            <a:r>
              <a:rPr lang="fr-FR"/>
              <a:t>page </a:t>
            </a:r>
            <a:fld id="{0BA43951-F1BF-43DD-9ECC-B11C93E91A43}" type="slidenum">
              <a:rPr lang="fr-FR"/>
              <a:pPr/>
              <a:t>‹N°›</a:t>
            </a:fld>
            <a:endParaRPr lang="fr-FR"/>
          </a:p>
        </p:txBody>
      </p:sp>
      <p:sp>
        <p:nvSpPr>
          <p:cNvPr id="6" name="Espace réservé du pied de page 5"/>
          <p:cNvSpPr>
            <a:spLocks noGrp="1" noChangeArrowheads="1"/>
          </p:cNvSpPr>
          <p:nvPr>
            <p:ph type="ftr" sz="quarter" idx="3"/>
          </p:nvPr>
        </p:nvSpPr>
        <p:spPr bwMode="auto">
          <a:xfrm>
            <a:off x="2120900" y="6453189"/>
            <a:ext cx="8748184" cy="268287"/>
          </a:xfrm>
          <a:prstGeom prst="rect">
            <a:avLst/>
          </a:prstGeom>
          <a:noFill/>
          <a:ln w="9525" algn="ctr">
            <a:noFill/>
            <a:miter lim="800000"/>
            <a:headEnd/>
            <a:tailEnd/>
          </a:ln>
          <a:effectLst/>
        </p:spPr>
        <p:txBody>
          <a:bodyPr vert="horz" wrap="square" lIns="0" tIns="45720" rIns="0" bIns="45720" numCol="1" anchor="t" anchorCtr="0" compatLnSpc="1">
            <a:prstTxWarp prst="textNoShape">
              <a:avLst/>
            </a:prstTxWarp>
          </a:bodyPr>
          <a:lstStyle>
            <a:lvl1pPr>
              <a:defRPr sz="1200" b="1">
                <a:solidFill>
                  <a:schemeClr val="tx2"/>
                </a:solidFill>
              </a:defRPr>
            </a:lvl1pPr>
          </a:lstStyle>
          <a:p>
            <a:r>
              <a:rPr lang="fr-FR" smtClean="0"/>
              <a:t>direction ou services                         &lt;pied de page&gt;</a:t>
            </a:r>
            <a:endParaRPr lang="fr-FR" dirty="0"/>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En-têt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963084" y="4406901"/>
            <a:ext cx="10363200" cy="1362075"/>
          </a:xfrm>
        </p:spPr>
        <p:txBody>
          <a:bodyPr anchor="t"/>
          <a:lstStyle>
            <a:lvl1pPr algn="l">
              <a:defRPr sz="4000" b="1" cap="all"/>
            </a:lvl1pPr>
          </a:lstStyle>
          <a:p>
            <a:r>
              <a:rPr lang="fr-FR" smtClean="0"/>
              <a:t>Cliquez et modifiez le titre</a:t>
            </a:r>
            <a:endParaRPr lang="fr-FR"/>
          </a:p>
        </p:txBody>
      </p:sp>
      <p:sp>
        <p:nvSpPr>
          <p:cNvPr id="3" name="Espace réservé du texte 2"/>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5" name="Espace réservé du numéro de diapositive 4"/>
          <p:cNvSpPr>
            <a:spLocks noGrp="1"/>
          </p:cNvSpPr>
          <p:nvPr>
            <p:ph type="sldNum" sz="quarter" idx="11"/>
          </p:nvPr>
        </p:nvSpPr>
        <p:spPr/>
        <p:txBody>
          <a:bodyPr/>
          <a:lstStyle>
            <a:lvl1pPr>
              <a:defRPr smtClean="0"/>
            </a:lvl1pPr>
          </a:lstStyle>
          <a:p>
            <a:r>
              <a:rPr lang="fr-FR"/>
              <a:t>page </a:t>
            </a:r>
            <a:fld id="{08A1786E-D960-48F7-836D-B5D7A47D5E18}" type="slidenum">
              <a:rPr lang="fr-FR"/>
              <a:pPr/>
              <a:t>‹N°›</a:t>
            </a:fld>
            <a:endParaRPr lang="fr-FR"/>
          </a:p>
        </p:txBody>
      </p:sp>
      <p:sp>
        <p:nvSpPr>
          <p:cNvPr id="6" name="Espace réservé du pied de page 5"/>
          <p:cNvSpPr>
            <a:spLocks noGrp="1" noChangeArrowheads="1"/>
          </p:cNvSpPr>
          <p:nvPr>
            <p:ph type="ftr" sz="quarter" idx="3"/>
          </p:nvPr>
        </p:nvSpPr>
        <p:spPr bwMode="auto">
          <a:xfrm>
            <a:off x="2120900" y="6453189"/>
            <a:ext cx="8748184" cy="268287"/>
          </a:xfrm>
          <a:prstGeom prst="rect">
            <a:avLst/>
          </a:prstGeom>
          <a:noFill/>
          <a:ln w="9525" algn="ctr">
            <a:noFill/>
            <a:miter lim="800000"/>
            <a:headEnd/>
            <a:tailEnd/>
          </a:ln>
          <a:effectLst/>
        </p:spPr>
        <p:txBody>
          <a:bodyPr vert="horz" wrap="square" lIns="0" tIns="45720" rIns="0" bIns="45720" numCol="1" anchor="t" anchorCtr="0" compatLnSpc="1">
            <a:prstTxWarp prst="textNoShape">
              <a:avLst/>
            </a:prstTxWarp>
          </a:bodyPr>
          <a:lstStyle>
            <a:lvl1pPr>
              <a:defRPr sz="1200" b="1">
                <a:solidFill>
                  <a:schemeClr val="tx2"/>
                </a:solidFill>
              </a:defRPr>
            </a:lvl1pPr>
          </a:lstStyle>
          <a:p>
            <a:r>
              <a:rPr lang="fr-FR" smtClean="0"/>
              <a:t>direction ou services                         &lt;pied de page&gt;</a:t>
            </a:r>
            <a:endParaRPr lang="fr-FR" dirty="0"/>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et modifiez le titre</a:t>
            </a:r>
            <a:endParaRPr lang="fr-FR"/>
          </a:p>
        </p:txBody>
      </p:sp>
      <p:sp>
        <p:nvSpPr>
          <p:cNvPr id="3" name="Espace réservé du contenu 2"/>
          <p:cNvSpPr>
            <a:spLocks noGrp="1"/>
          </p:cNvSpPr>
          <p:nvPr>
            <p:ph sz="half" idx="1"/>
          </p:nvPr>
        </p:nvSpPr>
        <p:spPr>
          <a:xfrm>
            <a:off x="1625600" y="1617663"/>
            <a:ext cx="5012267"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contenu 3"/>
          <p:cNvSpPr>
            <a:spLocks noGrp="1"/>
          </p:cNvSpPr>
          <p:nvPr>
            <p:ph sz="half" idx="2"/>
          </p:nvPr>
        </p:nvSpPr>
        <p:spPr>
          <a:xfrm>
            <a:off x="6841067" y="1617663"/>
            <a:ext cx="5014384"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6" name="Espace réservé du numéro de diapositive 5"/>
          <p:cNvSpPr>
            <a:spLocks noGrp="1"/>
          </p:cNvSpPr>
          <p:nvPr>
            <p:ph type="sldNum" sz="quarter" idx="11"/>
          </p:nvPr>
        </p:nvSpPr>
        <p:spPr/>
        <p:txBody>
          <a:bodyPr/>
          <a:lstStyle>
            <a:lvl1pPr>
              <a:defRPr smtClean="0"/>
            </a:lvl1pPr>
          </a:lstStyle>
          <a:p>
            <a:r>
              <a:rPr lang="fr-FR"/>
              <a:t>page </a:t>
            </a:r>
            <a:fld id="{D58AC4FD-561B-4798-B60D-8F866A67FD4E}" type="slidenum">
              <a:rPr lang="fr-FR"/>
              <a:pPr/>
              <a:t>‹N°›</a:t>
            </a:fld>
            <a:endParaRPr lang="fr-FR"/>
          </a:p>
        </p:txBody>
      </p:sp>
      <p:sp>
        <p:nvSpPr>
          <p:cNvPr id="7" name="Espace réservé du pied de page 5"/>
          <p:cNvSpPr>
            <a:spLocks noGrp="1" noChangeArrowheads="1"/>
          </p:cNvSpPr>
          <p:nvPr>
            <p:ph type="ftr" sz="quarter" idx="3"/>
          </p:nvPr>
        </p:nvSpPr>
        <p:spPr bwMode="auto">
          <a:xfrm>
            <a:off x="2120900" y="6453189"/>
            <a:ext cx="8748184" cy="268287"/>
          </a:xfrm>
          <a:prstGeom prst="rect">
            <a:avLst/>
          </a:prstGeom>
          <a:noFill/>
          <a:ln w="9525" algn="ctr">
            <a:noFill/>
            <a:miter lim="800000"/>
            <a:headEnd/>
            <a:tailEnd/>
          </a:ln>
          <a:effectLst/>
        </p:spPr>
        <p:txBody>
          <a:bodyPr vert="horz" wrap="square" lIns="0" tIns="45720" rIns="0" bIns="45720" numCol="1" anchor="t" anchorCtr="0" compatLnSpc="1">
            <a:prstTxWarp prst="textNoShape">
              <a:avLst/>
            </a:prstTxWarp>
          </a:bodyPr>
          <a:lstStyle>
            <a:lvl1pPr>
              <a:defRPr sz="1200" b="1">
                <a:solidFill>
                  <a:schemeClr val="tx2"/>
                </a:solidFill>
              </a:defRPr>
            </a:lvl1pPr>
          </a:lstStyle>
          <a:p>
            <a:r>
              <a:rPr lang="fr-FR" smtClean="0"/>
              <a:t>direction ou services                         &lt;pied de page&gt;</a:t>
            </a:r>
            <a:endParaRPr lang="fr-FR" dirty="0"/>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609600" y="274638"/>
            <a:ext cx="10972800" cy="1143000"/>
          </a:xfrm>
        </p:spPr>
        <p:txBody>
          <a:bodyPr/>
          <a:lstStyle>
            <a:lvl1pPr>
              <a:defRPr/>
            </a:lvl1pPr>
          </a:lstStyle>
          <a:p>
            <a:r>
              <a:rPr lang="fr-FR" smtClean="0"/>
              <a:t>Cliquez et modifiez le titre</a:t>
            </a:r>
            <a:endParaRPr lang="fr-FR"/>
          </a:p>
        </p:txBody>
      </p:sp>
      <p:sp>
        <p:nvSpPr>
          <p:cNvPr id="3" name="Espace réservé du texte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u texte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8" name="Espace réservé du numéro de diapositive 7"/>
          <p:cNvSpPr>
            <a:spLocks noGrp="1"/>
          </p:cNvSpPr>
          <p:nvPr>
            <p:ph type="sldNum" sz="quarter" idx="11"/>
          </p:nvPr>
        </p:nvSpPr>
        <p:spPr/>
        <p:txBody>
          <a:bodyPr/>
          <a:lstStyle>
            <a:lvl1pPr>
              <a:defRPr smtClean="0"/>
            </a:lvl1pPr>
          </a:lstStyle>
          <a:p>
            <a:r>
              <a:rPr lang="fr-FR"/>
              <a:t>page </a:t>
            </a:r>
            <a:fld id="{3FF3E072-4547-4464-8084-E4F04D72F803}" type="slidenum">
              <a:rPr lang="fr-FR"/>
              <a:pPr/>
              <a:t>‹N°›</a:t>
            </a:fld>
            <a:endParaRPr lang="fr-FR"/>
          </a:p>
        </p:txBody>
      </p:sp>
      <p:sp>
        <p:nvSpPr>
          <p:cNvPr id="9" name="Espace réservé du pied de page 5"/>
          <p:cNvSpPr>
            <a:spLocks noGrp="1" noChangeArrowheads="1"/>
          </p:cNvSpPr>
          <p:nvPr>
            <p:ph type="ftr" sz="quarter" idx="12"/>
          </p:nvPr>
        </p:nvSpPr>
        <p:spPr bwMode="auto">
          <a:xfrm>
            <a:off x="2120900" y="6453189"/>
            <a:ext cx="8748184" cy="268287"/>
          </a:xfrm>
          <a:prstGeom prst="rect">
            <a:avLst/>
          </a:prstGeom>
          <a:noFill/>
          <a:ln w="9525" algn="ctr">
            <a:noFill/>
            <a:miter lim="800000"/>
            <a:headEnd/>
            <a:tailEnd/>
          </a:ln>
          <a:effectLst/>
        </p:spPr>
        <p:txBody>
          <a:bodyPr vert="horz" wrap="square" lIns="0" tIns="45720" rIns="0" bIns="45720" numCol="1" anchor="t" anchorCtr="0" compatLnSpc="1">
            <a:prstTxWarp prst="textNoShape">
              <a:avLst/>
            </a:prstTxWarp>
          </a:bodyPr>
          <a:lstStyle>
            <a:lvl1pPr>
              <a:defRPr sz="1200" b="1">
                <a:solidFill>
                  <a:schemeClr val="tx2"/>
                </a:solidFill>
              </a:defRPr>
            </a:lvl1pPr>
          </a:lstStyle>
          <a:p>
            <a:r>
              <a:rPr lang="fr-FR" smtClean="0"/>
              <a:t>direction ou services                         &lt;pied de page&gt;</a:t>
            </a:r>
            <a:endParaRPr lang="fr-FR" dirty="0"/>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et modifiez le titre</a:t>
            </a:r>
            <a:endParaRPr lang="fr-FR"/>
          </a:p>
        </p:txBody>
      </p:sp>
      <p:sp>
        <p:nvSpPr>
          <p:cNvPr id="4" name="Espace réservé du numéro de diapositive 3"/>
          <p:cNvSpPr>
            <a:spLocks noGrp="1"/>
          </p:cNvSpPr>
          <p:nvPr>
            <p:ph type="sldNum" sz="quarter" idx="11"/>
          </p:nvPr>
        </p:nvSpPr>
        <p:spPr/>
        <p:txBody>
          <a:bodyPr/>
          <a:lstStyle>
            <a:lvl1pPr>
              <a:defRPr smtClean="0"/>
            </a:lvl1pPr>
          </a:lstStyle>
          <a:p>
            <a:r>
              <a:rPr lang="fr-FR"/>
              <a:t>page </a:t>
            </a:r>
            <a:fld id="{28A6B153-38E1-4CE8-A0D2-7A3023B5F0CC}" type="slidenum">
              <a:rPr lang="fr-FR"/>
              <a:pPr/>
              <a:t>‹N°›</a:t>
            </a:fld>
            <a:endParaRPr lang="fr-FR"/>
          </a:p>
        </p:txBody>
      </p:sp>
      <p:sp>
        <p:nvSpPr>
          <p:cNvPr id="5" name="Espace réservé du pied de page 5"/>
          <p:cNvSpPr>
            <a:spLocks noGrp="1" noChangeArrowheads="1"/>
          </p:cNvSpPr>
          <p:nvPr>
            <p:ph type="ftr" sz="quarter" idx="3"/>
          </p:nvPr>
        </p:nvSpPr>
        <p:spPr bwMode="auto">
          <a:xfrm>
            <a:off x="2120900" y="6453189"/>
            <a:ext cx="8748184" cy="268287"/>
          </a:xfrm>
          <a:prstGeom prst="rect">
            <a:avLst/>
          </a:prstGeom>
          <a:noFill/>
          <a:ln w="9525" algn="ctr">
            <a:noFill/>
            <a:miter lim="800000"/>
            <a:headEnd/>
            <a:tailEnd/>
          </a:ln>
          <a:effectLst/>
        </p:spPr>
        <p:txBody>
          <a:bodyPr vert="horz" wrap="square" lIns="0" tIns="45720" rIns="0" bIns="45720" numCol="1" anchor="t" anchorCtr="0" compatLnSpc="1">
            <a:prstTxWarp prst="textNoShape">
              <a:avLst/>
            </a:prstTxWarp>
          </a:bodyPr>
          <a:lstStyle>
            <a:lvl1pPr>
              <a:defRPr sz="1200" b="1">
                <a:solidFill>
                  <a:schemeClr val="tx2"/>
                </a:solidFill>
              </a:defRPr>
            </a:lvl1pPr>
          </a:lstStyle>
          <a:p>
            <a:r>
              <a:rPr lang="fr-FR" smtClean="0"/>
              <a:t>direction ou services                         &lt;pied de page&gt;</a:t>
            </a:r>
            <a:endParaRPr lang="fr-FR" dirty="0"/>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3" name="Espace réservé du numéro de diapositive 2"/>
          <p:cNvSpPr>
            <a:spLocks noGrp="1"/>
          </p:cNvSpPr>
          <p:nvPr>
            <p:ph type="sldNum" sz="quarter" idx="11"/>
          </p:nvPr>
        </p:nvSpPr>
        <p:spPr/>
        <p:txBody>
          <a:bodyPr/>
          <a:lstStyle>
            <a:lvl1pPr>
              <a:defRPr smtClean="0"/>
            </a:lvl1pPr>
          </a:lstStyle>
          <a:p>
            <a:r>
              <a:rPr lang="fr-FR"/>
              <a:t>page </a:t>
            </a:r>
            <a:fld id="{C6DDD436-036D-4AFC-B45E-DF406FB8E6F8}" type="slidenum">
              <a:rPr lang="fr-FR"/>
              <a:pPr/>
              <a:t>‹N°›</a:t>
            </a:fld>
            <a:endParaRPr lang="fr-FR"/>
          </a:p>
        </p:txBody>
      </p:sp>
      <p:sp>
        <p:nvSpPr>
          <p:cNvPr id="4" name="Espace réservé du pied de page 5"/>
          <p:cNvSpPr>
            <a:spLocks noGrp="1" noChangeArrowheads="1"/>
          </p:cNvSpPr>
          <p:nvPr>
            <p:ph type="ftr" sz="quarter" idx="3"/>
          </p:nvPr>
        </p:nvSpPr>
        <p:spPr bwMode="auto">
          <a:xfrm>
            <a:off x="2120900" y="6453189"/>
            <a:ext cx="8748184" cy="268287"/>
          </a:xfrm>
          <a:prstGeom prst="rect">
            <a:avLst/>
          </a:prstGeom>
          <a:noFill/>
          <a:ln w="9525" algn="ctr">
            <a:noFill/>
            <a:miter lim="800000"/>
            <a:headEnd/>
            <a:tailEnd/>
          </a:ln>
          <a:effectLst/>
        </p:spPr>
        <p:txBody>
          <a:bodyPr vert="horz" wrap="square" lIns="0" tIns="45720" rIns="0" bIns="45720" numCol="1" anchor="t" anchorCtr="0" compatLnSpc="1">
            <a:prstTxWarp prst="textNoShape">
              <a:avLst/>
            </a:prstTxWarp>
          </a:bodyPr>
          <a:lstStyle>
            <a:lvl1pPr>
              <a:defRPr sz="1200" b="1">
                <a:solidFill>
                  <a:schemeClr val="tx2"/>
                </a:solidFill>
              </a:defRPr>
            </a:lvl1pPr>
          </a:lstStyle>
          <a:p>
            <a:r>
              <a:rPr lang="fr-FR" smtClean="0"/>
              <a:t>direction ou services                         &lt;pied de page&gt;</a:t>
            </a:r>
            <a:endParaRPr lang="fr-FR" dirty="0"/>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609601" y="273050"/>
            <a:ext cx="4011084" cy="1162050"/>
          </a:xfrm>
        </p:spPr>
        <p:txBody>
          <a:bodyPr/>
          <a:lstStyle>
            <a:lvl1pPr algn="l">
              <a:defRPr sz="2000" b="1"/>
            </a:lvl1pPr>
          </a:lstStyle>
          <a:p>
            <a:r>
              <a:rPr lang="fr-FR" smtClean="0"/>
              <a:t>Cliquez et modifiez le titre</a:t>
            </a:r>
            <a:endParaRPr lang="fr-FR"/>
          </a:p>
        </p:txBody>
      </p:sp>
      <p:sp>
        <p:nvSpPr>
          <p:cNvPr id="3" name="Espace réservé du contenu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texte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6" name="Espace réservé du numéro de diapositive 5"/>
          <p:cNvSpPr>
            <a:spLocks noGrp="1"/>
          </p:cNvSpPr>
          <p:nvPr>
            <p:ph type="sldNum" sz="quarter" idx="11"/>
          </p:nvPr>
        </p:nvSpPr>
        <p:spPr/>
        <p:txBody>
          <a:bodyPr/>
          <a:lstStyle>
            <a:lvl1pPr>
              <a:defRPr smtClean="0"/>
            </a:lvl1pPr>
          </a:lstStyle>
          <a:p>
            <a:r>
              <a:rPr lang="fr-FR"/>
              <a:t>page </a:t>
            </a:r>
            <a:fld id="{F8DDAEFB-A923-465D-B43C-FC51DF242E7D}" type="slidenum">
              <a:rPr lang="fr-FR"/>
              <a:pPr/>
              <a:t>‹N°›</a:t>
            </a:fld>
            <a:endParaRPr lang="fr-FR"/>
          </a:p>
        </p:txBody>
      </p:sp>
      <p:sp>
        <p:nvSpPr>
          <p:cNvPr id="7" name="Espace réservé du pied de page 5"/>
          <p:cNvSpPr>
            <a:spLocks noGrp="1" noChangeArrowheads="1"/>
          </p:cNvSpPr>
          <p:nvPr>
            <p:ph type="ftr" sz="quarter" idx="3"/>
          </p:nvPr>
        </p:nvSpPr>
        <p:spPr bwMode="auto">
          <a:xfrm>
            <a:off x="2120900" y="6453189"/>
            <a:ext cx="8748184" cy="268287"/>
          </a:xfrm>
          <a:prstGeom prst="rect">
            <a:avLst/>
          </a:prstGeom>
          <a:noFill/>
          <a:ln w="9525" algn="ctr">
            <a:noFill/>
            <a:miter lim="800000"/>
            <a:headEnd/>
            <a:tailEnd/>
          </a:ln>
          <a:effectLst/>
        </p:spPr>
        <p:txBody>
          <a:bodyPr vert="horz" wrap="square" lIns="0" tIns="45720" rIns="0" bIns="45720" numCol="1" anchor="t" anchorCtr="0" compatLnSpc="1">
            <a:prstTxWarp prst="textNoShape">
              <a:avLst/>
            </a:prstTxWarp>
          </a:bodyPr>
          <a:lstStyle>
            <a:lvl1pPr>
              <a:defRPr sz="1200" b="1">
                <a:solidFill>
                  <a:schemeClr val="tx2"/>
                </a:solidFill>
              </a:defRPr>
            </a:lvl1pPr>
          </a:lstStyle>
          <a:p>
            <a:r>
              <a:rPr lang="fr-FR" smtClean="0"/>
              <a:t>direction ou services                         &lt;pied de page&gt;</a:t>
            </a:r>
            <a:endParaRPr lang="fr-FR" dirty="0"/>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u numéro de diapositive 4"/>
          <p:cNvSpPr>
            <a:spLocks noGrp="1"/>
          </p:cNvSpPr>
          <p:nvPr>
            <p:ph type="sldNum" sz="quarter" idx="11"/>
          </p:nvPr>
        </p:nvSpPr>
        <p:spPr/>
        <p:txBody>
          <a:bodyPr/>
          <a:lstStyle>
            <a:lvl1pPr>
              <a:defRPr smtClean="0"/>
            </a:lvl1pPr>
          </a:lstStyle>
          <a:p>
            <a:r>
              <a:rPr lang="fr-FR"/>
              <a:t>page </a:t>
            </a:r>
            <a:fld id="{8BEC196E-F33A-48F0-8D31-5B5C5E90AE4A}" type="slidenum">
              <a:rPr lang="fr-FR"/>
              <a:pPr/>
              <a:t>‹N°›</a:t>
            </a:fld>
            <a:endParaRPr lang="fr-FR"/>
          </a:p>
        </p:txBody>
      </p:sp>
      <p:sp>
        <p:nvSpPr>
          <p:cNvPr id="6" name="Espace réservé du pied de page 5"/>
          <p:cNvSpPr>
            <a:spLocks noGrp="1" noChangeArrowheads="1"/>
          </p:cNvSpPr>
          <p:nvPr>
            <p:ph type="ftr" sz="quarter" idx="3"/>
          </p:nvPr>
        </p:nvSpPr>
        <p:spPr bwMode="auto">
          <a:xfrm>
            <a:off x="2120900" y="6453189"/>
            <a:ext cx="8748184" cy="268287"/>
          </a:xfrm>
          <a:prstGeom prst="rect">
            <a:avLst/>
          </a:prstGeom>
          <a:noFill/>
          <a:ln w="9525" algn="ctr">
            <a:noFill/>
            <a:miter lim="800000"/>
            <a:headEnd/>
            <a:tailEnd/>
          </a:ln>
          <a:effectLst/>
        </p:spPr>
        <p:txBody>
          <a:bodyPr vert="horz" wrap="square" lIns="0" tIns="45720" rIns="0" bIns="45720" numCol="1" anchor="t" anchorCtr="0" compatLnSpc="1">
            <a:prstTxWarp prst="textNoShape">
              <a:avLst/>
            </a:prstTxWarp>
          </a:bodyPr>
          <a:lstStyle>
            <a:lvl1pPr>
              <a:defRPr sz="1200" b="1">
                <a:solidFill>
                  <a:schemeClr val="tx2"/>
                </a:solidFill>
              </a:defRPr>
            </a:lvl1pPr>
          </a:lstStyle>
          <a:p>
            <a:r>
              <a:rPr lang="fr-FR" smtClean="0"/>
              <a:t>direction ou services                         &lt;pied de page&gt;</a:t>
            </a:r>
            <a:endParaRPr lang="fr-FR" dirty="0"/>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2389717" y="4800600"/>
            <a:ext cx="7315200" cy="566738"/>
          </a:xfrm>
        </p:spPr>
        <p:txBody>
          <a:bodyPr/>
          <a:lstStyle>
            <a:lvl1pPr algn="l">
              <a:defRPr sz="2000" b="1"/>
            </a:lvl1pPr>
          </a:lstStyle>
          <a:p>
            <a:r>
              <a:rPr lang="fr-FR" smtClean="0"/>
              <a:t>Cliquez et modifiez le titre</a:t>
            </a:r>
            <a:endParaRPr lang="fr-FR"/>
          </a:p>
        </p:txBody>
      </p:sp>
      <p:sp>
        <p:nvSpPr>
          <p:cNvPr id="3" name="Espace réservé pour une image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FR"/>
          </a:p>
        </p:txBody>
      </p:sp>
      <p:sp>
        <p:nvSpPr>
          <p:cNvPr id="4" name="Espace réservé du texte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6" name="Espace réservé du numéro de diapositive 5"/>
          <p:cNvSpPr>
            <a:spLocks noGrp="1"/>
          </p:cNvSpPr>
          <p:nvPr>
            <p:ph type="sldNum" sz="quarter" idx="11"/>
          </p:nvPr>
        </p:nvSpPr>
        <p:spPr/>
        <p:txBody>
          <a:bodyPr/>
          <a:lstStyle>
            <a:lvl1pPr>
              <a:defRPr smtClean="0"/>
            </a:lvl1pPr>
          </a:lstStyle>
          <a:p>
            <a:r>
              <a:rPr lang="fr-FR"/>
              <a:t>page </a:t>
            </a:r>
            <a:fld id="{C3D8837B-8458-4265-972B-757D52FC1061}" type="slidenum">
              <a:rPr lang="fr-FR"/>
              <a:pPr/>
              <a:t>‹N°›</a:t>
            </a:fld>
            <a:endParaRPr lang="fr-FR"/>
          </a:p>
        </p:txBody>
      </p:sp>
      <p:sp>
        <p:nvSpPr>
          <p:cNvPr id="7" name="Espace réservé du pied de page 5"/>
          <p:cNvSpPr>
            <a:spLocks noGrp="1" noChangeArrowheads="1"/>
          </p:cNvSpPr>
          <p:nvPr>
            <p:ph type="ftr" sz="quarter" idx="3"/>
          </p:nvPr>
        </p:nvSpPr>
        <p:spPr bwMode="auto">
          <a:xfrm>
            <a:off x="2120900" y="6453189"/>
            <a:ext cx="8748184" cy="268287"/>
          </a:xfrm>
          <a:prstGeom prst="rect">
            <a:avLst/>
          </a:prstGeom>
          <a:noFill/>
          <a:ln w="9525" algn="ctr">
            <a:noFill/>
            <a:miter lim="800000"/>
            <a:headEnd/>
            <a:tailEnd/>
          </a:ln>
          <a:effectLst/>
        </p:spPr>
        <p:txBody>
          <a:bodyPr vert="horz" wrap="square" lIns="0" tIns="45720" rIns="0" bIns="45720" numCol="1" anchor="t" anchorCtr="0" compatLnSpc="1">
            <a:prstTxWarp prst="textNoShape">
              <a:avLst/>
            </a:prstTxWarp>
          </a:bodyPr>
          <a:lstStyle>
            <a:lvl1pPr>
              <a:defRPr sz="1200" b="1">
                <a:solidFill>
                  <a:schemeClr val="tx2"/>
                </a:solidFill>
              </a:defRPr>
            </a:lvl1pPr>
          </a:lstStyle>
          <a:p>
            <a:r>
              <a:rPr lang="fr-FR" smtClean="0"/>
              <a:t>direction ou services                         &lt;pied de page&gt;</a:t>
            </a:r>
            <a:endParaRPr lang="fr-FR" dirty="0"/>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et modifiez le titre</a:t>
            </a:r>
            <a:endParaRPr lang="fr-FR"/>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u numéro de diapositive 4"/>
          <p:cNvSpPr>
            <a:spLocks noGrp="1"/>
          </p:cNvSpPr>
          <p:nvPr>
            <p:ph type="sldNum" sz="quarter" idx="11"/>
          </p:nvPr>
        </p:nvSpPr>
        <p:spPr/>
        <p:txBody>
          <a:bodyPr/>
          <a:lstStyle>
            <a:lvl1pPr>
              <a:defRPr smtClean="0"/>
            </a:lvl1pPr>
          </a:lstStyle>
          <a:p>
            <a:r>
              <a:rPr lang="fr-FR"/>
              <a:t>page </a:t>
            </a:r>
            <a:fld id="{75C90C2F-9FB9-45F6-B07F-2B9F53DE8086}" type="slidenum">
              <a:rPr lang="fr-FR"/>
              <a:pPr/>
              <a:t>‹N°›</a:t>
            </a:fld>
            <a:endParaRPr lang="fr-FR"/>
          </a:p>
        </p:txBody>
      </p:sp>
      <p:sp>
        <p:nvSpPr>
          <p:cNvPr id="6" name="Espace réservé du pied de page 5"/>
          <p:cNvSpPr>
            <a:spLocks noGrp="1" noChangeArrowheads="1"/>
          </p:cNvSpPr>
          <p:nvPr>
            <p:ph type="ftr" sz="quarter" idx="3"/>
          </p:nvPr>
        </p:nvSpPr>
        <p:spPr bwMode="auto">
          <a:xfrm>
            <a:off x="2120900" y="6453189"/>
            <a:ext cx="8748184" cy="268287"/>
          </a:xfrm>
          <a:prstGeom prst="rect">
            <a:avLst/>
          </a:prstGeom>
          <a:noFill/>
          <a:ln w="9525" algn="ctr">
            <a:noFill/>
            <a:miter lim="800000"/>
            <a:headEnd/>
            <a:tailEnd/>
          </a:ln>
          <a:effectLst/>
        </p:spPr>
        <p:txBody>
          <a:bodyPr vert="horz" wrap="square" lIns="0" tIns="45720" rIns="0" bIns="45720" numCol="1" anchor="t" anchorCtr="0" compatLnSpc="1">
            <a:prstTxWarp prst="textNoShape">
              <a:avLst/>
            </a:prstTxWarp>
          </a:bodyPr>
          <a:lstStyle>
            <a:lvl1pPr>
              <a:defRPr sz="1200" b="1">
                <a:solidFill>
                  <a:schemeClr val="tx2"/>
                </a:solidFill>
              </a:defRPr>
            </a:lvl1pPr>
          </a:lstStyle>
          <a:p>
            <a:r>
              <a:rPr lang="fr-FR" smtClean="0"/>
              <a:t>direction ou services                         &lt;pied de page&gt;</a:t>
            </a:r>
            <a:endParaRPr lang="fr-FR" dirty="0"/>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9298518" y="146051"/>
            <a:ext cx="2556933" cy="5967413"/>
          </a:xfrm>
        </p:spPr>
        <p:txBody>
          <a:bodyPr vert="eaVert"/>
          <a:lstStyle/>
          <a:p>
            <a:r>
              <a:rPr lang="fr-FR" smtClean="0"/>
              <a:t>Cliquez et modifiez le titre</a:t>
            </a:r>
            <a:endParaRPr lang="fr-FR"/>
          </a:p>
        </p:txBody>
      </p:sp>
      <p:sp>
        <p:nvSpPr>
          <p:cNvPr id="3" name="Espace réservé du texte vertical 2"/>
          <p:cNvSpPr>
            <a:spLocks noGrp="1"/>
          </p:cNvSpPr>
          <p:nvPr>
            <p:ph type="body" orient="vert" idx="1"/>
          </p:nvPr>
        </p:nvSpPr>
        <p:spPr>
          <a:xfrm>
            <a:off x="1625600" y="146051"/>
            <a:ext cx="7469717" cy="5967413"/>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u numéro de diapositive 4"/>
          <p:cNvSpPr>
            <a:spLocks noGrp="1"/>
          </p:cNvSpPr>
          <p:nvPr>
            <p:ph type="sldNum" sz="quarter" idx="11"/>
          </p:nvPr>
        </p:nvSpPr>
        <p:spPr/>
        <p:txBody>
          <a:bodyPr/>
          <a:lstStyle>
            <a:lvl1pPr>
              <a:defRPr smtClean="0"/>
            </a:lvl1pPr>
          </a:lstStyle>
          <a:p>
            <a:r>
              <a:rPr lang="fr-FR"/>
              <a:t>page </a:t>
            </a:r>
            <a:fld id="{EF292D9E-78B8-4BD7-B350-8009499B8B9C}" type="slidenum">
              <a:rPr lang="fr-FR"/>
              <a:pPr/>
              <a:t>‹N°›</a:t>
            </a:fld>
            <a:endParaRPr lang="fr-FR"/>
          </a:p>
        </p:txBody>
      </p:sp>
      <p:sp>
        <p:nvSpPr>
          <p:cNvPr id="6" name="Espace réservé du pied de page 5"/>
          <p:cNvSpPr>
            <a:spLocks noGrp="1" noChangeArrowheads="1"/>
          </p:cNvSpPr>
          <p:nvPr>
            <p:ph type="ftr" sz="quarter" idx="3"/>
          </p:nvPr>
        </p:nvSpPr>
        <p:spPr bwMode="auto">
          <a:xfrm>
            <a:off x="2120900" y="6453189"/>
            <a:ext cx="8748184" cy="268287"/>
          </a:xfrm>
          <a:prstGeom prst="rect">
            <a:avLst/>
          </a:prstGeom>
          <a:noFill/>
          <a:ln w="9525" algn="ctr">
            <a:noFill/>
            <a:miter lim="800000"/>
            <a:headEnd/>
            <a:tailEnd/>
          </a:ln>
          <a:effectLst/>
        </p:spPr>
        <p:txBody>
          <a:bodyPr vert="horz" wrap="square" lIns="0" tIns="45720" rIns="0" bIns="45720" numCol="1" anchor="t" anchorCtr="0" compatLnSpc="1">
            <a:prstTxWarp prst="textNoShape">
              <a:avLst/>
            </a:prstTxWarp>
          </a:bodyPr>
          <a:lstStyle>
            <a:lvl1pPr>
              <a:defRPr sz="1200" b="1">
                <a:solidFill>
                  <a:schemeClr val="tx2"/>
                </a:solidFill>
              </a:defRPr>
            </a:lvl1pPr>
          </a:lstStyle>
          <a:p>
            <a:r>
              <a:rPr lang="fr-FR" smtClean="0"/>
              <a:t>direction ou services                         &lt;pied de page&gt;</a:t>
            </a:r>
            <a:endParaRPr lang="fr-FR" dirty="0"/>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En-têt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963084" y="4406901"/>
            <a:ext cx="10363200" cy="1362075"/>
          </a:xfrm>
        </p:spPr>
        <p:txBody>
          <a:bodyPr anchor="t"/>
          <a:lstStyle>
            <a:lvl1pPr algn="l">
              <a:defRPr sz="4000" b="1" cap="all"/>
            </a:lvl1pPr>
          </a:lstStyle>
          <a:p>
            <a:r>
              <a:rPr lang="fr-FR" smtClean="0"/>
              <a:t>Cliquez pour modifier le style du titre</a:t>
            </a:r>
            <a:endParaRPr lang="fr-FR"/>
          </a:p>
        </p:txBody>
      </p:sp>
      <p:sp>
        <p:nvSpPr>
          <p:cNvPr id="3" name="Espace réservé du texte 2"/>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5" name="Espace réservé du numéro de diapositive 4"/>
          <p:cNvSpPr>
            <a:spLocks noGrp="1"/>
          </p:cNvSpPr>
          <p:nvPr>
            <p:ph type="sldNum" sz="quarter" idx="11"/>
          </p:nvPr>
        </p:nvSpPr>
        <p:spPr/>
        <p:txBody>
          <a:bodyPr/>
          <a:lstStyle>
            <a:lvl1pPr>
              <a:defRPr smtClean="0"/>
            </a:lvl1pPr>
          </a:lstStyle>
          <a:p>
            <a:r>
              <a:rPr lang="fr-FR"/>
              <a:t>page </a:t>
            </a:r>
            <a:fld id="{4289FFF7-9EDA-4302-AE47-8A0111B26166}" type="slidenum">
              <a:rPr lang="fr-FR"/>
              <a:pPr/>
              <a:t>‹N°›</a:t>
            </a:fld>
            <a:endParaRPr lang="fr-FR"/>
          </a:p>
        </p:txBody>
      </p:sp>
      <p:sp>
        <p:nvSpPr>
          <p:cNvPr id="6" name="Espace réservé du pied de page 5"/>
          <p:cNvSpPr>
            <a:spLocks noGrp="1" noChangeArrowheads="1"/>
          </p:cNvSpPr>
          <p:nvPr>
            <p:ph type="ftr" sz="quarter" idx="3"/>
          </p:nvPr>
        </p:nvSpPr>
        <p:spPr bwMode="auto">
          <a:xfrm>
            <a:off x="2120900" y="6453189"/>
            <a:ext cx="8748184" cy="268287"/>
          </a:xfrm>
          <a:prstGeom prst="rect">
            <a:avLst/>
          </a:prstGeom>
          <a:noFill/>
          <a:ln w="9525" algn="ctr">
            <a:noFill/>
            <a:miter lim="800000"/>
            <a:headEnd/>
            <a:tailEnd/>
          </a:ln>
          <a:effectLst/>
        </p:spPr>
        <p:txBody>
          <a:bodyPr vert="horz" wrap="square" lIns="0" tIns="45720" rIns="0" bIns="45720" numCol="1" anchor="t" anchorCtr="0" compatLnSpc="1">
            <a:prstTxWarp prst="textNoShape">
              <a:avLst/>
            </a:prstTxWarp>
          </a:bodyPr>
          <a:lstStyle>
            <a:lvl1pPr>
              <a:defRPr sz="1200" b="1">
                <a:solidFill>
                  <a:schemeClr val="tx2"/>
                </a:solidFill>
              </a:defRPr>
            </a:lvl1pPr>
          </a:lstStyle>
          <a:p>
            <a:r>
              <a:rPr lang="fr-FR" smtClean="0"/>
              <a:t>direction ou services                         &lt;pied de page&gt;</a:t>
            </a:r>
            <a:endParaRPr lang="fr-FR" dirty="0"/>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 name="Espace réservé du contenu 2"/>
          <p:cNvSpPr>
            <a:spLocks noGrp="1"/>
          </p:cNvSpPr>
          <p:nvPr>
            <p:ph sz="half" idx="1"/>
          </p:nvPr>
        </p:nvSpPr>
        <p:spPr>
          <a:xfrm>
            <a:off x="1625600" y="1617663"/>
            <a:ext cx="5012267"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contenu 3"/>
          <p:cNvSpPr>
            <a:spLocks noGrp="1"/>
          </p:cNvSpPr>
          <p:nvPr>
            <p:ph sz="half" idx="2"/>
          </p:nvPr>
        </p:nvSpPr>
        <p:spPr>
          <a:xfrm>
            <a:off x="6841067" y="1617663"/>
            <a:ext cx="5014384"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6" name="Espace réservé du numéro de diapositive 5"/>
          <p:cNvSpPr>
            <a:spLocks noGrp="1"/>
          </p:cNvSpPr>
          <p:nvPr>
            <p:ph type="sldNum" sz="quarter" idx="11"/>
          </p:nvPr>
        </p:nvSpPr>
        <p:spPr/>
        <p:txBody>
          <a:bodyPr/>
          <a:lstStyle>
            <a:lvl1pPr>
              <a:defRPr smtClean="0"/>
            </a:lvl1pPr>
          </a:lstStyle>
          <a:p>
            <a:r>
              <a:rPr lang="fr-FR"/>
              <a:t>page </a:t>
            </a:r>
            <a:fld id="{E2DEDB9B-674A-4A19-88F2-C3E3F1AE0754}" type="slidenum">
              <a:rPr lang="fr-FR"/>
              <a:pPr/>
              <a:t>‹N°›</a:t>
            </a:fld>
            <a:endParaRPr lang="fr-FR"/>
          </a:p>
        </p:txBody>
      </p:sp>
      <p:sp>
        <p:nvSpPr>
          <p:cNvPr id="7" name="Espace réservé du pied de page 5"/>
          <p:cNvSpPr>
            <a:spLocks noGrp="1" noChangeArrowheads="1"/>
          </p:cNvSpPr>
          <p:nvPr>
            <p:ph type="ftr" sz="quarter" idx="3"/>
          </p:nvPr>
        </p:nvSpPr>
        <p:spPr bwMode="auto">
          <a:xfrm>
            <a:off x="2120900" y="6453189"/>
            <a:ext cx="8748184" cy="268287"/>
          </a:xfrm>
          <a:prstGeom prst="rect">
            <a:avLst/>
          </a:prstGeom>
          <a:noFill/>
          <a:ln w="9525" algn="ctr">
            <a:noFill/>
            <a:miter lim="800000"/>
            <a:headEnd/>
            <a:tailEnd/>
          </a:ln>
          <a:effectLst/>
        </p:spPr>
        <p:txBody>
          <a:bodyPr vert="horz" wrap="square" lIns="0" tIns="45720" rIns="0" bIns="45720" numCol="1" anchor="t" anchorCtr="0" compatLnSpc="1">
            <a:prstTxWarp prst="textNoShape">
              <a:avLst/>
            </a:prstTxWarp>
          </a:bodyPr>
          <a:lstStyle>
            <a:lvl1pPr>
              <a:defRPr sz="1200" b="1">
                <a:solidFill>
                  <a:schemeClr val="tx2"/>
                </a:solidFill>
              </a:defRPr>
            </a:lvl1pPr>
          </a:lstStyle>
          <a:p>
            <a:r>
              <a:rPr lang="fr-FR" smtClean="0"/>
              <a:t>direction ou services                         &lt;pied de page&gt;</a:t>
            </a:r>
            <a:endParaRPr lang="fr-FR" dirty="0"/>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609600" y="274638"/>
            <a:ext cx="10972800" cy="1143000"/>
          </a:xfrm>
        </p:spPr>
        <p:txBody>
          <a:bodyPr/>
          <a:lstStyle>
            <a:lvl1pPr>
              <a:defRPr/>
            </a:lvl1pPr>
          </a:lstStyle>
          <a:p>
            <a:r>
              <a:rPr lang="fr-FR" smtClean="0"/>
              <a:t>Cliquez pour modifier le style du titre</a:t>
            </a:r>
            <a:endParaRPr lang="fr-FR"/>
          </a:p>
        </p:txBody>
      </p:sp>
      <p:sp>
        <p:nvSpPr>
          <p:cNvPr id="3" name="Espace réservé du texte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u texte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8" name="Espace réservé du numéro de diapositive 7"/>
          <p:cNvSpPr>
            <a:spLocks noGrp="1"/>
          </p:cNvSpPr>
          <p:nvPr>
            <p:ph type="sldNum" sz="quarter" idx="11"/>
          </p:nvPr>
        </p:nvSpPr>
        <p:spPr/>
        <p:txBody>
          <a:bodyPr/>
          <a:lstStyle>
            <a:lvl1pPr>
              <a:defRPr smtClean="0"/>
            </a:lvl1pPr>
          </a:lstStyle>
          <a:p>
            <a:r>
              <a:rPr lang="fr-FR"/>
              <a:t>page </a:t>
            </a:r>
            <a:fld id="{AEE1C198-315A-4170-B547-A051E240C81F}" type="slidenum">
              <a:rPr lang="fr-FR"/>
              <a:pPr/>
              <a:t>‹N°›</a:t>
            </a:fld>
            <a:endParaRPr lang="fr-FR"/>
          </a:p>
        </p:txBody>
      </p:sp>
      <p:sp>
        <p:nvSpPr>
          <p:cNvPr id="9" name="Espace réservé du pied de page 5"/>
          <p:cNvSpPr>
            <a:spLocks noGrp="1" noChangeArrowheads="1"/>
          </p:cNvSpPr>
          <p:nvPr>
            <p:ph type="ftr" sz="quarter" idx="12"/>
          </p:nvPr>
        </p:nvSpPr>
        <p:spPr bwMode="auto">
          <a:xfrm>
            <a:off x="2120900" y="6453189"/>
            <a:ext cx="8748184" cy="268287"/>
          </a:xfrm>
          <a:prstGeom prst="rect">
            <a:avLst/>
          </a:prstGeom>
          <a:noFill/>
          <a:ln w="9525" algn="ctr">
            <a:noFill/>
            <a:miter lim="800000"/>
            <a:headEnd/>
            <a:tailEnd/>
          </a:ln>
          <a:effectLst/>
        </p:spPr>
        <p:txBody>
          <a:bodyPr vert="horz" wrap="square" lIns="0" tIns="45720" rIns="0" bIns="45720" numCol="1" anchor="t" anchorCtr="0" compatLnSpc="1">
            <a:prstTxWarp prst="textNoShape">
              <a:avLst/>
            </a:prstTxWarp>
          </a:bodyPr>
          <a:lstStyle>
            <a:lvl1pPr>
              <a:defRPr sz="1200" b="1">
                <a:solidFill>
                  <a:schemeClr val="tx2"/>
                </a:solidFill>
              </a:defRPr>
            </a:lvl1pPr>
          </a:lstStyle>
          <a:p>
            <a:r>
              <a:rPr lang="fr-FR" smtClean="0"/>
              <a:t>direction ou services                         &lt;pied de page&gt;</a:t>
            </a:r>
            <a:endParaRPr lang="fr-FR" dirty="0"/>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4" name="Espace réservé du numéro de diapositive 3"/>
          <p:cNvSpPr>
            <a:spLocks noGrp="1"/>
          </p:cNvSpPr>
          <p:nvPr>
            <p:ph type="sldNum" sz="quarter" idx="11"/>
          </p:nvPr>
        </p:nvSpPr>
        <p:spPr/>
        <p:txBody>
          <a:bodyPr/>
          <a:lstStyle>
            <a:lvl1pPr>
              <a:defRPr smtClean="0"/>
            </a:lvl1pPr>
          </a:lstStyle>
          <a:p>
            <a:r>
              <a:rPr lang="fr-FR"/>
              <a:t>page </a:t>
            </a:r>
            <a:fld id="{42FB173D-BB2B-445F-97D9-4DB4B769DE58}" type="slidenum">
              <a:rPr lang="fr-FR"/>
              <a:pPr/>
              <a:t>‹N°›</a:t>
            </a:fld>
            <a:endParaRPr lang="fr-FR"/>
          </a:p>
        </p:txBody>
      </p:sp>
      <p:sp>
        <p:nvSpPr>
          <p:cNvPr id="5" name="Espace réservé du pied de page 5"/>
          <p:cNvSpPr>
            <a:spLocks noGrp="1" noChangeArrowheads="1"/>
          </p:cNvSpPr>
          <p:nvPr>
            <p:ph type="ftr" sz="quarter" idx="3"/>
          </p:nvPr>
        </p:nvSpPr>
        <p:spPr bwMode="auto">
          <a:xfrm>
            <a:off x="2120900" y="6453189"/>
            <a:ext cx="8748184" cy="268287"/>
          </a:xfrm>
          <a:prstGeom prst="rect">
            <a:avLst/>
          </a:prstGeom>
          <a:noFill/>
          <a:ln w="9525" algn="ctr">
            <a:noFill/>
            <a:miter lim="800000"/>
            <a:headEnd/>
            <a:tailEnd/>
          </a:ln>
          <a:effectLst/>
        </p:spPr>
        <p:txBody>
          <a:bodyPr vert="horz" wrap="square" lIns="0" tIns="45720" rIns="0" bIns="45720" numCol="1" anchor="t" anchorCtr="0" compatLnSpc="1">
            <a:prstTxWarp prst="textNoShape">
              <a:avLst/>
            </a:prstTxWarp>
          </a:bodyPr>
          <a:lstStyle>
            <a:lvl1pPr>
              <a:defRPr sz="1200" b="1">
                <a:solidFill>
                  <a:schemeClr val="tx2"/>
                </a:solidFill>
              </a:defRPr>
            </a:lvl1pPr>
          </a:lstStyle>
          <a:p>
            <a:r>
              <a:rPr lang="fr-FR" smtClean="0"/>
              <a:t>direction ou services                         &lt;pied de page&gt;</a:t>
            </a:r>
            <a:endParaRPr lang="fr-FR" dirty="0"/>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u pied de page 1"/>
          <p:cNvSpPr>
            <a:spLocks noGrp="1"/>
          </p:cNvSpPr>
          <p:nvPr>
            <p:ph type="ftr" sz="quarter" idx="10"/>
          </p:nvPr>
        </p:nvSpPr>
        <p:spPr>
          <a:xfrm>
            <a:off x="2032000" y="6453189"/>
            <a:ext cx="9008533" cy="268287"/>
          </a:xfrm>
          <a:prstGeom prst="rect">
            <a:avLst/>
          </a:prstGeom>
        </p:spPr>
        <p:txBody>
          <a:bodyPr/>
          <a:lstStyle>
            <a:lvl1pPr>
              <a:defRPr/>
            </a:lvl1pPr>
          </a:lstStyle>
          <a:p>
            <a:r>
              <a:rPr lang="fr-FR" smtClean="0"/>
              <a:t>direction ou services                         &lt;pied de page&gt;</a:t>
            </a:r>
            <a:endParaRPr lang="fr-FR"/>
          </a:p>
        </p:txBody>
      </p:sp>
      <p:sp>
        <p:nvSpPr>
          <p:cNvPr id="3" name="Espace réservé du numéro de diapositive 2"/>
          <p:cNvSpPr>
            <a:spLocks noGrp="1"/>
          </p:cNvSpPr>
          <p:nvPr>
            <p:ph type="sldNum" sz="quarter" idx="11"/>
          </p:nvPr>
        </p:nvSpPr>
        <p:spPr/>
        <p:txBody>
          <a:bodyPr/>
          <a:lstStyle>
            <a:lvl1pPr>
              <a:defRPr smtClean="0"/>
            </a:lvl1pPr>
          </a:lstStyle>
          <a:p>
            <a:r>
              <a:rPr lang="fr-FR"/>
              <a:t>page </a:t>
            </a:r>
            <a:fld id="{97B3F700-8A59-4A4A-BBBF-D313DDD5F736}" type="slidenum">
              <a:rPr lang="fr-FR"/>
              <a:pPr/>
              <a:t>‹N°›</a:t>
            </a:fld>
            <a:endParaRPr lang="fr-F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609601" y="273050"/>
            <a:ext cx="4011084" cy="1162050"/>
          </a:xfrm>
        </p:spPr>
        <p:txBody>
          <a:bodyPr/>
          <a:lstStyle>
            <a:lvl1pPr algn="l">
              <a:defRPr sz="2000" b="1"/>
            </a:lvl1pPr>
          </a:lstStyle>
          <a:p>
            <a:r>
              <a:rPr lang="fr-FR" smtClean="0"/>
              <a:t>Cliquez pour modifier le style du titre</a:t>
            </a:r>
            <a:endParaRPr lang="fr-FR"/>
          </a:p>
        </p:txBody>
      </p:sp>
      <p:sp>
        <p:nvSpPr>
          <p:cNvPr id="3" name="Espace réservé du contenu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texte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Espace réservé du pied de page 4"/>
          <p:cNvSpPr>
            <a:spLocks noGrp="1"/>
          </p:cNvSpPr>
          <p:nvPr>
            <p:ph type="ftr" sz="quarter" idx="10"/>
          </p:nvPr>
        </p:nvSpPr>
        <p:spPr>
          <a:xfrm>
            <a:off x="2032000" y="6453189"/>
            <a:ext cx="9008533" cy="268287"/>
          </a:xfrm>
          <a:prstGeom prst="rect">
            <a:avLst/>
          </a:prstGeom>
        </p:spPr>
        <p:txBody>
          <a:bodyPr/>
          <a:lstStyle>
            <a:lvl1pPr>
              <a:defRPr/>
            </a:lvl1pPr>
          </a:lstStyle>
          <a:p>
            <a:r>
              <a:rPr lang="fr-FR" smtClean="0"/>
              <a:t>direction ou services                         &lt;pied de page&gt;</a:t>
            </a:r>
            <a:endParaRPr lang="fr-FR"/>
          </a:p>
        </p:txBody>
      </p:sp>
      <p:sp>
        <p:nvSpPr>
          <p:cNvPr id="6" name="Espace réservé du numéro de diapositive 5"/>
          <p:cNvSpPr>
            <a:spLocks noGrp="1"/>
          </p:cNvSpPr>
          <p:nvPr>
            <p:ph type="sldNum" sz="quarter" idx="11"/>
          </p:nvPr>
        </p:nvSpPr>
        <p:spPr/>
        <p:txBody>
          <a:bodyPr/>
          <a:lstStyle>
            <a:lvl1pPr>
              <a:defRPr smtClean="0"/>
            </a:lvl1pPr>
          </a:lstStyle>
          <a:p>
            <a:r>
              <a:rPr lang="fr-FR"/>
              <a:t>page </a:t>
            </a:r>
            <a:fld id="{9691139D-2DE0-48D8-9C7F-848F378ADA69}" type="slidenum">
              <a:rPr lang="fr-FR"/>
              <a:pPr/>
              <a:t>‹N°›</a:t>
            </a:fld>
            <a:endParaRPr lang="fr-F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2389717" y="4800600"/>
            <a:ext cx="7315200" cy="566738"/>
          </a:xfrm>
        </p:spPr>
        <p:txBody>
          <a:bodyPr/>
          <a:lstStyle>
            <a:lvl1pPr algn="l">
              <a:defRPr sz="2000" b="1"/>
            </a:lvl1pPr>
          </a:lstStyle>
          <a:p>
            <a:r>
              <a:rPr lang="fr-FR" smtClean="0"/>
              <a:t>Cliquez pour modifier le style du titre</a:t>
            </a:r>
            <a:endParaRPr lang="fr-FR"/>
          </a:p>
        </p:txBody>
      </p:sp>
      <p:sp>
        <p:nvSpPr>
          <p:cNvPr id="3" name="Espace réservé pour une image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FR" smtClean="0"/>
              <a:t>Cliquez sur l'icône pour ajouter une image</a:t>
            </a:r>
            <a:endParaRPr lang="fr-FR"/>
          </a:p>
        </p:txBody>
      </p:sp>
      <p:sp>
        <p:nvSpPr>
          <p:cNvPr id="4" name="Espace réservé du texte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Espace réservé du pied de page 4"/>
          <p:cNvSpPr>
            <a:spLocks noGrp="1"/>
          </p:cNvSpPr>
          <p:nvPr>
            <p:ph type="ftr" sz="quarter" idx="10"/>
          </p:nvPr>
        </p:nvSpPr>
        <p:spPr>
          <a:xfrm>
            <a:off x="2032000" y="6453189"/>
            <a:ext cx="9008533" cy="268287"/>
          </a:xfrm>
          <a:prstGeom prst="rect">
            <a:avLst/>
          </a:prstGeom>
        </p:spPr>
        <p:txBody>
          <a:bodyPr/>
          <a:lstStyle>
            <a:lvl1pPr>
              <a:defRPr/>
            </a:lvl1pPr>
          </a:lstStyle>
          <a:p>
            <a:r>
              <a:rPr lang="fr-FR" smtClean="0"/>
              <a:t>direction ou services                         &lt;pied de page&gt;</a:t>
            </a:r>
            <a:endParaRPr lang="fr-FR"/>
          </a:p>
        </p:txBody>
      </p:sp>
      <p:sp>
        <p:nvSpPr>
          <p:cNvPr id="6" name="Espace réservé du numéro de diapositive 5"/>
          <p:cNvSpPr>
            <a:spLocks noGrp="1"/>
          </p:cNvSpPr>
          <p:nvPr>
            <p:ph type="sldNum" sz="quarter" idx="11"/>
          </p:nvPr>
        </p:nvSpPr>
        <p:spPr/>
        <p:txBody>
          <a:bodyPr/>
          <a:lstStyle>
            <a:lvl1pPr>
              <a:defRPr smtClean="0"/>
            </a:lvl1pPr>
          </a:lstStyle>
          <a:p>
            <a:r>
              <a:rPr lang="fr-FR"/>
              <a:t>page </a:t>
            </a:r>
            <a:fld id="{ABA1296E-4158-4F88-B007-7F99A6464E64}" type="slidenum">
              <a:rPr lang="fr-FR"/>
              <a:pPr/>
              <a:t>‹N°›</a:t>
            </a:fld>
            <a:endParaRPr lang="fr-F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jpe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image" Target="../media/image3.jpeg"/><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998133" y="146051"/>
            <a:ext cx="9855200" cy="860425"/>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p>
            <a:pPr lvl="0"/>
            <a:r>
              <a:rPr lang="fr-FR"/>
              <a:t>Cliquez et modifiez le titre</a:t>
            </a:r>
          </a:p>
        </p:txBody>
      </p:sp>
      <p:sp>
        <p:nvSpPr>
          <p:cNvPr id="1027" name="Rectangle 3"/>
          <p:cNvSpPr>
            <a:spLocks noGrp="1" noChangeArrowheads="1"/>
          </p:cNvSpPr>
          <p:nvPr>
            <p:ph type="body" idx="1"/>
          </p:nvPr>
        </p:nvSpPr>
        <p:spPr bwMode="auto">
          <a:xfrm>
            <a:off x="1625600" y="1617663"/>
            <a:ext cx="10229851" cy="4495800"/>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1030" name="Rectangle 6"/>
          <p:cNvSpPr>
            <a:spLocks noGrp="1" noChangeArrowheads="1"/>
          </p:cNvSpPr>
          <p:nvPr>
            <p:ph type="sldNum" sz="quarter" idx="4"/>
          </p:nvPr>
        </p:nvSpPr>
        <p:spPr bwMode="auto">
          <a:xfrm>
            <a:off x="768351" y="6453189"/>
            <a:ext cx="1128183" cy="2889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b="1">
                <a:solidFill>
                  <a:schemeClr val="tx2"/>
                </a:solidFill>
              </a:defRPr>
            </a:lvl1pPr>
          </a:lstStyle>
          <a:p>
            <a:r>
              <a:rPr lang="fr-FR"/>
              <a:t>page </a:t>
            </a:r>
            <a:fld id="{6CFDFD3F-B43C-4801-A416-FB389DFCDB85}" type="slidenum">
              <a:rPr lang="fr-FR"/>
              <a:pPr/>
              <a:t>‹N°›</a:t>
            </a:fld>
            <a:endParaRPr lang="fr-FR"/>
          </a:p>
        </p:txBody>
      </p:sp>
      <p:sp>
        <p:nvSpPr>
          <p:cNvPr id="6" name="Espace réservé du pied de page 5"/>
          <p:cNvSpPr>
            <a:spLocks noGrp="1" noChangeArrowheads="1"/>
          </p:cNvSpPr>
          <p:nvPr>
            <p:ph type="ftr" sz="quarter" idx="3"/>
          </p:nvPr>
        </p:nvSpPr>
        <p:spPr bwMode="auto">
          <a:xfrm>
            <a:off x="2120900" y="6453189"/>
            <a:ext cx="8748184" cy="268287"/>
          </a:xfrm>
          <a:prstGeom prst="rect">
            <a:avLst/>
          </a:prstGeom>
          <a:noFill/>
          <a:ln w="9525" algn="ctr">
            <a:noFill/>
            <a:miter lim="800000"/>
            <a:headEnd/>
            <a:tailEnd/>
          </a:ln>
          <a:effectLst/>
        </p:spPr>
        <p:txBody>
          <a:bodyPr vert="horz" wrap="square" lIns="0" tIns="45720" rIns="0" bIns="45720" numCol="1" anchor="t" anchorCtr="0" compatLnSpc="1">
            <a:prstTxWarp prst="textNoShape">
              <a:avLst/>
            </a:prstTxWarp>
          </a:bodyPr>
          <a:lstStyle>
            <a:lvl1pPr>
              <a:defRPr sz="1200" b="1">
                <a:solidFill>
                  <a:schemeClr val="tx2"/>
                </a:solidFill>
              </a:defRPr>
            </a:lvl1pPr>
          </a:lstStyle>
          <a:p>
            <a:r>
              <a:rPr lang="fr-FR" smtClean="0"/>
              <a:t>direction ou services                         &lt;pied de page&gt;</a:t>
            </a:r>
            <a:endParaRPr lang="fr-FR" dirty="0"/>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hf hdr="0" dt="0"/>
  <p:txStyles>
    <p:titleStyle>
      <a:lvl1pPr algn="l" rtl="0" eaLnBrk="1" fontAlgn="base" hangingPunct="1">
        <a:spcBef>
          <a:spcPct val="0"/>
        </a:spcBef>
        <a:spcAft>
          <a:spcPct val="0"/>
        </a:spcAft>
        <a:defRPr sz="2800" b="1">
          <a:solidFill>
            <a:schemeClr val="tx2"/>
          </a:solidFill>
          <a:latin typeface="+mj-lt"/>
          <a:ea typeface="+mj-ea"/>
          <a:cs typeface="+mj-cs"/>
        </a:defRPr>
      </a:lvl1pPr>
      <a:lvl2pPr algn="l" rtl="0" eaLnBrk="1" fontAlgn="base" hangingPunct="1">
        <a:spcBef>
          <a:spcPct val="0"/>
        </a:spcBef>
        <a:spcAft>
          <a:spcPct val="0"/>
        </a:spcAft>
        <a:defRPr sz="2800" b="1">
          <a:solidFill>
            <a:schemeClr val="tx2"/>
          </a:solidFill>
          <a:latin typeface="Arial" pitchFamily="4" charset="0"/>
        </a:defRPr>
      </a:lvl2pPr>
      <a:lvl3pPr algn="l" rtl="0" eaLnBrk="1" fontAlgn="base" hangingPunct="1">
        <a:spcBef>
          <a:spcPct val="0"/>
        </a:spcBef>
        <a:spcAft>
          <a:spcPct val="0"/>
        </a:spcAft>
        <a:defRPr sz="2800" b="1">
          <a:solidFill>
            <a:schemeClr val="tx2"/>
          </a:solidFill>
          <a:latin typeface="Arial" pitchFamily="4" charset="0"/>
        </a:defRPr>
      </a:lvl3pPr>
      <a:lvl4pPr algn="l" rtl="0" eaLnBrk="1" fontAlgn="base" hangingPunct="1">
        <a:spcBef>
          <a:spcPct val="0"/>
        </a:spcBef>
        <a:spcAft>
          <a:spcPct val="0"/>
        </a:spcAft>
        <a:defRPr sz="2800" b="1">
          <a:solidFill>
            <a:schemeClr val="tx2"/>
          </a:solidFill>
          <a:latin typeface="Arial" pitchFamily="4" charset="0"/>
        </a:defRPr>
      </a:lvl4pPr>
      <a:lvl5pPr algn="l" rtl="0" eaLnBrk="1" fontAlgn="base" hangingPunct="1">
        <a:spcBef>
          <a:spcPct val="0"/>
        </a:spcBef>
        <a:spcAft>
          <a:spcPct val="0"/>
        </a:spcAft>
        <a:defRPr sz="2800" b="1">
          <a:solidFill>
            <a:schemeClr val="tx2"/>
          </a:solidFill>
          <a:latin typeface="Arial" pitchFamily="4" charset="0"/>
        </a:defRPr>
      </a:lvl5pPr>
      <a:lvl6pPr marL="457200" algn="l" rtl="0" eaLnBrk="1" fontAlgn="base" hangingPunct="1">
        <a:spcBef>
          <a:spcPct val="0"/>
        </a:spcBef>
        <a:spcAft>
          <a:spcPct val="0"/>
        </a:spcAft>
        <a:defRPr sz="2800" b="1">
          <a:solidFill>
            <a:schemeClr val="tx2"/>
          </a:solidFill>
          <a:latin typeface="Arial" pitchFamily="4" charset="0"/>
        </a:defRPr>
      </a:lvl6pPr>
      <a:lvl7pPr marL="914400" algn="l" rtl="0" eaLnBrk="1" fontAlgn="base" hangingPunct="1">
        <a:spcBef>
          <a:spcPct val="0"/>
        </a:spcBef>
        <a:spcAft>
          <a:spcPct val="0"/>
        </a:spcAft>
        <a:defRPr sz="2800" b="1">
          <a:solidFill>
            <a:schemeClr val="tx2"/>
          </a:solidFill>
          <a:latin typeface="Arial" pitchFamily="4" charset="0"/>
        </a:defRPr>
      </a:lvl7pPr>
      <a:lvl8pPr marL="1371600" algn="l" rtl="0" eaLnBrk="1" fontAlgn="base" hangingPunct="1">
        <a:spcBef>
          <a:spcPct val="0"/>
        </a:spcBef>
        <a:spcAft>
          <a:spcPct val="0"/>
        </a:spcAft>
        <a:defRPr sz="2800" b="1">
          <a:solidFill>
            <a:schemeClr val="tx2"/>
          </a:solidFill>
          <a:latin typeface="Arial" pitchFamily="4" charset="0"/>
        </a:defRPr>
      </a:lvl8pPr>
      <a:lvl9pPr marL="1828800" algn="l" rtl="0" eaLnBrk="1" fontAlgn="base" hangingPunct="1">
        <a:spcBef>
          <a:spcPct val="0"/>
        </a:spcBef>
        <a:spcAft>
          <a:spcPct val="0"/>
        </a:spcAft>
        <a:defRPr sz="2800" b="1">
          <a:solidFill>
            <a:schemeClr val="tx2"/>
          </a:solidFill>
          <a:latin typeface="Arial" pitchFamily="4" charset="0"/>
        </a:defRPr>
      </a:lvl9pPr>
    </p:titleStyle>
    <p:bodyStyle>
      <a:lvl1pPr marL="271463" indent="-271463" algn="l" rtl="0" eaLnBrk="1" fontAlgn="base" hangingPunct="1">
        <a:spcBef>
          <a:spcPct val="20000"/>
        </a:spcBef>
        <a:spcAft>
          <a:spcPct val="0"/>
        </a:spcAft>
        <a:buClr>
          <a:schemeClr val="bg2"/>
        </a:buClr>
        <a:buSzPct val="75000"/>
        <a:buFont typeface="Wingdings 2" pitchFamily="4" charset="2"/>
        <a:buChar char="¢"/>
        <a:defRPr sz="2400" b="1">
          <a:solidFill>
            <a:schemeClr val="tx1"/>
          </a:solidFill>
          <a:latin typeface="+mn-lt"/>
          <a:ea typeface="+mn-ea"/>
          <a:cs typeface="+mn-cs"/>
        </a:defRPr>
      </a:lvl1pPr>
      <a:lvl2pPr marL="541338" indent="-268288" algn="l" rtl="0" eaLnBrk="1" fontAlgn="base" hangingPunct="1">
        <a:spcBef>
          <a:spcPct val="20000"/>
        </a:spcBef>
        <a:spcAft>
          <a:spcPct val="0"/>
        </a:spcAft>
        <a:buClr>
          <a:schemeClr val="bg2"/>
        </a:buClr>
        <a:buFont typeface="Times" pitchFamily="-80" charset="0"/>
        <a:buChar char="•"/>
        <a:defRPr sz="2400">
          <a:solidFill>
            <a:schemeClr val="tx1"/>
          </a:solidFill>
          <a:latin typeface="+mn-lt"/>
          <a:ea typeface="ＭＳ Ｐゴシック" pitchFamily="4" charset="-128"/>
        </a:defRPr>
      </a:lvl2pPr>
      <a:lvl3pPr marL="728663" indent="-185738" algn="l" rtl="0" eaLnBrk="1" fontAlgn="base" hangingPunct="1">
        <a:spcBef>
          <a:spcPct val="80000"/>
        </a:spcBef>
        <a:spcAft>
          <a:spcPct val="0"/>
        </a:spcAft>
        <a:buClr>
          <a:schemeClr val="bg2"/>
        </a:buClr>
        <a:buFont typeface="Arial" pitchFamily="4" charset="0"/>
        <a:buChar char="-"/>
        <a:defRPr sz="2000">
          <a:solidFill>
            <a:schemeClr val="tx1"/>
          </a:solidFill>
          <a:latin typeface="+mn-lt"/>
          <a:ea typeface="ＭＳ Ｐゴシック" pitchFamily="4" charset="-128"/>
        </a:defRPr>
      </a:lvl3pPr>
      <a:lvl4pPr marL="1147763" indent="-228600" algn="l" rtl="0" eaLnBrk="1" fontAlgn="base" hangingPunct="1">
        <a:spcBef>
          <a:spcPct val="20000"/>
        </a:spcBef>
        <a:spcAft>
          <a:spcPct val="0"/>
        </a:spcAft>
        <a:buChar char="–"/>
        <a:defRPr>
          <a:solidFill>
            <a:schemeClr val="tx1"/>
          </a:solidFill>
          <a:latin typeface="+mn-lt"/>
          <a:ea typeface="ＭＳ Ｐゴシック" pitchFamily="4" charset="-128"/>
        </a:defRPr>
      </a:lvl4pPr>
      <a:lvl5pPr marL="1566863" indent="-228600" algn="l" rtl="0" eaLnBrk="1" fontAlgn="base" hangingPunct="1">
        <a:spcBef>
          <a:spcPct val="20000"/>
        </a:spcBef>
        <a:spcAft>
          <a:spcPct val="0"/>
        </a:spcAft>
        <a:buChar char="»"/>
        <a:defRPr>
          <a:solidFill>
            <a:schemeClr val="tx1"/>
          </a:solidFill>
          <a:latin typeface="+mn-lt"/>
          <a:ea typeface="ＭＳ Ｐゴシック" pitchFamily="4" charset="-128"/>
        </a:defRPr>
      </a:lvl5pPr>
      <a:lvl6pPr marL="2024063" indent="-228600" algn="l" rtl="0" eaLnBrk="1" fontAlgn="base" hangingPunct="1">
        <a:spcBef>
          <a:spcPct val="20000"/>
        </a:spcBef>
        <a:spcAft>
          <a:spcPct val="0"/>
        </a:spcAft>
        <a:buChar char="»"/>
        <a:defRPr>
          <a:solidFill>
            <a:schemeClr val="tx1"/>
          </a:solidFill>
          <a:latin typeface="+mn-lt"/>
          <a:ea typeface="ＭＳ Ｐゴシック" pitchFamily="4" charset="-128"/>
        </a:defRPr>
      </a:lvl6pPr>
      <a:lvl7pPr marL="2481263" indent="-228600" algn="l" rtl="0" eaLnBrk="1" fontAlgn="base" hangingPunct="1">
        <a:spcBef>
          <a:spcPct val="20000"/>
        </a:spcBef>
        <a:spcAft>
          <a:spcPct val="0"/>
        </a:spcAft>
        <a:buChar char="»"/>
        <a:defRPr>
          <a:solidFill>
            <a:schemeClr val="tx1"/>
          </a:solidFill>
          <a:latin typeface="+mn-lt"/>
          <a:ea typeface="ＭＳ Ｐゴシック" pitchFamily="4" charset="-128"/>
        </a:defRPr>
      </a:lvl7pPr>
      <a:lvl8pPr marL="2938463" indent="-228600" algn="l" rtl="0" eaLnBrk="1" fontAlgn="base" hangingPunct="1">
        <a:spcBef>
          <a:spcPct val="20000"/>
        </a:spcBef>
        <a:spcAft>
          <a:spcPct val="0"/>
        </a:spcAft>
        <a:buChar char="»"/>
        <a:defRPr>
          <a:solidFill>
            <a:schemeClr val="tx1"/>
          </a:solidFill>
          <a:latin typeface="+mn-lt"/>
          <a:ea typeface="ＭＳ Ｐゴシック" pitchFamily="4" charset="-128"/>
        </a:defRPr>
      </a:lvl8pPr>
      <a:lvl9pPr marL="3395663" indent="-228600" algn="l" rtl="0" eaLnBrk="1" fontAlgn="base" hangingPunct="1">
        <a:spcBef>
          <a:spcPct val="20000"/>
        </a:spcBef>
        <a:spcAft>
          <a:spcPct val="0"/>
        </a:spcAft>
        <a:buChar char="»"/>
        <a:defRPr>
          <a:solidFill>
            <a:schemeClr val="tx1"/>
          </a:solidFill>
          <a:latin typeface="+mn-lt"/>
          <a:ea typeface="ＭＳ Ｐゴシック" pitchFamily="4" charset="-128"/>
        </a:defRPr>
      </a:lvl9pPr>
    </p:bodyStyle>
    <p:otherStyle>
      <a:defPPr>
        <a:defRPr lang="fr-FR"/>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bwMode="auto">
          <a:xfrm>
            <a:off x="1996017" y="146051"/>
            <a:ext cx="9855200" cy="860425"/>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p>
            <a:pPr lvl="0"/>
            <a:r>
              <a:rPr lang="fr-FR"/>
              <a:t>Cliquez et modifiez le titre</a:t>
            </a:r>
          </a:p>
        </p:txBody>
      </p:sp>
      <p:sp>
        <p:nvSpPr>
          <p:cNvPr id="16387" name="Rectangle 3"/>
          <p:cNvSpPr>
            <a:spLocks noGrp="1" noChangeArrowheads="1"/>
          </p:cNvSpPr>
          <p:nvPr>
            <p:ph type="body" idx="1"/>
          </p:nvPr>
        </p:nvSpPr>
        <p:spPr bwMode="auto">
          <a:xfrm>
            <a:off x="1625600" y="1617663"/>
            <a:ext cx="10229851" cy="4495800"/>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16389" name="Rectangle 5"/>
          <p:cNvSpPr>
            <a:spLocks noGrp="1" noChangeArrowheads="1"/>
          </p:cNvSpPr>
          <p:nvPr>
            <p:ph type="sldNum" sz="quarter" idx="4"/>
          </p:nvPr>
        </p:nvSpPr>
        <p:spPr bwMode="auto">
          <a:xfrm>
            <a:off x="768351" y="6453189"/>
            <a:ext cx="1115483" cy="2889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b="1">
                <a:solidFill>
                  <a:schemeClr val="tx2"/>
                </a:solidFill>
              </a:defRPr>
            </a:lvl1pPr>
          </a:lstStyle>
          <a:p>
            <a:r>
              <a:rPr lang="fr-FR"/>
              <a:t>page </a:t>
            </a:r>
            <a:fld id="{9AA4915D-41E5-48B0-8F72-8556C20F8D33}" type="slidenum">
              <a:rPr lang="fr-FR"/>
              <a:pPr/>
              <a:t>‹N°›</a:t>
            </a:fld>
            <a:endParaRPr lang="fr-FR"/>
          </a:p>
        </p:txBody>
      </p:sp>
      <p:sp>
        <p:nvSpPr>
          <p:cNvPr id="7" name="Espace réservé du pied de page 5"/>
          <p:cNvSpPr>
            <a:spLocks noGrp="1" noChangeArrowheads="1"/>
          </p:cNvSpPr>
          <p:nvPr>
            <p:ph type="ftr" sz="quarter" idx="3"/>
          </p:nvPr>
        </p:nvSpPr>
        <p:spPr bwMode="auto">
          <a:xfrm>
            <a:off x="2120900" y="6453189"/>
            <a:ext cx="8748184" cy="268287"/>
          </a:xfrm>
          <a:prstGeom prst="rect">
            <a:avLst/>
          </a:prstGeom>
          <a:noFill/>
          <a:ln w="9525" algn="ctr">
            <a:noFill/>
            <a:miter lim="800000"/>
            <a:headEnd/>
            <a:tailEnd/>
          </a:ln>
          <a:effectLst/>
        </p:spPr>
        <p:txBody>
          <a:bodyPr vert="horz" wrap="square" lIns="0" tIns="45720" rIns="0" bIns="45720" numCol="1" anchor="t" anchorCtr="0" compatLnSpc="1">
            <a:prstTxWarp prst="textNoShape">
              <a:avLst/>
            </a:prstTxWarp>
          </a:bodyPr>
          <a:lstStyle>
            <a:lvl1pPr>
              <a:defRPr sz="1200" b="1">
                <a:solidFill>
                  <a:schemeClr val="tx2"/>
                </a:solidFill>
              </a:defRPr>
            </a:lvl1pPr>
          </a:lstStyle>
          <a:p>
            <a:r>
              <a:rPr lang="fr-FR" smtClean="0"/>
              <a:t>direction ou services                         &lt;pied de page&gt;</a:t>
            </a:r>
            <a:endParaRPr lang="fr-FR" dirty="0"/>
          </a:p>
        </p:txBody>
      </p:sp>
    </p:spTree>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hf hdr="0" dt="0"/>
  <p:txStyles>
    <p:titleStyle>
      <a:lvl1pPr algn="l" rtl="0" fontAlgn="base">
        <a:spcBef>
          <a:spcPct val="0"/>
        </a:spcBef>
        <a:spcAft>
          <a:spcPct val="0"/>
        </a:spcAft>
        <a:defRPr sz="2800" b="1">
          <a:solidFill>
            <a:srgbClr val="DA6667"/>
          </a:solidFill>
          <a:latin typeface="+mj-lt"/>
          <a:ea typeface="+mj-ea"/>
          <a:cs typeface="+mj-cs"/>
        </a:defRPr>
      </a:lvl1pPr>
      <a:lvl2pPr algn="l" rtl="0" fontAlgn="base">
        <a:spcBef>
          <a:spcPct val="0"/>
        </a:spcBef>
        <a:spcAft>
          <a:spcPct val="0"/>
        </a:spcAft>
        <a:defRPr sz="2800" b="1">
          <a:solidFill>
            <a:srgbClr val="DA6667"/>
          </a:solidFill>
          <a:latin typeface="Arial" pitchFamily="4" charset="0"/>
        </a:defRPr>
      </a:lvl2pPr>
      <a:lvl3pPr algn="l" rtl="0" fontAlgn="base">
        <a:spcBef>
          <a:spcPct val="0"/>
        </a:spcBef>
        <a:spcAft>
          <a:spcPct val="0"/>
        </a:spcAft>
        <a:defRPr sz="2800" b="1">
          <a:solidFill>
            <a:srgbClr val="DA6667"/>
          </a:solidFill>
          <a:latin typeface="Arial" pitchFamily="4" charset="0"/>
        </a:defRPr>
      </a:lvl3pPr>
      <a:lvl4pPr algn="l" rtl="0" fontAlgn="base">
        <a:spcBef>
          <a:spcPct val="0"/>
        </a:spcBef>
        <a:spcAft>
          <a:spcPct val="0"/>
        </a:spcAft>
        <a:defRPr sz="2800" b="1">
          <a:solidFill>
            <a:srgbClr val="DA6667"/>
          </a:solidFill>
          <a:latin typeface="Arial" pitchFamily="4" charset="0"/>
        </a:defRPr>
      </a:lvl4pPr>
      <a:lvl5pPr algn="l" rtl="0" fontAlgn="base">
        <a:spcBef>
          <a:spcPct val="0"/>
        </a:spcBef>
        <a:spcAft>
          <a:spcPct val="0"/>
        </a:spcAft>
        <a:defRPr sz="2800" b="1">
          <a:solidFill>
            <a:srgbClr val="DA6667"/>
          </a:solidFill>
          <a:latin typeface="Arial" pitchFamily="4" charset="0"/>
        </a:defRPr>
      </a:lvl5pPr>
      <a:lvl6pPr marL="457200" algn="l" rtl="0" fontAlgn="base">
        <a:spcBef>
          <a:spcPct val="0"/>
        </a:spcBef>
        <a:spcAft>
          <a:spcPct val="0"/>
        </a:spcAft>
        <a:defRPr sz="2800" b="1">
          <a:solidFill>
            <a:srgbClr val="DA6667"/>
          </a:solidFill>
          <a:latin typeface="Arial" pitchFamily="4" charset="0"/>
        </a:defRPr>
      </a:lvl6pPr>
      <a:lvl7pPr marL="914400" algn="l" rtl="0" fontAlgn="base">
        <a:spcBef>
          <a:spcPct val="0"/>
        </a:spcBef>
        <a:spcAft>
          <a:spcPct val="0"/>
        </a:spcAft>
        <a:defRPr sz="2800" b="1">
          <a:solidFill>
            <a:srgbClr val="DA6667"/>
          </a:solidFill>
          <a:latin typeface="Arial" pitchFamily="4" charset="0"/>
        </a:defRPr>
      </a:lvl7pPr>
      <a:lvl8pPr marL="1371600" algn="l" rtl="0" fontAlgn="base">
        <a:spcBef>
          <a:spcPct val="0"/>
        </a:spcBef>
        <a:spcAft>
          <a:spcPct val="0"/>
        </a:spcAft>
        <a:defRPr sz="2800" b="1">
          <a:solidFill>
            <a:srgbClr val="DA6667"/>
          </a:solidFill>
          <a:latin typeface="Arial" pitchFamily="4" charset="0"/>
        </a:defRPr>
      </a:lvl8pPr>
      <a:lvl9pPr marL="1828800" algn="l" rtl="0" fontAlgn="base">
        <a:spcBef>
          <a:spcPct val="0"/>
        </a:spcBef>
        <a:spcAft>
          <a:spcPct val="0"/>
        </a:spcAft>
        <a:defRPr sz="2800" b="1">
          <a:solidFill>
            <a:srgbClr val="DA6667"/>
          </a:solidFill>
          <a:latin typeface="Arial" pitchFamily="4" charset="0"/>
        </a:defRPr>
      </a:lvl9pPr>
    </p:titleStyle>
    <p:bodyStyle>
      <a:lvl1pPr marL="271463" indent="-271463" algn="l" rtl="0" fontAlgn="base">
        <a:spcBef>
          <a:spcPct val="20000"/>
        </a:spcBef>
        <a:spcAft>
          <a:spcPct val="0"/>
        </a:spcAft>
        <a:buClr>
          <a:schemeClr val="bg2"/>
        </a:buClr>
        <a:buSzPct val="75000"/>
        <a:buFont typeface="Wingdings 2" pitchFamily="4" charset="2"/>
        <a:buChar char=""/>
        <a:defRPr sz="2400" b="1">
          <a:solidFill>
            <a:schemeClr val="tx1"/>
          </a:solidFill>
          <a:latin typeface="+mn-lt"/>
          <a:ea typeface="+mn-ea"/>
          <a:cs typeface="+mn-cs"/>
        </a:defRPr>
      </a:lvl1pPr>
      <a:lvl2pPr marL="541338" indent="-268288" algn="l" rtl="0" fontAlgn="base">
        <a:spcBef>
          <a:spcPct val="20000"/>
        </a:spcBef>
        <a:spcAft>
          <a:spcPct val="0"/>
        </a:spcAft>
        <a:buClr>
          <a:schemeClr val="bg2"/>
        </a:buClr>
        <a:buFont typeface="Times" pitchFamily="-80" charset="0"/>
        <a:buChar char="•"/>
        <a:defRPr sz="2400">
          <a:solidFill>
            <a:schemeClr val="tx1"/>
          </a:solidFill>
          <a:latin typeface="+mn-lt"/>
          <a:ea typeface="ＭＳ Ｐゴシック" pitchFamily="4" charset="-128"/>
        </a:defRPr>
      </a:lvl2pPr>
      <a:lvl3pPr marL="728663" indent="-185738" algn="l" rtl="0" fontAlgn="base">
        <a:spcBef>
          <a:spcPct val="80000"/>
        </a:spcBef>
        <a:spcAft>
          <a:spcPct val="0"/>
        </a:spcAft>
        <a:buClr>
          <a:schemeClr val="bg2"/>
        </a:buClr>
        <a:buFont typeface="Arial" pitchFamily="4" charset="0"/>
        <a:buChar char="-"/>
        <a:defRPr sz="2000">
          <a:solidFill>
            <a:schemeClr val="tx1"/>
          </a:solidFill>
          <a:latin typeface="+mn-lt"/>
          <a:ea typeface="ＭＳ Ｐゴシック" pitchFamily="4" charset="-128"/>
        </a:defRPr>
      </a:lvl3pPr>
      <a:lvl4pPr marL="1660525" indent="-228600" algn="l" rtl="0" fontAlgn="base">
        <a:spcBef>
          <a:spcPct val="20000"/>
        </a:spcBef>
        <a:spcAft>
          <a:spcPct val="0"/>
        </a:spcAft>
        <a:buChar char="–"/>
        <a:defRPr>
          <a:solidFill>
            <a:schemeClr val="tx1"/>
          </a:solidFill>
          <a:latin typeface="+mn-lt"/>
          <a:ea typeface="ＭＳ Ｐゴシック" pitchFamily="4" charset="-128"/>
        </a:defRPr>
      </a:lvl4pPr>
      <a:lvl5pPr marL="2068513" indent="-228600" algn="l" rtl="0" fontAlgn="base">
        <a:spcBef>
          <a:spcPct val="20000"/>
        </a:spcBef>
        <a:spcAft>
          <a:spcPct val="0"/>
        </a:spcAft>
        <a:buChar char="»"/>
        <a:defRPr>
          <a:solidFill>
            <a:schemeClr val="tx1"/>
          </a:solidFill>
          <a:latin typeface="+mn-lt"/>
          <a:ea typeface="ＭＳ Ｐゴシック" pitchFamily="4" charset="-128"/>
        </a:defRPr>
      </a:lvl5pPr>
      <a:lvl6pPr marL="2525713" indent="-228600" algn="l" rtl="0" fontAlgn="base">
        <a:spcBef>
          <a:spcPct val="20000"/>
        </a:spcBef>
        <a:spcAft>
          <a:spcPct val="0"/>
        </a:spcAft>
        <a:buChar char="»"/>
        <a:defRPr>
          <a:solidFill>
            <a:schemeClr val="tx1"/>
          </a:solidFill>
          <a:latin typeface="+mn-lt"/>
          <a:ea typeface="ＭＳ Ｐゴシック" pitchFamily="4" charset="-128"/>
        </a:defRPr>
      </a:lvl6pPr>
      <a:lvl7pPr marL="2982913" indent="-228600" algn="l" rtl="0" fontAlgn="base">
        <a:spcBef>
          <a:spcPct val="20000"/>
        </a:spcBef>
        <a:spcAft>
          <a:spcPct val="0"/>
        </a:spcAft>
        <a:buChar char="»"/>
        <a:defRPr>
          <a:solidFill>
            <a:schemeClr val="tx1"/>
          </a:solidFill>
          <a:latin typeface="+mn-lt"/>
          <a:ea typeface="ＭＳ Ｐゴシック" pitchFamily="4" charset="-128"/>
        </a:defRPr>
      </a:lvl7pPr>
      <a:lvl8pPr marL="3440113" indent="-228600" algn="l" rtl="0" fontAlgn="base">
        <a:spcBef>
          <a:spcPct val="20000"/>
        </a:spcBef>
        <a:spcAft>
          <a:spcPct val="0"/>
        </a:spcAft>
        <a:buChar char="»"/>
        <a:defRPr>
          <a:solidFill>
            <a:schemeClr val="tx1"/>
          </a:solidFill>
          <a:latin typeface="+mn-lt"/>
          <a:ea typeface="ＭＳ Ｐゴシック" pitchFamily="4" charset="-128"/>
        </a:defRPr>
      </a:lvl8pPr>
      <a:lvl9pPr marL="3897313" indent="-228600" algn="l" rtl="0" fontAlgn="base">
        <a:spcBef>
          <a:spcPct val="20000"/>
        </a:spcBef>
        <a:spcAft>
          <a:spcPct val="0"/>
        </a:spcAft>
        <a:buChar char="»"/>
        <a:defRPr>
          <a:solidFill>
            <a:schemeClr val="tx1"/>
          </a:solidFill>
          <a:latin typeface="+mn-lt"/>
          <a:ea typeface="ＭＳ Ｐゴシック" pitchFamily="4" charset="-128"/>
        </a:defRPr>
      </a:lvl9pPr>
    </p:bodyStyle>
    <p:otherStyle>
      <a:defPPr>
        <a:defRPr lang="fr-FR"/>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jpe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2.xml.rels><?xml version="1.0" encoding="UTF-8" standalone="yes"?>
<Relationships xmlns="http://schemas.openxmlformats.org/package/2006/relationships"><Relationship Id="rId8" Type="http://schemas.openxmlformats.org/officeDocument/2006/relationships/image" Target="../media/image29.png"/><Relationship Id="rId3" Type="http://schemas.openxmlformats.org/officeDocument/2006/relationships/image" Target="../media/image24.png"/><Relationship Id="rId7" Type="http://schemas.openxmlformats.org/officeDocument/2006/relationships/image" Target="../media/image28.jpeg"/><Relationship Id="rId2" Type="http://schemas.openxmlformats.org/officeDocument/2006/relationships/image" Target="../media/image23.jpeg"/><Relationship Id="rId1" Type="http://schemas.openxmlformats.org/officeDocument/2006/relationships/slideLayout" Target="../slideLayouts/slideLayout18.xml"/><Relationship Id="rId6" Type="http://schemas.openxmlformats.org/officeDocument/2006/relationships/image" Target="../media/image27.jpeg"/><Relationship Id="rId11" Type="http://schemas.openxmlformats.org/officeDocument/2006/relationships/image" Target="../media/image32.png"/><Relationship Id="rId5" Type="http://schemas.openxmlformats.org/officeDocument/2006/relationships/image" Target="../media/image26.jpeg"/><Relationship Id="rId10" Type="http://schemas.openxmlformats.org/officeDocument/2006/relationships/image" Target="../media/image31.png"/><Relationship Id="rId4" Type="http://schemas.openxmlformats.org/officeDocument/2006/relationships/image" Target="../media/image25.jpeg"/><Relationship Id="rId9" Type="http://schemas.openxmlformats.org/officeDocument/2006/relationships/image" Target="../media/image30.png"/></Relationships>
</file>

<file path=ppt/slides/_rels/slide13.xml.rels><?xml version="1.0" encoding="UTF-8" standalone="yes"?>
<Relationships xmlns="http://schemas.openxmlformats.org/package/2006/relationships"><Relationship Id="rId3" Type="http://schemas.openxmlformats.org/officeDocument/2006/relationships/image" Target="../media/image34.png"/><Relationship Id="rId1" Type="http://schemas.openxmlformats.org/officeDocument/2006/relationships/slideLayout" Target="../slideLayouts/slideLayout18.xml"/><Relationship Id="rId4" Type="http://schemas.openxmlformats.org/officeDocument/2006/relationships/image" Target="../media/image105.png"/></Relationships>
</file>

<file path=ppt/slides/_rels/slide14.xml.rels><?xml version="1.0" encoding="UTF-8" standalone="yes"?>
<Relationships xmlns="http://schemas.openxmlformats.org/package/2006/relationships"><Relationship Id="rId8" Type="http://schemas.openxmlformats.org/officeDocument/2006/relationships/image" Target="../media/image33.wmf"/><Relationship Id="rId3" Type="http://schemas.openxmlformats.org/officeDocument/2006/relationships/image" Target="../media/image35.png"/><Relationship Id="rId7" Type="http://schemas.openxmlformats.org/officeDocument/2006/relationships/oleObject" Target="../embeddings/oleObject1.bin"/><Relationship Id="rId2" Type="http://schemas.openxmlformats.org/officeDocument/2006/relationships/slideLayout" Target="../slideLayouts/slideLayout18.xml"/><Relationship Id="rId1" Type="http://schemas.openxmlformats.org/officeDocument/2006/relationships/vmlDrawing" Target="../drawings/vmlDrawing1.vml"/><Relationship Id="rId6" Type="http://schemas.openxmlformats.org/officeDocument/2006/relationships/image" Target="../media/image33.wmf"/><Relationship Id="rId5" Type="http://schemas.openxmlformats.org/officeDocument/2006/relationships/oleObject" Target="../embeddings/oleObject1.bin"/><Relationship Id="rId4" Type="http://schemas.openxmlformats.org/officeDocument/2006/relationships/image" Target="../media/image36.png"/><Relationship Id="rId9" Type="http://schemas.openxmlformats.org/officeDocument/2006/relationships/image" Target="../media/image360.png"/></Relationships>
</file>

<file path=ppt/slides/_rels/slide15.xml.rels><?xml version="1.0" encoding="UTF-8" standalone="yes"?>
<Relationships xmlns="http://schemas.openxmlformats.org/package/2006/relationships"><Relationship Id="rId8" Type="http://schemas.openxmlformats.org/officeDocument/2006/relationships/image" Target="../media/image43.png"/><Relationship Id="rId3" Type="http://schemas.openxmlformats.org/officeDocument/2006/relationships/image" Target="../media/image38.png"/><Relationship Id="rId7" Type="http://schemas.openxmlformats.org/officeDocument/2006/relationships/image" Target="../media/image42.png"/><Relationship Id="rId2" Type="http://schemas.openxmlformats.org/officeDocument/2006/relationships/image" Target="../media/image37.jpeg"/><Relationship Id="rId1" Type="http://schemas.openxmlformats.org/officeDocument/2006/relationships/slideLayout" Target="../slideLayouts/slideLayout18.xml"/><Relationship Id="rId6" Type="http://schemas.openxmlformats.org/officeDocument/2006/relationships/image" Target="../media/image41.png"/><Relationship Id="rId5" Type="http://schemas.openxmlformats.org/officeDocument/2006/relationships/image" Target="../media/image40.png"/><Relationship Id="rId4" Type="http://schemas.openxmlformats.org/officeDocument/2006/relationships/image" Target="../media/image39.png"/><Relationship Id="rId9" Type="http://schemas.openxmlformats.org/officeDocument/2006/relationships/image" Target="../media/image44.png"/></Relationships>
</file>

<file path=ppt/slides/_rels/slide16.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45.jpeg"/><Relationship Id="rId1" Type="http://schemas.openxmlformats.org/officeDocument/2006/relationships/slideLayout" Target="../slideLayouts/slideLayout18.xml"/><Relationship Id="rId5" Type="http://schemas.openxmlformats.org/officeDocument/2006/relationships/image" Target="../media/image48.png"/><Relationship Id="rId4" Type="http://schemas.openxmlformats.org/officeDocument/2006/relationships/image" Target="../media/image47.png"/></Relationships>
</file>

<file path=ppt/slides/_rels/slide17.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49.png"/><Relationship Id="rId1" Type="http://schemas.openxmlformats.org/officeDocument/2006/relationships/slideLayout" Target="../slideLayouts/slideLayout18.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9.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1.xml"/><Relationship Id="rId1" Type="http://schemas.openxmlformats.org/officeDocument/2006/relationships/slideLayout" Target="../slideLayouts/slideLayout18.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0.xml.rels><?xml version="1.0" encoding="UTF-8" standalone="yes"?>
<Relationships xmlns="http://schemas.openxmlformats.org/package/2006/relationships"><Relationship Id="rId3" Type="http://schemas.openxmlformats.org/officeDocument/2006/relationships/image" Target="../media/image106.png"/><Relationship Id="rId1" Type="http://schemas.openxmlformats.org/officeDocument/2006/relationships/slideLayout" Target="../slideLayouts/slideLayout18.xml"/></Relationships>
</file>

<file path=ppt/slides/_rels/slide21.xml.rels><?xml version="1.0" encoding="UTF-8" standalone="yes"?>
<Relationships xmlns="http://schemas.openxmlformats.org/package/2006/relationships"><Relationship Id="rId3" Type="http://schemas.openxmlformats.org/officeDocument/2006/relationships/image" Target="../media/image500.png"/><Relationship Id="rId2" Type="http://schemas.openxmlformats.org/officeDocument/2006/relationships/image" Target="../media/image501.png"/><Relationship Id="rId1" Type="http://schemas.openxmlformats.org/officeDocument/2006/relationships/slideLayout" Target="../slideLayouts/slideLayout18.xml"/><Relationship Id="rId6" Type="http://schemas.openxmlformats.org/officeDocument/2006/relationships/image" Target="../media/image54.png"/><Relationship Id="rId5" Type="http://schemas.openxmlformats.org/officeDocument/2006/relationships/image" Target="../media/image53.png"/><Relationship Id="rId4" Type="http://schemas.openxmlformats.org/officeDocument/2006/relationships/image" Target="../media/image52.png"/></Relationships>
</file>

<file path=ppt/slides/_rels/slide22.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5.png"/><Relationship Id="rId1" Type="http://schemas.openxmlformats.org/officeDocument/2006/relationships/slideLayout" Target="../slideLayouts/slideLayout18.xml"/><Relationship Id="rId6" Type="http://schemas.openxmlformats.org/officeDocument/2006/relationships/image" Target="../media/image59.png"/><Relationship Id="rId5" Type="http://schemas.openxmlformats.org/officeDocument/2006/relationships/image" Target="../media/image58.png"/><Relationship Id="rId4" Type="http://schemas.openxmlformats.org/officeDocument/2006/relationships/image" Target="../media/image57.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7.xml.rels><?xml version="1.0" encoding="UTF-8" standalone="yes"?>
<Relationships xmlns="http://schemas.openxmlformats.org/package/2006/relationships"><Relationship Id="rId3" Type="http://schemas.openxmlformats.org/officeDocument/2006/relationships/image" Target="../media/image52.gif"/><Relationship Id="rId2" Type="http://schemas.openxmlformats.org/officeDocument/2006/relationships/image" Target="../media/image51.jpeg"/><Relationship Id="rId1" Type="http://schemas.openxmlformats.org/officeDocument/2006/relationships/slideLayout" Target="../slideLayouts/slideLayout18.xml"/></Relationships>
</file>

<file path=ppt/slides/_rels/slide28.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image" Target="../media/image60.png"/><Relationship Id="rId1" Type="http://schemas.openxmlformats.org/officeDocument/2006/relationships/slideLayout" Target="../slideLayouts/slideLayout18.xml"/><Relationship Id="rId4" Type="http://schemas.openxmlformats.org/officeDocument/2006/relationships/image" Target="../media/image62.jpe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18.xml"/><Relationship Id="rId5" Type="http://schemas.openxmlformats.org/officeDocument/2006/relationships/image" Target="../media/image8.jpeg"/><Relationship Id="rId4" Type="http://schemas.openxmlformats.org/officeDocument/2006/relationships/image" Target="../media/image7.gif"/></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1.xml.rels><?xml version="1.0" encoding="UTF-8" standalone="yes"?>
<Relationships xmlns="http://schemas.openxmlformats.org/package/2006/relationships"><Relationship Id="rId8" Type="http://schemas.openxmlformats.org/officeDocument/2006/relationships/image" Target="../media/image65.wmf"/><Relationship Id="rId13" Type="http://schemas.openxmlformats.org/officeDocument/2006/relationships/image" Target="../media/image70.png"/><Relationship Id="rId3" Type="http://schemas.openxmlformats.org/officeDocument/2006/relationships/oleObject" Target="../embeddings/oleObject2.bin"/><Relationship Id="rId7" Type="http://schemas.openxmlformats.org/officeDocument/2006/relationships/oleObject" Target="../embeddings/oleObject4.bin"/><Relationship Id="rId12" Type="http://schemas.openxmlformats.org/officeDocument/2006/relationships/image" Target="../media/image67.wmf"/><Relationship Id="rId2" Type="http://schemas.openxmlformats.org/officeDocument/2006/relationships/slideLayout" Target="../slideLayouts/slideLayout18.xml"/><Relationship Id="rId1" Type="http://schemas.openxmlformats.org/officeDocument/2006/relationships/vmlDrawing" Target="../drawings/vmlDrawing2.vml"/><Relationship Id="rId6" Type="http://schemas.openxmlformats.org/officeDocument/2006/relationships/image" Target="../media/image64.wmf"/><Relationship Id="rId11" Type="http://schemas.openxmlformats.org/officeDocument/2006/relationships/oleObject" Target="../embeddings/oleObject6.bin"/><Relationship Id="rId5" Type="http://schemas.openxmlformats.org/officeDocument/2006/relationships/oleObject" Target="../embeddings/oleObject3.bin"/><Relationship Id="rId10" Type="http://schemas.openxmlformats.org/officeDocument/2006/relationships/image" Target="../media/image66.wmf"/><Relationship Id="rId4" Type="http://schemas.openxmlformats.org/officeDocument/2006/relationships/image" Target="../media/image63.wmf"/><Relationship Id="rId9" Type="http://schemas.openxmlformats.org/officeDocument/2006/relationships/oleObject" Target="../embeddings/oleObject5.bin"/><Relationship Id="rId14" Type="http://schemas.openxmlformats.org/officeDocument/2006/relationships/image" Target="../media/image71.png"/></Relationships>
</file>

<file path=ppt/slides/_rels/slide32.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72.png"/><Relationship Id="rId1" Type="http://schemas.openxmlformats.org/officeDocument/2006/relationships/slideLayout" Target="../slideLayouts/slideLayout18.xml"/><Relationship Id="rId4" Type="http://schemas.openxmlformats.org/officeDocument/2006/relationships/image" Target="../media/image68.png"/></Relationships>
</file>

<file path=ppt/slides/_rels/slide33.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69.png"/><Relationship Id="rId1" Type="http://schemas.openxmlformats.org/officeDocument/2006/relationships/slideLayout" Target="../slideLayouts/slideLayout18.xml"/><Relationship Id="rId4" Type="http://schemas.openxmlformats.org/officeDocument/2006/relationships/image" Target="../media/image75.pn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7.xml.rels><?xml version="1.0" encoding="UTF-8" standalone="yes"?>
<Relationships xmlns="http://schemas.openxmlformats.org/package/2006/relationships"><Relationship Id="rId2" Type="http://schemas.openxmlformats.org/officeDocument/2006/relationships/image" Target="../media/image76.jpeg"/><Relationship Id="rId1" Type="http://schemas.openxmlformats.org/officeDocument/2006/relationships/slideLayout" Target="../slideLayouts/slideLayout18.xml"/></Relationships>
</file>

<file path=ppt/slides/_rels/slide38.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77.png"/><Relationship Id="rId1" Type="http://schemas.openxmlformats.org/officeDocument/2006/relationships/slideLayout" Target="../slideLayouts/slideLayout18.xml"/></Relationships>
</file>

<file path=ppt/slides/_rels/slide39.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image" Target="../media/image79.png"/><Relationship Id="rId1" Type="http://schemas.openxmlformats.org/officeDocument/2006/relationships/slideLayout" Target="../slideLayouts/slideLayout18.xml"/><Relationship Id="rId5" Type="http://schemas.openxmlformats.org/officeDocument/2006/relationships/image" Target="../media/image82.png"/><Relationship Id="rId4" Type="http://schemas.openxmlformats.org/officeDocument/2006/relationships/image" Target="../media/image81.png"/></Relationships>
</file>

<file path=ppt/slides/_rels/slide4.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image" Target="../media/image9.jpeg"/><Relationship Id="rId1" Type="http://schemas.openxmlformats.org/officeDocument/2006/relationships/slideLayout" Target="../slideLayouts/slideLayout18.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1.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image" Target="../media/image83.jpeg"/><Relationship Id="rId1" Type="http://schemas.openxmlformats.org/officeDocument/2006/relationships/slideLayout" Target="../slideLayouts/slideLayout18.xml"/></Relationships>
</file>

<file path=ppt/slides/_rels/slide42.xml.rels><?xml version="1.0" encoding="UTF-8" standalone="yes"?>
<Relationships xmlns="http://schemas.openxmlformats.org/package/2006/relationships"><Relationship Id="rId3" Type="http://schemas.openxmlformats.org/officeDocument/2006/relationships/image" Target="../media/image86.gif"/><Relationship Id="rId2" Type="http://schemas.openxmlformats.org/officeDocument/2006/relationships/image" Target="../media/image85.jpeg"/><Relationship Id="rId1" Type="http://schemas.openxmlformats.org/officeDocument/2006/relationships/slideLayout" Target="../slideLayouts/slideLayout18.xml"/><Relationship Id="rId6" Type="http://schemas.openxmlformats.org/officeDocument/2006/relationships/image" Target="../media/image89.gif"/><Relationship Id="rId5" Type="http://schemas.openxmlformats.org/officeDocument/2006/relationships/image" Target="../media/image88.gif"/><Relationship Id="rId4" Type="http://schemas.openxmlformats.org/officeDocument/2006/relationships/image" Target="../media/image87.gif"/></Relationships>
</file>

<file path=ppt/slides/_rels/slide43.xml.rels><?xml version="1.0" encoding="UTF-8" standalone="yes"?>
<Relationships xmlns="http://schemas.openxmlformats.org/package/2006/relationships"><Relationship Id="rId3" Type="http://schemas.openxmlformats.org/officeDocument/2006/relationships/image" Target="../media/image91.jpg"/><Relationship Id="rId2" Type="http://schemas.openxmlformats.org/officeDocument/2006/relationships/image" Target="../media/image90.jpeg"/><Relationship Id="rId1" Type="http://schemas.openxmlformats.org/officeDocument/2006/relationships/slideLayout" Target="../slideLayouts/slideLayout18.xml"/><Relationship Id="rId4" Type="http://schemas.openxmlformats.org/officeDocument/2006/relationships/image" Target="../media/image92.png"/></Relationships>
</file>

<file path=ppt/slides/_rels/slide44.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image" Target="../media/image93.jpeg"/><Relationship Id="rId1" Type="http://schemas.openxmlformats.org/officeDocument/2006/relationships/slideLayout" Target="../slideLayouts/slideLayout18.xml"/></Relationships>
</file>

<file path=ppt/slides/_rels/slide45.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image" Target="../media/image95.png"/><Relationship Id="rId1" Type="http://schemas.openxmlformats.org/officeDocument/2006/relationships/slideLayout" Target="../slideLayouts/slideLayout18.xml"/><Relationship Id="rId6" Type="http://schemas.openxmlformats.org/officeDocument/2006/relationships/image" Target="../media/image99.png"/><Relationship Id="rId5" Type="http://schemas.openxmlformats.org/officeDocument/2006/relationships/image" Target="../media/image98.jpeg"/><Relationship Id="rId4" Type="http://schemas.openxmlformats.org/officeDocument/2006/relationships/image" Target="../media/image97.jpeg"/></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7.xml.rels><?xml version="1.0" encoding="UTF-8" standalone="yes"?>
<Relationships xmlns="http://schemas.openxmlformats.org/package/2006/relationships"><Relationship Id="rId3" Type="http://schemas.openxmlformats.org/officeDocument/2006/relationships/oleObject" Target="../embeddings/oleObject7.bin"/><Relationship Id="rId17" Type="http://schemas.openxmlformats.org/officeDocument/2006/relationships/image" Target="../media/image102.wmf"/><Relationship Id="rId2" Type="http://schemas.openxmlformats.org/officeDocument/2006/relationships/slideLayout" Target="../slideLayouts/slideLayout18.xml"/><Relationship Id="rId16" Type="http://schemas.openxmlformats.org/officeDocument/2006/relationships/oleObject" Target="../embeddings/oleObject9.bin"/><Relationship Id="rId1" Type="http://schemas.openxmlformats.org/officeDocument/2006/relationships/vmlDrawing" Target="../drawings/vmlDrawing3.vml"/><Relationship Id="rId6" Type="http://schemas.openxmlformats.org/officeDocument/2006/relationships/image" Target="../media/image101.wmf"/><Relationship Id="rId11" Type="http://schemas.openxmlformats.org/officeDocument/2006/relationships/image" Target="../media/image800.png"/><Relationship Id="rId5" Type="http://schemas.openxmlformats.org/officeDocument/2006/relationships/oleObject" Target="../embeddings/oleObject8.bin"/><Relationship Id="rId15" Type="http://schemas.openxmlformats.org/officeDocument/2006/relationships/image" Target="../media/image111.png"/><Relationship Id="rId10" Type="http://schemas.openxmlformats.org/officeDocument/2006/relationships/image" Target="../media/image790.png"/><Relationship Id="rId4" Type="http://schemas.openxmlformats.org/officeDocument/2006/relationships/image" Target="../media/image100.wmf"/><Relationship Id="rId14" Type="http://schemas.openxmlformats.org/officeDocument/2006/relationships/image" Target="../media/image110.png"/><Relationship Id="rId9" Type="http://schemas.openxmlformats.org/officeDocument/2006/relationships/image" Target="../media/image780.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jpeg"/><Relationship Id="rId1" Type="http://schemas.openxmlformats.org/officeDocument/2006/relationships/slideLayout" Target="../slideLayouts/slideLayout18.xml"/><Relationship Id="rId4" Type="http://schemas.openxmlformats.org/officeDocument/2006/relationships/image" Target="../media/image13.png"/></Relationships>
</file>

<file path=ppt/slides/_rels/slide7.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image" Target="../media/image13.jpeg"/><Relationship Id="rId1" Type="http://schemas.openxmlformats.org/officeDocument/2006/relationships/slideLayout" Target="../slideLayouts/slideLayout18.xml"/></Relationships>
</file>

<file path=ppt/slides/_rels/slide8.xml.rels><?xml version="1.0" encoding="UTF-8" standalone="yes"?>
<Relationships xmlns="http://schemas.openxmlformats.org/package/2006/relationships"><Relationship Id="rId8" Type="http://schemas.openxmlformats.org/officeDocument/2006/relationships/image" Target="../media/image20.png"/><Relationship Id="rId3" Type="http://schemas.openxmlformats.org/officeDocument/2006/relationships/image" Target="../media/image15.png"/><Relationship Id="rId7" Type="http://schemas.openxmlformats.org/officeDocument/2006/relationships/image" Target="../media/image19.png"/><Relationship Id="rId2" Type="http://schemas.openxmlformats.org/officeDocument/2006/relationships/image" Target="../media/image14.jpeg"/><Relationship Id="rId1" Type="http://schemas.openxmlformats.org/officeDocument/2006/relationships/slideLayout" Target="../slideLayouts/slideLayout18.xml"/><Relationship Id="rId6" Type="http://schemas.openxmlformats.org/officeDocument/2006/relationships/image" Target="../media/image18.png"/><Relationship Id="rId5" Type="http://schemas.openxmlformats.org/officeDocument/2006/relationships/image" Target="../media/image17.png"/><Relationship Id="rId10" Type="http://schemas.openxmlformats.org/officeDocument/2006/relationships/image" Target="../media/image22.png"/><Relationship Id="rId4" Type="http://schemas.openxmlformats.org/officeDocument/2006/relationships/image" Target="../media/image16.png"/><Relationship Id="rId9" Type="http://schemas.openxmlformats.org/officeDocument/2006/relationships/image" Target="../media/image21.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054" name="Rectangle 6"/>
          <p:cNvSpPr>
            <a:spLocks noGrp="1" noChangeArrowheads="1"/>
          </p:cNvSpPr>
          <p:nvPr>
            <p:ph type="ctrTitle"/>
          </p:nvPr>
        </p:nvSpPr>
        <p:spPr>
          <a:xfrm>
            <a:off x="4457701" y="469880"/>
            <a:ext cx="7475537" cy="2786082"/>
          </a:xfrm>
        </p:spPr>
        <p:txBody>
          <a:bodyPr/>
          <a:lstStyle/>
          <a:p>
            <a:r>
              <a:rPr lang="fr-FR" sz="2400" dirty="0">
                <a:latin typeface="Arial Narrow" pitchFamily="34" charset="0"/>
              </a:rPr>
              <a:t>Chapitre 5</a:t>
            </a:r>
            <a:br>
              <a:rPr lang="fr-FR" sz="2400" dirty="0">
                <a:latin typeface="Arial Narrow" pitchFamily="34" charset="0"/>
              </a:rPr>
            </a:br>
            <a:r>
              <a:rPr lang="fr-FR" sz="2400" dirty="0">
                <a:latin typeface="Arial Narrow" pitchFamily="34" charset="0"/>
              </a:rPr>
              <a:t/>
            </a:r>
            <a:br>
              <a:rPr lang="fr-FR" sz="2400" dirty="0">
                <a:latin typeface="Arial Narrow" pitchFamily="34" charset="0"/>
              </a:rPr>
            </a:br>
            <a:r>
              <a:rPr lang="fr-FR" sz="2400" dirty="0">
                <a:latin typeface="Arial Narrow" pitchFamily="34" charset="0"/>
              </a:rPr>
              <a:t>COM101</a:t>
            </a:r>
            <a:br>
              <a:rPr lang="fr-FR" sz="2400" dirty="0">
                <a:latin typeface="Arial Narrow" pitchFamily="34" charset="0"/>
              </a:rPr>
            </a:br>
            <a:r>
              <a:rPr lang="fr-FR" sz="2400" dirty="0">
                <a:latin typeface="Arial Narrow" pitchFamily="34" charset="0"/>
              </a:rPr>
              <a:t>Optique et photonique</a:t>
            </a:r>
            <a:br>
              <a:rPr lang="fr-FR" sz="2400" dirty="0">
                <a:latin typeface="Arial Narrow" pitchFamily="34" charset="0"/>
              </a:rPr>
            </a:br>
            <a:r>
              <a:rPr lang="fr-FR" sz="2400" dirty="0">
                <a:latin typeface="Arial Narrow" pitchFamily="34" charset="0"/>
              </a:rPr>
              <a:t>1</a:t>
            </a:r>
            <a:r>
              <a:rPr lang="fr-FR" sz="2400" baseline="30000" dirty="0">
                <a:latin typeface="Arial Narrow" pitchFamily="34" charset="0"/>
              </a:rPr>
              <a:t>ère</a:t>
            </a:r>
            <a:r>
              <a:rPr lang="fr-FR" sz="2400" dirty="0">
                <a:latin typeface="Arial Narrow" pitchFamily="34" charset="0"/>
              </a:rPr>
              <a:t> année</a:t>
            </a:r>
            <a:br>
              <a:rPr lang="fr-FR" sz="2400" dirty="0">
                <a:latin typeface="Arial Narrow" pitchFamily="34" charset="0"/>
              </a:rPr>
            </a:br>
            <a:r>
              <a:rPr lang="fr-FR" sz="2400" dirty="0">
                <a:latin typeface="Arial Narrow" pitchFamily="34" charset="0"/>
              </a:rPr>
              <a:t/>
            </a:r>
            <a:br>
              <a:rPr lang="fr-FR" sz="2400" dirty="0">
                <a:latin typeface="Arial Narrow" pitchFamily="34" charset="0"/>
              </a:rPr>
            </a:br>
            <a:r>
              <a:rPr lang="fr-FR" dirty="0" smtClean="0">
                <a:latin typeface="Arial Narrow" pitchFamily="34" charset="0"/>
              </a:rPr>
              <a:t>Le laser… ou les spécificités des différentes sources de lumière </a:t>
            </a:r>
            <a:r>
              <a:rPr lang="fr-FR" sz="1600" b="0" i="1" dirty="0" smtClean="0">
                <a:latin typeface="Arial Narrow" pitchFamily="34" charset="0"/>
              </a:rPr>
              <a:t>(1h30)</a:t>
            </a:r>
            <a:endParaRPr lang="fr-FR" b="0" i="1" dirty="0"/>
          </a:p>
        </p:txBody>
      </p:sp>
      <p:sp>
        <p:nvSpPr>
          <p:cNvPr id="2055" name="Rectangle 7"/>
          <p:cNvSpPr>
            <a:spLocks noGrp="1" noChangeArrowheads="1"/>
          </p:cNvSpPr>
          <p:nvPr>
            <p:ph type="subTitle" idx="1"/>
          </p:nvPr>
        </p:nvSpPr>
        <p:spPr>
          <a:xfrm>
            <a:off x="4457701" y="4362450"/>
            <a:ext cx="7281333" cy="1690688"/>
          </a:xfrm>
        </p:spPr>
        <p:txBody>
          <a:bodyPr/>
          <a:lstStyle/>
          <a:p>
            <a:r>
              <a:rPr lang="fr-FR" dirty="0" smtClean="0">
                <a:latin typeface="Arial Narrow" pitchFamily="34" charset="0"/>
              </a:rPr>
              <a:t>Renaud GABET</a:t>
            </a:r>
          </a:p>
          <a:p>
            <a:r>
              <a:rPr lang="fr-FR" dirty="0" smtClean="0">
                <a:latin typeface="Arial Narrow" pitchFamily="34" charset="0"/>
              </a:rPr>
              <a:t>Bureau 3D41</a:t>
            </a:r>
            <a:endParaRPr lang="fr-FR" dirty="0">
              <a:latin typeface="Arial Narrow" pitchFamily="34" charset="0"/>
            </a:endParaRPr>
          </a:p>
          <a:p>
            <a:r>
              <a:rPr lang="fr-FR" dirty="0" smtClean="0">
                <a:latin typeface="Arial Narrow" pitchFamily="34" charset="0"/>
              </a:rPr>
              <a:t>renaud.gabet@telecom-paris.fr</a:t>
            </a:r>
          </a:p>
          <a:p>
            <a:endParaRPr lang="fr-FR" dirty="0" smtClean="0"/>
          </a:p>
          <a:p>
            <a:r>
              <a:rPr lang="fr-FR" smtClean="0">
                <a:latin typeface="Arial Narrow" pitchFamily="34" charset="0"/>
              </a:rPr>
              <a:t>2024-2025</a:t>
            </a:r>
            <a:endParaRPr lang="fr-FR" dirty="0">
              <a:latin typeface="Arial Narrow" pitchFamily="34" charset="0"/>
            </a:endParaRPr>
          </a:p>
          <a:p>
            <a:endParaRPr lang="fr-FR" dirty="0"/>
          </a:p>
        </p:txBody>
      </p:sp>
      <p:pic>
        <p:nvPicPr>
          <p:cNvPr id="2" name="Image 1"/>
          <p:cNvPicPr>
            <a:picLocks noChangeAspect="1"/>
          </p:cNvPicPr>
          <p:nvPr/>
        </p:nvPicPr>
        <p:blipFill>
          <a:blip r:embed="rId3"/>
          <a:stretch>
            <a:fillRect/>
          </a:stretch>
        </p:blipFill>
        <p:spPr>
          <a:xfrm>
            <a:off x="1117600" y="745625"/>
            <a:ext cx="2276451" cy="3508875"/>
          </a:xfrm>
          <a:prstGeom prst="rect">
            <a:avLst/>
          </a:prstGeom>
        </p:spPr>
      </p:pic>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2077169" y="457855"/>
            <a:ext cx="8138766" cy="523220"/>
          </a:xfrm>
          <a:prstGeom prst="rect">
            <a:avLst/>
          </a:prstGeom>
        </p:spPr>
        <p:txBody>
          <a:bodyPr wrap="none">
            <a:spAutoFit/>
          </a:bodyPr>
          <a:lstStyle/>
          <a:p>
            <a:r>
              <a:rPr lang="fr-FR" sz="2800" b="1" kern="0" dirty="0" smtClean="0">
                <a:solidFill>
                  <a:srgbClr val="DA6667"/>
                </a:solidFill>
                <a:latin typeface="Arial"/>
              </a:rPr>
              <a:t>3. Les </a:t>
            </a:r>
            <a:r>
              <a:rPr lang="fr-FR" sz="2800" b="1" kern="0" dirty="0">
                <a:solidFill>
                  <a:srgbClr val="DA6667"/>
                </a:solidFill>
                <a:latin typeface="Arial"/>
              </a:rPr>
              <a:t>transitions radiatives : La luminescence</a:t>
            </a:r>
          </a:p>
        </p:txBody>
      </p:sp>
      <p:sp>
        <p:nvSpPr>
          <p:cNvPr id="7" name="Rectangle 2"/>
          <p:cNvSpPr txBox="1">
            <a:spLocks noChangeArrowheads="1"/>
          </p:cNvSpPr>
          <p:nvPr/>
        </p:nvSpPr>
        <p:spPr>
          <a:xfrm>
            <a:off x="123752" y="984838"/>
            <a:ext cx="8604738" cy="513169"/>
          </a:xfrm>
          <a:prstGeom prst="rect">
            <a:avLst/>
          </a:prstGeom>
        </p:spPr>
        <p:txBody>
          <a:bodyPr/>
          <a:lstStyle/>
          <a:p>
            <a:r>
              <a:rPr lang="fr-FR" sz="2400" b="1" kern="0" dirty="0">
                <a:solidFill>
                  <a:srgbClr val="DA6667"/>
                </a:solidFill>
                <a:latin typeface="Arial Narrow" pitchFamily="34" charset="0"/>
                <a:ea typeface="+mj-ea"/>
                <a:cs typeface="+mj-cs"/>
              </a:rPr>
              <a:t>Définition : Emission de lumière par un corps non incandescent</a:t>
            </a:r>
          </a:p>
        </p:txBody>
      </p:sp>
      <p:sp>
        <p:nvSpPr>
          <p:cNvPr id="8" name="ZoneTexte 7"/>
          <p:cNvSpPr txBox="1"/>
          <p:nvPr/>
        </p:nvSpPr>
        <p:spPr>
          <a:xfrm>
            <a:off x="319313" y="1430838"/>
            <a:ext cx="12322629" cy="1754326"/>
          </a:xfrm>
          <a:prstGeom prst="rect">
            <a:avLst/>
          </a:prstGeom>
          <a:noFill/>
        </p:spPr>
        <p:txBody>
          <a:bodyPr wrap="square" rtlCol="0">
            <a:spAutoFit/>
          </a:bodyPr>
          <a:lstStyle/>
          <a:p>
            <a:r>
              <a:rPr lang="fr-FR" b="1" dirty="0" smtClean="0">
                <a:latin typeface="+mj-lt"/>
              </a:rPr>
              <a:t>Théorie quantique </a:t>
            </a:r>
            <a:r>
              <a:rPr lang="fr-FR" dirty="0" smtClean="0">
                <a:latin typeface="+mj-lt"/>
              </a:rPr>
              <a:t>: plusieurs mécanismes de transitions atomiques dans un atome:</a:t>
            </a:r>
          </a:p>
          <a:p>
            <a:pPr>
              <a:buFont typeface="Wingdings" pitchFamily="2" charset="2"/>
              <a:buChar char="è"/>
            </a:pPr>
            <a:r>
              <a:rPr lang="fr-FR" dirty="0" smtClean="0">
                <a:latin typeface="+mj-lt"/>
                <a:sym typeface="Wingdings" pitchFamily="2" charset="2"/>
              </a:rPr>
              <a:t> Transitions atomiques possibles entre deux niveaux d’énergie |a&gt; et |b&gt;</a:t>
            </a:r>
          </a:p>
          <a:p>
            <a:pPr>
              <a:buFont typeface="Wingdings" pitchFamily="2" charset="2"/>
              <a:buChar char="è"/>
            </a:pPr>
            <a:r>
              <a:rPr lang="fr-FR" dirty="0" smtClean="0">
                <a:latin typeface="+mj-lt"/>
                <a:sym typeface="Wingdings" pitchFamily="2" charset="2"/>
              </a:rPr>
              <a:t> Transition atomique </a:t>
            </a:r>
            <a:r>
              <a:rPr lang="fr-FR" dirty="0" smtClean="0">
                <a:latin typeface="+mj-lt"/>
                <a:sym typeface="Symbol"/>
              </a:rPr>
              <a:t> </a:t>
            </a:r>
            <a:r>
              <a:rPr lang="fr-FR" dirty="0" smtClean="0">
                <a:latin typeface="+mj-lt"/>
                <a:sym typeface="Wingdings" pitchFamily="2" charset="2"/>
              </a:rPr>
              <a:t>Échange d’énergie</a:t>
            </a:r>
          </a:p>
          <a:p>
            <a:pPr marL="800100" lvl="1" indent="-342900">
              <a:buAutoNum type="arabicParenR"/>
              <a:tabLst>
                <a:tab pos="2062163" algn="l"/>
                <a:tab pos="5827713" algn="l"/>
              </a:tabLst>
            </a:pPr>
            <a:r>
              <a:rPr lang="fr-FR" b="1" dirty="0" smtClean="0">
                <a:latin typeface="+mj-lt"/>
                <a:sym typeface="Wingdings" pitchFamily="2" charset="2"/>
              </a:rPr>
              <a:t>Non radiative </a:t>
            </a:r>
            <a:r>
              <a:rPr lang="fr-FR" dirty="0" smtClean="0">
                <a:latin typeface="+mj-lt"/>
                <a:sym typeface="Wingdings" pitchFamily="2" charset="2"/>
              </a:rPr>
              <a:t>: Émission de phonons (= énergie cinétique = quantum d’énergie de vibration du cristal)</a:t>
            </a:r>
          </a:p>
          <a:p>
            <a:pPr marL="800100" lvl="1" indent="-342900">
              <a:buAutoNum type="arabicParenR"/>
              <a:tabLst>
                <a:tab pos="2062163" algn="l"/>
                <a:tab pos="5827713" algn="l"/>
              </a:tabLst>
            </a:pPr>
            <a:endParaRPr lang="fr-FR" dirty="0" smtClean="0">
              <a:latin typeface="+mj-lt"/>
              <a:sym typeface="Wingdings" pitchFamily="2" charset="2"/>
            </a:endParaRPr>
          </a:p>
          <a:p>
            <a:pPr marL="800100" lvl="1" indent="-342900">
              <a:buAutoNum type="arabicParenR"/>
              <a:tabLst>
                <a:tab pos="2062163" algn="l"/>
              </a:tabLst>
            </a:pPr>
            <a:r>
              <a:rPr lang="fr-FR" b="1" dirty="0" smtClean="0">
                <a:latin typeface="+mj-lt"/>
                <a:sym typeface="Wingdings" pitchFamily="2" charset="2"/>
              </a:rPr>
              <a:t>Radiative</a:t>
            </a:r>
            <a:r>
              <a:rPr lang="fr-FR" dirty="0" smtClean="0">
                <a:latin typeface="+mj-lt"/>
                <a:sym typeface="Wingdings" pitchFamily="2" charset="2"/>
              </a:rPr>
              <a:t>:	Absorption ou génération de photons 	</a:t>
            </a:r>
            <a:endParaRPr lang="fr-FR" dirty="0">
              <a:latin typeface="+mj-lt"/>
            </a:endParaRPr>
          </a:p>
        </p:txBody>
      </p:sp>
      <p:sp>
        <p:nvSpPr>
          <p:cNvPr id="24" name="Text Box 58"/>
          <p:cNvSpPr txBox="1">
            <a:spLocks noChangeArrowheads="1"/>
          </p:cNvSpPr>
          <p:nvPr/>
        </p:nvSpPr>
        <p:spPr bwMode="auto">
          <a:xfrm>
            <a:off x="2753572" y="3327644"/>
            <a:ext cx="1192955" cy="369332"/>
          </a:xfrm>
          <a:prstGeom prst="rect">
            <a:avLst/>
          </a:prstGeom>
          <a:noFill/>
          <a:ln w="9525">
            <a:noFill/>
            <a:miter lim="800000"/>
            <a:headEnd/>
            <a:tailEnd/>
          </a:ln>
        </p:spPr>
        <p:txBody>
          <a:bodyPr wrap="none">
            <a:spAutoFit/>
          </a:bodyPr>
          <a:lstStyle/>
          <a:p>
            <a:pPr algn="ctr"/>
            <a:r>
              <a:rPr lang="fr-FR" b="1" dirty="0">
                <a:latin typeface="Arial Narrow" pitchFamily="34" charset="0"/>
              </a:rPr>
              <a:t>Absorption</a:t>
            </a:r>
          </a:p>
        </p:txBody>
      </p:sp>
      <p:grpSp>
        <p:nvGrpSpPr>
          <p:cNvPr id="70" name="Groupe 69"/>
          <p:cNvGrpSpPr/>
          <p:nvPr/>
        </p:nvGrpSpPr>
        <p:grpSpPr>
          <a:xfrm>
            <a:off x="1524000" y="3386213"/>
            <a:ext cx="1214438" cy="646331"/>
            <a:chOff x="0" y="3502324"/>
            <a:chExt cx="1214438" cy="646331"/>
          </a:xfrm>
        </p:grpSpPr>
        <p:sp>
          <p:nvSpPr>
            <p:cNvPr id="68" name="ZoneTexte 67"/>
            <p:cNvSpPr txBox="1"/>
            <p:nvPr/>
          </p:nvSpPr>
          <p:spPr>
            <a:xfrm>
              <a:off x="0" y="3502324"/>
              <a:ext cx="922047" cy="646331"/>
            </a:xfrm>
            <a:prstGeom prst="rect">
              <a:avLst/>
            </a:prstGeom>
            <a:noFill/>
          </p:spPr>
          <p:txBody>
            <a:bodyPr wrap="none" rtlCol="0">
              <a:spAutoFit/>
            </a:bodyPr>
            <a:lstStyle/>
            <a:p>
              <a:pPr algn="ctr"/>
              <a:r>
                <a:rPr lang="fr-FR" b="1" dirty="0" smtClean="0">
                  <a:latin typeface="Arial Narrow" pitchFamily="34" charset="0"/>
                </a:rPr>
                <a:t>Einstein</a:t>
              </a:r>
            </a:p>
            <a:p>
              <a:pPr algn="ctr"/>
              <a:r>
                <a:rPr lang="fr-FR" b="1" dirty="0" smtClean="0">
                  <a:latin typeface="Arial Narrow" pitchFamily="34" charset="0"/>
                </a:rPr>
                <a:t>(1917)</a:t>
              </a:r>
              <a:endParaRPr lang="fr-FR" b="1" dirty="0">
                <a:latin typeface="Arial Narrow" pitchFamily="34" charset="0"/>
              </a:endParaRPr>
            </a:p>
          </p:txBody>
        </p:sp>
        <p:sp>
          <p:nvSpPr>
            <p:cNvPr id="69" name="Flèche droite 68"/>
            <p:cNvSpPr/>
            <p:nvPr/>
          </p:nvSpPr>
          <p:spPr>
            <a:xfrm>
              <a:off x="952500" y="3683479"/>
              <a:ext cx="261938" cy="284672"/>
            </a:xfrm>
            <a:prstGeom prst="righ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grpSp>
      <p:grpSp>
        <p:nvGrpSpPr>
          <p:cNvPr id="103" name="Groupe 102"/>
          <p:cNvGrpSpPr/>
          <p:nvPr/>
        </p:nvGrpSpPr>
        <p:grpSpPr>
          <a:xfrm>
            <a:off x="6477966" y="3195573"/>
            <a:ext cx="1449093" cy="848073"/>
            <a:chOff x="4953965" y="3311684"/>
            <a:chExt cx="1449093" cy="848073"/>
          </a:xfrm>
        </p:grpSpPr>
        <p:sp>
          <p:nvSpPr>
            <p:cNvPr id="71" name="Line 2"/>
            <p:cNvSpPr>
              <a:spLocks noChangeShapeType="1"/>
            </p:cNvSpPr>
            <p:nvPr/>
          </p:nvSpPr>
          <p:spPr bwMode="auto">
            <a:xfrm>
              <a:off x="4953965" y="3423564"/>
              <a:ext cx="1080388" cy="0"/>
            </a:xfrm>
            <a:prstGeom prst="line">
              <a:avLst/>
            </a:prstGeom>
            <a:noFill/>
            <a:ln w="9525">
              <a:solidFill>
                <a:schemeClr val="tx1"/>
              </a:solidFill>
              <a:round/>
              <a:headEnd/>
              <a:tailEnd/>
            </a:ln>
          </p:spPr>
          <p:txBody>
            <a:bodyPr/>
            <a:lstStyle/>
            <a:p>
              <a:endParaRPr lang="fr-FR">
                <a:latin typeface="Arial Narrow" pitchFamily="34" charset="0"/>
              </a:endParaRPr>
            </a:p>
          </p:txBody>
        </p:sp>
        <p:sp>
          <p:nvSpPr>
            <p:cNvPr id="72" name="Line 3"/>
            <p:cNvSpPr>
              <a:spLocks noChangeShapeType="1"/>
            </p:cNvSpPr>
            <p:nvPr/>
          </p:nvSpPr>
          <p:spPr bwMode="auto">
            <a:xfrm>
              <a:off x="4961315" y="4026697"/>
              <a:ext cx="1080388" cy="0"/>
            </a:xfrm>
            <a:prstGeom prst="line">
              <a:avLst/>
            </a:prstGeom>
            <a:noFill/>
            <a:ln w="9525">
              <a:solidFill>
                <a:schemeClr val="tx1"/>
              </a:solidFill>
              <a:round/>
              <a:headEnd/>
              <a:tailEnd/>
            </a:ln>
          </p:spPr>
          <p:txBody>
            <a:bodyPr/>
            <a:lstStyle/>
            <a:p>
              <a:endParaRPr lang="fr-FR">
                <a:latin typeface="Arial Narrow" pitchFamily="34" charset="0"/>
              </a:endParaRPr>
            </a:p>
          </p:txBody>
        </p:sp>
        <p:sp>
          <p:nvSpPr>
            <p:cNvPr id="73" name="Text Box 12"/>
            <p:cNvSpPr txBox="1">
              <a:spLocks noChangeArrowheads="1"/>
            </p:cNvSpPr>
            <p:nvPr/>
          </p:nvSpPr>
          <p:spPr bwMode="auto">
            <a:xfrm>
              <a:off x="6066202" y="3311684"/>
              <a:ext cx="336856" cy="307457"/>
            </a:xfrm>
            <a:prstGeom prst="rect">
              <a:avLst/>
            </a:prstGeom>
            <a:noFill/>
            <a:ln w="9525">
              <a:noFill/>
              <a:miter lim="800000"/>
              <a:headEnd/>
              <a:tailEnd/>
            </a:ln>
          </p:spPr>
          <p:txBody>
            <a:bodyPr wrap="none">
              <a:spAutoFit/>
            </a:bodyPr>
            <a:lstStyle/>
            <a:p>
              <a:r>
                <a:rPr lang="fr-FR" sz="1400" dirty="0" err="1">
                  <a:latin typeface="Arial Narrow" pitchFamily="34" charset="0"/>
                </a:rPr>
                <a:t>E</a:t>
              </a:r>
              <a:r>
                <a:rPr lang="fr-FR" sz="1400" baseline="-25000" dirty="0" err="1">
                  <a:latin typeface="Arial Narrow" pitchFamily="34" charset="0"/>
                </a:rPr>
                <a:t>b</a:t>
              </a:r>
              <a:endParaRPr lang="fr-FR" sz="1400" dirty="0">
                <a:latin typeface="Arial Narrow" pitchFamily="34" charset="0"/>
              </a:endParaRPr>
            </a:p>
          </p:txBody>
        </p:sp>
        <p:sp>
          <p:nvSpPr>
            <p:cNvPr id="74" name="Text Box 13"/>
            <p:cNvSpPr txBox="1">
              <a:spLocks noChangeArrowheads="1"/>
            </p:cNvSpPr>
            <p:nvPr/>
          </p:nvSpPr>
          <p:spPr bwMode="auto">
            <a:xfrm>
              <a:off x="6066202" y="3852300"/>
              <a:ext cx="336856" cy="307457"/>
            </a:xfrm>
            <a:prstGeom prst="rect">
              <a:avLst/>
            </a:prstGeom>
            <a:noFill/>
            <a:ln w="9525">
              <a:noFill/>
              <a:miter lim="800000"/>
              <a:headEnd/>
              <a:tailEnd/>
            </a:ln>
          </p:spPr>
          <p:txBody>
            <a:bodyPr wrap="none">
              <a:spAutoFit/>
            </a:bodyPr>
            <a:lstStyle/>
            <a:p>
              <a:r>
                <a:rPr lang="fr-FR" sz="1400" dirty="0" err="1">
                  <a:latin typeface="Arial Narrow" pitchFamily="34" charset="0"/>
                </a:rPr>
                <a:t>E</a:t>
              </a:r>
              <a:r>
                <a:rPr lang="fr-FR" sz="1400" baseline="-25000" dirty="0" err="1">
                  <a:latin typeface="Arial Narrow" pitchFamily="34" charset="0"/>
                </a:rPr>
                <a:t>a</a:t>
              </a:r>
              <a:endParaRPr lang="fr-FR" sz="1400" dirty="0">
                <a:latin typeface="Arial Narrow" pitchFamily="34" charset="0"/>
              </a:endParaRPr>
            </a:p>
          </p:txBody>
        </p:sp>
      </p:grpSp>
      <p:sp>
        <p:nvSpPr>
          <p:cNvPr id="75" name="Oval 48"/>
          <p:cNvSpPr>
            <a:spLocks noChangeArrowheads="1"/>
          </p:cNvSpPr>
          <p:nvPr/>
        </p:nvSpPr>
        <p:spPr bwMode="auto">
          <a:xfrm>
            <a:off x="7036533" y="3890090"/>
            <a:ext cx="68596" cy="47827"/>
          </a:xfrm>
          <a:prstGeom prst="ellipse">
            <a:avLst/>
          </a:prstGeom>
          <a:solidFill>
            <a:schemeClr val="tx1"/>
          </a:solidFill>
          <a:ln w="9525">
            <a:solidFill>
              <a:schemeClr val="tx1"/>
            </a:solidFill>
            <a:round/>
            <a:headEnd/>
            <a:tailEnd/>
          </a:ln>
        </p:spPr>
        <p:txBody>
          <a:bodyPr wrap="none" anchor="ctr"/>
          <a:lstStyle/>
          <a:p>
            <a:endParaRPr lang="fr-FR">
              <a:latin typeface="Arial Narrow" pitchFamily="34" charset="0"/>
            </a:endParaRPr>
          </a:p>
        </p:txBody>
      </p:sp>
      <p:grpSp>
        <p:nvGrpSpPr>
          <p:cNvPr id="76" name="Groupe 75"/>
          <p:cNvGrpSpPr/>
          <p:nvPr/>
        </p:nvGrpSpPr>
        <p:grpSpPr>
          <a:xfrm>
            <a:off x="5431714" y="3460073"/>
            <a:ext cx="1155952" cy="406542"/>
            <a:chOff x="1259444" y="2239091"/>
            <a:chExt cx="1155952" cy="406542"/>
          </a:xfrm>
        </p:grpSpPr>
        <p:sp>
          <p:nvSpPr>
            <p:cNvPr id="77" name="Freeform 11"/>
            <p:cNvSpPr>
              <a:spLocks/>
            </p:cNvSpPr>
            <p:nvPr/>
          </p:nvSpPr>
          <p:spPr bwMode="auto">
            <a:xfrm>
              <a:off x="1362737" y="2239091"/>
              <a:ext cx="757007" cy="76864"/>
            </a:xfrm>
            <a:custGeom>
              <a:avLst/>
              <a:gdLst>
                <a:gd name="T0" fmla="*/ 0 w 1104"/>
                <a:gd name="T1" fmla="*/ 83 h 300"/>
                <a:gd name="T2" fmla="*/ 111 w 1104"/>
                <a:gd name="T3" fmla="*/ 0 h 300"/>
                <a:gd name="T4" fmla="*/ 232 w 1104"/>
                <a:gd name="T5" fmla="*/ 83 h 300"/>
                <a:gd name="T6" fmla="*/ 356 w 1104"/>
                <a:gd name="T7" fmla="*/ 0 h 300"/>
                <a:gd name="T8" fmla="*/ 467 w 1104"/>
                <a:gd name="T9" fmla="*/ 83 h 300"/>
                <a:gd name="T10" fmla="*/ 517 w 1104"/>
                <a:gd name="T11" fmla="*/ 43 h 300"/>
                <a:gd name="T12" fmla="*/ 618 w 1104"/>
                <a:gd name="T13" fmla="*/ 40 h 300"/>
                <a:gd name="T14" fmla="*/ 0 60000 65536"/>
                <a:gd name="T15" fmla="*/ 0 60000 65536"/>
                <a:gd name="T16" fmla="*/ 0 60000 65536"/>
                <a:gd name="T17" fmla="*/ 0 60000 65536"/>
                <a:gd name="T18" fmla="*/ 0 60000 65536"/>
                <a:gd name="T19" fmla="*/ 0 60000 65536"/>
                <a:gd name="T20" fmla="*/ 0 60000 65536"/>
                <a:gd name="T21" fmla="*/ 0 w 1104"/>
                <a:gd name="T22" fmla="*/ 0 h 300"/>
                <a:gd name="T23" fmla="*/ 1104 w 1104"/>
                <a:gd name="T24" fmla="*/ 300 h 3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04" h="300">
                  <a:moveTo>
                    <a:pt x="0" y="276"/>
                  </a:moveTo>
                  <a:cubicBezTo>
                    <a:pt x="64" y="138"/>
                    <a:pt x="129" y="0"/>
                    <a:pt x="198" y="0"/>
                  </a:cubicBezTo>
                  <a:cubicBezTo>
                    <a:pt x="267" y="0"/>
                    <a:pt x="341" y="276"/>
                    <a:pt x="414" y="276"/>
                  </a:cubicBezTo>
                  <a:cubicBezTo>
                    <a:pt x="487" y="276"/>
                    <a:pt x="566" y="0"/>
                    <a:pt x="636" y="0"/>
                  </a:cubicBezTo>
                  <a:cubicBezTo>
                    <a:pt x="706" y="0"/>
                    <a:pt x="786" y="252"/>
                    <a:pt x="834" y="276"/>
                  </a:cubicBezTo>
                  <a:cubicBezTo>
                    <a:pt x="882" y="300"/>
                    <a:pt x="879" y="168"/>
                    <a:pt x="924" y="144"/>
                  </a:cubicBezTo>
                  <a:cubicBezTo>
                    <a:pt x="969" y="120"/>
                    <a:pt x="1074" y="134"/>
                    <a:pt x="1104" y="132"/>
                  </a:cubicBezTo>
                </a:path>
              </a:pathLst>
            </a:custGeom>
            <a:noFill/>
            <a:ln w="28575" cmpd="sng">
              <a:solidFill>
                <a:srgbClr val="FF0000"/>
              </a:solidFill>
              <a:round/>
              <a:headEnd type="none" w="med" len="med"/>
              <a:tailEnd type="triangle" w="med" len="med"/>
            </a:ln>
          </p:spPr>
          <p:txBody>
            <a:bodyPr/>
            <a:lstStyle/>
            <a:p>
              <a:endParaRPr lang="fr-FR">
                <a:latin typeface="Arial Narrow" pitchFamily="34" charset="0"/>
              </a:endParaRPr>
            </a:p>
          </p:txBody>
        </p:sp>
        <p:sp>
          <p:nvSpPr>
            <p:cNvPr id="78" name="Text Box 61"/>
            <p:cNvSpPr txBox="1">
              <a:spLocks noChangeArrowheads="1"/>
            </p:cNvSpPr>
            <p:nvPr/>
          </p:nvSpPr>
          <p:spPr bwMode="auto">
            <a:xfrm>
              <a:off x="1259444" y="2337856"/>
              <a:ext cx="1155952" cy="307777"/>
            </a:xfrm>
            <a:prstGeom prst="rect">
              <a:avLst/>
            </a:prstGeom>
            <a:noFill/>
            <a:ln w="9525">
              <a:noFill/>
              <a:miter lim="800000"/>
              <a:headEnd/>
              <a:tailEnd/>
            </a:ln>
          </p:spPr>
          <p:txBody>
            <a:bodyPr wrap="square">
              <a:spAutoFit/>
            </a:bodyPr>
            <a:lstStyle/>
            <a:p>
              <a:r>
                <a:rPr lang="fr-FR" sz="1400" i="1" dirty="0">
                  <a:latin typeface="Arial Narrow" pitchFamily="34" charset="0"/>
                </a:rPr>
                <a:t>h</a:t>
              </a:r>
              <a:r>
                <a:rPr lang="fr-FR" sz="1400" i="1" dirty="0">
                  <a:latin typeface="Arial Narrow" pitchFamily="34" charset="0"/>
                  <a:sym typeface="Symbol"/>
                </a:rPr>
                <a:t>  = </a:t>
              </a:r>
              <a:r>
                <a:rPr lang="fr-FR" sz="1400" i="1" dirty="0" err="1">
                  <a:latin typeface="Arial Narrow" pitchFamily="34" charset="0"/>
                  <a:sym typeface="Symbol"/>
                </a:rPr>
                <a:t>E</a:t>
              </a:r>
              <a:r>
                <a:rPr lang="fr-FR" sz="1400" i="1" baseline="-25000" dirty="0" err="1">
                  <a:latin typeface="Arial Narrow" pitchFamily="34" charset="0"/>
                  <a:sym typeface="Symbol"/>
                </a:rPr>
                <a:t>b</a:t>
              </a:r>
              <a:r>
                <a:rPr lang="fr-FR" sz="1400" i="1" dirty="0">
                  <a:latin typeface="Arial Narrow" pitchFamily="34" charset="0"/>
                  <a:sym typeface="Symbol"/>
                </a:rPr>
                <a:t>-</a:t>
              </a:r>
              <a:r>
                <a:rPr lang="fr-FR" sz="1400" i="1" dirty="0" err="1">
                  <a:latin typeface="Arial Narrow" pitchFamily="34" charset="0"/>
                  <a:sym typeface="Symbol"/>
                </a:rPr>
                <a:t>E</a:t>
              </a:r>
              <a:r>
                <a:rPr lang="fr-FR" sz="1400" i="1" baseline="-25000" dirty="0" err="1">
                  <a:latin typeface="Arial Narrow" pitchFamily="34" charset="0"/>
                  <a:sym typeface="Symbol"/>
                </a:rPr>
                <a:t>a</a:t>
              </a:r>
              <a:endParaRPr lang="fr-FR" sz="1400" i="1" baseline="-25000" dirty="0">
                <a:latin typeface="Arial Narrow" pitchFamily="34" charset="0"/>
              </a:endParaRPr>
            </a:p>
          </p:txBody>
        </p:sp>
      </p:grpSp>
      <p:grpSp>
        <p:nvGrpSpPr>
          <p:cNvPr id="104" name="Groupe 103"/>
          <p:cNvGrpSpPr/>
          <p:nvPr/>
        </p:nvGrpSpPr>
        <p:grpSpPr>
          <a:xfrm>
            <a:off x="2731889" y="4288240"/>
            <a:ext cx="5225861" cy="848073"/>
            <a:chOff x="1182949" y="4404351"/>
            <a:chExt cx="5225861" cy="848073"/>
          </a:xfrm>
        </p:grpSpPr>
        <p:sp>
          <p:nvSpPr>
            <p:cNvPr id="79" name="Text Box 58"/>
            <p:cNvSpPr txBox="1">
              <a:spLocks noChangeArrowheads="1"/>
            </p:cNvSpPr>
            <p:nvPr/>
          </p:nvSpPr>
          <p:spPr bwMode="auto">
            <a:xfrm>
              <a:off x="1182949" y="4503949"/>
              <a:ext cx="2673079" cy="646331"/>
            </a:xfrm>
            <a:prstGeom prst="rect">
              <a:avLst/>
            </a:prstGeom>
            <a:noFill/>
            <a:ln w="9525">
              <a:noFill/>
              <a:miter lim="800000"/>
              <a:headEnd/>
              <a:tailEnd/>
            </a:ln>
          </p:spPr>
          <p:txBody>
            <a:bodyPr wrap="square">
              <a:spAutoFit/>
            </a:bodyPr>
            <a:lstStyle/>
            <a:p>
              <a:pPr algn="just"/>
              <a:r>
                <a:rPr lang="fr-FR" b="1" dirty="0">
                  <a:latin typeface="Arial Narrow" pitchFamily="34" charset="0"/>
                </a:rPr>
                <a:t>Émission </a:t>
              </a:r>
              <a:r>
                <a:rPr lang="fr-FR" b="1" dirty="0" smtClean="0">
                  <a:latin typeface="Arial Narrow" pitchFamily="34" charset="0"/>
                </a:rPr>
                <a:t>spontanée</a:t>
              </a:r>
            </a:p>
            <a:p>
              <a:pPr algn="just">
                <a:tabLst>
                  <a:tab pos="444500" algn="l"/>
                </a:tabLst>
              </a:pPr>
              <a:r>
                <a:rPr lang="fr-FR" b="1" dirty="0">
                  <a:latin typeface="Arial Narrow" pitchFamily="34" charset="0"/>
                </a:rPr>
                <a:t>	</a:t>
              </a:r>
              <a:r>
                <a:rPr lang="fr-FR" b="1" dirty="0" smtClean="0">
                  <a:solidFill>
                    <a:srgbClr val="FF0000"/>
                  </a:solidFill>
                  <a:latin typeface="Arial Narrow" pitchFamily="34" charset="0"/>
                  <a:sym typeface="Wingdings" panose="05000000000000000000" pitchFamily="2" charset="2"/>
                </a:rPr>
                <a:t> Luminescence</a:t>
              </a:r>
              <a:endParaRPr lang="fr-FR" b="1" dirty="0">
                <a:solidFill>
                  <a:srgbClr val="FF0000"/>
                </a:solidFill>
                <a:latin typeface="Arial Narrow" pitchFamily="34" charset="0"/>
              </a:endParaRPr>
            </a:p>
          </p:txBody>
        </p:sp>
        <p:sp>
          <p:nvSpPr>
            <p:cNvPr id="80" name="Line 2"/>
            <p:cNvSpPr>
              <a:spLocks noChangeShapeType="1"/>
            </p:cNvSpPr>
            <p:nvPr/>
          </p:nvSpPr>
          <p:spPr bwMode="auto">
            <a:xfrm>
              <a:off x="4951091" y="4516231"/>
              <a:ext cx="1080388" cy="0"/>
            </a:xfrm>
            <a:prstGeom prst="line">
              <a:avLst/>
            </a:prstGeom>
            <a:noFill/>
            <a:ln w="9525">
              <a:solidFill>
                <a:schemeClr val="tx1"/>
              </a:solidFill>
              <a:round/>
              <a:headEnd/>
              <a:tailEnd/>
            </a:ln>
          </p:spPr>
          <p:txBody>
            <a:bodyPr/>
            <a:lstStyle/>
            <a:p>
              <a:endParaRPr lang="fr-FR">
                <a:latin typeface="Arial Narrow" pitchFamily="34" charset="0"/>
              </a:endParaRPr>
            </a:p>
          </p:txBody>
        </p:sp>
        <p:sp>
          <p:nvSpPr>
            <p:cNvPr id="81" name="Line 3"/>
            <p:cNvSpPr>
              <a:spLocks noChangeShapeType="1"/>
            </p:cNvSpPr>
            <p:nvPr/>
          </p:nvSpPr>
          <p:spPr bwMode="auto">
            <a:xfrm>
              <a:off x="4958441" y="5119364"/>
              <a:ext cx="1080388" cy="0"/>
            </a:xfrm>
            <a:prstGeom prst="line">
              <a:avLst/>
            </a:prstGeom>
            <a:noFill/>
            <a:ln w="9525">
              <a:solidFill>
                <a:schemeClr val="tx1"/>
              </a:solidFill>
              <a:round/>
              <a:headEnd/>
              <a:tailEnd/>
            </a:ln>
          </p:spPr>
          <p:txBody>
            <a:bodyPr/>
            <a:lstStyle/>
            <a:p>
              <a:endParaRPr lang="fr-FR">
                <a:latin typeface="Arial Narrow" pitchFamily="34" charset="0"/>
              </a:endParaRPr>
            </a:p>
          </p:txBody>
        </p:sp>
        <p:sp>
          <p:nvSpPr>
            <p:cNvPr id="82" name="Text Box 12"/>
            <p:cNvSpPr txBox="1">
              <a:spLocks noChangeArrowheads="1"/>
            </p:cNvSpPr>
            <p:nvPr/>
          </p:nvSpPr>
          <p:spPr bwMode="auto">
            <a:xfrm>
              <a:off x="6071954" y="4404351"/>
              <a:ext cx="336856" cy="307457"/>
            </a:xfrm>
            <a:prstGeom prst="rect">
              <a:avLst/>
            </a:prstGeom>
            <a:noFill/>
            <a:ln w="9525">
              <a:noFill/>
              <a:miter lim="800000"/>
              <a:headEnd/>
              <a:tailEnd/>
            </a:ln>
          </p:spPr>
          <p:txBody>
            <a:bodyPr wrap="none">
              <a:spAutoFit/>
            </a:bodyPr>
            <a:lstStyle/>
            <a:p>
              <a:r>
                <a:rPr lang="fr-FR" sz="1400" dirty="0" err="1">
                  <a:latin typeface="Arial Narrow" pitchFamily="34" charset="0"/>
                </a:rPr>
                <a:t>E</a:t>
              </a:r>
              <a:r>
                <a:rPr lang="fr-FR" sz="1400" baseline="-25000" dirty="0" err="1">
                  <a:latin typeface="Arial Narrow" pitchFamily="34" charset="0"/>
                </a:rPr>
                <a:t>b</a:t>
              </a:r>
              <a:endParaRPr lang="fr-FR" sz="1400" dirty="0">
                <a:latin typeface="Arial Narrow" pitchFamily="34" charset="0"/>
              </a:endParaRPr>
            </a:p>
          </p:txBody>
        </p:sp>
        <p:sp>
          <p:nvSpPr>
            <p:cNvPr id="83" name="Text Box 13"/>
            <p:cNvSpPr txBox="1">
              <a:spLocks noChangeArrowheads="1"/>
            </p:cNvSpPr>
            <p:nvPr/>
          </p:nvSpPr>
          <p:spPr bwMode="auto">
            <a:xfrm>
              <a:off x="6063328" y="4944967"/>
              <a:ext cx="336856" cy="307457"/>
            </a:xfrm>
            <a:prstGeom prst="rect">
              <a:avLst/>
            </a:prstGeom>
            <a:noFill/>
            <a:ln w="9525">
              <a:noFill/>
              <a:miter lim="800000"/>
              <a:headEnd/>
              <a:tailEnd/>
            </a:ln>
          </p:spPr>
          <p:txBody>
            <a:bodyPr wrap="none">
              <a:spAutoFit/>
            </a:bodyPr>
            <a:lstStyle/>
            <a:p>
              <a:r>
                <a:rPr lang="fr-FR" sz="1400" dirty="0" err="1">
                  <a:latin typeface="Arial Narrow" pitchFamily="34" charset="0"/>
                </a:rPr>
                <a:t>E</a:t>
              </a:r>
              <a:r>
                <a:rPr lang="fr-FR" sz="1400" baseline="-25000" dirty="0" err="1">
                  <a:latin typeface="Arial Narrow" pitchFamily="34" charset="0"/>
                </a:rPr>
                <a:t>a</a:t>
              </a:r>
              <a:endParaRPr lang="fr-FR" sz="1400" dirty="0">
                <a:latin typeface="Arial Narrow" pitchFamily="34" charset="0"/>
              </a:endParaRPr>
            </a:p>
          </p:txBody>
        </p:sp>
      </p:grpSp>
      <p:sp>
        <p:nvSpPr>
          <p:cNvPr id="84" name="Oval 48"/>
          <p:cNvSpPr>
            <a:spLocks noChangeArrowheads="1"/>
          </p:cNvSpPr>
          <p:nvPr/>
        </p:nvSpPr>
        <p:spPr bwMode="auto">
          <a:xfrm>
            <a:off x="7050909" y="4387534"/>
            <a:ext cx="68596" cy="47827"/>
          </a:xfrm>
          <a:prstGeom prst="ellipse">
            <a:avLst/>
          </a:prstGeom>
          <a:solidFill>
            <a:schemeClr val="tx1"/>
          </a:solidFill>
          <a:ln w="9525">
            <a:solidFill>
              <a:schemeClr val="tx1"/>
            </a:solidFill>
            <a:round/>
            <a:headEnd/>
            <a:tailEnd/>
          </a:ln>
        </p:spPr>
        <p:txBody>
          <a:bodyPr wrap="none" anchor="ctr"/>
          <a:lstStyle/>
          <a:p>
            <a:endParaRPr lang="fr-FR">
              <a:latin typeface="Arial Narrow" pitchFamily="34" charset="0"/>
            </a:endParaRPr>
          </a:p>
        </p:txBody>
      </p:sp>
      <p:grpSp>
        <p:nvGrpSpPr>
          <p:cNvPr id="88" name="Groupe 87"/>
          <p:cNvGrpSpPr/>
          <p:nvPr/>
        </p:nvGrpSpPr>
        <p:grpSpPr>
          <a:xfrm>
            <a:off x="7921649" y="4409964"/>
            <a:ext cx="1164803" cy="307777"/>
            <a:chOff x="5569552" y="4267295"/>
            <a:chExt cx="1164803" cy="307777"/>
          </a:xfrm>
        </p:grpSpPr>
        <p:sp>
          <p:nvSpPr>
            <p:cNvPr id="86" name="Freeform 11"/>
            <p:cNvSpPr>
              <a:spLocks/>
            </p:cNvSpPr>
            <p:nvPr/>
          </p:nvSpPr>
          <p:spPr bwMode="auto">
            <a:xfrm rot="19827434">
              <a:off x="5569552" y="4306555"/>
              <a:ext cx="757007" cy="76864"/>
            </a:xfrm>
            <a:custGeom>
              <a:avLst/>
              <a:gdLst>
                <a:gd name="T0" fmla="*/ 0 w 1104"/>
                <a:gd name="T1" fmla="*/ 83 h 300"/>
                <a:gd name="T2" fmla="*/ 111 w 1104"/>
                <a:gd name="T3" fmla="*/ 0 h 300"/>
                <a:gd name="T4" fmla="*/ 232 w 1104"/>
                <a:gd name="T5" fmla="*/ 83 h 300"/>
                <a:gd name="T6" fmla="*/ 356 w 1104"/>
                <a:gd name="T7" fmla="*/ 0 h 300"/>
                <a:gd name="T8" fmla="*/ 467 w 1104"/>
                <a:gd name="T9" fmla="*/ 83 h 300"/>
                <a:gd name="T10" fmla="*/ 517 w 1104"/>
                <a:gd name="T11" fmla="*/ 43 h 300"/>
                <a:gd name="T12" fmla="*/ 618 w 1104"/>
                <a:gd name="T13" fmla="*/ 40 h 300"/>
                <a:gd name="T14" fmla="*/ 0 60000 65536"/>
                <a:gd name="T15" fmla="*/ 0 60000 65536"/>
                <a:gd name="T16" fmla="*/ 0 60000 65536"/>
                <a:gd name="T17" fmla="*/ 0 60000 65536"/>
                <a:gd name="T18" fmla="*/ 0 60000 65536"/>
                <a:gd name="T19" fmla="*/ 0 60000 65536"/>
                <a:gd name="T20" fmla="*/ 0 60000 65536"/>
                <a:gd name="T21" fmla="*/ 0 w 1104"/>
                <a:gd name="T22" fmla="*/ 0 h 300"/>
                <a:gd name="T23" fmla="*/ 1104 w 1104"/>
                <a:gd name="T24" fmla="*/ 300 h 3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04" h="300">
                  <a:moveTo>
                    <a:pt x="0" y="276"/>
                  </a:moveTo>
                  <a:cubicBezTo>
                    <a:pt x="64" y="138"/>
                    <a:pt x="129" y="0"/>
                    <a:pt x="198" y="0"/>
                  </a:cubicBezTo>
                  <a:cubicBezTo>
                    <a:pt x="267" y="0"/>
                    <a:pt x="341" y="276"/>
                    <a:pt x="414" y="276"/>
                  </a:cubicBezTo>
                  <a:cubicBezTo>
                    <a:pt x="487" y="276"/>
                    <a:pt x="566" y="0"/>
                    <a:pt x="636" y="0"/>
                  </a:cubicBezTo>
                  <a:cubicBezTo>
                    <a:pt x="706" y="0"/>
                    <a:pt x="786" y="252"/>
                    <a:pt x="834" y="276"/>
                  </a:cubicBezTo>
                  <a:cubicBezTo>
                    <a:pt x="882" y="300"/>
                    <a:pt x="879" y="168"/>
                    <a:pt x="924" y="144"/>
                  </a:cubicBezTo>
                  <a:cubicBezTo>
                    <a:pt x="969" y="120"/>
                    <a:pt x="1074" y="134"/>
                    <a:pt x="1104" y="132"/>
                  </a:cubicBezTo>
                </a:path>
              </a:pathLst>
            </a:custGeom>
            <a:noFill/>
            <a:ln w="28575" cmpd="sng">
              <a:solidFill>
                <a:srgbClr val="FF0000"/>
              </a:solidFill>
              <a:round/>
              <a:headEnd type="none" w="med" len="med"/>
              <a:tailEnd type="triangle" w="med" len="med"/>
            </a:ln>
          </p:spPr>
          <p:txBody>
            <a:bodyPr/>
            <a:lstStyle/>
            <a:p>
              <a:endParaRPr lang="fr-FR">
                <a:latin typeface="Arial Narrow" pitchFamily="34" charset="0"/>
              </a:endParaRPr>
            </a:p>
          </p:txBody>
        </p:sp>
        <p:sp>
          <p:nvSpPr>
            <p:cNvPr id="87" name="Text Box 61"/>
            <p:cNvSpPr txBox="1">
              <a:spLocks noChangeArrowheads="1"/>
            </p:cNvSpPr>
            <p:nvPr/>
          </p:nvSpPr>
          <p:spPr bwMode="auto">
            <a:xfrm rot="19839857">
              <a:off x="5578403" y="4267295"/>
              <a:ext cx="1155952" cy="307777"/>
            </a:xfrm>
            <a:prstGeom prst="rect">
              <a:avLst/>
            </a:prstGeom>
            <a:noFill/>
            <a:ln w="9525">
              <a:noFill/>
              <a:miter lim="800000"/>
              <a:headEnd/>
              <a:tailEnd/>
            </a:ln>
          </p:spPr>
          <p:txBody>
            <a:bodyPr wrap="square">
              <a:spAutoFit/>
            </a:bodyPr>
            <a:lstStyle/>
            <a:p>
              <a:r>
                <a:rPr lang="fr-FR" sz="1400" i="1" dirty="0">
                  <a:latin typeface="Arial Narrow" pitchFamily="34" charset="0"/>
                </a:rPr>
                <a:t>h</a:t>
              </a:r>
              <a:r>
                <a:rPr lang="fr-FR" sz="1400" i="1" dirty="0">
                  <a:latin typeface="Arial Narrow" pitchFamily="34" charset="0"/>
                  <a:sym typeface="Symbol"/>
                </a:rPr>
                <a:t>  = </a:t>
              </a:r>
              <a:r>
                <a:rPr lang="fr-FR" sz="1400" i="1" dirty="0" err="1">
                  <a:latin typeface="Arial Narrow" pitchFamily="34" charset="0"/>
                  <a:sym typeface="Symbol"/>
                </a:rPr>
                <a:t>E</a:t>
              </a:r>
              <a:r>
                <a:rPr lang="fr-FR" sz="1400" i="1" baseline="-25000" dirty="0" err="1">
                  <a:latin typeface="Arial Narrow" pitchFamily="34" charset="0"/>
                  <a:sym typeface="Symbol"/>
                </a:rPr>
                <a:t>b</a:t>
              </a:r>
              <a:r>
                <a:rPr lang="fr-FR" sz="1400" i="1" dirty="0">
                  <a:latin typeface="Arial Narrow" pitchFamily="34" charset="0"/>
                  <a:sym typeface="Symbol"/>
                </a:rPr>
                <a:t>-</a:t>
              </a:r>
              <a:r>
                <a:rPr lang="fr-FR" sz="1400" i="1" dirty="0" err="1">
                  <a:latin typeface="Arial Narrow" pitchFamily="34" charset="0"/>
                  <a:sym typeface="Symbol"/>
                </a:rPr>
                <a:t>E</a:t>
              </a:r>
              <a:r>
                <a:rPr lang="fr-FR" sz="1400" i="1" baseline="-25000" dirty="0" err="1">
                  <a:latin typeface="Arial Narrow" pitchFamily="34" charset="0"/>
                  <a:sym typeface="Symbol"/>
                </a:rPr>
                <a:t>a</a:t>
              </a:r>
              <a:endParaRPr lang="fr-FR" sz="1400" i="1" baseline="-25000" dirty="0">
                <a:latin typeface="Arial Narrow" pitchFamily="34" charset="0"/>
              </a:endParaRPr>
            </a:p>
          </p:txBody>
        </p:sp>
      </p:grpSp>
      <p:sp>
        <p:nvSpPr>
          <p:cNvPr id="92" name="Oval 48"/>
          <p:cNvSpPr>
            <a:spLocks noChangeArrowheads="1"/>
          </p:cNvSpPr>
          <p:nvPr/>
        </p:nvSpPr>
        <p:spPr bwMode="auto">
          <a:xfrm>
            <a:off x="7022148" y="5506105"/>
            <a:ext cx="68596" cy="47827"/>
          </a:xfrm>
          <a:prstGeom prst="ellipse">
            <a:avLst/>
          </a:prstGeom>
          <a:solidFill>
            <a:schemeClr val="tx1"/>
          </a:solidFill>
          <a:ln w="9525">
            <a:solidFill>
              <a:schemeClr val="tx1"/>
            </a:solidFill>
            <a:round/>
            <a:headEnd/>
            <a:tailEnd/>
          </a:ln>
        </p:spPr>
        <p:txBody>
          <a:bodyPr wrap="none" anchor="ctr"/>
          <a:lstStyle/>
          <a:p>
            <a:endParaRPr lang="fr-FR">
              <a:latin typeface="Arial Narrow" pitchFamily="34" charset="0"/>
            </a:endParaRPr>
          </a:p>
        </p:txBody>
      </p:sp>
      <p:grpSp>
        <p:nvGrpSpPr>
          <p:cNvPr id="96" name="Groupe 95"/>
          <p:cNvGrpSpPr/>
          <p:nvPr/>
        </p:nvGrpSpPr>
        <p:grpSpPr>
          <a:xfrm>
            <a:off x="5428822" y="5803583"/>
            <a:ext cx="1155952" cy="406542"/>
            <a:chOff x="1259444" y="2239091"/>
            <a:chExt cx="1155952" cy="406542"/>
          </a:xfrm>
        </p:grpSpPr>
        <p:sp>
          <p:nvSpPr>
            <p:cNvPr id="97" name="Freeform 11"/>
            <p:cNvSpPr>
              <a:spLocks/>
            </p:cNvSpPr>
            <p:nvPr/>
          </p:nvSpPr>
          <p:spPr bwMode="auto">
            <a:xfrm>
              <a:off x="1362737" y="2239091"/>
              <a:ext cx="757007" cy="76864"/>
            </a:xfrm>
            <a:custGeom>
              <a:avLst/>
              <a:gdLst>
                <a:gd name="T0" fmla="*/ 0 w 1104"/>
                <a:gd name="T1" fmla="*/ 83 h 300"/>
                <a:gd name="T2" fmla="*/ 111 w 1104"/>
                <a:gd name="T3" fmla="*/ 0 h 300"/>
                <a:gd name="T4" fmla="*/ 232 w 1104"/>
                <a:gd name="T5" fmla="*/ 83 h 300"/>
                <a:gd name="T6" fmla="*/ 356 w 1104"/>
                <a:gd name="T7" fmla="*/ 0 h 300"/>
                <a:gd name="T8" fmla="*/ 467 w 1104"/>
                <a:gd name="T9" fmla="*/ 83 h 300"/>
                <a:gd name="T10" fmla="*/ 517 w 1104"/>
                <a:gd name="T11" fmla="*/ 43 h 300"/>
                <a:gd name="T12" fmla="*/ 618 w 1104"/>
                <a:gd name="T13" fmla="*/ 40 h 300"/>
                <a:gd name="T14" fmla="*/ 0 60000 65536"/>
                <a:gd name="T15" fmla="*/ 0 60000 65536"/>
                <a:gd name="T16" fmla="*/ 0 60000 65536"/>
                <a:gd name="T17" fmla="*/ 0 60000 65536"/>
                <a:gd name="T18" fmla="*/ 0 60000 65536"/>
                <a:gd name="T19" fmla="*/ 0 60000 65536"/>
                <a:gd name="T20" fmla="*/ 0 60000 65536"/>
                <a:gd name="T21" fmla="*/ 0 w 1104"/>
                <a:gd name="T22" fmla="*/ 0 h 300"/>
                <a:gd name="T23" fmla="*/ 1104 w 1104"/>
                <a:gd name="T24" fmla="*/ 300 h 3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04" h="300">
                  <a:moveTo>
                    <a:pt x="0" y="276"/>
                  </a:moveTo>
                  <a:cubicBezTo>
                    <a:pt x="64" y="138"/>
                    <a:pt x="129" y="0"/>
                    <a:pt x="198" y="0"/>
                  </a:cubicBezTo>
                  <a:cubicBezTo>
                    <a:pt x="267" y="0"/>
                    <a:pt x="341" y="276"/>
                    <a:pt x="414" y="276"/>
                  </a:cubicBezTo>
                  <a:cubicBezTo>
                    <a:pt x="487" y="276"/>
                    <a:pt x="566" y="0"/>
                    <a:pt x="636" y="0"/>
                  </a:cubicBezTo>
                  <a:cubicBezTo>
                    <a:pt x="706" y="0"/>
                    <a:pt x="786" y="252"/>
                    <a:pt x="834" y="276"/>
                  </a:cubicBezTo>
                  <a:cubicBezTo>
                    <a:pt x="882" y="300"/>
                    <a:pt x="879" y="168"/>
                    <a:pt x="924" y="144"/>
                  </a:cubicBezTo>
                  <a:cubicBezTo>
                    <a:pt x="969" y="120"/>
                    <a:pt x="1074" y="134"/>
                    <a:pt x="1104" y="132"/>
                  </a:cubicBezTo>
                </a:path>
              </a:pathLst>
            </a:custGeom>
            <a:noFill/>
            <a:ln w="28575" cmpd="sng">
              <a:solidFill>
                <a:srgbClr val="FF0000"/>
              </a:solidFill>
              <a:round/>
              <a:headEnd type="none" w="med" len="med"/>
              <a:tailEnd type="triangle" w="med" len="med"/>
            </a:ln>
          </p:spPr>
          <p:txBody>
            <a:bodyPr/>
            <a:lstStyle/>
            <a:p>
              <a:endParaRPr lang="fr-FR">
                <a:latin typeface="Arial Narrow" pitchFamily="34" charset="0"/>
              </a:endParaRPr>
            </a:p>
          </p:txBody>
        </p:sp>
        <p:sp>
          <p:nvSpPr>
            <p:cNvPr id="98" name="Text Box 61"/>
            <p:cNvSpPr txBox="1">
              <a:spLocks noChangeArrowheads="1"/>
            </p:cNvSpPr>
            <p:nvPr/>
          </p:nvSpPr>
          <p:spPr bwMode="auto">
            <a:xfrm>
              <a:off x="1259444" y="2337856"/>
              <a:ext cx="1155952" cy="307777"/>
            </a:xfrm>
            <a:prstGeom prst="rect">
              <a:avLst/>
            </a:prstGeom>
            <a:noFill/>
            <a:ln w="9525">
              <a:noFill/>
              <a:miter lim="800000"/>
              <a:headEnd/>
              <a:tailEnd/>
            </a:ln>
          </p:spPr>
          <p:txBody>
            <a:bodyPr wrap="square">
              <a:spAutoFit/>
            </a:bodyPr>
            <a:lstStyle/>
            <a:p>
              <a:r>
                <a:rPr lang="fr-FR" sz="1400" i="1" dirty="0">
                  <a:latin typeface="Arial Narrow" pitchFamily="34" charset="0"/>
                </a:rPr>
                <a:t>h</a:t>
              </a:r>
              <a:r>
                <a:rPr lang="fr-FR" sz="1400" i="1" dirty="0">
                  <a:latin typeface="Arial Narrow" pitchFamily="34" charset="0"/>
                  <a:sym typeface="Symbol"/>
                </a:rPr>
                <a:t>  = </a:t>
              </a:r>
              <a:r>
                <a:rPr lang="fr-FR" sz="1400" i="1" dirty="0" err="1">
                  <a:latin typeface="Arial Narrow" pitchFamily="34" charset="0"/>
                  <a:sym typeface="Symbol"/>
                </a:rPr>
                <a:t>E</a:t>
              </a:r>
              <a:r>
                <a:rPr lang="fr-FR" sz="1400" i="1" baseline="-25000" dirty="0" err="1">
                  <a:latin typeface="Arial Narrow" pitchFamily="34" charset="0"/>
                  <a:sym typeface="Symbol"/>
                </a:rPr>
                <a:t>b</a:t>
              </a:r>
              <a:r>
                <a:rPr lang="fr-FR" sz="1400" i="1" dirty="0">
                  <a:latin typeface="Arial Narrow" pitchFamily="34" charset="0"/>
                  <a:sym typeface="Symbol"/>
                </a:rPr>
                <a:t>-</a:t>
              </a:r>
              <a:r>
                <a:rPr lang="fr-FR" sz="1400" i="1" dirty="0" err="1">
                  <a:latin typeface="Arial Narrow" pitchFamily="34" charset="0"/>
                  <a:sym typeface="Symbol"/>
                </a:rPr>
                <a:t>E</a:t>
              </a:r>
              <a:r>
                <a:rPr lang="fr-FR" sz="1400" i="1" baseline="-25000" dirty="0" err="1">
                  <a:latin typeface="Arial Narrow" pitchFamily="34" charset="0"/>
                  <a:sym typeface="Symbol"/>
                </a:rPr>
                <a:t>a</a:t>
              </a:r>
              <a:endParaRPr lang="fr-FR" sz="1400" i="1" baseline="-25000" dirty="0">
                <a:latin typeface="Arial Narrow" pitchFamily="34" charset="0"/>
              </a:endParaRPr>
            </a:p>
          </p:txBody>
        </p:sp>
      </p:grpSp>
      <p:grpSp>
        <p:nvGrpSpPr>
          <p:cNvPr id="100" name="Groupe 99"/>
          <p:cNvGrpSpPr/>
          <p:nvPr/>
        </p:nvGrpSpPr>
        <p:grpSpPr>
          <a:xfrm>
            <a:off x="8005255" y="5766204"/>
            <a:ext cx="1155952" cy="501431"/>
            <a:chOff x="5377121" y="5683906"/>
            <a:chExt cx="1155952" cy="501431"/>
          </a:xfrm>
        </p:grpSpPr>
        <p:sp>
          <p:nvSpPr>
            <p:cNvPr id="94" name="Freeform 11"/>
            <p:cNvSpPr>
              <a:spLocks/>
            </p:cNvSpPr>
            <p:nvPr/>
          </p:nvSpPr>
          <p:spPr bwMode="auto">
            <a:xfrm>
              <a:off x="5394149" y="5683906"/>
              <a:ext cx="757007" cy="76864"/>
            </a:xfrm>
            <a:custGeom>
              <a:avLst/>
              <a:gdLst>
                <a:gd name="T0" fmla="*/ 0 w 1104"/>
                <a:gd name="T1" fmla="*/ 83 h 300"/>
                <a:gd name="T2" fmla="*/ 111 w 1104"/>
                <a:gd name="T3" fmla="*/ 0 h 300"/>
                <a:gd name="T4" fmla="*/ 232 w 1104"/>
                <a:gd name="T5" fmla="*/ 83 h 300"/>
                <a:gd name="T6" fmla="*/ 356 w 1104"/>
                <a:gd name="T7" fmla="*/ 0 h 300"/>
                <a:gd name="T8" fmla="*/ 467 w 1104"/>
                <a:gd name="T9" fmla="*/ 83 h 300"/>
                <a:gd name="T10" fmla="*/ 517 w 1104"/>
                <a:gd name="T11" fmla="*/ 43 h 300"/>
                <a:gd name="T12" fmla="*/ 618 w 1104"/>
                <a:gd name="T13" fmla="*/ 40 h 300"/>
                <a:gd name="T14" fmla="*/ 0 60000 65536"/>
                <a:gd name="T15" fmla="*/ 0 60000 65536"/>
                <a:gd name="T16" fmla="*/ 0 60000 65536"/>
                <a:gd name="T17" fmla="*/ 0 60000 65536"/>
                <a:gd name="T18" fmla="*/ 0 60000 65536"/>
                <a:gd name="T19" fmla="*/ 0 60000 65536"/>
                <a:gd name="T20" fmla="*/ 0 60000 65536"/>
                <a:gd name="T21" fmla="*/ 0 w 1104"/>
                <a:gd name="T22" fmla="*/ 0 h 300"/>
                <a:gd name="T23" fmla="*/ 1104 w 1104"/>
                <a:gd name="T24" fmla="*/ 300 h 3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04" h="300">
                  <a:moveTo>
                    <a:pt x="0" y="276"/>
                  </a:moveTo>
                  <a:cubicBezTo>
                    <a:pt x="64" y="138"/>
                    <a:pt x="129" y="0"/>
                    <a:pt x="198" y="0"/>
                  </a:cubicBezTo>
                  <a:cubicBezTo>
                    <a:pt x="267" y="0"/>
                    <a:pt x="341" y="276"/>
                    <a:pt x="414" y="276"/>
                  </a:cubicBezTo>
                  <a:cubicBezTo>
                    <a:pt x="487" y="276"/>
                    <a:pt x="566" y="0"/>
                    <a:pt x="636" y="0"/>
                  </a:cubicBezTo>
                  <a:cubicBezTo>
                    <a:pt x="706" y="0"/>
                    <a:pt x="786" y="252"/>
                    <a:pt x="834" y="276"/>
                  </a:cubicBezTo>
                  <a:cubicBezTo>
                    <a:pt x="882" y="300"/>
                    <a:pt x="879" y="168"/>
                    <a:pt x="924" y="144"/>
                  </a:cubicBezTo>
                  <a:cubicBezTo>
                    <a:pt x="969" y="120"/>
                    <a:pt x="1074" y="134"/>
                    <a:pt x="1104" y="132"/>
                  </a:cubicBezTo>
                </a:path>
              </a:pathLst>
            </a:custGeom>
            <a:noFill/>
            <a:ln w="28575" cmpd="sng">
              <a:solidFill>
                <a:srgbClr val="FF0000"/>
              </a:solidFill>
              <a:round/>
              <a:headEnd type="none" w="med" len="med"/>
              <a:tailEnd type="triangle" w="med" len="med"/>
            </a:ln>
          </p:spPr>
          <p:txBody>
            <a:bodyPr/>
            <a:lstStyle/>
            <a:p>
              <a:endParaRPr lang="fr-FR">
                <a:latin typeface="Arial Narrow" pitchFamily="34" charset="0"/>
              </a:endParaRPr>
            </a:p>
          </p:txBody>
        </p:sp>
        <p:sp>
          <p:nvSpPr>
            <p:cNvPr id="95" name="Text Box 61"/>
            <p:cNvSpPr txBox="1">
              <a:spLocks noChangeArrowheads="1"/>
            </p:cNvSpPr>
            <p:nvPr/>
          </p:nvSpPr>
          <p:spPr bwMode="auto">
            <a:xfrm>
              <a:off x="5377121" y="5877560"/>
              <a:ext cx="1155952" cy="307777"/>
            </a:xfrm>
            <a:prstGeom prst="rect">
              <a:avLst/>
            </a:prstGeom>
            <a:noFill/>
            <a:ln w="9525">
              <a:noFill/>
              <a:miter lim="800000"/>
              <a:headEnd/>
              <a:tailEnd/>
            </a:ln>
          </p:spPr>
          <p:txBody>
            <a:bodyPr wrap="square">
              <a:spAutoFit/>
            </a:bodyPr>
            <a:lstStyle/>
            <a:p>
              <a:r>
                <a:rPr lang="fr-FR" sz="1400" i="1" dirty="0">
                  <a:latin typeface="Arial Narrow" pitchFamily="34" charset="0"/>
                </a:rPr>
                <a:t>h</a:t>
              </a:r>
              <a:r>
                <a:rPr lang="fr-FR" sz="1400" i="1" dirty="0">
                  <a:latin typeface="Arial Narrow" pitchFamily="34" charset="0"/>
                  <a:sym typeface="Symbol"/>
                </a:rPr>
                <a:t>  = </a:t>
              </a:r>
              <a:r>
                <a:rPr lang="fr-FR" sz="1400" i="1" dirty="0" err="1">
                  <a:latin typeface="Arial Narrow" pitchFamily="34" charset="0"/>
                  <a:sym typeface="Symbol"/>
                </a:rPr>
                <a:t>E</a:t>
              </a:r>
              <a:r>
                <a:rPr lang="fr-FR" sz="1400" i="1" baseline="-25000" dirty="0" err="1">
                  <a:latin typeface="Arial Narrow" pitchFamily="34" charset="0"/>
                  <a:sym typeface="Symbol"/>
                </a:rPr>
                <a:t>b</a:t>
              </a:r>
              <a:r>
                <a:rPr lang="fr-FR" sz="1400" i="1" dirty="0">
                  <a:latin typeface="Arial Narrow" pitchFamily="34" charset="0"/>
                  <a:sym typeface="Symbol"/>
                </a:rPr>
                <a:t>-</a:t>
              </a:r>
              <a:r>
                <a:rPr lang="fr-FR" sz="1400" i="1" dirty="0" err="1">
                  <a:latin typeface="Arial Narrow" pitchFamily="34" charset="0"/>
                  <a:sym typeface="Symbol"/>
                </a:rPr>
                <a:t>E</a:t>
              </a:r>
              <a:r>
                <a:rPr lang="fr-FR" sz="1400" i="1" baseline="-25000" dirty="0" err="1">
                  <a:latin typeface="Arial Narrow" pitchFamily="34" charset="0"/>
                  <a:sym typeface="Symbol"/>
                </a:rPr>
                <a:t>a</a:t>
              </a:r>
              <a:endParaRPr lang="fr-FR" sz="1400" i="1" baseline="-25000" dirty="0">
                <a:latin typeface="Arial Narrow" pitchFamily="34" charset="0"/>
              </a:endParaRPr>
            </a:p>
          </p:txBody>
        </p:sp>
        <p:sp>
          <p:nvSpPr>
            <p:cNvPr id="99" name="Freeform 11"/>
            <p:cNvSpPr>
              <a:spLocks/>
            </p:cNvSpPr>
            <p:nvPr/>
          </p:nvSpPr>
          <p:spPr bwMode="auto">
            <a:xfrm>
              <a:off x="5399900" y="5758669"/>
              <a:ext cx="757007" cy="76864"/>
            </a:xfrm>
            <a:custGeom>
              <a:avLst/>
              <a:gdLst>
                <a:gd name="T0" fmla="*/ 0 w 1104"/>
                <a:gd name="T1" fmla="*/ 83 h 300"/>
                <a:gd name="T2" fmla="*/ 111 w 1104"/>
                <a:gd name="T3" fmla="*/ 0 h 300"/>
                <a:gd name="T4" fmla="*/ 232 w 1104"/>
                <a:gd name="T5" fmla="*/ 83 h 300"/>
                <a:gd name="T6" fmla="*/ 356 w 1104"/>
                <a:gd name="T7" fmla="*/ 0 h 300"/>
                <a:gd name="T8" fmla="*/ 467 w 1104"/>
                <a:gd name="T9" fmla="*/ 83 h 300"/>
                <a:gd name="T10" fmla="*/ 517 w 1104"/>
                <a:gd name="T11" fmla="*/ 43 h 300"/>
                <a:gd name="T12" fmla="*/ 618 w 1104"/>
                <a:gd name="T13" fmla="*/ 40 h 300"/>
                <a:gd name="T14" fmla="*/ 0 60000 65536"/>
                <a:gd name="T15" fmla="*/ 0 60000 65536"/>
                <a:gd name="T16" fmla="*/ 0 60000 65536"/>
                <a:gd name="T17" fmla="*/ 0 60000 65536"/>
                <a:gd name="T18" fmla="*/ 0 60000 65536"/>
                <a:gd name="T19" fmla="*/ 0 60000 65536"/>
                <a:gd name="T20" fmla="*/ 0 60000 65536"/>
                <a:gd name="T21" fmla="*/ 0 w 1104"/>
                <a:gd name="T22" fmla="*/ 0 h 300"/>
                <a:gd name="T23" fmla="*/ 1104 w 1104"/>
                <a:gd name="T24" fmla="*/ 300 h 3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04" h="300">
                  <a:moveTo>
                    <a:pt x="0" y="276"/>
                  </a:moveTo>
                  <a:cubicBezTo>
                    <a:pt x="64" y="138"/>
                    <a:pt x="129" y="0"/>
                    <a:pt x="198" y="0"/>
                  </a:cubicBezTo>
                  <a:cubicBezTo>
                    <a:pt x="267" y="0"/>
                    <a:pt x="341" y="276"/>
                    <a:pt x="414" y="276"/>
                  </a:cubicBezTo>
                  <a:cubicBezTo>
                    <a:pt x="487" y="276"/>
                    <a:pt x="566" y="0"/>
                    <a:pt x="636" y="0"/>
                  </a:cubicBezTo>
                  <a:cubicBezTo>
                    <a:pt x="706" y="0"/>
                    <a:pt x="786" y="252"/>
                    <a:pt x="834" y="276"/>
                  </a:cubicBezTo>
                  <a:cubicBezTo>
                    <a:pt x="882" y="300"/>
                    <a:pt x="879" y="168"/>
                    <a:pt x="924" y="144"/>
                  </a:cubicBezTo>
                  <a:cubicBezTo>
                    <a:pt x="969" y="120"/>
                    <a:pt x="1074" y="134"/>
                    <a:pt x="1104" y="132"/>
                  </a:cubicBezTo>
                </a:path>
              </a:pathLst>
            </a:custGeom>
            <a:noFill/>
            <a:ln w="28575" cmpd="sng">
              <a:solidFill>
                <a:srgbClr val="FF0000"/>
              </a:solidFill>
              <a:round/>
              <a:headEnd type="none" w="med" len="med"/>
              <a:tailEnd type="triangle" w="med" len="med"/>
            </a:ln>
          </p:spPr>
          <p:txBody>
            <a:bodyPr/>
            <a:lstStyle/>
            <a:p>
              <a:endParaRPr lang="fr-FR">
                <a:latin typeface="Arial Narrow" pitchFamily="34" charset="0"/>
              </a:endParaRPr>
            </a:p>
          </p:txBody>
        </p:sp>
      </p:grpSp>
      <p:grpSp>
        <p:nvGrpSpPr>
          <p:cNvPr id="105" name="Groupe 104"/>
          <p:cNvGrpSpPr/>
          <p:nvPr/>
        </p:nvGrpSpPr>
        <p:grpSpPr>
          <a:xfrm>
            <a:off x="2711351" y="5375181"/>
            <a:ext cx="5246395" cy="1001616"/>
            <a:chOff x="1162411" y="5491292"/>
            <a:chExt cx="5246395" cy="1001616"/>
          </a:xfrm>
        </p:grpSpPr>
        <p:sp>
          <p:nvSpPr>
            <p:cNvPr id="89" name="Line 2"/>
            <p:cNvSpPr>
              <a:spLocks noChangeShapeType="1"/>
            </p:cNvSpPr>
            <p:nvPr/>
          </p:nvSpPr>
          <p:spPr bwMode="auto">
            <a:xfrm>
              <a:off x="4956834" y="5634802"/>
              <a:ext cx="1080388" cy="0"/>
            </a:xfrm>
            <a:prstGeom prst="line">
              <a:avLst/>
            </a:prstGeom>
            <a:noFill/>
            <a:ln w="9525">
              <a:solidFill>
                <a:schemeClr val="tx1"/>
              </a:solidFill>
              <a:round/>
              <a:headEnd/>
              <a:tailEnd/>
            </a:ln>
          </p:spPr>
          <p:txBody>
            <a:bodyPr/>
            <a:lstStyle/>
            <a:p>
              <a:endParaRPr lang="fr-FR">
                <a:latin typeface="Arial Narrow" pitchFamily="34" charset="0"/>
              </a:endParaRPr>
            </a:p>
          </p:txBody>
        </p:sp>
        <p:sp>
          <p:nvSpPr>
            <p:cNvPr id="90" name="Line 3"/>
            <p:cNvSpPr>
              <a:spLocks noChangeShapeType="1"/>
            </p:cNvSpPr>
            <p:nvPr/>
          </p:nvSpPr>
          <p:spPr bwMode="auto">
            <a:xfrm>
              <a:off x="4964184" y="6237935"/>
              <a:ext cx="1080388" cy="0"/>
            </a:xfrm>
            <a:prstGeom prst="line">
              <a:avLst/>
            </a:prstGeom>
            <a:noFill/>
            <a:ln w="9525">
              <a:solidFill>
                <a:schemeClr val="tx1"/>
              </a:solidFill>
              <a:round/>
              <a:headEnd/>
              <a:tailEnd/>
            </a:ln>
          </p:spPr>
          <p:txBody>
            <a:bodyPr/>
            <a:lstStyle/>
            <a:p>
              <a:endParaRPr lang="fr-FR">
                <a:latin typeface="Arial Narrow" pitchFamily="34" charset="0"/>
              </a:endParaRPr>
            </a:p>
          </p:txBody>
        </p:sp>
        <p:sp>
          <p:nvSpPr>
            <p:cNvPr id="91" name="Text Box 13"/>
            <p:cNvSpPr txBox="1">
              <a:spLocks noChangeArrowheads="1"/>
            </p:cNvSpPr>
            <p:nvPr/>
          </p:nvSpPr>
          <p:spPr bwMode="auto">
            <a:xfrm>
              <a:off x="6069071" y="6063538"/>
              <a:ext cx="336856" cy="307457"/>
            </a:xfrm>
            <a:prstGeom prst="rect">
              <a:avLst/>
            </a:prstGeom>
            <a:noFill/>
            <a:ln w="9525">
              <a:noFill/>
              <a:miter lim="800000"/>
              <a:headEnd/>
              <a:tailEnd/>
            </a:ln>
          </p:spPr>
          <p:txBody>
            <a:bodyPr wrap="none">
              <a:spAutoFit/>
            </a:bodyPr>
            <a:lstStyle/>
            <a:p>
              <a:r>
                <a:rPr lang="fr-FR" sz="1400" dirty="0" err="1">
                  <a:latin typeface="Arial Narrow" pitchFamily="34" charset="0"/>
                </a:rPr>
                <a:t>E</a:t>
              </a:r>
              <a:r>
                <a:rPr lang="fr-FR" sz="1400" baseline="-25000" dirty="0" err="1">
                  <a:latin typeface="Arial Narrow" pitchFamily="34" charset="0"/>
                </a:rPr>
                <a:t>a</a:t>
              </a:r>
              <a:endParaRPr lang="fr-FR" sz="1400" dirty="0">
                <a:latin typeface="Arial Narrow" pitchFamily="34" charset="0"/>
              </a:endParaRPr>
            </a:p>
          </p:txBody>
        </p:sp>
        <p:sp>
          <p:nvSpPr>
            <p:cNvPr id="101" name="Text Box 12"/>
            <p:cNvSpPr txBox="1">
              <a:spLocks noChangeArrowheads="1"/>
            </p:cNvSpPr>
            <p:nvPr/>
          </p:nvSpPr>
          <p:spPr bwMode="auto">
            <a:xfrm>
              <a:off x="6071950" y="5491292"/>
              <a:ext cx="336856" cy="307457"/>
            </a:xfrm>
            <a:prstGeom prst="rect">
              <a:avLst/>
            </a:prstGeom>
            <a:noFill/>
            <a:ln w="9525">
              <a:noFill/>
              <a:miter lim="800000"/>
              <a:headEnd/>
              <a:tailEnd/>
            </a:ln>
          </p:spPr>
          <p:txBody>
            <a:bodyPr wrap="none">
              <a:spAutoFit/>
            </a:bodyPr>
            <a:lstStyle/>
            <a:p>
              <a:r>
                <a:rPr lang="fr-FR" sz="1400" dirty="0" err="1">
                  <a:latin typeface="Arial Narrow" pitchFamily="34" charset="0"/>
                </a:rPr>
                <a:t>E</a:t>
              </a:r>
              <a:r>
                <a:rPr lang="fr-FR" sz="1400" baseline="-25000" dirty="0" err="1">
                  <a:latin typeface="Arial Narrow" pitchFamily="34" charset="0"/>
                </a:rPr>
                <a:t>b</a:t>
              </a:r>
              <a:endParaRPr lang="fr-FR" sz="1400" dirty="0">
                <a:latin typeface="Arial Narrow" pitchFamily="34" charset="0"/>
              </a:endParaRPr>
            </a:p>
          </p:txBody>
        </p:sp>
        <p:sp>
          <p:nvSpPr>
            <p:cNvPr id="102" name="Text Box 58"/>
            <p:cNvSpPr txBox="1">
              <a:spLocks noChangeArrowheads="1"/>
            </p:cNvSpPr>
            <p:nvPr/>
          </p:nvSpPr>
          <p:spPr bwMode="auto">
            <a:xfrm>
              <a:off x="1162411" y="5631134"/>
              <a:ext cx="3108878" cy="861774"/>
            </a:xfrm>
            <a:prstGeom prst="rect">
              <a:avLst/>
            </a:prstGeom>
            <a:noFill/>
            <a:ln w="9525">
              <a:noFill/>
              <a:miter lim="800000"/>
              <a:headEnd/>
              <a:tailEnd/>
            </a:ln>
          </p:spPr>
          <p:txBody>
            <a:bodyPr wrap="square">
              <a:spAutoFit/>
            </a:bodyPr>
            <a:lstStyle/>
            <a:p>
              <a:pPr algn="just"/>
              <a:r>
                <a:rPr lang="fr-FR" b="1" dirty="0">
                  <a:latin typeface="Arial Narrow" pitchFamily="34" charset="0"/>
                </a:rPr>
                <a:t>Émission </a:t>
              </a:r>
              <a:r>
                <a:rPr lang="fr-FR" b="1" dirty="0" smtClean="0">
                  <a:latin typeface="Arial Narrow" pitchFamily="34" charset="0"/>
                </a:rPr>
                <a:t>stimulée</a:t>
              </a:r>
            </a:p>
            <a:p>
              <a:pPr algn="just">
                <a:tabLst>
                  <a:tab pos="444500" algn="l"/>
                </a:tabLst>
              </a:pPr>
              <a:r>
                <a:rPr lang="fr-FR" sz="1600" b="1" dirty="0">
                  <a:latin typeface="Arial Narrow" pitchFamily="34" charset="0"/>
                </a:rPr>
                <a:t>	</a:t>
              </a:r>
              <a:r>
                <a:rPr lang="fr-FR" sz="1600" b="1" dirty="0" smtClean="0">
                  <a:solidFill>
                    <a:srgbClr val="FF0000"/>
                  </a:solidFill>
                  <a:latin typeface="Arial Narrow" pitchFamily="34" charset="0"/>
                  <a:sym typeface="Wingdings" panose="05000000000000000000" pitchFamily="2" charset="2"/>
                </a:rPr>
                <a:t> Amplification cohérente</a:t>
              </a:r>
            </a:p>
            <a:p>
              <a:pPr algn="just">
                <a:tabLst>
                  <a:tab pos="444500" algn="l"/>
                </a:tabLst>
              </a:pPr>
              <a:r>
                <a:rPr lang="fr-FR" sz="1600" b="1" dirty="0" smtClean="0">
                  <a:solidFill>
                    <a:srgbClr val="FF0000"/>
                  </a:solidFill>
                  <a:latin typeface="Arial Narrow" pitchFamily="34" charset="0"/>
                  <a:sym typeface="Wingdings" panose="05000000000000000000" pitchFamily="2" charset="2"/>
                </a:rPr>
                <a:t>	 Laser</a:t>
              </a:r>
              <a:endParaRPr lang="fr-FR" sz="1600" b="1" dirty="0">
                <a:solidFill>
                  <a:srgbClr val="FF0000"/>
                </a:solidFill>
                <a:latin typeface="Arial Narrow" pitchFamily="34" charset="0"/>
              </a:endParaRPr>
            </a:p>
          </p:txBody>
        </p:sp>
      </p:grpSp>
      <p:sp>
        <p:nvSpPr>
          <p:cNvPr id="44" name="Espace réservé du numéro de diapositive 1"/>
          <p:cNvSpPr>
            <a:spLocks noGrp="1"/>
          </p:cNvSpPr>
          <p:nvPr>
            <p:ph type="sldNum" sz="quarter" idx="11"/>
          </p:nvPr>
        </p:nvSpPr>
        <p:spPr>
          <a:xfrm>
            <a:off x="438151" y="6403938"/>
            <a:ext cx="1115483" cy="288925"/>
          </a:xfrm>
        </p:spPr>
        <p:txBody>
          <a:bodyPr/>
          <a:lstStyle/>
          <a:p>
            <a:r>
              <a:rPr lang="fr-FR" dirty="0" smtClean="0"/>
              <a:t>page </a:t>
            </a:r>
            <a:fld id="{C6DDD436-036D-4AFC-B45E-DF406FB8E6F8}" type="slidenum">
              <a:rPr lang="fr-FR" smtClean="0"/>
              <a:pPr/>
              <a:t>9</a:t>
            </a:fld>
            <a:endParaRPr lang="fr-FR" dirty="0"/>
          </a:p>
        </p:txBody>
      </p:sp>
      <p:sp>
        <p:nvSpPr>
          <p:cNvPr id="46" name="Titre 1"/>
          <p:cNvSpPr txBox="1">
            <a:spLocks/>
          </p:cNvSpPr>
          <p:nvPr/>
        </p:nvSpPr>
        <p:spPr>
          <a:xfrm>
            <a:off x="2288659" y="6352067"/>
            <a:ext cx="7391400" cy="392666"/>
          </a:xfrm>
          <a:prstGeom prst="rect">
            <a:avLst/>
          </a:prstGeom>
        </p:spPr>
        <p:txBody>
          <a:bodyPr/>
          <a:lstStyle/>
          <a:p>
            <a:pPr>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lang="fr-FR" b="1" kern="0" dirty="0">
              <a:solidFill>
                <a:schemeClr val="tx2"/>
              </a:solidFill>
              <a:latin typeface="+mj-lt"/>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
                                            <p:txEl>
                                              <p:pRg st="5" end="5"/>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70"/>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4"/>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03"/>
                                        </p:tgtEl>
                                        <p:attrNameLst>
                                          <p:attrName>style.visibility</p:attrName>
                                        </p:attrNameLst>
                                      </p:cBhvr>
                                      <p:to>
                                        <p:strVal val="visible"/>
                                      </p:to>
                                    </p:set>
                                  </p:childTnLst>
                                </p:cTn>
                              </p:par>
                              <p:par>
                                <p:cTn id="19" presetID="1" presetClass="entr" presetSubtype="0" fill="hold" grpId="1" nodeType="withEffect">
                                  <p:stCondLst>
                                    <p:cond delay="0"/>
                                  </p:stCondLst>
                                  <p:childTnLst>
                                    <p:set>
                                      <p:cBhvr>
                                        <p:cTn id="20" dur="1" fill="hold">
                                          <p:stCondLst>
                                            <p:cond delay="0"/>
                                          </p:stCondLst>
                                        </p:cTn>
                                        <p:tgtEl>
                                          <p:spTgt spid="75"/>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76"/>
                                        </p:tgtEl>
                                        <p:attrNameLst>
                                          <p:attrName>style.visibility</p:attrName>
                                        </p:attrNameLst>
                                      </p:cBhvr>
                                      <p:to>
                                        <p:strVal val="visible"/>
                                      </p:to>
                                    </p:set>
                                    <p:animEffect transition="in" filter="wipe(left)">
                                      <p:cBhvr>
                                        <p:cTn id="25" dur="500"/>
                                        <p:tgtEl>
                                          <p:spTgt spid="76"/>
                                        </p:tgtEl>
                                      </p:cBhvr>
                                    </p:animEffect>
                                  </p:childTnLst>
                                </p:cTn>
                              </p:par>
                            </p:childTnLst>
                          </p:cTn>
                        </p:par>
                        <p:par>
                          <p:cTn id="26" fill="hold">
                            <p:stCondLst>
                              <p:cond delay="500"/>
                            </p:stCondLst>
                            <p:childTnLst>
                              <p:par>
                                <p:cTn id="27" presetID="0" presetClass="path" presetSubtype="0" accel="50000" decel="50000" fill="hold" grpId="0" nodeType="afterEffect">
                                  <p:stCondLst>
                                    <p:cond delay="0"/>
                                  </p:stCondLst>
                                  <p:childTnLst>
                                    <p:animMotion origin="layout" path="M 2.08333E-6 -1.85185E-6 C 0.00768 -0.01366 0.01549 -0.02708 0.0151 -0.04143 C 0.01471 -0.05579 0.00638 -0.07129 -0.00169 -0.0868 " pathEditMode="relative" rAng="0" ptsTypes="AAA">
                                      <p:cBhvr>
                                        <p:cTn id="28" dur="2000" fill="hold"/>
                                        <p:tgtEl>
                                          <p:spTgt spid="75"/>
                                        </p:tgtEl>
                                        <p:attrNameLst>
                                          <p:attrName>ppt_x</p:attrName>
                                          <p:attrName>ppt_y</p:attrName>
                                        </p:attrNameLst>
                                      </p:cBhvr>
                                      <p:rCtr x="664" y="-4352"/>
                                    </p:animMotion>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103"/>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104"/>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84"/>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0" presetClass="path" presetSubtype="0" accel="50000" decel="50000" fill="hold" grpId="1" nodeType="clickEffect">
                                  <p:stCondLst>
                                    <p:cond delay="0"/>
                                  </p:stCondLst>
                                  <p:childTnLst>
                                    <p:animMotion origin="layout" path="M 2.08333E-7 2.96296E-6 C 0.00742 0.01227 0.01497 0.02477 0.0151 0.03912 C 0.01523 0.05347 0.00794 0.06944 0.00091 0.08565 " pathEditMode="relative" rAng="0" ptsTypes="AAA">
                                      <p:cBhvr>
                                        <p:cTn id="42" dur="1000" fill="hold"/>
                                        <p:tgtEl>
                                          <p:spTgt spid="84"/>
                                        </p:tgtEl>
                                        <p:attrNameLst>
                                          <p:attrName>ppt_x</p:attrName>
                                          <p:attrName>ppt_y</p:attrName>
                                        </p:attrNameLst>
                                      </p:cBhvr>
                                      <p:rCtr x="755" y="4282"/>
                                    </p:animMotion>
                                  </p:childTnLst>
                                </p:cTn>
                              </p:par>
                            </p:childTnLst>
                          </p:cTn>
                        </p:par>
                        <p:par>
                          <p:cTn id="43" fill="hold">
                            <p:stCondLst>
                              <p:cond delay="1000"/>
                            </p:stCondLst>
                            <p:childTnLst>
                              <p:par>
                                <p:cTn id="44" presetID="22" presetClass="entr" presetSubtype="8" fill="hold" nodeType="afterEffect">
                                  <p:stCondLst>
                                    <p:cond delay="0"/>
                                  </p:stCondLst>
                                  <p:childTnLst>
                                    <p:set>
                                      <p:cBhvr>
                                        <p:cTn id="45" dur="1" fill="hold">
                                          <p:stCondLst>
                                            <p:cond delay="0"/>
                                          </p:stCondLst>
                                        </p:cTn>
                                        <p:tgtEl>
                                          <p:spTgt spid="88"/>
                                        </p:tgtEl>
                                        <p:attrNameLst>
                                          <p:attrName>style.visibility</p:attrName>
                                        </p:attrNameLst>
                                      </p:cBhvr>
                                      <p:to>
                                        <p:strVal val="visible"/>
                                      </p:to>
                                    </p:set>
                                    <p:animEffect transition="in" filter="wipe(left)">
                                      <p:cBhvr>
                                        <p:cTn id="46" dur="500"/>
                                        <p:tgtEl>
                                          <p:spTgt spid="88"/>
                                        </p:tgtEl>
                                      </p:cBhvr>
                                    </p:animEffec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92"/>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105"/>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nodeType="clickEffect">
                                  <p:stCondLst>
                                    <p:cond delay="0"/>
                                  </p:stCondLst>
                                  <p:childTnLst>
                                    <p:set>
                                      <p:cBhvr>
                                        <p:cTn id="56" dur="1" fill="hold">
                                          <p:stCondLst>
                                            <p:cond delay="0"/>
                                          </p:stCondLst>
                                        </p:cTn>
                                        <p:tgtEl>
                                          <p:spTgt spid="96"/>
                                        </p:tgtEl>
                                        <p:attrNameLst>
                                          <p:attrName>style.visibility</p:attrName>
                                        </p:attrNameLst>
                                      </p:cBhvr>
                                      <p:to>
                                        <p:strVal val="visible"/>
                                      </p:to>
                                    </p:set>
                                    <p:animEffect transition="in" filter="wipe(left)">
                                      <p:cBhvr>
                                        <p:cTn id="57" dur="500"/>
                                        <p:tgtEl>
                                          <p:spTgt spid="96"/>
                                        </p:tgtEl>
                                      </p:cBhvr>
                                    </p:animEffect>
                                  </p:childTnLst>
                                </p:cTn>
                              </p:par>
                            </p:childTnLst>
                          </p:cTn>
                        </p:par>
                        <p:par>
                          <p:cTn id="58" fill="hold">
                            <p:stCondLst>
                              <p:cond delay="500"/>
                            </p:stCondLst>
                            <p:childTnLst>
                              <p:par>
                                <p:cTn id="59" presetID="0" presetClass="path" presetSubtype="0" accel="50000" decel="50000" fill="hold" grpId="1" nodeType="afterEffect">
                                  <p:stCondLst>
                                    <p:cond delay="0"/>
                                  </p:stCondLst>
                                  <p:childTnLst>
                                    <p:animMotion origin="layout" path="M 3.95833E-6 0 C 0.00742 0.01296 0.01497 0.02616 0.0151 0.04028 C 0.01523 0.0544 0.0082 0.06991 0.00104 0.08542 " pathEditMode="relative" rAng="0" ptsTypes="AAA">
                                      <p:cBhvr>
                                        <p:cTn id="60" dur="2000" fill="hold"/>
                                        <p:tgtEl>
                                          <p:spTgt spid="92"/>
                                        </p:tgtEl>
                                        <p:attrNameLst>
                                          <p:attrName>ppt_x</p:attrName>
                                          <p:attrName>ppt_y</p:attrName>
                                        </p:attrNameLst>
                                      </p:cBhvr>
                                      <p:rCtr x="755" y="4259"/>
                                    </p:animMotion>
                                  </p:childTnLst>
                                </p:cTn>
                              </p:par>
                            </p:childTnLst>
                          </p:cTn>
                        </p:par>
                        <p:par>
                          <p:cTn id="61" fill="hold">
                            <p:stCondLst>
                              <p:cond delay="2500"/>
                            </p:stCondLst>
                            <p:childTnLst>
                              <p:par>
                                <p:cTn id="62" presetID="22" presetClass="entr" presetSubtype="8" fill="hold" nodeType="afterEffect">
                                  <p:stCondLst>
                                    <p:cond delay="0"/>
                                  </p:stCondLst>
                                  <p:childTnLst>
                                    <p:set>
                                      <p:cBhvr>
                                        <p:cTn id="63" dur="1" fill="hold">
                                          <p:stCondLst>
                                            <p:cond delay="0"/>
                                          </p:stCondLst>
                                        </p:cTn>
                                        <p:tgtEl>
                                          <p:spTgt spid="100"/>
                                        </p:tgtEl>
                                        <p:attrNameLst>
                                          <p:attrName>style.visibility</p:attrName>
                                        </p:attrNameLst>
                                      </p:cBhvr>
                                      <p:to>
                                        <p:strVal val="visible"/>
                                      </p:to>
                                    </p:set>
                                    <p:animEffect transition="in" filter="wipe(left)">
                                      <p:cBhvr>
                                        <p:cTn id="64" dur="500"/>
                                        <p:tgtEl>
                                          <p:spTgt spid="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75" grpId="0" animBg="1"/>
      <p:bldP spid="75" grpId="1" animBg="1"/>
      <p:bldP spid="84" grpId="0" animBg="1"/>
      <p:bldP spid="84" grpId="1" animBg="1"/>
      <p:bldP spid="92" grpId="0" animBg="1"/>
      <p:bldP spid="92" grpId="1"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txBox="1">
            <a:spLocks noChangeArrowheads="1"/>
          </p:cNvSpPr>
          <p:nvPr/>
        </p:nvSpPr>
        <p:spPr>
          <a:xfrm>
            <a:off x="131763" y="985411"/>
            <a:ext cx="7715272" cy="513169"/>
          </a:xfrm>
          <a:prstGeom prst="rect">
            <a:avLst/>
          </a:prstGeom>
        </p:spPr>
        <p:txBody>
          <a:bodyPr/>
          <a:lstStyle/>
          <a:p>
            <a:r>
              <a:rPr lang="fr-FR" sz="2400" b="1" kern="0" dirty="0">
                <a:solidFill>
                  <a:srgbClr val="DA6667"/>
                </a:solidFill>
                <a:latin typeface="Arial Narrow" pitchFamily="34" charset="0"/>
                <a:ea typeface="+mj-ea"/>
                <a:cs typeface="+mj-cs"/>
              </a:rPr>
              <a:t>Émission spontanée : définition et propriétés</a:t>
            </a:r>
          </a:p>
        </p:txBody>
      </p:sp>
      <p:grpSp>
        <p:nvGrpSpPr>
          <p:cNvPr id="49" name="Groupe 48"/>
          <p:cNvGrpSpPr/>
          <p:nvPr/>
        </p:nvGrpSpPr>
        <p:grpSpPr>
          <a:xfrm>
            <a:off x="4394711" y="1457955"/>
            <a:ext cx="1903085" cy="966159"/>
            <a:chOff x="1214438" y="1544128"/>
            <a:chExt cx="1903085" cy="966159"/>
          </a:xfrm>
        </p:grpSpPr>
        <p:sp>
          <p:nvSpPr>
            <p:cNvPr id="41" name="ZoneTexte 40"/>
            <p:cNvSpPr txBox="1"/>
            <p:nvPr/>
          </p:nvSpPr>
          <p:spPr>
            <a:xfrm>
              <a:off x="1214438" y="1544128"/>
              <a:ext cx="1903085" cy="461665"/>
            </a:xfrm>
            <a:prstGeom prst="rect">
              <a:avLst/>
            </a:prstGeom>
            <a:noFill/>
          </p:spPr>
          <p:txBody>
            <a:bodyPr wrap="none" rtlCol="0">
              <a:spAutoFit/>
            </a:bodyPr>
            <a:lstStyle/>
            <a:p>
              <a:r>
                <a:rPr lang="fr-FR" sz="1200" b="1" dirty="0">
                  <a:latin typeface="Arial Narrow" pitchFamily="34" charset="0"/>
                </a:rPr>
                <a:t>Plusieurs manières d’exciter</a:t>
              </a:r>
            </a:p>
            <a:p>
              <a:r>
                <a:rPr lang="fr-FR" sz="1200" b="1" dirty="0">
                  <a:latin typeface="Arial Narrow" pitchFamily="34" charset="0"/>
                </a:rPr>
                <a:t>un atome</a:t>
              </a:r>
            </a:p>
          </p:txBody>
        </p:sp>
        <p:sp>
          <p:nvSpPr>
            <p:cNvPr id="44" name="Forme libre 43"/>
            <p:cNvSpPr/>
            <p:nvPr/>
          </p:nvSpPr>
          <p:spPr>
            <a:xfrm>
              <a:off x="1588698" y="2027208"/>
              <a:ext cx="990600" cy="483079"/>
            </a:xfrm>
            <a:custGeom>
              <a:avLst/>
              <a:gdLst>
                <a:gd name="connsiteX0" fmla="*/ 67574 w 990600"/>
                <a:gd name="connsiteY0" fmla="*/ 0 h 483079"/>
                <a:gd name="connsiteX1" fmla="*/ 153838 w 990600"/>
                <a:gd name="connsiteY1" fmla="*/ 327803 h 483079"/>
                <a:gd name="connsiteX2" fmla="*/ 990600 w 990600"/>
                <a:gd name="connsiteY2" fmla="*/ 483079 h 483079"/>
              </a:gdLst>
              <a:ahLst/>
              <a:cxnLst>
                <a:cxn ang="0">
                  <a:pos x="connsiteX0" y="connsiteY0"/>
                </a:cxn>
                <a:cxn ang="0">
                  <a:pos x="connsiteX1" y="connsiteY1"/>
                </a:cxn>
                <a:cxn ang="0">
                  <a:pos x="connsiteX2" y="connsiteY2"/>
                </a:cxn>
              </a:cxnLst>
              <a:rect l="l" t="t" r="r" b="b"/>
              <a:pathLst>
                <a:path w="990600" h="483079">
                  <a:moveTo>
                    <a:pt x="67574" y="0"/>
                  </a:moveTo>
                  <a:cubicBezTo>
                    <a:pt x="33787" y="123645"/>
                    <a:pt x="0" y="247290"/>
                    <a:pt x="153838" y="327803"/>
                  </a:cubicBezTo>
                  <a:cubicBezTo>
                    <a:pt x="307676" y="408316"/>
                    <a:pt x="649138" y="445697"/>
                    <a:pt x="990600" y="483079"/>
                  </a:cubicBezTo>
                </a:path>
              </a:pathLst>
            </a:custGeom>
            <a:ln>
              <a:solidFill>
                <a:schemeClr val="tx1"/>
              </a:solidFill>
              <a:headEnd type="none" w="med" len="med"/>
              <a:tailEnd type="triangle" w="med" len="med"/>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grpSp>
      <p:grpSp>
        <p:nvGrpSpPr>
          <p:cNvPr id="48" name="Groupe 47"/>
          <p:cNvGrpSpPr/>
          <p:nvPr/>
        </p:nvGrpSpPr>
        <p:grpSpPr>
          <a:xfrm>
            <a:off x="4344838" y="3122762"/>
            <a:ext cx="1313180" cy="892986"/>
            <a:chOff x="1621766" y="2976113"/>
            <a:chExt cx="1313180" cy="892986"/>
          </a:xfrm>
        </p:grpSpPr>
        <p:sp>
          <p:nvSpPr>
            <p:cNvPr id="40" name="ZoneTexte 39"/>
            <p:cNvSpPr txBox="1"/>
            <p:nvPr/>
          </p:nvSpPr>
          <p:spPr>
            <a:xfrm>
              <a:off x="1621766" y="3407434"/>
              <a:ext cx="1313180" cy="461665"/>
            </a:xfrm>
            <a:prstGeom prst="rect">
              <a:avLst/>
            </a:prstGeom>
            <a:noFill/>
          </p:spPr>
          <p:txBody>
            <a:bodyPr wrap="none" rtlCol="0">
              <a:spAutoFit/>
            </a:bodyPr>
            <a:lstStyle/>
            <a:p>
              <a:r>
                <a:rPr lang="fr-FR" sz="1200" b="1" dirty="0">
                  <a:latin typeface="Arial Narrow" pitchFamily="34" charset="0"/>
                </a:rPr>
                <a:t>État fond.</a:t>
              </a:r>
            </a:p>
            <a:p>
              <a:r>
                <a:rPr lang="fr-FR" sz="1200" b="1" dirty="0">
                  <a:latin typeface="Arial Narrow" pitchFamily="34" charset="0"/>
                  <a:sym typeface="Wingdings" pitchFamily="2" charset="2"/>
                </a:rPr>
                <a:t> Seul état stable</a:t>
              </a:r>
              <a:endParaRPr lang="fr-FR" sz="1200" b="1" dirty="0">
                <a:latin typeface="Arial Narrow" pitchFamily="34" charset="0"/>
              </a:endParaRPr>
            </a:p>
          </p:txBody>
        </p:sp>
        <p:sp>
          <p:nvSpPr>
            <p:cNvPr id="45" name="Forme libre 44"/>
            <p:cNvSpPr/>
            <p:nvPr/>
          </p:nvSpPr>
          <p:spPr>
            <a:xfrm>
              <a:off x="2432649" y="2976113"/>
              <a:ext cx="434196" cy="586596"/>
            </a:xfrm>
            <a:custGeom>
              <a:avLst/>
              <a:gdLst>
                <a:gd name="connsiteX0" fmla="*/ 0 w 434196"/>
                <a:gd name="connsiteY0" fmla="*/ 586596 h 586596"/>
                <a:gd name="connsiteX1" fmla="*/ 362309 w 434196"/>
                <a:gd name="connsiteY1" fmla="*/ 353683 h 586596"/>
                <a:gd name="connsiteX2" fmla="*/ 431321 w 434196"/>
                <a:gd name="connsiteY2" fmla="*/ 0 h 586596"/>
              </a:gdLst>
              <a:ahLst/>
              <a:cxnLst>
                <a:cxn ang="0">
                  <a:pos x="connsiteX0" y="connsiteY0"/>
                </a:cxn>
                <a:cxn ang="0">
                  <a:pos x="connsiteX1" y="connsiteY1"/>
                </a:cxn>
                <a:cxn ang="0">
                  <a:pos x="connsiteX2" y="connsiteY2"/>
                </a:cxn>
              </a:cxnLst>
              <a:rect l="l" t="t" r="r" b="b"/>
              <a:pathLst>
                <a:path w="434196" h="586596">
                  <a:moveTo>
                    <a:pt x="0" y="586596"/>
                  </a:moveTo>
                  <a:cubicBezTo>
                    <a:pt x="145211" y="519022"/>
                    <a:pt x="290422" y="451449"/>
                    <a:pt x="362309" y="353683"/>
                  </a:cubicBezTo>
                  <a:cubicBezTo>
                    <a:pt x="434196" y="255917"/>
                    <a:pt x="432758" y="127958"/>
                    <a:pt x="431321" y="0"/>
                  </a:cubicBezTo>
                </a:path>
              </a:pathLst>
            </a:custGeom>
            <a:ln>
              <a:solidFill>
                <a:schemeClr val="tx1"/>
              </a:solidFill>
              <a:headEnd type="none" w="med" len="med"/>
              <a:tailEnd type="triangle" w="med" len="med"/>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grpSp>
      <p:grpSp>
        <p:nvGrpSpPr>
          <p:cNvPr id="52" name="Groupe 51"/>
          <p:cNvGrpSpPr/>
          <p:nvPr/>
        </p:nvGrpSpPr>
        <p:grpSpPr>
          <a:xfrm>
            <a:off x="5241515" y="2424114"/>
            <a:ext cx="1457719" cy="848073"/>
            <a:chOff x="4951091" y="4404351"/>
            <a:chExt cx="1457719" cy="848073"/>
          </a:xfrm>
        </p:grpSpPr>
        <p:sp>
          <p:nvSpPr>
            <p:cNvPr id="54" name="Line 2"/>
            <p:cNvSpPr>
              <a:spLocks noChangeShapeType="1"/>
            </p:cNvSpPr>
            <p:nvPr/>
          </p:nvSpPr>
          <p:spPr bwMode="auto">
            <a:xfrm>
              <a:off x="4951091" y="4516231"/>
              <a:ext cx="1080388" cy="0"/>
            </a:xfrm>
            <a:prstGeom prst="line">
              <a:avLst/>
            </a:prstGeom>
            <a:noFill/>
            <a:ln w="9525">
              <a:solidFill>
                <a:schemeClr val="tx1"/>
              </a:solidFill>
              <a:round/>
              <a:headEnd/>
              <a:tailEnd/>
            </a:ln>
          </p:spPr>
          <p:txBody>
            <a:bodyPr/>
            <a:lstStyle/>
            <a:p>
              <a:endParaRPr lang="fr-FR">
                <a:latin typeface="Arial Narrow" pitchFamily="34" charset="0"/>
              </a:endParaRPr>
            </a:p>
          </p:txBody>
        </p:sp>
        <p:sp>
          <p:nvSpPr>
            <p:cNvPr id="55" name="Line 3"/>
            <p:cNvSpPr>
              <a:spLocks noChangeShapeType="1"/>
            </p:cNvSpPr>
            <p:nvPr/>
          </p:nvSpPr>
          <p:spPr bwMode="auto">
            <a:xfrm>
              <a:off x="4958441" y="5119364"/>
              <a:ext cx="1080388" cy="0"/>
            </a:xfrm>
            <a:prstGeom prst="line">
              <a:avLst/>
            </a:prstGeom>
            <a:noFill/>
            <a:ln w="9525">
              <a:solidFill>
                <a:schemeClr val="tx1"/>
              </a:solidFill>
              <a:round/>
              <a:headEnd/>
              <a:tailEnd/>
            </a:ln>
          </p:spPr>
          <p:txBody>
            <a:bodyPr/>
            <a:lstStyle/>
            <a:p>
              <a:endParaRPr lang="fr-FR">
                <a:latin typeface="Arial Narrow" pitchFamily="34" charset="0"/>
              </a:endParaRPr>
            </a:p>
          </p:txBody>
        </p:sp>
        <p:sp>
          <p:nvSpPr>
            <p:cNvPr id="56" name="Text Box 12"/>
            <p:cNvSpPr txBox="1">
              <a:spLocks noChangeArrowheads="1"/>
            </p:cNvSpPr>
            <p:nvPr/>
          </p:nvSpPr>
          <p:spPr bwMode="auto">
            <a:xfrm>
              <a:off x="6071954" y="4404351"/>
              <a:ext cx="336856" cy="307457"/>
            </a:xfrm>
            <a:prstGeom prst="rect">
              <a:avLst/>
            </a:prstGeom>
            <a:noFill/>
            <a:ln w="9525">
              <a:noFill/>
              <a:miter lim="800000"/>
              <a:headEnd/>
              <a:tailEnd/>
            </a:ln>
          </p:spPr>
          <p:txBody>
            <a:bodyPr wrap="none">
              <a:spAutoFit/>
            </a:bodyPr>
            <a:lstStyle/>
            <a:p>
              <a:r>
                <a:rPr lang="fr-FR" sz="1400" dirty="0" err="1">
                  <a:latin typeface="Arial Narrow" pitchFamily="34" charset="0"/>
                </a:rPr>
                <a:t>E</a:t>
              </a:r>
              <a:r>
                <a:rPr lang="fr-FR" sz="1400" baseline="-25000" dirty="0" err="1">
                  <a:latin typeface="Arial Narrow" pitchFamily="34" charset="0"/>
                </a:rPr>
                <a:t>b</a:t>
              </a:r>
              <a:endParaRPr lang="fr-FR" sz="1400" dirty="0">
                <a:latin typeface="Arial Narrow" pitchFamily="34" charset="0"/>
              </a:endParaRPr>
            </a:p>
          </p:txBody>
        </p:sp>
        <p:sp>
          <p:nvSpPr>
            <p:cNvPr id="57" name="Text Box 13"/>
            <p:cNvSpPr txBox="1">
              <a:spLocks noChangeArrowheads="1"/>
            </p:cNvSpPr>
            <p:nvPr/>
          </p:nvSpPr>
          <p:spPr bwMode="auto">
            <a:xfrm>
              <a:off x="6063328" y="4944967"/>
              <a:ext cx="336856" cy="307457"/>
            </a:xfrm>
            <a:prstGeom prst="rect">
              <a:avLst/>
            </a:prstGeom>
            <a:noFill/>
            <a:ln w="9525">
              <a:noFill/>
              <a:miter lim="800000"/>
              <a:headEnd/>
              <a:tailEnd/>
            </a:ln>
          </p:spPr>
          <p:txBody>
            <a:bodyPr wrap="none">
              <a:spAutoFit/>
            </a:bodyPr>
            <a:lstStyle/>
            <a:p>
              <a:r>
                <a:rPr lang="fr-FR" sz="1400" dirty="0" err="1">
                  <a:latin typeface="Arial Narrow" pitchFamily="34" charset="0"/>
                </a:rPr>
                <a:t>E</a:t>
              </a:r>
              <a:r>
                <a:rPr lang="fr-FR" sz="1400" baseline="-25000" dirty="0" err="1">
                  <a:latin typeface="Arial Narrow" pitchFamily="34" charset="0"/>
                </a:rPr>
                <a:t>a</a:t>
              </a:r>
              <a:endParaRPr lang="fr-FR" sz="1400" dirty="0">
                <a:latin typeface="Arial Narrow" pitchFamily="34" charset="0"/>
              </a:endParaRPr>
            </a:p>
          </p:txBody>
        </p:sp>
      </p:grpSp>
      <p:sp>
        <p:nvSpPr>
          <p:cNvPr id="58" name="Oval 48"/>
          <p:cNvSpPr>
            <a:spLocks noChangeArrowheads="1"/>
          </p:cNvSpPr>
          <p:nvPr/>
        </p:nvSpPr>
        <p:spPr bwMode="auto">
          <a:xfrm>
            <a:off x="5817332" y="2523408"/>
            <a:ext cx="68596" cy="47827"/>
          </a:xfrm>
          <a:prstGeom prst="ellipse">
            <a:avLst/>
          </a:prstGeom>
          <a:solidFill>
            <a:schemeClr val="tx1"/>
          </a:solidFill>
          <a:ln w="9525">
            <a:solidFill>
              <a:schemeClr val="tx1"/>
            </a:solidFill>
            <a:round/>
            <a:headEnd/>
            <a:tailEnd/>
          </a:ln>
        </p:spPr>
        <p:txBody>
          <a:bodyPr wrap="none" anchor="ctr"/>
          <a:lstStyle/>
          <a:p>
            <a:endParaRPr lang="fr-FR">
              <a:latin typeface="Arial Narrow" pitchFamily="34" charset="0"/>
            </a:endParaRPr>
          </a:p>
        </p:txBody>
      </p:sp>
      <p:grpSp>
        <p:nvGrpSpPr>
          <p:cNvPr id="59" name="Groupe 58"/>
          <p:cNvGrpSpPr/>
          <p:nvPr/>
        </p:nvGrpSpPr>
        <p:grpSpPr>
          <a:xfrm>
            <a:off x="6688072" y="2545838"/>
            <a:ext cx="1164803" cy="307777"/>
            <a:chOff x="5569552" y="4267295"/>
            <a:chExt cx="1164803" cy="307777"/>
          </a:xfrm>
        </p:grpSpPr>
        <p:sp>
          <p:nvSpPr>
            <p:cNvPr id="60" name="Freeform 11"/>
            <p:cNvSpPr>
              <a:spLocks/>
            </p:cNvSpPr>
            <p:nvPr/>
          </p:nvSpPr>
          <p:spPr bwMode="auto">
            <a:xfrm rot="19827434">
              <a:off x="5569552" y="4306555"/>
              <a:ext cx="757007" cy="76864"/>
            </a:xfrm>
            <a:custGeom>
              <a:avLst/>
              <a:gdLst>
                <a:gd name="T0" fmla="*/ 0 w 1104"/>
                <a:gd name="T1" fmla="*/ 83 h 300"/>
                <a:gd name="T2" fmla="*/ 111 w 1104"/>
                <a:gd name="T3" fmla="*/ 0 h 300"/>
                <a:gd name="T4" fmla="*/ 232 w 1104"/>
                <a:gd name="T5" fmla="*/ 83 h 300"/>
                <a:gd name="T6" fmla="*/ 356 w 1104"/>
                <a:gd name="T7" fmla="*/ 0 h 300"/>
                <a:gd name="T8" fmla="*/ 467 w 1104"/>
                <a:gd name="T9" fmla="*/ 83 h 300"/>
                <a:gd name="T10" fmla="*/ 517 w 1104"/>
                <a:gd name="T11" fmla="*/ 43 h 300"/>
                <a:gd name="T12" fmla="*/ 618 w 1104"/>
                <a:gd name="T13" fmla="*/ 40 h 300"/>
                <a:gd name="T14" fmla="*/ 0 60000 65536"/>
                <a:gd name="T15" fmla="*/ 0 60000 65536"/>
                <a:gd name="T16" fmla="*/ 0 60000 65536"/>
                <a:gd name="T17" fmla="*/ 0 60000 65536"/>
                <a:gd name="T18" fmla="*/ 0 60000 65536"/>
                <a:gd name="T19" fmla="*/ 0 60000 65536"/>
                <a:gd name="T20" fmla="*/ 0 60000 65536"/>
                <a:gd name="T21" fmla="*/ 0 w 1104"/>
                <a:gd name="T22" fmla="*/ 0 h 300"/>
                <a:gd name="T23" fmla="*/ 1104 w 1104"/>
                <a:gd name="T24" fmla="*/ 300 h 3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04" h="300">
                  <a:moveTo>
                    <a:pt x="0" y="276"/>
                  </a:moveTo>
                  <a:cubicBezTo>
                    <a:pt x="64" y="138"/>
                    <a:pt x="129" y="0"/>
                    <a:pt x="198" y="0"/>
                  </a:cubicBezTo>
                  <a:cubicBezTo>
                    <a:pt x="267" y="0"/>
                    <a:pt x="341" y="276"/>
                    <a:pt x="414" y="276"/>
                  </a:cubicBezTo>
                  <a:cubicBezTo>
                    <a:pt x="487" y="276"/>
                    <a:pt x="566" y="0"/>
                    <a:pt x="636" y="0"/>
                  </a:cubicBezTo>
                  <a:cubicBezTo>
                    <a:pt x="706" y="0"/>
                    <a:pt x="786" y="252"/>
                    <a:pt x="834" y="276"/>
                  </a:cubicBezTo>
                  <a:cubicBezTo>
                    <a:pt x="882" y="300"/>
                    <a:pt x="879" y="168"/>
                    <a:pt x="924" y="144"/>
                  </a:cubicBezTo>
                  <a:cubicBezTo>
                    <a:pt x="969" y="120"/>
                    <a:pt x="1074" y="134"/>
                    <a:pt x="1104" y="132"/>
                  </a:cubicBezTo>
                </a:path>
              </a:pathLst>
            </a:custGeom>
            <a:noFill/>
            <a:ln w="28575" cmpd="sng">
              <a:solidFill>
                <a:srgbClr val="FF0000"/>
              </a:solidFill>
              <a:round/>
              <a:headEnd type="none" w="med" len="med"/>
              <a:tailEnd type="triangle" w="med" len="med"/>
            </a:ln>
          </p:spPr>
          <p:txBody>
            <a:bodyPr/>
            <a:lstStyle/>
            <a:p>
              <a:endParaRPr lang="fr-FR">
                <a:latin typeface="Arial Narrow" pitchFamily="34" charset="0"/>
              </a:endParaRPr>
            </a:p>
          </p:txBody>
        </p:sp>
        <p:sp>
          <p:nvSpPr>
            <p:cNvPr id="61" name="Text Box 61"/>
            <p:cNvSpPr txBox="1">
              <a:spLocks noChangeArrowheads="1"/>
            </p:cNvSpPr>
            <p:nvPr/>
          </p:nvSpPr>
          <p:spPr bwMode="auto">
            <a:xfrm rot="19839857">
              <a:off x="5578403" y="4267295"/>
              <a:ext cx="1155952" cy="307777"/>
            </a:xfrm>
            <a:prstGeom prst="rect">
              <a:avLst/>
            </a:prstGeom>
            <a:noFill/>
            <a:ln w="9525">
              <a:noFill/>
              <a:miter lim="800000"/>
              <a:headEnd/>
              <a:tailEnd/>
            </a:ln>
          </p:spPr>
          <p:txBody>
            <a:bodyPr wrap="square">
              <a:spAutoFit/>
            </a:bodyPr>
            <a:lstStyle/>
            <a:p>
              <a:r>
                <a:rPr lang="fr-FR" sz="1400" i="1" dirty="0">
                  <a:latin typeface="Arial Narrow" pitchFamily="34" charset="0"/>
                </a:rPr>
                <a:t>h</a:t>
              </a:r>
              <a:r>
                <a:rPr lang="fr-FR" sz="1400" i="1" dirty="0">
                  <a:latin typeface="Arial Narrow" pitchFamily="34" charset="0"/>
                  <a:sym typeface="Symbol"/>
                </a:rPr>
                <a:t>  = </a:t>
              </a:r>
              <a:r>
                <a:rPr lang="fr-FR" sz="1400" i="1" dirty="0" err="1">
                  <a:latin typeface="Arial Narrow" pitchFamily="34" charset="0"/>
                  <a:sym typeface="Symbol"/>
                </a:rPr>
                <a:t>E</a:t>
              </a:r>
              <a:r>
                <a:rPr lang="fr-FR" sz="1400" i="1" baseline="-25000" dirty="0" err="1">
                  <a:latin typeface="Arial Narrow" pitchFamily="34" charset="0"/>
                  <a:sym typeface="Symbol"/>
                </a:rPr>
                <a:t>b</a:t>
              </a:r>
              <a:r>
                <a:rPr lang="fr-FR" sz="1400" i="1" dirty="0">
                  <a:latin typeface="Arial Narrow" pitchFamily="34" charset="0"/>
                  <a:sym typeface="Symbol"/>
                </a:rPr>
                <a:t>-</a:t>
              </a:r>
              <a:r>
                <a:rPr lang="fr-FR" sz="1400" i="1" dirty="0" err="1">
                  <a:latin typeface="Arial Narrow" pitchFamily="34" charset="0"/>
                  <a:sym typeface="Symbol"/>
                </a:rPr>
                <a:t>E</a:t>
              </a:r>
              <a:r>
                <a:rPr lang="fr-FR" sz="1400" i="1" baseline="-25000" dirty="0" err="1">
                  <a:latin typeface="Arial Narrow" pitchFamily="34" charset="0"/>
                  <a:sym typeface="Symbol"/>
                </a:rPr>
                <a:t>a</a:t>
              </a:r>
              <a:endParaRPr lang="fr-FR" sz="1400" i="1" baseline="-25000" dirty="0">
                <a:latin typeface="Arial Narrow" pitchFamily="34" charset="0"/>
              </a:endParaRPr>
            </a:p>
          </p:txBody>
        </p:sp>
      </p:grpSp>
      <p:sp>
        <p:nvSpPr>
          <p:cNvPr id="22" name="Espace réservé du numéro de diapositive 1"/>
          <p:cNvSpPr>
            <a:spLocks noGrp="1"/>
          </p:cNvSpPr>
          <p:nvPr>
            <p:ph type="sldNum" sz="quarter" idx="11"/>
          </p:nvPr>
        </p:nvSpPr>
        <p:spPr>
          <a:xfrm>
            <a:off x="438151" y="6403938"/>
            <a:ext cx="1115483" cy="288925"/>
          </a:xfrm>
        </p:spPr>
        <p:txBody>
          <a:bodyPr/>
          <a:lstStyle/>
          <a:p>
            <a:r>
              <a:rPr lang="fr-FR" dirty="0" smtClean="0"/>
              <a:t>page </a:t>
            </a:r>
            <a:fld id="{C6DDD436-036D-4AFC-B45E-DF406FB8E6F8}" type="slidenum">
              <a:rPr lang="fr-FR" smtClean="0"/>
              <a:pPr/>
              <a:t>10</a:t>
            </a:fld>
            <a:endParaRPr lang="fr-FR" dirty="0"/>
          </a:p>
        </p:txBody>
      </p:sp>
      <p:sp>
        <p:nvSpPr>
          <p:cNvPr id="24" name="Titre 1"/>
          <p:cNvSpPr txBox="1">
            <a:spLocks/>
          </p:cNvSpPr>
          <p:nvPr/>
        </p:nvSpPr>
        <p:spPr>
          <a:xfrm>
            <a:off x="2288659" y="6352067"/>
            <a:ext cx="7391400" cy="392666"/>
          </a:xfrm>
          <a:prstGeom prst="rect">
            <a:avLst/>
          </a:prstGeom>
        </p:spPr>
        <p:txBody>
          <a:bodyPr/>
          <a:lstStyle/>
          <a:p>
            <a:pPr>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lang="fr-FR" b="1" kern="0" dirty="0">
              <a:solidFill>
                <a:schemeClr val="tx2"/>
              </a:solidFill>
              <a:latin typeface="+mj-lt"/>
              <a:ea typeface="+mj-ea"/>
              <a:cs typeface="+mj-cs"/>
            </a:endParaRPr>
          </a:p>
        </p:txBody>
      </p:sp>
      <p:sp>
        <p:nvSpPr>
          <p:cNvPr id="25" name="Rectangle 24"/>
          <p:cNvSpPr/>
          <p:nvPr/>
        </p:nvSpPr>
        <p:spPr>
          <a:xfrm>
            <a:off x="2077169" y="457855"/>
            <a:ext cx="8138766" cy="523220"/>
          </a:xfrm>
          <a:prstGeom prst="rect">
            <a:avLst/>
          </a:prstGeom>
        </p:spPr>
        <p:txBody>
          <a:bodyPr wrap="none">
            <a:spAutoFit/>
          </a:bodyPr>
          <a:lstStyle/>
          <a:p>
            <a:r>
              <a:rPr lang="fr-FR" sz="2800" b="1" kern="0" dirty="0" smtClean="0">
                <a:solidFill>
                  <a:srgbClr val="DA6667"/>
                </a:solidFill>
                <a:latin typeface="Arial"/>
              </a:rPr>
              <a:t>3. Les </a:t>
            </a:r>
            <a:r>
              <a:rPr lang="fr-FR" sz="2800" b="1" kern="0" dirty="0">
                <a:solidFill>
                  <a:srgbClr val="DA6667"/>
                </a:solidFill>
                <a:latin typeface="Arial"/>
              </a:rPr>
              <a:t>transitions radiatives : La luminescence</a:t>
            </a:r>
          </a:p>
        </p:txBody>
      </p:sp>
      <p:sp>
        <p:nvSpPr>
          <p:cNvPr id="50" name="Rectangle 6"/>
          <p:cNvSpPr>
            <a:spLocks noChangeArrowheads="1"/>
          </p:cNvSpPr>
          <p:nvPr/>
        </p:nvSpPr>
        <p:spPr bwMode="auto">
          <a:xfrm>
            <a:off x="438151" y="4194015"/>
            <a:ext cx="11201400" cy="2474608"/>
          </a:xfrm>
          <a:prstGeom prst="rect">
            <a:avLst/>
          </a:prstGeom>
          <a:solidFill>
            <a:schemeClr val="tx2"/>
          </a:solidFill>
          <a:ln w="57150">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342900" indent="-342900">
              <a:buFont typeface="Wingdings" panose="05000000000000000000" pitchFamily="2" charset="2"/>
              <a:buChar char="Ø"/>
            </a:pPr>
            <a:r>
              <a:rPr lang="fr-FR" altLang="fr-FR" b="1" dirty="0">
                <a:solidFill>
                  <a:srgbClr val="FF0000"/>
                </a:solidFill>
                <a:latin typeface="+mn-lt"/>
              </a:rPr>
              <a:t>Le rayonnement spontané est désordonné (incohérent) = pas de relation de phase entre les différentes émissions</a:t>
            </a:r>
          </a:p>
          <a:p>
            <a:pPr marL="342900" indent="-342900">
              <a:buFont typeface="Wingdings" panose="05000000000000000000" pitchFamily="2" charset="2"/>
              <a:buChar char="Ø"/>
            </a:pPr>
            <a:r>
              <a:rPr lang="fr-FR" altLang="fr-FR" b="1" dirty="0">
                <a:solidFill>
                  <a:srgbClr val="FF0000"/>
                </a:solidFill>
                <a:latin typeface="+mn-lt"/>
              </a:rPr>
              <a:t>Toutes les directions</a:t>
            </a:r>
          </a:p>
          <a:p>
            <a:pPr marL="342900" indent="-342900">
              <a:buFont typeface="Wingdings" panose="05000000000000000000" pitchFamily="2" charset="2"/>
              <a:buChar char="Ø"/>
            </a:pPr>
            <a:r>
              <a:rPr lang="fr-FR" altLang="fr-FR" b="1" dirty="0">
                <a:solidFill>
                  <a:srgbClr val="FF0000"/>
                </a:solidFill>
                <a:latin typeface="+mn-lt"/>
              </a:rPr>
              <a:t>Quantifié … même si </a:t>
            </a:r>
            <a:r>
              <a:rPr lang="fr-FR" altLang="fr-FR" b="1" dirty="0" smtClean="0">
                <a:solidFill>
                  <a:srgbClr val="FF0000"/>
                </a:solidFill>
                <a:latin typeface="+mn-lt"/>
              </a:rPr>
              <a:t>le spectre </a:t>
            </a:r>
            <a:r>
              <a:rPr lang="fr-FR" altLang="fr-FR" b="1" dirty="0">
                <a:solidFill>
                  <a:srgbClr val="FF0000"/>
                </a:solidFill>
                <a:latin typeface="+mn-lt"/>
              </a:rPr>
              <a:t>ressemble à un continuum ou quasi-continuum (élargissement par effet Doppler, collisions entre atomes, agitation </a:t>
            </a:r>
            <a:r>
              <a:rPr lang="fr-FR" altLang="fr-FR" b="1" dirty="0" smtClean="0">
                <a:solidFill>
                  <a:srgbClr val="FF0000"/>
                </a:solidFill>
                <a:latin typeface="+mn-lt"/>
              </a:rPr>
              <a:t>thermique</a:t>
            </a:r>
            <a:r>
              <a:rPr lang="fr-FR" altLang="fr-FR" b="1" dirty="0" smtClean="0">
                <a:solidFill>
                  <a:srgbClr val="FF0000"/>
                </a:solidFill>
              </a:rPr>
              <a:t>…</a:t>
            </a:r>
            <a:r>
              <a:rPr lang="fr-FR" altLang="fr-FR" b="1" dirty="0" smtClean="0">
                <a:solidFill>
                  <a:srgbClr val="FF0000"/>
                </a:solidFill>
                <a:latin typeface="+mn-lt"/>
              </a:rPr>
              <a:t>)</a:t>
            </a:r>
            <a:endParaRPr lang="fr-FR" altLang="fr-FR" b="1" dirty="0">
              <a:solidFill>
                <a:srgbClr val="FF0000"/>
              </a:solidFill>
              <a:latin typeface="+mn-lt"/>
            </a:endParaRPr>
          </a:p>
          <a:p>
            <a:pPr marL="342900" indent="-342900">
              <a:buFont typeface="Wingdings" panose="05000000000000000000" pitchFamily="2" charset="2"/>
              <a:buChar char="Ø"/>
            </a:pPr>
            <a:r>
              <a:rPr lang="fr-FR" altLang="fr-FR" b="1" dirty="0">
                <a:solidFill>
                  <a:srgbClr val="FF0000"/>
                </a:solidFill>
                <a:latin typeface="+mn-lt"/>
              </a:rPr>
              <a:t>Toutes les couleurs : spectre de plusieurs nanomètres de large </a:t>
            </a:r>
          </a:p>
          <a:p>
            <a:r>
              <a:rPr lang="fr-FR" altLang="fr-FR" b="1" dirty="0">
                <a:solidFill>
                  <a:srgbClr val="FF0000"/>
                </a:solidFill>
                <a:latin typeface="+mn-lt"/>
              </a:rPr>
              <a:t>			</a:t>
            </a:r>
            <a:r>
              <a:rPr lang="fr-FR" altLang="fr-FR" b="1" dirty="0">
                <a:solidFill>
                  <a:srgbClr val="FF0000"/>
                </a:solidFill>
                <a:latin typeface="+mn-lt"/>
                <a:sym typeface="Symbol"/>
              </a:rPr>
              <a:t>thermique   &gt;&gt;    Émission spontanée       &gt;&gt;       Laser</a:t>
            </a:r>
            <a:endParaRPr lang="fr-FR" altLang="fr-FR" b="1" dirty="0">
              <a:solidFill>
                <a:srgbClr val="FF0000"/>
              </a:solidFill>
              <a:latin typeface="+mn-lt"/>
              <a:sym typeface="Wingdings" pitchFamily="2" charset="2"/>
            </a:endParaRPr>
          </a:p>
          <a:p>
            <a:r>
              <a:rPr lang="fr-FR" altLang="fr-FR" b="1" dirty="0">
                <a:solidFill>
                  <a:srgbClr val="FF0000"/>
                </a:solidFill>
                <a:latin typeface="+mn-lt"/>
                <a:sym typeface="Wingdings" pitchFamily="2" charset="2"/>
              </a:rPr>
              <a:t>			    &gt;</a:t>
            </a:r>
            <a:r>
              <a:rPr lang="fr-FR" altLang="fr-FR" b="1" dirty="0" err="1">
                <a:solidFill>
                  <a:srgbClr val="FF0000"/>
                </a:solidFill>
                <a:latin typeface="+mn-lt"/>
                <a:sym typeface="Wingdings" pitchFamily="2" charset="2"/>
              </a:rPr>
              <a:t>qq</a:t>
            </a:r>
            <a:r>
              <a:rPr lang="fr-FR" altLang="fr-FR" b="1" dirty="0">
                <a:solidFill>
                  <a:srgbClr val="FF0000"/>
                </a:solidFill>
                <a:latin typeface="+mn-lt"/>
                <a:sym typeface="Wingdings" pitchFamily="2" charset="2"/>
              </a:rPr>
              <a:t>. µm                            </a:t>
            </a:r>
            <a:r>
              <a:rPr lang="fr-FR" altLang="fr-FR" b="1" dirty="0" err="1">
                <a:solidFill>
                  <a:srgbClr val="FF0000"/>
                </a:solidFill>
                <a:latin typeface="+mn-lt"/>
                <a:sym typeface="Wingdings" pitchFamily="2" charset="2"/>
              </a:rPr>
              <a:t>qq</a:t>
            </a:r>
            <a:r>
              <a:rPr lang="fr-FR" altLang="fr-FR" b="1" dirty="0">
                <a:solidFill>
                  <a:srgbClr val="FF0000"/>
                </a:solidFill>
                <a:latin typeface="+mn-lt"/>
                <a:sym typeface="Wingdings" pitchFamily="2" charset="2"/>
              </a:rPr>
              <a:t>. nm	               </a:t>
            </a:r>
            <a:r>
              <a:rPr lang="fr-FR" altLang="fr-FR" b="1" dirty="0" smtClean="0">
                <a:solidFill>
                  <a:srgbClr val="FF0000"/>
                </a:solidFill>
                <a:latin typeface="+mn-lt"/>
                <a:sym typeface="Wingdings" pitchFamily="2" charset="2"/>
              </a:rPr>
              <a:t>              </a:t>
            </a:r>
            <a:r>
              <a:rPr lang="fr-FR" altLang="fr-FR" b="1" dirty="0">
                <a:solidFill>
                  <a:srgbClr val="FF0000"/>
                </a:solidFill>
                <a:latin typeface="+mn-lt"/>
              </a:rPr>
              <a:t>pm </a:t>
            </a:r>
            <a:r>
              <a:rPr lang="fr-FR" altLang="fr-FR" b="1" dirty="0">
                <a:solidFill>
                  <a:srgbClr val="FF0000"/>
                </a:solidFill>
                <a:latin typeface="+mn-lt"/>
                <a:sym typeface="Wingdings" pitchFamily="2" charset="2"/>
              </a:rPr>
              <a:t> 0.01fm </a:t>
            </a:r>
            <a:endParaRPr lang="fr-FR" altLang="fr-FR" b="1" dirty="0">
              <a:solidFill>
                <a:srgbClr val="FF0000"/>
              </a:solidFill>
              <a:latin typeface="+mn-l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5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0" presetClass="path" presetSubtype="0" accel="50000" decel="50000" fill="hold" grpId="1" nodeType="clickEffect">
                                  <p:stCondLst>
                                    <p:cond delay="0"/>
                                  </p:stCondLst>
                                  <p:childTnLst>
                                    <p:animMotion origin="layout" path="M 0 0 C 0.00746 0.01227 0.01493 0.02477 0.0151 0.03912 C 0.01527 0.05347 0.00798 0.06944 0.00087 0.08565 " pathEditMode="relative" ptsTypes="aaA">
                                      <p:cBhvr>
                                        <p:cTn id="18" dur="1000" fill="hold"/>
                                        <p:tgtEl>
                                          <p:spTgt spid="58"/>
                                        </p:tgtEl>
                                        <p:attrNameLst>
                                          <p:attrName>ppt_x</p:attrName>
                                          <p:attrName>ppt_y</p:attrName>
                                        </p:attrNameLst>
                                      </p:cBhvr>
                                    </p:animMotion>
                                  </p:childTnLst>
                                </p:cTn>
                              </p:par>
                            </p:childTnLst>
                          </p:cTn>
                        </p:par>
                        <p:par>
                          <p:cTn id="19" fill="hold">
                            <p:stCondLst>
                              <p:cond delay="1000"/>
                            </p:stCondLst>
                            <p:childTnLst>
                              <p:par>
                                <p:cTn id="20" presetID="22" presetClass="entr" presetSubtype="8" fill="hold" nodeType="afterEffect">
                                  <p:stCondLst>
                                    <p:cond delay="0"/>
                                  </p:stCondLst>
                                  <p:childTnLst>
                                    <p:set>
                                      <p:cBhvr>
                                        <p:cTn id="21" dur="1" fill="hold">
                                          <p:stCondLst>
                                            <p:cond delay="0"/>
                                          </p:stCondLst>
                                        </p:cTn>
                                        <p:tgtEl>
                                          <p:spTgt spid="59"/>
                                        </p:tgtEl>
                                        <p:attrNameLst>
                                          <p:attrName>style.visibility</p:attrName>
                                        </p:attrNameLst>
                                      </p:cBhvr>
                                      <p:to>
                                        <p:strVal val="visible"/>
                                      </p:to>
                                    </p:set>
                                    <p:animEffect transition="in" filter="wipe(left)">
                                      <p:cBhvr>
                                        <p:cTn id="22" dur="500"/>
                                        <p:tgtEl>
                                          <p:spTgt spid="59"/>
                                        </p:tgtEl>
                                      </p:cBhvr>
                                    </p:animEffec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5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animBg="1"/>
      <p:bldP spid="58" grpId="1" animBg="1"/>
      <p:bldP spid="50"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txBox="1">
            <a:spLocks noChangeArrowheads="1"/>
          </p:cNvSpPr>
          <p:nvPr/>
        </p:nvSpPr>
        <p:spPr>
          <a:xfrm>
            <a:off x="128225" y="984887"/>
            <a:ext cx="7715272" cy="513169"/>
          </a:xfrm>
          <a:prstGeom prst="rect">
            <a:avLst/>
          </a:prstGeom>
        </p:spPr>
        <p:txBody>
          <a:bodyPr/>
          <a:lstStyle/>
          <a:p>
            <a:r>
              <a:rPr lang="fr-FR" sz="2400" b="1" kern="0" dirty="0">
                <a:solidFill>
                  <a:srgbClr val="DA6667"/>
                </a:solidFill>
                <a:latin typeface="Arial Narrow" pitchFamily="34" charset="0"/>
                <a:ea typeface="+mj-ea"/>
                <a:cs typeface="+mj-cs"/>
              </a:rPr>
              <a:t>Émission spontanée : Exemples</a:t>
            </a:r>
          </a:p>
        </p:txBody>
      </p:sp>
      <p:sp>
        <p:nvSpPr>
          <p:cNvPr id="14" name="Rectangle 4"/>
          <p:cNvSpPr txBox="1">
            <a:spLocks/>
          </p:cNvSpPr>
          <p:nvPr/>
        </p:nvSpPr>
        <p:spPr>
          <a:xfrm>
            <a:off x="5932227" y="1"/>
            <a:ext cx="5513648" cy="423081"/>
          </a:xfrm>
          <a:prstGeom prst="rect">
            <a:avLst/>
          </a:prstGeom>
        </p:spPr>
        <p:txBody>
          <a:bodyPr/>
          <a:lstStyle/>
          <a:p>
            <a:pPr algn="ctr" eaLnBrk="0" fontAlgn="auto" hangingPunct="0">
              <a:spcBef>
                <a:spcPts val="0"/>
              </a:spcBef>
              <a:spcAft>
                <a:spcPts val="0"/>
              </a:spcAft>
              <a:defRPr/>
            </a:pPr>
            <a:r>
              <a:rPr lang="fr-FR" altLang="fr-FR" sz="2400" kern="0">
                <a:solidFill>
                  <a:srgbClr val="000000"/>
                </a:solidFill>
                <a:latin typeface="Arial"/>
                <a:ea typeface="+mj-ea"/>
                <a:cs typeface="+mj-cs"/>
              </a:rPr>
              <a:t>Les sources luminescentes</a:t>
            </a:r>
          </a:p>
        </p:txBody>
      </p:sp>
      <p:grpSp>
        <p:nvGrpSpPr>
          <p:cNvPr id="25" name="Groupe 24"/>
          <p:cNvGrpSpPr/>
          <p:nvPr/>
        </p:nvGrpSpPr>
        <p:grpSpPr>
          <a:xfrm>
            <a:off x="202490" y="1483744"/>
            <a:ext cx="8390307" cy="2432649"/>
            <a:chOff x="-905764" y="1354347"/>
            <a:chExt cx="8390307" cy="2432649"/>
          </a:xfrm>
        </p:grpSpPr>
        <p:pic>
          <p:nvPicPr>
            <p:cNvPr id="20" name="Picture 17" descr="11"/>
            <p:cNvPicPr>
              <a:picLocks noChangeAspect="1" noChangeArrowheads="1"/>
            </p:cNvPicPr>
            <p:nvPr/>
          </p:nvPicPr>
          <p:blipFill>
            <a:blip r:embed="rId2"/>
            <a:srcRect/>
            <a:stretch>
              <a:fillRect/>
            </a:stretch>
          </p:blipFill>
          <p:spPr bwMode="auto">
            <a:xfrm>
              <a:off x="367055" y="2215084"/>
              <a:ext cx="1114711" cy="1114712"/>
            </a:xfrm>
            <a:prstGeom prst="rect">
              <a:avLst/>
            </a:prstGeom>
            <a:noFill/>
            <a:ln w="9525">
              <a:noFill/>
              <a:miter lim="800000"/>
              <a:headEnd/>
              <a:tailEnd/>
            </a:ln>
          </p:spPr>
        </p:pic>
        <p:sp>
          <p:nvSpPr>
            <p:cNvPr id="24" name="Rectangle à coins arrondis 23"/>
            <p:cNvSpPr/>
            <p:nvPr/>
          </p:nvSpPr>
          <p:spPr>
            <a:xfrm>
              <a:off x="-905764" y="1354347"/>
              <a:ext cx="8390307" cy="2432649"/>
            </a:xfrm>
            <a:prstGeom prst="roundRect">
              <a:avLst/>
            </a:prstGeom>
            <a:noFill/>
            <a:ln w="38100"/>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pic>
          <p:nvPicPr>
            <p:cNvPr id="18" name="Picture 12" descr="fonctionnement d'une lampe fluocompacte"/>
            <p:cNvPicPr>
              <a:picLocks noChangeAspect="1" noChangeArrowheads="1"/>
            </p:cNvPicPr>
            <p:nvPr/>
          </p:nvPicPr>
          <p:blipFill>
            <a:blip r:embed="rId3"/>
            <a:srcRect/>
            <a:stretch>
              <a:fillRect/>
            </a:stretch>
          </p:blipFill>
          <p:spPr bwMode="auto">
            <a:xfrm>
              <a:off x="1245570" y="1731484"/>
              <a:ext cx="3631690" cy="1648596"/>
            </a:xfrm>
            <a:prstGeom prst="rect">
              <a:avLst/>
            </a:prstGeom>
            <a:noFill/>
            <a:ln w="9525">
              <a:noFill/>
              <a:miter lim="800000"/>
              <a:headEnd/>
              <a:tailEnd/>
            </a:ln>
          </p:spPr>
        </p:pic>
        <p:sp>
          <p:nvSpPr>
            <p:cNvPr id="23" name="ZoneTexte 22"/>
            <p:cNvSpPr txBox="1"/>
            <p:nvPr/>
          </p:nvSpPr>
          <p:spPr>
            <a:xfrm>
              <a:off x="-654890" y="1361249"/>
              <a:ext cx="7659469" cy="369332"/>
            </a:xfrm>
            <a:prstGeom prst="rect">
              <a:avLst/>
            </a:prstGeom>
            <a:noFill/>
          </p:spPr>
          <p:txBody>
            <a:bodyPr wrap="none" rtlCol="0">
              <a:spAutoFit/>
            </a:bodyPr>
            <a:lstStyle/>
            <a:p>
              <a:r>
                <a:rPr lang="fr-FR" b="1" dirty="0" err="1" smtClean="0">
                  <a:latin typeface="Arial Narrow" pitchFamily="34" charset="0"/>
                </a:rPr>
                <a:t>Photo-luminescence</a:t>
              </a:r>
              <a:r>
                <a:rPr lang="fr-FR" b="1" dirty="0" smtClean="0">
                  <a:latin typeface="Arial Narrow" pitchFamily="34" charset="0"/>
                </a:rPr>
                <a:t> : Fluorescence (10</a:t>
              </a:r>
              <a:r>
                <a:rPr lang="fr-FR" b="1" baseline="30000" dirty="0" smtClean="0">
                  <a:latin typeface="Arial Narrow" pitchFamily="34" charset="0"/>
                </a:rPr>
                <a:t>-9</a:t>
              </a:r>
              <a:r>
                <a:rPr lang="fr-FR" b="1" dirty="0" smtClean="0">
                  <a:latin typeface="Arial Narrow" pitchFamily="34" charset="0"/>
                </a:rPr>
                <a:t> à10</a:t>
              </a:r>
              <a:r>
                <a:rPr lang="fr-FR" b="1" baseline="30000" dirty="0" smtClean="0">
                  <a:latin typeface="Arial Narrow" pitchFamily="34" charset="0"/>
                </a:rPr>
                <a:t>-6</a:t>
              </a:r>
              <a:r>
                <a:rPr lang="fr-FR" b="1" dirty="0" smtClean="0">
                  <a:latin typeface="Arial Narrow" pitchFamily="34" charset="0"/>
                </a:rPr>
                <a:t>sec) / Phosphorescence (10</a:t>
              </a:r>
              <a:r>
                <a:rPr lang="fr-FR" b="1" baseline="30000" dirty="0" smtClean="0">
                  <a:latin typeface="Arial Narrow" pitchFamily="34" charset="0"/>
                </a:rPr>
                <a:t>-3</a:t>
              </a:r>
              <a:r>
                <a:rPr lang="fr-FR" b="1" dirty="0" smtClean="0">
                  <a:latin typeface="Arial Narrow" pitchFamily="34" charset="0"/>
                </a:rPr>
                <a:t> à10sec)</a:t>
              </a:r>
              <a:endParaRPr lang="fr-FR" b="1" dirty="0">
                <a:latin typeface="Arial Narrow" pitchFamily="34" charset="0"/>
              </a:endParaRPr>
            </a:p>
          </p:txBody>
        </p:sp>
      </p:grpSp>
      <p:grpSp>
        <p:nvGrpSpPr>
          <p:cNvPr id="32" name="Groupe 31"/>
          <p:cNvGrpSpPr/>
          <p:nvPr/>
        </p:nvGrpSpPr>
        <p:grpSpPr>
          <a:xfrm>
            <a:off x="2913537" y="3278038"/>
            <a:ext cx="2156360" cy="601075"/>
            <a:chOff x="3390182" y="3278037"/>
            <a:chExt cx="2156360" cy="601075"/>
          </a:xfrm>
        </p:grpSpPr>
        <p:sp>
          <p:nvSpPr>
            <p:cNvPr id="30" name="ZoneTexte 29"/>
            <p:cNvSpPr txBox="1"/>
            <p:nvPr/>
          </p:nvSpPr>
          <p:spPr>
            <a:xfrm>
              <a:off x="3390182" y="3571335"/>
              <a:ext cx="2156360" cy="307777"/>
            </a:xfrm>
            <a:prstGeom prst="rect">
              <a:avLst/>
            </a:prstGeom>
            <a:noFill/>
          </p:spPr>
          <p:txBody>
            <a:bodyPr wrap="none" rtlCol="0">
              <a:spAutoFit/>
            </a:bodyPr>
            <a:lstStyle/>
            <a:p>
              <a:r>
                <a:rPr lang="fr-FR" sz="1400" b="1" i="1" dirty="0">
                  <a:solidFill>
                    <a:srgbClr val="FF0000"/>
                  </a:solidFill>
                  <a:latin typeface="Arial Narrow" pitchFamily="34" charset="0"/>
                </a:rPr>
                <a:t>Fluorescence du phosphore</a:t>
              </a:r>
            </a:p>
          </p:txBody>
        </p:sp>
        <p:sp>
          <p:nvSpPr>
            <p:cNvPr id="31" name="Flèche vers le bas 30"/>
            <p:cNvSpPr/>
            <p:nvPr/>
          </p:nvSpPr>
          <p:spPr>
            <a:xfrm rot="10800000">
              <a:off x="4252822" y="3278037"/>
              <a:ext cx="336430" cy="362310"/>
            </a:xfrm>
            <a:prstGeom prst="down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grpSp>
      <p:grpSp>
        <p:nvGrpSpPr>
          <p:cNvPr id="34" name="Groupe 33"/>
          <p:cNvGrpSpPr/>
          <p:nvPr/>
        </p:nvGrpSpPr>
        <p:grpSpPr>
          <a:xfrm>
            <a:off x="8928580" y="1153172"/>
            <a:ext cx="2183921" cy="3229065"/>
            <a:chOff x="6883879" y="1472333"/>
            <a:chExt cx="2183921" cy="3229065"/>
          </a:xfrm>
        </p:grpSpPr>
        <p:pic>
          <p:nvPicPr>
            <p:cNvPr id="16" name="Picture 8" descr="chimiluminescence"/>
            <p:cNvPicPr>
              <a:picLocks noChangeAspect="1" noChangeArrowheads="1"/>
            </p:cNvPicPr>
            <p:nvPr/>
          </p:nvPicPr>
          <p:blipFill>
            <a:blip r:embed="rId4"/>
            <a:srcRect/>
            <a:stretch>
              <a:fillRect/>
            </a:stretch>
          </p:blipFill>
          <p:spPr bwMode="auto">
            <a:xfrm>
              <a:off x="7382099" y="1983417"/>
              <a:ext cx="1187480" cy="1187479"/>
            </a:xfrm>
            <a:prstGeom prst="rect">
              <a:avLst/>
            </a:prstGeom>
            <a:noFill/>
            <a:ln w="9525">
              <a:noFill/>
              <a:miter lim="800000"/>
              <a:headEnd/>
              <a:tailEnd/>
            </a:ln>
          </p:spPr>
        </p:pic>
        <p:sp>
          <p:nvSpPr>
            <p:cNvPr id="26" name="ZoneTexte 25"/>
            <p:cNvSpPr txBox="1"/>
            <p:nvPr/>
          </p:nvSpPr>
          <p:spPr>
            <a:xfrm>
              <a:off x="6993038" y="1601636"/>
              <a:ext cx="1965603" cy="369332"/>
            </a:xfrm>
            <a:prstGeom prst="rect">
              <a:avLst/>
            </a:prstGeom>
            <a:noFill/>
          </p:spPr>
          <p:txBody>
            <a:bodyPr wrap="none" rtlCol="0">
              <a:spAutoFit/>
            </a:bodyPr>
            <a:lstStyle/>
            <a:p>
              <a:r>
                <a:rPr lang="fr-FR" b="1" dirty="0" smtClean="0">
                  <a:latin typeface="Arial Narrow" pitchFamily="34" charset="0"/>
                </a:rPr>
                <a:t>Chimiluminescence</a:t>
              </a:r>
              <a:endParaRPr lang="fr-FR" b="1" dirty="0">
                <a:latin typeface="Arial Narrow" pitchFamily="34" charset="0"/>
              </a:endParaRPr>
            </a:p>
          </p:txBody>
        </p:sp>
        <p:sp>
          <p:nvSpPr>
            <p:cNvPr id="27" name="Rectangle à coins arrondis 26"/>
            <p:cNvSpPr/>
            <p:nvPr/>
          </p:nvSpPr>
          <p:spPr>
            <a:xfrm>
              <a:off x="6883879" y="1472333"/>
              <a:ext cx="2183921" cy="3229065"/>
            </a:xfrm>
            <a:prstGeom prst="roundRect">
              <a:avLst/>
            </a:prstGeom>
            <a:noFill/>
            <a:ln w="38100"/>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pic>
          <p:nvPicPr>
            <p:cNvPr id="135170" name="Picture 2" descr="http://fr.cdn.v5.futura-sciences.com/builds/images/rte/RTEmagicC_8889_luminol_dr_txdam21578_9dd4e4.jpg"/>
            <p:cNvPicPr>
              <a:picLocks noChangeAspect="1" noChangeArrowheads="1"/>
            </p:cNvPicPr>
            <p:nvPr/>
          </p:nvPicPr>
          <p:blipFill>
            <a:blip r:embed="rId5"/>
            <a:srcRect/>
            <a:stretch>
              <a:fillRect/>
            </a:stretch>
          </p:blipFill>
          <p:spPr bwMode="auto">
            <a:xfrm>
              <a:off x="7046317" y="3199652"/>
              <a:ext cx="1859045" cy="1329218"/>
            </a:xfrm>
            <a:prstGeom prst="rect">
              <a:avLst/>
            </a:prstGeom>
            <a:noFill/>
          </p:spPr>
        </p:pic>
      </p:grpSp>
      <p:grpSp>
        <p:nvGrpSpPr>
          <p:cNvPr id="38" name="Groupe 37"/>
          <p:cNvGrpSpPr/>
          <p:nvPr/>
        </p:nvGrpSpPr>
        <p:grpSpPr>
          <a:xfrm>
            <a:off x="1567130" y="4109140"/>
            <a:ext cx="3899142" cy="2107630"/>
            <a:chOff x="43130" y="4109140"/>
            <a:chExt cx="3899142" cy="2107630"/>
          </a:xfrm>
        </p:grpSpPr>
        <p:sp>
          <p:nvSpPr>
            <p:cNvPr id="28" name="Rectangle à coins arrondis 27"/>
            <p:cNvSpPr/>
            <p:nvPr/>
          </p:nvSpPr>
          <p:spPr>
            <a:xfrm>
              <a:off x="43130" y="4109140"/>
              <a:ext cx="3899142" cy="2107630"/>
            </a:xfrm>
            <a:prstGeom prst="roundRect">
              <a:avLst/>
            </a:prstGeom>
            <a:noFill/>
            <a:ln w="38100"/>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33" name="ZoneTexte 32"/>
            <p:cNvSpPr txBox="1"/>
            <p:nvPr/>
          </p:nvSpPr>
          <p:spPr>
            <a:xfrm>
              <a:off x="952500" y="4117675"/>
              <a:ext cx="1744388" cy="369332"/>
            </a:xfrm>
            <a:prstGeom prst="rect">
              <a:avLst/>
            </a:prstGeom>
            <a:noFill/>
          </p:spPr>
          <p:txBody>
            <a:bodyPr wrap="none" rtlCol="0">
              <a:spAutoFit/>
            </a:bodyPr>
            <a:lstStyle/>
            <a:p>
              <a:r>
                <a:rPr lang="fr-FR" b="1" dirty="0" smtClean="0">
                  <a:latin typeface="Arial Narrow" pitchFamily="34" charset="0"/>
                </a:rPr>
                <a:t>Bioluminescence</a:t>
              </a:r>
              <a:endParaRPr lang="fr-FR" b="1" dirty="0">
                <a:latin typeface="Arial Narrow" pitchFamily="34" charset="0"/>
              </a:endParaRPr>
            </a:p>
          </p:txBody>
        </p:sp>
        <p:pic>
          <p:nvPicPr>
            <p:cNvPr id="135172" name="Picture 4" descr="http://www.prog-perception.com/IMG/jpg/Image4.jpg"/>
            <p:cNvPicPr>
              <a:picLocks noChangeAspect="1" noChangeArrowheads="1"/>
            </p:cNvPicPr>
            <p:nvPr/>
          </p:nvPicPr>
          <p:blipFill>
            <a:blip r:embed="rId6"/>
            <a:srcRect/>
            <a:stretch>
              <a:fillRect/>
            </a:stretch>
          </p:blipFill>
          <p:spPr bwMode="auto">
            <a:xfrm>
              <a:off x="120770" y="4471389"/>
              <a:ext cx="1323149" cy="1592981"/>
            </a:xfrm>
            <a:prstGeom prst="rect">
              <a:avLst/>
            </a:prstGeom>
            <a:noFill/>
          </p:spPr>
        </p:pic>
        <p:pic>
          <p:nvPicPr>
            <p:cNvPr id="135174" name="Picture 6" descr="https://beachwalkmuse.files.wordpress.com/2013/10/bioluminesencse.jpg"/>
            <p:cNvPicPr>
              <a:picLocks noChangeAspect="1" noChangeArrowheads="1"/>
            </p:cNvPicPr>
            <p:nvPr/>
          </p:nvPicPr>
          <p:blipFill>
            <a:blip r:embed="rId7"/>
            <a:srcRect/>
            <a:stretch>
              <a:fillRect/>
            </a:stretch>
          </p:blipFill>
          <p:spPr bwMode="auto">
            <a:xfrm>
              <a:off x="1509921" y="4502014"/>
              <a:ext cx="2277075" cy="1522794"/>
            </a:xfrm>
            <a:prstGeom prst="rect">
              <a:avLst/>
            </a:prstGeom>
            <a:noFill/>
          </p:spPr>
        </p:pic>
      </p:grpSp>
      <p:grpSp>
        <p:nvGrpSpPr>
          <p:cNvPr id="37" name="Groupe 36"/>
          <p:cNvGrpSpPr/>
          <p:nvPr/>
        </p:nvGrpSpPr>
        <p:grpSpPr>
          <a:xfrm>
            <a:off x="5644550" y="4109139"/>
            <a:ext cx="3030749" cy="2109600"/>
            <a:chOff x="4413847" y="4295954"/>
            <a:chExt cx="3030749" cy="2064589"/>
          </a:xfrm>
        </p:grpSpPr>
        <p:pic>
          <p:nvPicPr>
            <p:cNvPr id="19" name="Picture 14" descr="led-wiki"/>
            <p:cNvPicPr>
              <a:picLocks noChangeAspect="1" noChangeArrowheads="1"/>
            </p:cNvPicPr>
            <p:nvPr/>
          </p:nvPicPr>
          <p:blipFill>
            <a:blip r:embed="rId8"/>
            <a:srcRect/>
            <a:stretch>
              <a:fillRect/>
            </a:stretch>
          </p:blipFill>
          <p:spPr bwMode="auto">
            <a:xfrm>
              <a:off x="4651434" y="4640950"/>
              <a:ext cx="2608447" cy="1466552"/>
            </a:xfrm>
            <a:prstGeom prst="rect">
              <a:avLst/>
            </a:prstGeom>
            <a:noFill/>
            <a:ln w="9525">
              <a:noFill/>
              <a:miter lim="800000"/>
              <a:headEnd/>
              <a:tailEnd/>
            </a:ln>
          </p:spPr>
        </p:pic>
        <p:sp>
          <p:nvSpPr>
            <p:cNvPr id="35" name="Rectangle à coins arrondis 34"/>
            <p:cNvSpPr/>
            <p:nvPr/>
          </p:nvSpPr>
          <p:spPr>
            <a:xfrm>
              <a:off x="4413847" y="4295954"/>
              <a:ext cx="3030749" cy="2064589"/>
            </a:xfrm>
            <a:prstGeom prst="roundRect">
              <a:avLst/>
            </a:prstGeom>
            <a:noFill/>
            <a:ln w="38100"/>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36" name="ZoneTexte 35"/>
            <p:cNvSpPr txBox="1"/>
            <p:nvPr/>
          </p:nvSpPr>
          <p:spPr>
            <a:xfrm>
              <a:off x="4935028" y="4295954"/>
              <a:ext cx="2082621" cy="369332"/>
            </a:xfrm>
            <a:prstGeom prst="rect">
              <a:avLst/>
            </a:prstGeom>
            <a:noFill/>
          </p:spPr>
          <p:txBody>
            <a:bodyPr wrap="none" rtlCol="0">
              <a:spAutoFit/>
            </a:bodyPr>
            <a:lstStyle/>
            <a:p>
              <a:r>
                <a:rPr lang="fr-FR" b="1" dirty="0" smtClean="0">
                  <a:latin typeface="Arial Narrow" pitchFamily="34" charset="0"/>
                </a:rPr>
                <a:t>Électroluminescence</a:t>
              </a:r>
              <a:endParaRPr lang="fr-FR" b="1" dirty="0">
                <a:latin typeface="Arial Narrow" pitchFamily="34" charset="0"/>
              </a:endParaRPr>
            </a:p>
          </p:txBody>
        </p:sp>
      </p:grpSp>
      <p:pic>
        <p:nvPicPr>
          <p:cNvPr id="226310" name="Picture 6"/>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283085" y="2880490"/>
            <a:ext cx="1478811" cy="99862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26311" name="Picture 7"/>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6283085" y="1883503"/>
            <a:ext cx="1459293" cy="99231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9" name="Espace réservé du numéro de diapositive 1"/>
          <p:cNvSpPr>
            <a:spLocks noGrp="1"/>
          </p:cNvSpPr>
          <p:nvPr>
            <p:ph type="sldNum" sz="quarter" idx="11"/>
          </p:nvPr>
        </p:nvSpPr>
        <p:spPr>
          <a:xfrm>
            <a:off x="438151" y="6403938"/>
            <a:ext cx="1115483" cy="288925"/>
          </a:xfrm>
        </p:spPr>
        <p:txBody>
          <a:bodyPr/>
          <a:lstStyle/>
          <a:p>
            <a:r>
              <a:rPr lang="fr-FR" dirty="0" smtClean="0"/>
              <a:t>page </a:t>
            </a:r>
            <a:fld id="{C6DDD436-036D-4AFC-B45E-DF406FB8E6F8}" type="slidenum">
              <a:rPr lang="fr-FR" smtClean="0"/>
              <a:pPr/>
              <a:t>11</a:t>
            </a:fld>
            <a:endParaRPr lang="fr-FR" dirty="0"/>
          </a:p>
        </p:txBody>
      </p:sp>
      <p:sp>
        <p:nvSpPr>
          <p:cNvPr id="41" name="Titre 1"/>
          <p:cNvSpPr txBox="1">
            <a:spLocks/>
          </p:cNvSpPr>
          <p:nvPr/>
        </p:nvSpPr>
        <p:spPr>
          <a:xfrm>
            <a:off x="2288659" y="6352067"/>
            <a:ext cx="7391400" cy="392666"/>
          </a:xfrm>
          <a:prstGeom prst="rect">
            <a:avLst/>
          </a:prstGeom>
        </p:spPr>
        <p:txBody>
          <a:bodyPr/>
          <a:lstStyle/>
          <a:p>
            <a:pPr>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lang="fr-FR" b="1" kern="0" dirty="0">
              <a:solidFill>
                <a:schemeClr val="tx2"/>
              </a:solidFill>
              <a:latin typeface="+mj-lt"/>
              <a:ea typeface="+mj-ea"/>
              <a:cs typeface="+mj-cs"/>
            </a:endParaRPr>
          </a:p>
        </p:txBody>
      </p:sp>
      <p:sp>
        <p:nvSpPr>
          <p:cNvPr id="42" name="Rectangle 41"/>
          <p:cNvSpPr/>
          <p:nvPr/>
        </p:nvSpPr>
        <p:spPr>
          <a:xfrm>
            <a:off x="2077169" y="457855"/>
            <a:ext cx="8138766" cy="523220"/>
          </a:xfrm>
          <a:prstGeom prst="rect">
            <a:avLst/>
          </a:prstGeom>
        </p:spPr>
        <p:txBody>
          <a:bodyPr wrap="none">
            <a:spAutoFit/>
          </a:bodyPr>
          <a:lstStyle/>
          <a:p>
            <a:r>
              <a:rPr lang="fr-FR" sz="2800" b="1" kern="0" dirty="0" smtClean="0">
                <a:solidFill>
                  <a:srgbClr val="DA6667"/>
                </a:solidFill>
                <a:latin typeface="Arial"/>
              </a:rPr>
              <a:t>3. Les </a:t>
            </a:r>
            <a:r>
              <a:rPr lang="fr-FR" sz="2800" b="1" kern="0" dirty="0">
                <a:solidFill>
                  <a:srgbClr val="DA6667"/>
                </a:solidFill>
                <a:latin typeface="Arial"/>
              </a:rPr>
              <a:t>transitions radiatives : La luminescence</a:t>
            </a:r>
          </a:p>
        </p:txBody>
      </p:sp>
      <p:pic>
        <p:nvPicPr>
          <p:cNvPr id="3" name="Image 2"/>
          <p:cNvPicPr>
            <a:picLocks noChangeAspect="1"/>
          </p:cNvPicPr>
          <p:nvPr/>
        </p:nvPicPr>
        <p:blipFill>
          <a:blip r:embed="rId11"/>
          <a:stretch>
            <a:fillRect/>
          </a:stretch>
        </p:blipFill>
        <p:spPr>
          <a:xfrm>
            <a:off x="315863" y="2343578"/>
            <a:ext cx="1190139" cy="818489"/>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2"/>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3"/>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nodeType="clickEffect">
                                  <p:stCondLst>
                                    <p:cond delay="0"/>
                                  </p:stCondLst>
                                  <p:childTnLst>
                                    <p:set>
                                      <p:cBhvr>
                                        <p:cTn id="13" dur="1" fill="hold">
                                          <p:stCondLst>
                                            <p:cond delay="0"/>
                                          </p:stCondLst>
                                        </p:cTn>
                                        <p:tgtEl>
                                          <p:spTgt spid="34"/>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38"/>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nodeType="clickEffect">
                                  <p:stCondLst>
                                    <p:cond delay="0"/>
                                  </p:stCondLst>
                                  <p:childTnLst>
                                    <p:set>
                                      <p:cBhvr>
                                        <p:cTn id="21" dur="1" fill="hold">
                                          <p:stCondLst>
                                            <p:cond delay="0"/>
                                          </p:stCondLst>
                                        </p:cTn>
                                        <p:tgtEl>
                                          <p:spTgt spid="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txBox="1">
            <a:spLocks noChangeArrowheads="1"/>
          </p:cNvSpPr>
          <p:nvPr/>
        </p:nvSpPr>
        <p:spPr>
          <a:xfrm>
            <a:off x="133049" y="985467"/>
            <a:ext cx="7715272" cy="513169"/>
          </a:xfrm>
          <a:prstGeom prst="rect">
            <a:avLst/>
          </a:prstGeom>
        </p:spPr>
        <p:txBody>
          <a:bodyPr/>
          <a:lstStyle/>
          <a:p>
            <a:r>
              <a:rPr lang="fr-FR" sz="2400" b="1" kern="0" dirty="0">
                <a:solidFill>
                  <a:srgbClr val="DA6667"/>
                </a:solidFill>
                <a:latin typeface="Arial Narrow" pitchFamily="34" charset="0"/>
                <a:ea typeface="+mj-ea"/>
                <a:cs typeface="+mj-cs"/>
              </a:rPr>
              <a:t>Émission spontanée : Durée de vie d’un état excité</a:t>
            </a:r>
          </a:p>
        </p:txBody>
      </p:sp>
      <p:sp>
        <p:nvSpPr>
          <p:cNvPr id="6" name="ZoneTexte 5"/>
          <p:cNvSpPr txBox="1"/>
          <p:nvPr/>
        </p:nvSpPr>
        <p:spPr>
          <a:xfrm>
            <a:off x="2153728" y="1880558"/>
            <a:ext cx="5743880" cy="369332"/>
          </a:xfrm>
          <a:prstGeom prst="rect">
            <a:avLst/>
          </a:prstGeom>
          <a:noFill/>
        </p:spPr>
        <p:txBody>
          <a:bodyPr wrap="none" rtlCol="0">
            <a:spAutoFit/>
          </a:bodyPr>
          <a:lstStyle/>
          <a:p>
            <a:r>
              <a:rPr lang="fr-FR" dirty="0" smtClean="0">
                <a:latin typeface="Arial Narrow" pitchFamily="34" charset="0"/>
              </a:rPr>
              <a:t>Durant l’intervalle </a:t>
            </a:r>
            <a:r>
              <a:rPr lang="fr-FR" i="1" dirty="0" err="1" smtClean="0">
                <a:latin typeface="Arial Narrow" pitchFamily="34" charset="0"/>
              </a:rPr>
              <a:t>dt</a:t>
            </a:r>
            <a:r>
              <a:rPr lang="fr-FR" dirty="0" smtClean="0">
                <a:latin typeface="Arial Narrow" pitchFamily="34" charset="0"/>
              </a:rPr>
              <a:t>, la population </a:t>
            </a:r>
            <a:r>
              <a:rPr lang="fr-FR" b="1" i="1" dirty="0" smtClean="0">
                <a:latin typeface="Arial Narrow" pitchFamily="34" charset="0"/>
              </a:rPr>
              <a:t>N</a:t>
            </a:r>
            <a:r>
              <a:rPr lang="fr-FR" b="1" i="1" baseline="-25000" dirty="0" smtClean="0">
                <a:latin typeface="Arial Narrow" pitchFamily="34" charset="0"/>
              </a:rPr>
              <a:t>b</a:t>
            </a:r>
            <a:r>
              <a:rPr lang="fr-FR" dirty="0" smtClean="0">
                <a:latin typeface="Arial Narrow" pitchFamily="34" charset="0"/>
              </a:rPr>
              <a:t> de l’état excité diminue de : </a:t>
            </a:r>
            <a:endParaRPr lang="fr-FR" dirty="0">
              <a:latin typeface="Arial Narrow" pitchFamily="34" charset="0"/>
            </a:endParaRPr>
          </a:p>
        </p:txBody>
      </p:sp>
      <p:sp>
        <p:nvSpPr>
          <p:cNvPr id="133122" name="Rectangle 2"/>
          <p:cNvSpPr>
            <a:spLocks noChangeArrowheads="1"/>
          </p:cNvSpPr>
          <p:nvPr/>
        </p:nvSpPr>
        <p:spPr bwMode="auto">
          <a:xfrm>
            <a:off x="1524000" y="-184666"/>
            <a:ext cx="184731" cy="369332"/>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sp>
        <p:nvSpPr>
          <p:cNvPr id="133123" name="Rectangle 3"/>
          <p:cNvSpPr>
            <a:spLocks noChangeArrowheads="1"/>
          </p:cNvSpPr>
          <p:nvPr/>
        </p:nvSpPr>
        <p:spPr bwMode="auto">
          <a:xfrm>
            <a:off x="1524000" y="205859"/>
            <a:ext cx="184731" cy="369332"/>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grpSp>
        <p:nvGrpSpPr>
          <p:cNvPr id="19" name="Groupe 18"/>
          <p:cNvGrpSpPr/>
          <p:nvPr/>
        </p:nvGrpSpPr>
        <p:grpSpPr>
          <a:xfrm>
            <a:off x="5569789" y="2993366"/>
            <a:ext cx="4824776" cy="568543"/>
            <a:chOff x="4045789" y="2993365"/>
            <a:chExt cx="4824776" cy="568543"/>
          </a:xfrm>
        </p:grpSpPr>
        <p:sp>
          <p:nvSpPr>
            <p:cNvPr id="10" name="Virage 9"/>
            <p:cNvSpPr/>
            <p:nvPr/>
          </p:nvSpPr>
          <p:spPr>
            <a:xfrm rot="10800000" flipH="1">
              <a:off x="4045789" y="2993365"/>
              <a:ext cx="508958" cy="483080"/>
            </a:xfrm>
            <a:prstGeom prst="ben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schemeClr val="tx1"/>
                </a:solidFill>
              </a:endParaRPr>
            </a:p>
          </p:txBody>
        </p:sp>
        <p:sp>
          <p:nvSpPr>
            <p:cNvPr id="11" name="Rectangle 10"/>
            <p:cNvSpPr/>
            <p:nvPr/>
          </p:nvSpPr>
          <p:spPr>
            <a:xfrm>
              <a:off x="4862737" y="3192576"/>
              <a:ext cx="4007828" cy="369332"/>
            </a:xfrm>
            <a:prstGeom prst="rect">
              <a:avLst/>
            </a:prstGeom>
            <a:ln w="38100">
              <a:solidFill>
                <a:srgbClr val="FF0000"/>
              </a:solidFill>
            </a:ln>
          </p:spPr>
          <p:txBody>
            <a:bodyPr wrap="none">
              <a:spAutoFit/>
            </a:bodyPr>
            <a:lstStyle/>
            <a:p>
              <a:r>
                <a:rPr lang="fr-FR" b="1" i="1" dirty="0" smtClean="0"/>
                <a:t>A</a:t>
              </a:r>
              <a:r>
                <a:rPr lang="fr-FR" b="1" i="1" baseline="-25000" dirty="0" smtClean="0"/>
                <a:t>ba</a:t>
              </a:r>
              <a:r>
                <a:rPr lang="fr-FR" b="1" i="1" dirty="0" smtClean="0"/>
                <a:t>= 1/</a:t>
              </a:r>
              <a:r>
                <a:rPr lang="fr-FR" b="1" i="1" dirty="0" smtClean="0">
                  <a:sym typeface="Symbol"/>
                </a:rPr>
                <a:t></a:t>
              </a:r>
              <a:r>
                <a:rPr lang="fr-FR" b="1" dirty="0" smtClean="0"/>
                <a:t>  = 1</a:t>
              </a:r>
              <a:r>
                <a:rPr lang="fr-FR" b="1" baseline="30000" dirty="0" smtClean="0"/>
                <a:t>er</a:t>
              </a:r>
              <a:r>
                <a:rPr lang="fr-FR" b="1" dirty="0" smtClean="0"/>
                <a:t> coefficient d’Einstein</a:t>
              </a:r>
              <a:endParaRPr lang="fr-FR" dirty="0"/>
            </a:p>
          </p:txBody>
        </p:sp>
      </p:grpSp>
      <p:sp>
        <p:nvSpPr>
          <p:cNvPr id="12" name="ZoneTexte 11"/>
          <p:cNvSpPr txBox="1"/>
          <p:nvPr/>
        </p:nvSpPr>
        <p:spPr>
          <a:xfrm>
            <a:off x="2219864" y="3887638"/>
            <a:ext cx="1409360" cy="369332"/>
          </a:xfrm>
          <a:prstGeom prst="rect">
            <a:avLst/>
          </a:prstGeom>
          <a:noFill/>
        </p:spPr>
        <p:txBody>
          <a:bodyPr wrap="none" rtlCol="0">
            <a:spAutoFit/>
          </a:bodyPr>
          <a:lstStyle/>
          <a:p>
            <a:r>
              <a:rPr lang="fr-FR" dirty="0" smtClean="0">
                <a:latin typeface="Arial Narrow" pitchFamily="34" charset="0"/>
              </a:rPr>
              <a:t>Si on intègre : </a:t>
            </a:r>
            <a:endParaRPr lang="fr-FR" dirty="0">
              <a:latin typeface="Arial Narrow" pitchFamily="34" charset="0"/>
            </a:endParaRPr>
          </a:p>
        </p:txBody>
      </p:sp>
      <p:sp>
        <p:nvSpPr>
          <p:cNvPr id="133125" name="Rectangle 5"/>
          <p:cNvSpPr>
            <a:spLocks noChangeArrowheads="1"/>
          </p:cNvSpPr>
          <p:nvPr/>
        </p:nvSpPr>
        <p:spPr bwMode="auto">
          <a:xfrm>
            <a:off x="1524000" y="-184666"/>
            <a:ext cx="184731" cy="369332"/>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sp>
        <p:nvSpPr>
          <p:cNvPr id="133126" name="Rectangle 6"/>
          <p:cNvSpPr>
            <a:spLocks noChangeArrowheads="1"/>
          </p:cNvSpPr>
          <p:nvPr/>
        </p:nvSpPr>
        <p:spPr bwMode="auto">
          <a:xfrm>
            <a:off x="1524000" y="72509"/>
            <a:ext cx="184731" cy="369332"/>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sp>
        <p:nvSpPr>
          <p:cNvPr id="17" name="ZoneTexte 16"/>
          <p:cNvSpPr txBox="1"/>
          <p:nvPr/>
        </p:nvSpPr>
        <p:spPr>
          <a:xfrm>
            <a:off x="2930107" y="5296619"/>
            <a:ext cx="3182281" cy="923330"/>
          </a:xfrm>
          <a:prstGeom prst="rect">
            <a:avLst/>
          </a:prstGeom>
          <a:noFill/>
        </p:spPr>
        <p:txBody>
          <a:bodyPr wrap="none" rtlCol="0">
            <a:spAutoFit/>
          </a:bodyPr>
          <a:lstStyle/>
          <a:p>
            <a:r>
              <a:rPr lang="fr-FR" b="1" dirty="0" smtClean="0">
                <a:latin typeface="Arial Narrow" pitchFamily="34" charset="0"/>
                <a:sym typeface="Symbol"/>
              </a:rPr>
              <a:t> = durée de vie des états excités</a:t>
            </a:r>
          </a:p>
          <a:p>
            <a:pPr lvl="1" indent="173038">
              <a:buFont typeface="Arial" pitchFamily="34" charset="0"/>
              <a:buChar char="•"/>
            </a:pPr>
            <a:r>
              <a:rPr lang="fr-FR" dirty="0" smtClean="0">
                <a:latin typeface="Arial Narrow" pitchFamily="34" charset="0"/>
                <a:sym typeface="Symbol"/>
              </a:rPr>
              <a:t>Dépend du matériau</a:t>
            </a:r>
          </a:p>
          <a:p>
            <a:pPr lvl="1" indent="173038">
              <a:buFont typeface="Arial" pitchFamily="34" charset="0"/>
              <a:buChar char="•"/>
            </a:pPr>
            <a:r>
              <a:rPr lang="fr-FR" dirty="0" smtClean="0">
                <a:latin typeface="Arial Narrow" pitchFamily="34" charset="0"/>
                <a:sym typeface="Symbol"/>
              </a:rPr>
              <a:t>Dépend de la transition</a:t>
            </a:r>
            <a:endParaRPr lang="fr-FR" dirty="0">
              <a:latin typeface="Arial Narrow" pitchFamily="34" charset="0"/>
            </a:endParaRPr>
          </a:p>
        </p:txBody>
      </p:sp>
      <p:sp>
        <p:nvSpPr>
          <p:cNvPr id="18" name="ZoneTexte 17"/>
          <p:cNvSpPr txBox="1"/>
          <p:nvPr/>
        </p:nvSpPr>
        <p:spPr>
          <a:xfrm>
            <a:off x="6380672" y="5581292"/>
            <a:ext cx="2895344" cy="646331"/>
          </a:xfrm>
          <a:prstGeom prst="rect">
            <a:avLst/>
          </a:prstGeom>
          <a:noFill/>
        </p:spPr>
        <p:txBody>
          <a:bodyPr wrap="none" rtlCol="0">
            <a:spAutoFit/>
          </a:bodyPr>
          <a:lstStyle/>
          <a:p>
            <a:pPr>
              <a:buFont typeface="Arial" pitchFamily="34" charset="0"/>
              <a:buChar char="•"/>
            </a:pPr>
            <a:r>
              <a:rPr lang="fr-FR" dirty="0" smtClean="0">
                <a:latin typeface="Arial Narrow" pitchFamily="34" charset="0"/>
                <a:sym typeface="Symbol"/>
              </a:rPr>
              <a:t>  </a:t>
            </a:r>
            <a:r>
              <a:rPr lang="fr-FR" dirty="0" err="1" smtClean="0">
                <a:latin typeface="Arial Narrow" pitchFamily="34" charset="0"/>
                <a:sym typeface="Symbol"/>
              </a:rPr>
              <a:t>q</a:t>
            </a:r>
            <a:r>
              <a:rPr lang="fr-FR" dirty="0" err="1" smtClean="0">
                <a:latin typeface="Arial Narrow" pitchFamily="34" charset="0"/>
              </a:rPr>
              <a:t>q</a:t>
            </a:r>
            <a:r>
              <a:rPr lang="fr-FR" dirty="0" smtClean="0">
                <a:latin typeface="Arial Narrow" pitchFamily="34" charset="0"/>
              </a:rPr>
              <a:t>. ms pour les terres rares</a:t>
            </a:r>
          </a:p>
          <a:p>
            <a:pPr>
              <a:buFont typeface="Arial" pitchFamily="34" charset="0"/>
              <a:buChar char="•"/>
            </a:pPr>
            <a:r>
              <a:rPr lang="fr-FR" dirty="0" smtClean="0">
                <a:latin typeface="Arial Narrow" pitchFamily="34" charset="0"/>
              </a:rPr>
              <a:t> &lt; ns pour les </a:t>
            </a:r>
            <a:r>
              <a:rPr lang="fr-FR" dirty="0" err="1" smtClean="0">
                <a:latin typeface="Arial Narrow" pitchFamily="34" charset="0"/>
              </a:rPr>
              <a:t>semiconducteurs</a:t>
            </a:r>
            <a:endParaRPr lang="fr-FR" dirty="0">
              <a:latin typeface="Arial Narrow" pitchFamily="34" charset="0"/>
            </a:endParaRPr>
          </a:p>
        </p:txBody>
      </p:sp>
      <p:sp>
        <p:nvSpPr>
          <p:cNvPr id="21" name="ZoneTexte 20"/>
          <p:cNvSpPr txBox="1"/>
          <p:nvPr/>
        </p:nvSpPr>
        <p:spPr>
          <a:xfrm>
            <a:off x="8077203" y="4367868"/>
            <a:ext cx="1755096" cy="523220"/>
          </a:xfrm>
          <a:prstGeom prst="rect">
            <a:avLst/>
          </a:prstGeom>
          <a:noFill/>
        </p:spPr>
        <p:txBody>
          <a:bodyPr wrap="none" rtlCol="0">
            <a:spAutoFit/>
          </a:bodyPr>
          <a:lstStyle/>
          <a:p>
            <a:r>
              <a:rPr lang="fr-FR" sz="1400" b="1" i="1" dirty="0">
                <a:solidFill>
                  <a:schemeClr val="tx1">
                    <a:lumMod val="75000"/>
                    <a:lumOff val="25000"/>
                  </a:schemeClr>
                </a:solidFill>
                <a:latin typeface="Arial Narrow" pitchFamily="34" charset="0"/>
                <a:sym typeface="Symbol"/>
              </a:rPr>
              <a:t>Remarque :</a:t>
            </a:r>
          </a:p>
          <a:p>
            <a:r>
              <a:rPr lang="fr-FR" sz="1400" b="1" i="1" dirty="0">
                <a:solidFill>
                  <a:schemeClr val="tx1">
                    <a:lumMod val="75000"/>
                    <a:lumOff val="25000"/>
                  </a:schemeClr>
                </a:solidFill>
                <a:latin typeface="Arial Narrow" pitchFamily="34" charset="0"/>
                <a:sym typeface="Symbol"/>
              </a:rPr>
              <a:t> A t=0, </a:t>
            </a:r>
            <a:r>
              <a:rPr lang="fr-FR" sz="1400" b="1" i="1" dirty="0" smtClean="0">
                <a:solidFill>
                  <a:schemeClr val="tx1">
                    <a:lumMod val="75000"/>
                    <a:lumOff val="25000"/>
                  </a:schemeClr>
                </a:solidFill>
                <a:latin typeface="Arial Narrow" pitchFamily="34" charset="0"/>
                <a:sym typeface="Symbol"/>
              </a:rPr>
              <a:t>N</a:t>
            </a:r>
            <a:r>
              <a:rPr lang="fr-FR" sz="1400" b="1" i="1" baseline="-25000" dirty="0" smtClean="0">
                <a:solidFill>
                  <a:schemeClr val="tx1">
                    <a:lumMod val="75000"/>
                    <a:lumOff val="25000"/>
                  </a:schemeClr>
                </a:solidFill>
                <a:latin typeface="Arial Narrow" pitchFamily="34" charset="0"/>
                <a:sym typeface="Symbol"/>
              </a:rPr>
              <a:t>b</a:t>
            </a:r>
            <a:r>
              <a:rPr lang="fr-FR" sz="1400" b="1" i="1" baseline="30000" dirty="0" smtClean="0">
                <a:solidFill>
                  <a:schemeClr val="tx1">
                    <a:lumMod val="75000"/>
                    <a:lumOff val="25000"/>
                  </a:schemeClr>
                </a:solidFill>
                <a:latin typeface="Arial Narrow" pitchFamily="34" charset="0"/>
                <a:sym typeface="Symbol"/>
              </a:rPr>
              <a:t>0</a:t>
            </a:r>
            <a:r>
              <a:rPr lang="fr-FR" sz="1400" b="1" i="1" dirty="0" smtClean="0">
                <a:solidFill>
                  <a:schemeClr val="tx1">
                    <a:lumMod val="75000"/>
                    <a:lumOff val="25000"/>
                  </a:schemeClr>
                </a:solidFill>
                <a:latin typeface="Arial Narrow" pitchFamily="34" charset="0"/>
                <a:sym typeface="Symbol"/>
              </a:rPr>
              <a:t> &gt; N</a:t>
            </a:r>
            <a:r>
              <a:rPr lang="fr-FR" sz="1400" b="1" i="1" baseline="-25000" dirty="0" smtClean="0">
                <a:solidFill>
                  <a:schemeClr val="tx1">
                    <a:lumMod val="75000"/>
                    <a:lumOff val="25000"/>
                  </a:schemeClr>
                </a:solidFill>
                <a:latin typeface="Arial Narrow" pitchFamily="34" charset="0"/>
                <a:sym typeface="Symbol"/>
              </a:rPr>
              <a:t>b </a:t>
            </a:r>
            <a:r>
              <a:rPr lang="fr-FR" sz="1400" b="1" i="1" baseline="-25000" dirty="0" err="1">
                <a:solidFill>
                  <a:schemeClr val="tx1">
                    <a:lumMod val="75000"/>
                    <a:lumOff val="25000"/>
                  </a:schemeClr>
                </a:solidFill>
                <a:latin typeface="Arial Narrow" pitchFamily="34" charset="0"/>
                <a:sym typeface="Symbol"/>
              </a:rPr>
              <a:t>équ</a:t>
            </a:r>
            <a:r>
              <a:rPr lang="fr-FR" sz="1400" b="1" i="1" baseline="-25000" dirty="0">
                <a:solidFill>
                  <a:schemeClr val="tx1">
                    <a:lumMod val="75000"/>
                    <a:lumOff val="25000"/>
                  </a:schemeClr>
                </a:solidFill>
                <a:latin typeface="Arial Narrow" pitchFamily="34" charset="0"/>
                <a:sym typeface="Symbol"/>
              </a:rPr>
              <a:t>. </a:t>
            </a:r>
            <a:r>
              <a:rPr lang="fr-FR" sz="1400" b="1" i="1" baseline="-25000" dirty="0" err="1">
                <a:solidFill>
                  <a:schemeClr val="tx1">
                    <a:lumMod val="75000"/>
                    <a:lumOff val="25000"/>
                  </a:schemeClr>
                </a:solidFill>
                <a:latin typeface="Arial Narrow" pitchFamily="34" charset="0"/>
                <a:sym typeface="Symbol"/>
              </a:rPr>
              <a:t>therm</a:t>
            </a:r>
            <a:r>
              <a:rPr lang="fr-FR" sz="1400" b="1" i="1" baseline="-25000" dirty="0">
                <a:solidFill>
                  <a:schemeClr val="tx1">
                    <a:lumMod val="75000"/>
                    <a:lumOff val="25000"/>
                  </a:schemeClr>
                </a:solidFill>
                <a:latin typeface="Arial Narrow" pitchFamily="34" charset="0"/>
                <a:sym typeface="Symbol"/>
              </a:rPr>
              <a:t>.</a:t>
            </a:r>
            <a:endParaRPr lang="fr-FR" sz="1400" b="1" i="1" baseline="-25000" dirty="0">
              <a:solidFill>
                <a:schemeClr val="tx1">
                  <a:lumMod val="75000"/>
                  <a:lumOff val="25000"/>
                </a:schemeClr>
              </a:solidFill>
              <a:latin typeface="Arial Narrow" pitchFamily="34" charset="0"/>
            </a:endParaRPr>
          </a:p>
        </p:txBody>
      </p:sp>
      <p:grpSp>
        <p:nvGrpSpPr>
          <p:cNvPr id="22" name="Groupe 21"/>
          <p:cNvGrpSpPr/>
          <p:nvPr/>
        </p:nvGrpSpPr>
        <p:grpSpPr>
          <a:xfrm>
            <a:off x="5025669" y="2383665"/>
            <a:ext cx="1828601" cy="851241"/>
            <a:chOff x="3965275" y="2993366"/>
            <a:chExt cx="1828601" cy="851241"/>
          </a:xfrm>
        </p:grpSpPr>
        <p:sp>
          <p:nvSpPr>
            <p:cNvPr id="23" name="Ellipse 22"/>
            <p:cNvSpPr/>
            <p:nvPr/>
          </p:nvSpPr>
          <p:spPr>
            <a:xfrm>
              <a:off x="3995911" y="2993366"/>
              <a:ext cx="200249" cy="336430"/>
            </a:xfrm>
            <a:prstGeom prst="ellipse">
              <a:avLst/>
            </a:prstGeom>
            <a:noFill/>
            <a:ln w="28575">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24" name="Forme libre 23"/>
            <p:cNvSpPr/>
            <p:nvPr/>
          </p:nvSpPr>
          <p:spPr>
            <a:xfrm>
              <a:off x="3965275" y="3321170"/>
              <a:ext cx="477329" cy="379562"/>
            </a:xfrm>
            <a:custGeom>
              <a:avLst/>
              <a:gdLst>
                <a:gd name="connsiteX0" fmla="*/ 149525 w 477329"/>
                <a:gd name="connsiteY0" fmla="*/ 0 h 379562"/>
                <a:gd name="connsiteX1" fmla="*/ 54634 w 477329"/>
                <a:gd name="connsiteY1" fmla="*/ 319177 h 379562"/>
                <a:gd name="connsiteX2" fmla="*/ 477329 w 477329"/>
                <a:gd name="connsiteY2" fmla="*/ 362309 h 379562"/>
              </a:gdLst>
              <a:ahLst/>
              <a:cxnLst>
                <a:cxn ang="0">
                  <a:pos x="connsiteX0" y="connsiteY0"/>
                </a:cxn>
                <a:cxn ang="0">
                  <a:pos x="connsiteX1" y="connsiteY1"/>
                </a:cxn>
                <a:cxn ang="0">
                  <a:pos x="connsiteX2" y="connsiteY2"/>
                </a:cxn>
              </a:cxnLst>
              <a:rect l="l" t="t" r="r" b="b"/>
              <a:pathLst>
                <a:path w="477329" h="379562">
                  <a:moveTo>
                    <a:pt x="149525" y="0"/>
                  </a:moveTo>
                  <a:cubicBezTo>
                    <a:pt x="74762" y="129396"/>
                    <a:pt x="0" y="258792"/>
                    <a:pt x="54634" y="319177"/>
                  </a:cubicBezTo>
                  <a:cubicBezTo>
                    <a:pt x="109268" y="379562"/>
                    <a:pt x="293298" y="370935"/>
                    <a:pt x="477329" y="362309"/>
                  </a:cubicBezTo>
                </a:path>
              </a:pathLst>
            </a:custGeom>
            <a:ln w="28575">
              <a:solidFill>
                <a:srgbClr val="FF0000"/>
              </a:solidFill>
              <a:tailEnd type="arrow"/>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sp>
          <p:nvSpPr>
            <p:cNvPr id="25" name="ZoneTexte 24"/>
            <p:cNvSpPr txBox="1"/>
            <p:nvPr/>
          </p:nvSpPr>
          <p:spPr>
            <a:xfrm>
              <a:off x="4403752" y="3536830"/>
              <a:ext cx="1390124" cy="307777"/>
            </a:xfrm>
            <a:prstGeom prst="rect">
              <a:avLst/>
            </a:prstGeom>
            <a:noFill/>
          </p:spPr>
          <p:txBody>
            <a:bodyPr wrap="none" rtlCol="0">
              <a:spAutoFit/>
            </a:bodyPr>
            <a:lstStyle/>
            <a:p>
              <a:r>
                <a:rPr lang="fr-FR" sz="1400" i="1" dirty="0">
                  <a:latin typeface="Arial Narrow" pitchFamily="34" charset="0"/>
                </a:rPr>
                <a:t>dépeuple l’état |b&gt;</a:t>
              </a:r>
            </a:p>
          </p:txBody>
        </p:sp>
      </p:grpSp>
      <p:grpSp>
        <p:nvGrpSpPr>
          <p:cNvPr id="26" name="Groupe 25"/>
          <p:cNvGrpSpPr/>
          <p:nvPr/>
        </p:nvGrpSpPr>
        <p:grpSpPr>
          <a:xfrm>
            <a:off x="5067767" y="2293658"/>
            <a:ext cx="3236038" cy="943255"/>
            <a:chOff x="3965275" y="2901352"/>
            <a:chExt cx="3236038" cy="943255"/>
          </a:xfrm>
        </p:grpSpPr>
        <p:sp>
          <p:nvSpPr>
            <p:cNvPr id="27" name="Ellipse 26"/>
            <p:cNvSpPr/>
            <p:nvPr/>
          </p:nvSpPr>
          <p:spPr>
            <a:xfrm>
              <a:off x="4045789" y="2901352"/>
              <a:ext cx="396815" cy="483946"/>
            </a:xfrm>
            <a:prstGeom prst="ellipse">
              <a:avLst/>
            </a:prstGeom>
            <a:noFill/>
            <a:ln w="28575">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28" name="Forme libre 27"/>
            <p:cNvSpPr/>
            <p:nvPr/>
          </p:nvSpPr>
          <p:spPr>
            <a:xfrm>
              <a:off x="3965275" y="3321170"/>
              <a:ext cx="477329" cy="379562"/>
            </a:xfrm>
            <a:custGeom>
              <a:avLst/>
              <a:gdLst>
                <a:gd name="connsiteX0" fmla="*/ 149525 w 477329"/>
                <a:gd name="connsiteY0" fmla="*/ 0 h 379562"/>
                <a:gd name="connsiteX1" fmla="*/ 54634 w 477329"/>
                <a:gd name="connsiteY1" fmla="*/ 319177 h 379562"/>
                <a:gd name="connsiteX2" fmla="*/ 477329 w 477329"/>
                <a:gd name="connsiteY2" fmla="*/ 362309 h 379562"/>
              </a:gdLst>
              <a:ahLst/>
              <a:cxnLst>
                <a:cxn ang="0">
                  <a:pos x="connsiteX0" y="connsiteY0"/>
                </a:cxn>
                <a:cxn ang="0">
                  <a:pos x="connsiteX1" y="connsiteY1"/>
                </a:cxn>
                <a:cxn ang="0">
                  <a:pos x="connsiteX2" y="connsiteY2"/>
                </a:cxn>
              </a:cxnLst>
              <a:rect l="l" t="t" r="r" b="b"/>
              <a:pathLst>
                <a:path w="477329" h="379562">
                  <a:moveTo>
                    <a:pt x="149525" y="0"/>
                  </a:moveTo>
                  <a:cubicBezTo>
                    <a:pt x="74762" y="129396"/>
                    <a:pt x="0" y="258792"/>
                    <a:pt x="54634" y="319177"/>
                  </a:cubicBezTo>
                  <a:cubicBezTo>
                    <a:pt x="109268" y="379562"/>
                    <a:pt x="293298" y="370935"/>
                    <a:pt x="477329" y="362309"/>
                  </a:cubicBezTo>
                </a:path>
              </a:pathLst>
            </a:custGeom>
            <a:ln w="28575">
              <a:solidFill>
                <a:srgbClr val="FF0000"/>
              </a:solidFill>
              <a:tailEnd type="arrow"/>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sp>
          <p:nvSpPr>
            <p:cNvPr id="29" name="ZoneTexte 28"/>
            <p:cNvSpPr txBox="1"/>
            <p:nvPr/>
          </p:nvSpPr>
          <p:spPr>
            <a:xfrm>
              <a:off x="4403752" y="3536830"/>
              <a:ext cx="2797561" cy="307777"/>
            </a:xfrm>
            <a:prstGeom prst="rect">
              <a:avLst/>
            </a:prstGeom>
            <a:noFill/>
          </p:spPr>
          <p:txBody>
            <a:bodyPr wrap="none" rtlCol="0">
              <a:spAutoFit/>
            </a:bodyPr>
            <a:lstStyle/>
            <a:p>
              <a:r>
                <a:rPr lang="fr-FR" sz="1400" i="1" dirty="0" err="1">
                  <a:latin typeface="Arial Narrow" pitchFamily="34" charset="0"/>
                </a:rPr>
                <a:t>Proba</a:t>
              </a:r>
              <a:r>
                <a:rPr lang="fr-FR" sz="1400" i="1" dirty="0">
                  <a:latin typeface="Arial Narrow" pitchFamily="34" charset="0"/>
                </a:rPr>
                <a:t> de passer de l’état |b&gt; à l’état |a&gt;</a:t>
              </a:r>
            </a:p>
          </p:txBody>
        </p:sp>
      </p:grpSp>
      <p:grpSp>
        <p:nvGrpSpPr>
          <p:cNvPr id="30" name="Groupe 29"/>
          <p:cNvGrpSpPr/>
          <p:nvPr/>
        </p:nvGrpSpPr>
        <p:grpSpPr>
          <a:xfrm>
            <a:off x="5306432" y="2317426"/>
            <a:ext cx="2652545" cy="917377"/>
            <a:chOff x="3965275" y="2927230"/>
            <a:chExt cx="2652545" cy="917377"/>
          </a:xfrm>
        </p:grpSpPr>
        <p:sp>
          <p:nvSpPr>
            <p:cNvPr id="31" name="Ellipse 30"/>
            <p:cNvSpPr/>
            <p:nvPr/>
          </p:nvSpPr>
          <p:spPr>
            <a:xfrm>
              <a:off x="4163383" y="2927230"/>
              <a:ext cx="377461" cy="460074"/>
            </a:xfrm>
            <a:prstGeom prst="ellipse">
              <a:avLst/>
            </a:prstGeom>
            <a:noFill/>
            <a:ln w="28575">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32" name="Forme libre 31"/>
            <p:cNvSpPr/>
            <p:nvPr/>
          </p:nvSpPr>
          <p:spPr>
            <a:xfrm>
              <a:off x="3965275" y="3321170"/>
              <a:ext cx="477329" cy="379562"/>
            </a:xfrm>
            <a:custGeom>
              <a:avLst/>
              <a:gdLst>
                <a:gd name="connsiteX0" fmla="*/ 149525 w 477329"/>
                <a:gd name="connsiteY0" fmla="*/ 0 h 379562"/>
                <a:gd name="connsiteX1" fmla="*/ 54634 w 477329"/>
                <a:gd name="connsiteY1" fmla="*/ 319177 h 379562"/>
                <a:gd name="connsiteX2" fmla="*/ 477329 w 477329"/>
                <a:gd name="connsiteY2" fmla="*/ 362309 h 379562"/>
              </a:gdLst>
              <a:ahLst/>
              <a:cxnLst>
                <a:cxn ang="0">
                  <a:pos x="connsiteX0" y="connsiteY0"/>
                </a:cxn>
                <a:cxn ang="0">
                  <a:pos x="connsiteX1" y="connsiteY1"/>
                </a:cxn>
                <a:cxn ang="0">
                  <a:pos x="connsiteX2" y="connsiteY2"/>
                </a:cxn>
              </a:cxnLst>
              <a:rect l="l" t="t" r="r" b="b"/>
              <a:pathLst>
                <a:path w="477329" h="379562">
                  <a:moveTo>
                    <a:pt x="149525" y="0"/>
                  </a:moveTo>
                  <a:cubicBezTo>
                    <a:pt x="74762" y="129396"/>
                    <a:pt x="0" y="258792"/>
                    <a:pt x="54634" y="319177"/>
                  </a:cubicBezTo>
                  <a:cubicBezTo>
                    <a:pt x="109268" y="379562"/>
                    <a:pt x="293298" y="370935"/>
                    <a:pt x="477329" y="362309"/>
                  </a:cubicBezTo>
                </a:path>
              </a:pathLst>
            </a:custGeom>
            <a:ln w="28575">
              <a:solidFill>
                <a:srgbClr val="FF0000"/>
              </a:solidFill>
              <a:tailEnd type="arrow"/>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sp>
          <p:nvSpPr>
            <p:cNvPr id="33" name="ZoneTexte 32"/>
            <p:cNvSpPr txBox="1"/>
            <p:nvPr/>
          </p:nvSpPr>
          <p:spPr>
            <a:xfrm>
              <a:off x="4403752" y="3536830"/>
              <a:ext cx="2214068" cy="307777"/>
            </a:xfrm>
            <a:prstGeom prst="rect">
              <a:avLst/>
            </a:prstGeom>
            <a:noFill/>
          </p:spPr>
          <p:txBody>
            <a:bodyPr wrap="none" rtlCol="0">
              <a:spAutoFit/>
            </a:bodyPr>
            <a:lstStyle/>
            <a:p>
              <a:r>
                <a:rPr lang="fr-FR" sz="1400" i="1" dirty="0">
                  <a:latin typeface="Arial Narrow" pitchFamily="34" charset="0"/>
                  <a:sym typeface="Symbol"/>
                </a:rPr>
                <a:t> À la population de l’état haut</a:t>
              </a:r>
              <a:endParaRPr lang="fr-FR" sz="1400" i="1" dirty="0">
                <a:latin typeface="Arial Narrow" pitchFamily="34" charset="0"/>
              </a:endParaRPr>
            </a:p>
          </p:txBody>
        </p:sp>
      </p:grpSp>
      <p:grpSp>
        <p:nvGrpSpPr>
          <p:cNvPr id="34" name="Groupe 33"/>
          <p:cNvGrpSpPr/>
          <p:nvPr/>
        </p:nvGrpSpPr>
        <p:grpSpPr>
          <a:xfrm>
            <a:off x="5520813" y="2319192"/>
            <a:ext cx="2365608" cy="917377"/>
            <a:chOff x="3965275" y="2927230"/>
            <a:chExt cx="2365608" cy="917377"/>
          </a:xfrm>
        </p:grpSpPr>
        <p:sp>
          <p:nvSpPr>
            <p:cNvPr id="35" name="Ellipse 34"/>
            <p:cNvSpPr/>
            <p:nvPr/>
          </p:nvSpPr>
          <p:spPr>
            <a:xfrm>
              <a:off x="4163383" y="2927230"/>
              <a:ext cx="351230" cy="400559"/>
            </a:xfrm>
            <a:prstGeom prst="ellipse">
              <a:avLst/>
            </a:prstGeom>
            <a:noFill/>
            <a:ln w="28575">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36" name="Forme libre 35"/>
            <p:cNvSpPr/>
            <p:nvPr/>
          </p:nvSpPr>
          <p:spPr>
            <a:xfrm>
              <a:off x="3965275" y="3321170"/>
              <a:ext cx="477329" cy="379562"/>
            </a:xfrm>
            <a:custGeom>
              <a:avLst/>
              <a:gdLst>
                <a:gd name="connsiteX0" fmla="*/ 149525 w 477329"/>
                <a:gd name="connsiteY0" fmla="*/ 0 h 379562"/>
                <a:gd name="connsiteX1" fmla="*/ 54634 w 477329"/>
                <a:gd name="connsiteY1" fmla="*/ 319177 h 379562"/>
                <a:gd name="connsiteX2" fmla="*/ 477329 w 477329"/>
                <a:gd name="connsiteY2" fmla="*/ 362309 h 379562"/>
              </a:gdLst>
              <a:ahLst/>
              <a:cxnLst>
                <a:cxn ang="0">
                  <a:pos x="connsiteX0" y="connsiteY0"/>
                </a:cxn>
                <a:cxn ang="0">
                  <a:pos x="connsiteX1" y="connsiteY1"/>
                </a:cxn>
                <a:cxn ang="0">
                  <a:pos x="connsiteX2" y="connsiteY2"/>
                </a:cxn>
              </a:cxnLst>
              <a:rect l="l" t="t" r="r" b="b"/>
              <a:pathLst>
                <a:path w="477329" h="379562">
                  <a:moveTo>
                    <a:pt x="149525" y="0"/>
                  </a:moveTo>
                  <a:cubicBezTo>
                    <a:pt x="74762" y="129396"/>
                    <a:pt x="0" y="258792"/>
                    <a:pt x="54634" y="319177"/>
                  </a:cubicBezTo>
                  <a:cubicBezTo>
                    <a:pt x="109268" y="379562"/>
                    <a:pt x="293298" y="370935"/>
                    <a:pt x="477329" y="362309"/>
                  </a:cubicBezTo>
                </a:path>
              </a:pathLst>
            </a:custGeom>
            <a:ln w="28575">
              <a:solidFill>
                <a:srgbClr val="FF0000"/>
              </a:solidFill>
              <a:tailEnd type="arrow"/>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sp>
          <p:nvSpPr>
            <p:cNvPr id="37" name="ZoneTexte 36"/>
            <p:cNvSpPr txBox="1"/>
            <p:nvPr/>
          </p:nvSpPr>
          <p:spPr>
            <a:xfrm>
              <a:off x="4403752" y="3536830"/>
              <a:ext cx="1927131" cy="307777"/>
            </a:xfrm>
            <a:prstGeom prst="rect">
              <a:avLst/>
            </a:prstGeom>
            <a:noFill/>
          </p:spPr>
          <p:txBody>
            <a:bodyPr wrap="none" rtlCol="0">
              <a:spAutoFit/>
            </a:bodyPr>
            <a:lstStyle/>
            <a:p>
              <a:r>
                <a:rPr lang="fr-FR" sz="1400" i="1" dirty="0">
                  <a:latin typeface="Arial Narrow" pitchFamily="34" charset="0"/>
                  <a:sym typeface="Symbol"/>
                </a:rPr>
                <a:t> à la durée d’observation</a:t>
              </a:r>
              <a:endParaRPr lang="fr-FR" sz="1400" i="1" dirty="0">
                <a:latin typeface="Arial Narrow" pitchFamily="34" charset="0"/>
              </a:endParaRPr>
            </a:p>
          </p:txBody>
        </p:sp>
      </p:grpSp>
      <mc:AlternateContent xmlns:mc="http://schemas.openxmlformats.org/markup-compatibility/2006" xmlns:a14="http://schemas.microsoft.com/office/drawing/2010/main">
        <mc:Choice Requires="a14">
          <p:sp>
            <p:nvSpPr>
              <p:cNvPr id="3" name="Rectangle 2"/>
              <p:cNvSpPr/>
              <p:nvPr/>
            </p:nvSpPr>
            <p:spPr>
              <a:xfrm>
                <a:off x="4195487" y="2206498"/>
                <a:ext cx="2995564" cy="618311"/>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fr-FR" i="1">
                          <a:latin typeface="Cambria Math" panose="02040503050406030204" pitchFamily="18" charset="0"/>
                        </a:rPr>
                        <m:t>𝑑</m:t>
                      </m:r>
                      <m:sSub>
                        <m:sSubPr>
                          <m:ctrlPr>
                            <a:rPr lang="fr-FR" i="1">
                              <a:latin typeface="Cambria Math" panose="02040503050406030204" pitchFamily="18" charset="0"/>
                            </a:rPr>
                          </m:ctrlPr>
                        </m:sSubPr>
                        <m:e>
                          <m:r>
                            <a:rPr lang="fr-FR" i="1">
                              <a:latin typeface="Cambria Math" panose="02040503050406030204" pitchFamily="18" charset="0"/>
                            </a:rPr>
                            <m:t>𝑁</m:t>
                          </m:r>
                        </m:e>
                        <m:sub>
                          <m:r>
                            <a:rPr lang="fr-FR" i="1">
                              <a:latin typeface="Cambria Math" panose="02040503050406030204" pitchFamily="18" charset="0"/>
                            </a:rPr>
                            <m:t>𝑏</m:t>
                          </m:r>
                        </m:sub>
                      </m:sSub>
                      <m:r>
                        <a:rPr lang="fr-FR" i="0">
                          <a:latin typeface="Cambria Math" panose="02040503050406030204" pitchFamily="18" charset="0"/>
                        </a:rPr>
                        <m:t>=−</m:t>
                      </m:r>
                      <m:sSub>
                        <m:sSubPr>
                          <m:ctrlPr>
                            <a:rPr lang="fr-FR" i="1">
                              <a:latin typeface="Cambria Math" panose="02040503050406030204" pitchFamily="18" charset="0"/>
                            </a:rPr>
                          </m:ctrlPr>
                        </m:sSubPr>
                        <m:e>
                          <m:r>
                            <a:rPr lang="fr-FR" i="1">
                              <a:latin typeface="Cambria Math" panose="02040503050406030204" pitchFamily="18" charset="0"/>
                            </a:rPr>
                            <m:t>𝐴</m:t>
                          </m:r>
                        </m:e>
                        <m:sub>
                          <m:r>
                            <a:rPr lang="fr-FR" i="1">
                              <a:latin typeface="Cambria Math" panose="02040503050406030204" pitchFamily="18" charset="0"/>
                            </a:rPr>
                            <m:t>𝑏𝑎</m:t>
                          </m:r>
                        </m:sub>
                      </m:sSub>
                      <m:sSub>
                        <m:sSubPr>
                          <m:ctrlPr>
                            <a:rPr lang="fr-FR" i="1">
                              <a:latin typeface="Cambria Math" panose="02040503050406030204" pitchFamily="18" charset="0"/>
                            </a:rPr>
                          </m:ctrlPr>
                        </m:sSubPr>
                        <m:e>
                          <m:r>
                            <a:rPr lang="fr-FR" i="1">
                              <a:latin typeface="Cambria Math" panose="02040503050406030204" pitchFamily="18" charset="0"/>
                            </a:rPr>
                            <m:t>𝑁</m:t>
                          </m:r>
                        </m:e>
                        <m:sub>
                          <m:r>
                            <a:rPr lang="fr-FR" i="1">
                              <a:latin typeface="Cambria Math" panose="02040503050406030204" pitchFamily="18" charset="0"/>
                            </a:rPr>
                            <m:t>𝑏</m:t>
                          </m:r>
                        </m:sub>
                      </m:sSub>
                      <m:r>
                        <a:rPr lang="fr-FR" i="1">
                          <a:latin typeface="Cambria Math" panose="02040503050406030204" pitchFamily="18" charset="0"/>
                        </a:rPr>
                        <m:t>𝑑𝑡</m:t>
                      </m:r>
                      <m:r>
                        <a:rPr lang="fr-FR" i="0">
                          <a:latin typeface="Cambria Math" panose="02040503050406030204" pitchFamily="18" charset="0"/>
                        </a:rPr>
                        <m:t>=−</m:t>
                      </m:r>
                      <m:sSub>
                        <m:sSubPr>
                          <m:ctrlPr>
                            <a:rPr lang="fr-FR" i="1">
                              <a:latin typeface="Cambria Math" panose="02040503050406030204" pitchFamily="18" charset="0"/>
                            </a:rPr>
                          </m:ctrlPr>
                        </m:sSubPr>
                        <m:e>
                          <m:r>
                            <a:rPr lang="fr-FR" i="1">
                              <a:latin typeface="Cambria Math" panose="02040503050406030204" pitchFamily="18" charset="0"/>
                            </a:rPr>
                            <m:t>𝑁</m:t>
                          </m:r>
                        </m:e>
                        <m:sub>
                          <m:r>
                            <a:rPr lang="fr-FR" i="1">
                              <a:latin typeface="Cambria Math" panose="02040503050406030204" pitchFamily="18" charset="0"/>
                            </a:rPr>
                            <m:t>𝑏</m:t>
                          </m:r>
                        </m:sub>
                      </m:sSub>
                      <m:f>
                        <m:fPr>
                          <m:ctrlPr>
                            <a:rPr lang="fr-FR" i="1">
                              <a:latin typeface="Cambria Math" panose="02040503050406030204" pitchFamily="18" charset="0"/>
                            </a:rPr>
                          </m:ctrlPr>
                        </m:fPr>
                        <m:num>
                          <m:r>
                            <a:rPr lang="fr-FR" i="1">
                              <a:latin typeface="Cambria Math" panose="02040503050406030204" pitchFamily="18" charset="0"/>
                            </a:rPr>
                            <m:t>𝑑𝑡</m:t>
                          </m:r>
                        </m:num>
                        <m:den>
                          <m:r>
                            <a:rPr lang="fr-FR" i="1">
                              <a:latin typeface="Cambria Math" panose="02040503050406030204" pitchFamily="18" charset="0"/>
                            </a:rPr>
                            <m:t>𝜏</m:t>
                          </m:r>
                        </m:den>
                      </m:f>
                    </m:oMath>
                  </m:oMathPara>
                </a14:m>
                <a:endParaRPr lang="fr-FR" dirty="0"/>
              </a:p>
            </p:txBody>
          </p:sp>
        </mc:Choice>
        <mc:Fallback xmlns="">
          <p:sp>
            <p:nvSpPr>
              <p:cNvPr id="3" name="Rectangle 2"/>
              <p:cNvSpPr>
                <a:spLocks noRot="1" noChangeAspect="1" noMove="1" noResize="1" noEditPoints="1" noAdjustHandles="1" noChangeArrowheads="1" noChangeShapeType="1" noTextEdit="1"/>
              </p:cNvSpPr>
              <p:nvPr/>
            </p:nvSpPr>
            <p:spPr>
              <a:xfrm>
                <a:off x="4195487" y="2206498"/>
                <a:ext cx="2995564" cy="618311"/>
              </a:xfrm>
              <a:prstGeom prst="rect">
                <a:avLst/>
              </a:prstGeom>
              <a:blipFill>
                <a:blip r:embed="rId4"/>
                <a:stretch>
                  <a:fillRect/>
                </a:stretch>
              </a:blipFill>
            </p:spPr>
            <p:txBody>
              <a:bodyPr/>
              <a:lstStyle/>
              <a:p>
                <a:r>
                  <a:rPr lang="fr-FR">
                    <a:noFill/>
                  </a:rPr>
                  <a:t> </a:t>
                </a:r>
              </a:p>
            </p:txBody>
          </p:sp>
        </mc:Fallback>
      </mc:AlternateContent>
      <p:grpSp>
        <p:nvGrpSpPr>
          <p:cNvPr id="8" name="Groupe 7"/>
          <p:cNvGrpSpPr/>
          <p:nvPr/>
        </p:nvGrpSpPr>
        <p:grpSpPr>
          <a:xfrm>
            <a:off x="4730763" y="4275819"/>
            <a:ext cx="2165230" cy="632866"/>
            <a:chOff x="3206763" y="4275819"/>
            <a:chExt cx="2165230" cy="632866"/>
          </a:xfrm>
        </p:grpSpPr>
        <p:sp>
          <p:nvSpPr>
            <p:cNvPr id="16" name="Rectangle à coins arrondis 15"/>
            <p:cNvSpPr/>
            <p:nvPr/>
          </p:nvSpPr>
          <p:spPr>
            <a:xfrm>
              <a:off x="3206763" y="4339306"/>
              <a:ext cx="2165230" cy="560717"/>
            </a:xfrm>
            <a:prstGeom prst="round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mc:AlternateContent xmlns:mc="http://schemas.openxmlformats.org/markup-compatibility/2006" xmlns:a14="http://schemas.microsoft.com/office/drawing/2010/main">
          <mc:Choice Requires="a14">
            <p:sp>
              <p:nvSpPr>
                <p:cNvPr id="7" name="Rectangle 6"/>
                <p:cNvSpPr/>
                <p:nvPr/>
              </p:nvSpPr>
              <p:spPr>
                <a:xfrm>
                  <a:off x="3421590" y="4275819"/>
                  <a:ext cx="1872820" cy="632866"/>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
                          <m:sSubPr>
                            <m:ctrlPr>
                              <a:rPr lang="fr-FR" sz="2400" i="1">
                                <a:latin typeface="Cambria Math" panose="02040503050406030204" pitchFamily="18" charset="0"/>
                              </a:rPr>
                            </m:ctrlPr>
                          </m:sSubPr>
                          <m:e>
                            <m:r>
                              <a:rPr lang="fr-FR" sz="2400" i="1">
                                <a:latin typeface="Cambria Math" panose="02040503050406030204" pitchFamily="18" charset="0"/>
                              </a:rPr>
                              <m:t>𝑁</m:t>
                            </m:r>
                          </m:e>
                          <m:sub>
                            <m:r>
                              <a:rPr lang="fr-FR" sz="2400" i="1">
                                <a:latin typeface="Cambria Math" panose="02040503050406030204" pitchFamily="18" charset="0"/>
                              </a:rPr>
                              <m:t>𝑏</m:t>
                            </m:r>
                          </m:sub>
                        </m:sSub>
                        <m:r>
                          <a:rPr lang="fr-FR" sz="2400">
                            <a:latin typeface="Cambria Math" panose="02040503050406030204" pitchFamily="18" charset="0"/>
                          </a:rPr>
                          <m:t>=</m:t>
                        </m:r>
                        <m:sSubSup>
                          <m:sSubSupPr>
                            <m:ctrlPr>
                              <a:rPr lang="fr-FR" sz="2400" i="1">
                                <a:latin typeface="Cambria Math" panose="02040503050406030204" pitchFamily="18" charset="0"/>
                              </a:rPr>
                            </m:ctrlPr>
                          </m:sSubSupPr>
                          <m:e>
                            <m:r>
                              <a:rPr lang="fr-FR" sz="2400" i="1">
                                <a:latin typeface="Cambria Math" panose="02040503050406030204" pitchFamily="18" charset="0"/>
                              </a:rPr>
                              <m:t>𝑁</m:t>
                            </m:r>
                          </m:e>
                          <m:sub>
                            <m:r>
                              <a:rPr lang="fr-FR" sz="2400" i="1">
                                <a:latin typeface="Cambria Math" panose="02040503050406030204" pitchFamily="18" charset="0"/>
                              </a:rPr>
                              <m:t>𝑏</m:t>
                            </m:r>
                          </m:sub>
                          <m:sup>
                            <m:r>
                              <a:rPr lang="fr-FR" sz="2400">
                                <a:latin typeface="Cambria Math" panose="02040503050406030204" pitchFamily="18" charset="0"/>
                              </a:rPr>
                              <m:t>0</m:t>
                            </m:r>
                          </m:sup>
                        </m:sSubSup>
                        <m:sSup>
                          <m:sSupPr>
                            <m:ctrlPr>
                              <a:rPr lang="fr-FR" sz="2400" i="1">
                                <a:latin typeface="Cambria Math" panose="02040503050406030204" pitchFamily="18" charset="0"/>
                              </a:rPr>
                            </m:ctrlPr>
                          </m:sSupPr>
                          <m:e>
                            <m:r>
                              <a:rPr lang="fr-FR" sz="2400" i="1">
                                <a:latin typeface="Cambria Math" panose="02040503050406030204" pitchFamily="18" charset="0"/>
                              </a:rPr>
                              <m:t>𝑒</m:t>
                            </m:r>
                          </m:e>
                          <m:sup>
                            <m:r>
                              <a:rPr lang="fr-FR" sz="2400">
                                <a:latin typeface="Cambria Math" panose="02040503050406030204" pitchFamily="18" charset="0"/>
                              </a:rPr>
                              <m:t>−</m:t>
                            </m:r>
                            <m:f>
                              <m:fPr>
                                <m:ctrlPr>
                                  <a:rPr lang="fr-FR" sz="2400" i="1">
                                    <a:latin typeface="Cambria Math" panose="02040503050406030204" pitchFamily="18" charset="0"/>
                                  </a:rPr>
                                </m:ctrlPr>
                              </m:fPr>
                              <m:num>
                                <m:r>
                                  <a:rPr lang="fr-FR" sz="2400" i="1">
                                    <a:latin typeface="Cambria Math" panose="02040503050406030204" pitchFamily="18" charset="0"/>
                                  </a:rPr>
                                  <m:t>𝑡</m:t>
                                </m:r>
                              </m:num>
                              <m:den>
                                <m:r>
                                  <a:rPr lang="fr-FR" sz="2400" i="1">
                                    <a:latin typeface="Cambria Math" panose="02040503050406030204" pitchFamily="18" charset="0"/>
                                  </a:rPr>
                                  <m:t>𝜏</m:t>
                                </m:r>
                              </m:den>
                            </m:f>
                          </m:sup>
                        </m:sSup>
                      </m:oMath>
                    </m:oMathPara>
                  </a14:m>
                  <a:endParaRPr lang="fr-FR" sz="2400" dirty="0"/>
                </a:p>
              </p:txBody>
            </p:sp>
          </mc:Choice>
          <mc:Fallback xmlns="">
            <p:sp>
              <p:nvSpPr>
                <p:cNvPr id="7" name="Rectangle 6"/>
                <p:cNvSpPr>
                  <a:spLocks noRot="1" noChangeAspect="1" noMove="1" noResize="1" noEditPoints="1" noAdjustHandles="1" noChangeArrowheads="1" noChangeShapeType="1" noTextEdit="1"/>
                </p:cNvSpPr>
                <p:nvPr/>
              </p:nvSpPr>
              <p:spPr>
                <a:xfrm>
                  <a:off x="3421590" y="4275819"/>
                  <a:ext cx="1872820" cy="632866"/>
                </a:xfrm>
                <a:prstGeom prst="rect">
                  <a:avLst/>
                </a:prstGeom>
                <a:blipFill>
                  <a:blip r:embed="rId3"/>
                  <a:stretch>
                    <a:fillRect/>
                  </a:stretch>
                </a:blipFill>
              </p:spPr>
              <p:txBody>
                <a:bodyPr/>
                <a:lstStyle/>
                <a:p>
                  <a:r>
                    <a:rPr lang="fr-FR">
                      <a:noFill/>
                    </a:rPr>
                    <a:t> </a:t>
                  </a:r>
                </a:p>
              </p:txBody>
            </p:sp>
          </mc:Fallback>
        </mc:AlternateContent>
      </p:grpSp>
      <p:sp>
        <p:nvSpPr>
          <p:cNvPr id="39" name="Espace réservé du numéro de diapositive 1"/>
          <p:cNvSpPr>
            <a:spLocks noGrp="1"/>
          </p:cNvSpPr>
          <p:nvPr>
            <p:ph type="sldNum" sz="quarter" idx="11"/>
          </p:nvPr>
        </p:nvSpPr>
        <p:spPr>
          <a:xfrm>
            <a:off x="438151" y="6403938"/>
            <a:ext cx="1115483" cy="288925"/>
          </a:xfrm>
        </p:spPr>
        <p:txBody>
          <a:bodyPr/>
          <a:lstStyle/>
          <a:p>
            <a:r>
              <a:rPr lang="fr-FR" dirty="0" smtClean="0"/>
              <a:t>page </a:t>
            </a:r>
            <a:fld id="{C6DDD436-036D-4AFC-B45E-DF406FB8E6F8}" type="slidenum">
              <a:rPr lang="fr-FR" smtClean="0"/>
              <a:pPr/>
              <a:t>12</a:t>
            </a:fld>
            <a:endParaRPr lang="fr-FR" dirty="0"/>
          </a:p>
        </p:txBody>
      </p:sp>
      <p:sp>
        <p:nvSpPr>
          <p:cNvPr id="40" name="Titre 1"/>
          <p:cNvSpPr txBox="1">
            <a:spLocks/>
          </p:cNvSpPr>
          <p:nvPr/>
        </p:nvSpPr>
        <p:spPr>
          <a:xfrm>
            <a:off x="2288659" y="6352067"/>
            <a:ext cx="7391400" cy="392666"/>
          </a:xfrm>
          <a:prstGeom prst="rect">
            <a:avLst/>
          </a:prstGeom>
        </p:spPr>
        <p:txBody>
          <a:bodyPr/>
          <a:lstStyle/>
          <a:p>
            <a:pPr>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lang="fr-FR" b="1" kern="0" dirty="0">
              <a:solidFill>
                <a:schemeClr val="tx2"/>
              </a:solidFill>
              <a:latin typeface="+mj-lt"/>
              <a:ea typeface="+mj-ea"/>
              <a:cs typeface="+mj-cs"/>
            </a:endParaRPr>
          </a:p>
        </p:txBody>
      </p:sp>
      <p:sp>
        <p:nvSpPr>
          <p:cNvPr id="41" name="Rectangle 40"/>
          <p:cNvSpPr/>
          <p:nvPr/>
        </p:nvSpPr>
        <p:spPr>
          <a:xfrm>
            <a:off x="2077169" y="457855"/>
            <a:ext cx="8138766" cy="523220"/>
          </a:xfrm>
          <a:prstGeom prst="rect">
            <a:avLst/>
          </a:prstGeom>
        </p:spPr>
        <p:txBody>
          <a:bodyPr wrap="none">
            <a:spAutoFit/>
          </a:bodyPr>
          <a:lstStyle/>
          <a:p>
            <a:r>
              <a:rPr lang="fr-FR" sz="2800" b="1" kern="0" dirty="0" smtClean="0">
                <a:solidFill>
                  <a:srgbClr val="DA6667"/>
                </a:solidFill>
                <a:latin typeface="Arial"/>
              </a:rPr>
              <a:t>3. Les </a:t>
            </a:r>
            <a:r>
              <a:rPr lang="fr-FR" sz="2800" b="1" kern="0" dirty="0">
                <a:solidFill>
                  <a:srgbClr val="DA6667"/>
                </a:solidFill>
                <a:latin typeface="Arial"/>
              </a:rPr>
              <a:t>transitions radiatives : La luminescence</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childTnLst>
                                  <p:subTnLst>
                                    <p:set>
                                      <p:cBhvr override="childStyle">
                                        <p:cTn dur="1" fill="hold" display="0" masterRel="nextClick" afterEffect="1"/>
                                        <p:tgtEl>
                                          <p:spTgt spid="22"/>
                                        </p:tgtEl>
                                        <p:attrNameLst>
                                          <p:attrName>style.visibility</p:attrName>
                                        </p:attrNameLst>
                                      </p:cBhvr>
                                      <p:to>
                                        <p:strVal val="hidden"/>
                                      </p:to>
                                    </p:set>
                                  </p:sub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6"/>
                                        </p:tgtEl>
                                        <p:attrNameLst>
                                          <p:attrName>style.visibility</p:attrName>
                                        </p:attrNameLst>
                                      </p:cBhvr>
                                      <p:to>
                                        <p:strVal val="visible"/>
                                      </p:to>
                                    </p:set>
                                  </p:childTnLst>
                                  <p:subTnLst>
                                    <p:set>
                                      <p:cBhvr override="childStyle">
                                        <p:cTn dur="1" fill="hold" display="0" masterRel="nextClick" afterEffect="1"/>
                                        <p:tgtEl>
                                          <p:spTgt spid="26"/>
                                        </p:tgtEl>
                                        <p:attrNameLst>
                                          <p:attrName>style.visibility</p:attrName>
                                        </p:attrNameLst>
                                      </p:cBhvr>
                                      <p:to>
                                        <p:strVal val="hidden"/>
                                      </p:to>
                                    </p:set>
                                  </p:sub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0"/>
                                        </p:tgtEl>
                                        <p:attrNameLst>
                                          <p:attrName>style.visibility</p:attrName>
                                        </p:attrNameLst>
                                      </p:cBhvr>
                                      <p:to>
                                        <p:strVal val="visible"/>
                                      </p:to>
                                    </p:set>
                                  </p:childTnLst>
                                  <p:subTnLst>
                                    <p:set>
                                      <p:cBhvr override="childStyle">
                                        <p:cTn dur="1" fill="hold" display="0" masterRel="nextClick" afterEffect="1"/>
                                        <p:tgtEl>
                                          <p:spTgt spid="30"/>
                                        </p:tgtEl>
                                        <p:attrNameLst>
                                          <p:attrName>style.visibility</p:attrName>
                                        </p:attrNameLst>
                                      </p:cBhvr>
                                      <p:to>
                                        <p:strVal val="hidden"/>
                                      </p:to>
                                    </p:set>
                                  </p:sub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4"/>
                                        </p:tgtEl>
                                        <p:attrNameLst>
                                          <p:attrName>style.visibility</p:attrName>
                                        </p:attrNameLst>
                                      </p:cBhvr>
                                      <p:to>
                                        <p:strVal val="visible"/>
                                      </p:to>
                                    </p:set>
                                  </p:childTnLst>
                                  <p:subTnLst>
                                    <p:set>
                                      <p:cBhvr override="childStyle">
                                        <p:cTn dur="1" fill="hold" display="0" masterRel="nextClick" afterEffect="1"/>
                                        <p:tgtEl>
                                          <p:spTgt spid="34"/>
                                        </p:tgtEl>
                                        <p:attrNameLst>
                                          <p:attrName>style.visibility</p:attrName>
                                        </p:attrNameLst>
                                      </p:cBhvr>
                                      <p:to>
                                        <p:strVal val="hidden"/>
                                      </p:to>
                                    </p:set>
                                  </p:subTnLst>
                                </p:cTn>
                              </p:par>
                            </p:childTnLst>
                          </p:cTn>
                        </p:par>
                      </p:childTnLst>
                    </p:cTn>
                  </p:par>
                  <p:par>
                    <p:cTn id="19" fill="hold">
                      <p:stCondLst>
                        <p:cond delay="indefinite"/>
                      </p:stCondLst>
                      <p:childTnLst>
                        <p:par>
                          <p:cTn id="20" fill="hold">
                            <p:stCondLst>
                              <p:cond delay="0"/>
                            </p:stCondLst>
                            <p:childTnLst>
                              <p:par>
                                <p:cTn id="21" presetID="22" presetClass="entr" presetSubtype="8" fill="hold" nodeType="click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wipe(left)">
                                      <p:cBhvr>
                                        <p:cTn id="23" dur="500"/>
                                        <p:tgtEl>
                                          <p:spTgt spid="19"/>
                                        </p:tgtEl>
                                      </p:cBhvr>
                                    </p:animEffect>
                                  </p:childTnLst>
                                </p:cTn>
                              </p:par>
                              <p:par>
                                <p:cTn id="24" presetID="1" presetClass="entr" presetSubtype="0" fill="hold" grpId="0" nodeType="withEffect">
                                  <p:stCondLst>
                                    <p:cond delay="0"/>
                                  </p:stCondLst>
                                  <p:childTnLst>
                                    <p:set>
                                      <p:cBhvr>
                                        <p:cTn id="25" dur="1" fill="hold">
                                          <p:stCondLst>
                                            <p:cond delay="0"/>
                                          </p:stCondLst>
                                        </p:cTn>
                                        <p:tgtEl>
                                          <p:spTgt spid="12"/>
                                        </p:tgtEl>
                                        <p:attrNameLst>
                                          <p:attrName>style.visibility</p:attrName>
                                        </p:attrNameLst>
                                      </p:cBhvr>
                                      <p:to>
                                        <p:strVal val="visible"/>
                                      </p:to>
                                    </p:set>
                                  </p:childTnLst>
                                </p:cTn>
                              </p:par>
                            </p:childTnLst>
                          </p:cTn>
                        </p:par>
                        <p:par>
                          <p:cTn id="26" fill="hold">
                            <p:stCondLst>
                              <p:cond delay="500"/>
                            </p:stCondLst>
                            <p:childTnLst>
                              <p:par>
                                <p:cTn id="27" presetID="1" presetClass="entr" presetSubtype="0" fill="hold" grpId="0" nodeType="afterEffect">
                                  <p:stCondLst>
                                    <p:cond delay="0"/>
                                  </p:stCondLst>
                                  <p:childTnLst>
                                    <p:set>
                                      <p:cBhvr>
                                        <p:cTn id="28" dur="1" fill="hold">
                                          <p:stCondLst>
                                            <p:cond delay="0"/>
                                          </p:stCondLst>
                                        </p:cTn>
                                        <p:tgtEl>
                                          <p:spTgt spid="17"/>
                                        </p:tgtEl>
                                        <p:attrNameLst>
                                          <p:attrName>style.visibility</p:attrName>
                                        </p:attrNameLst>
                                      </p:cBhvr>
                                      <p:to>
                                        <p:strVal val="visible"/>
                                      </p:to>
                                    </p:set>
                                  </p:childTnLst>
                                </p:cTn>
                              </p:par>
                            </p:childTnLst>
                          </p:cTn>
                        </p:par>
                        <p:par>
                          <p:cTn id="29" fill="hold">
                            <p:stCondLst>
                              <p:cond delay="500"/>
                            </p:stCondLst>
                            <p:childTnLst>
                              <p:par>
                                <p:cTn id="30" presetID="1" presetClass="entr" presetSubtype="0" fill="hold" grpId="0" nodeType="afterEffect">
                                  <p:stCondLst>
                                    <p:cond delay="0"/>
                                  </p:stCondLst>
                                  <p:childTnLst>
                                    <p:set>
                                      <p:cBhvr>
                                        <p:cTn id="31" dur="1" fill="hold">
                                          <p:stCondLst>
                                            <p:cond delay="0"/>
                                          </p:stCondLst>
                                        </p:cTn>
                                        <p:tgtEl>
                                          <p:spTgt spid="18"/>
                                        </p:tgtEl>
                                        <p:attrNameLst>
                                          <p:attrName>style.visibility</p:attrName>
                                        </p:attrNameLst>
                                      </p:cBhvr>
                                      <p:to>
                                        <p:strVal val="visible"/>
                                      </p:to>
                                    </p:set>
                                  </p:childTnLst>
                                </p:cTn>
                              </p:par>
                            </p:childTnLst>
                          </p:cTn>
                        </p:par>
                        <p:par>
                          <p:cTn id="32" fill="hold">
                            <p:stCondLst>
                              <p:cond delay="500"/>
                            </p:stCondLst>
                            <p:childTnLst>
                              <p:par>
                                <p:cTn id="33" presetID="1" presetClass="entr" presetSubtype="0" fill="hold" grpId="0" nodeType="afterEffect">
                                  <p:stCondLst>
                                    <p:cond delay="0"/>
                                  </p:stCondLst>
                                  <p:childTnLst>
                                    <p:set>
                                      <p:cBhvr>
                                        <p:cTn id="34" dur="1" fill="hold">
                                          <p:stCondLst>
                                            <p:cond delay="0"/>
                                          </p:stCondLst>
                                        </p:cTn>
                                        <p:tgtEl>
                                          <p:spTgt spid="21"/>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7" grpId="0"/>
      <p:bldP spid="18" grpId="0"/>
      <p:bldP spid="21"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txBox="1">
            <a:spLocks noChangeArrowheads="1"/>
          </p:cNvSpPr>
          <p:nvPr/>
        </p:nvSpPr>
        <p:spPr>
          <a:xfrm>
            <a:off x="126711" y="996215"/>
            <a:ext cx="7715272" cy="513169"/>
          </a:xfrm>
          <a:prstGeom prst="rect">
            <a:avLst/>
          </a:prstGeom>
        </p:spPr>
        <p:txBody>
          <a:bodyPr/>
          <a:lstStyle/>
          <a:p>
            <a:r>
              <a:rPr lang="fr-FR" sz="2400" b="1" kern="0" dirty="0">
                <a:solidFill>
                  <a:srgbClr val="DA6667"/>
                </a:solidFill>
                <a:latin typeface="Arial Narrow" pitchFamily="34" charset="0"/>
                <a:ea typeface="+mj-ea"/>
                <a:cs typeface="+mj-cs"/>
              </a:rPr>
              <a:t>Émission spontanée : Propriétés spectrales</a:t>
            </a:r>
          </a:p>
        </p:txBody>
      </p:sp>
      <p:sp>
        <p:nvSpPr>
          <p:cNvPr id="6" name="ZoneTexte 5"/>
          <p:cNvSpPr txBox="1"/>
          <p:nvPr/>
        </p:nvSpPr>
        <p:spPr>
          <a:xfrm>
            <a:off x="1622007" y="1460763"/>
            <a:ext cx="7218643" cy="923330"/>
          </a:xfrm>
          <a:prstGeom prst="rect">
            <a:avLst/>
          </a:prstGeom>
          <a:noFill/>
        </p:spPr>
        <p:txBody>
          <a:bodyPr wrap="none" rtlCol="0">
            <a:spAutoFit/>
          </a:bodyPr>
          <a:lstStyle/>
          <a:p>
            <a:r>
              <a:rPr lang="fr-FR" i="1" dirty="0" err="1" smtClean="0"/>
              <a:t>P</a:t>
            </a:r>
            <a:r>
              <a:rPr lang="fr-FR" i="1" baseline="-25000" dirty="0" err="1" smtClean="0"/>
              <a:t>optique</a:t>
            </a:r>
            <a:r>
              <a:rPr lang="fr-FR" dirty="0" smtClean="0"/>
              <a:t> </a:t>
            </a:r>
            <a:r>
              <a:rPr lang="fr-FR" dirty="0" smtClean="0">
                <a:sym typeface="Symbol"/>
              </a:rPr>
              <a:t>   </a:t>
            </a:r>
            <a:r>
              <a:rPr lang="fr-FR" i="1" dirty="0" smtClean="0">
                <a:sym typeface="Symbol"/>
              </a:rPr>
              <a:t>h </a:t>
            </a:r>
            <a:r>
              <a:rPr lang="fr-FR" dirty="0" smtClean="0">
                <a:sym typeface="Symbol"/>
              </a:rPr>
              <a:t>      Nb de désexcitations de |b&gt; vers |a&gt; par seconde </a:t>
            </a:r>
          </a:p>
          <a:p>
            <a:pPr>
              <a:tabLst>
                <a:tab pos="715963" algn="l"/>
              </a:tabLst>
            </a:pPr>
            <a:r>
              <a:rPr lang="fr-FR" dirty="0" smtClean="0">
                <a:sym typeface="Symbol"/>
              </a:rPr>
              <a:t>	   </a:t>
            </a:r>
            <a:r>
              <a:rPr lang="fr-FR" i="1" dirty="0" smtClean="0">
                <a:sym typeface="Symbol"/>
              </a:rPr>
              <a:t>h </a:t>
            </a:r>
            <a:r>
              <a:rPr lang="fr-FR" dirty="0" smtClean="0">
                <a:sym typeface="Symbol"/>
              </a:rPr>
              <a:t>     </a:t>
            </a:r>
            <a:r>
              <a:rPr lang="fr-FR" i="1" dirty="0" smtClean="0">
                <a:sym typeface="Symbol"/>
              </a:rPr>
              <a:t> </a:t>
            </a:r>
            <a:r>
              <a:rPr lang="fr-FR" i="1" dirty="0" err="1" smtClean="0">
                <a:sym typeface="Symbol"/>
              </a:rPr>
              <a:t>A</a:t>
            </a:r>
            <a:r>
              <a:rPr lang="fr-FR" i="1" baseline="-25000" dirty="0" err="1" smtClean="0">
                <a:sym typeface="Symbol"/>
              </a:rPr>
              <a:t>ab</a:t>
            </a:r>
            <a:r>
              <a:rPr lang="fr-FR" i="1" dirty="0" smtClean="0">
                <a:sym typeface="Symbol"/>
              </a:rPr>
              <a:t> N</a:t>
            </a:r>
            <a:r>
              <a:rPr lang="fr-FR" i="1" baseline="-25000" dirty="0" smtClean="0">
                <a:sym typeface="Symbol"/>
              </a:rPr>
              <a:t>b</a:t>
            </a:r>
            <a:r>
              <a:rPr lang="fr-FR" i="1" dirty="0" smtClean="0">
                <a:sym typeface="Symbol"/>
              </a:rPr>
              <a:t>(t)</a:t>
            </a:r>
          </a:p>
          <a:p>
            <a:pPr>
              <a:tabLst>
                <a:tab pos="715963" algn="l"/>
              </a:tabLst>
            </a:pPr>
            <a:r>
              <a:rPr lang="fr-FR" b="1" dirty="0" smtClean="0">
                <a:sym typeface="Symbol"/>
              </a:rPr>
              <a:t>	</a:t>
            </a:r>
            <a:r>
              <a:rPr lang="fr-FR" b="1" dirty="0" smtClean="0">
                <a:solidFill>
                  <a:srgbClr val="FF0000"/>
                </a:solidFill>
                <a:sym typeface="Symbol"/>
              </a:rPr>
              <a:t>   </a:t>
            </a:r>
            <a:r>
              <a:rPr lang="fr-FR" b="1" i="1" dirty="0" smtClean="0">
                <a:solidFill>
                  <a:srgbClr val="FF0000"/>
                </a:solidFill>
                <a:sym typeface="Symbol"/>
              </a:rPr>
              <a:t>e(-t/)</a:t>
            </a:r>
            <a:r>
              <a:rPr lang="fr-FR" b="1" dirty="0" smtClean="0">
                <a:sym typeface="Symbol"/>
              </a:rPr>
              <a:t>	</a:t>
            </a:r>
            <a:endParaRPr lang="fr-FR" b="1" dirty="0"/>
          </a:p>
        </p:txBody>
      </p:sp>
      <p:sp>
        <p:nvSpPr>
          <p:cNvPr id="80898" name="Rectangle 2"/>
          <p:cNvSpPr>
            <a:spLocks noChangeArrowheads="1"/>
          </p:cNvSpPr>
          <p:nvPr/>
        </p:nvSpPr>
        <p:spPr bwMode="auto">
          <a:xfrm>
            <a:off x="1524000" y="-184666"/>
            <a:ext cx="184731" cy="369332"/>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sp>
        <p:nvSpPr>
          <p:cNvPr id="80899" name="Rectangle 3"/>
          <p:cNvSpPr>
            <a:spLocks noChangeArrowheads="1"/>
          </p:cNvSpPr>
          <p:nvPr/>
        </p:nvSpPr>
        <p:spPr bwMode="auto">
          <a:xfrm>
            <a:off x="1524000" y="43934"/>
            <a:ext cx="184731" cy="369332"/>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sp>
        <p:nvSpPr>
          <p:cNvPr id="80901" name="Rectangle 5"/>
          <p:cNvSpPr>
            <a:spLocks noChangeArrowheads="1"/>
          </p:cNvSpPr>
          <p:nvPr/>
        </p:nvSpPr>
        <p:spPr bwMode="auto">
          <a:xfrm>
            <a:off x="1524000" y="-184666"/>
            <a:ext cx="184731" cy="369332"/>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sp>
        <p:nvSpPr>
          <p:cNvPr id="80902" name="Rectangle 6"/>
          <p:cNvSpPr>
            <a:spLocks noChangeArrowheads="1"/>
          </p:cNvSpPr>
          <p:nvPr/>
        </p:nvSpPr>
        <p:spPr bwMode="auto">
          <a:xfrm>
            <a:off x="1524000" y="282059"/>
            <a:ext cx="184731" cy="369332"/>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sp>
        <p:nvSpPr>
          <p:cNvPr id="43" name="ZoneTexte 42"/>
          <p:cNvSpPr txBox="1"/>
          <p:nvPr/>
        </p:nvSpPr>
        <p:spPr>
          <a:xfrm>
            <a:off x="1524001" y="4728953"/>
            <a:ext cx="7128875" cy="1754326"/>
          </a:xfrm>
          <a:prstGeom prst="rect">
            <a:avLst/>
          </a:prstGeom>
          <a:noFill/>
        </p:spPr>
        <p:txBody>
          <a:bodyPr wrap="none" rtlCol="0">
            <a:spAutoFit/>
          </a:bodyPr>
          <a:lstStyle/>
          <a:p>
            <a:r>
              <a:rPr lang="fr-FR" b="1" kern="0" dirty="0" smtClean="0">
                <a:solidFill>
                  <a:srgbClr val="DA6667"/>
                </a:solidFill>
                <a:latin typeface="Arial Narrow" pitchFamily="34" charset="0"/>
                <a:ea typeface="+mj-ea"/>
                <a:cs typeface="+mj-cs"/>
              </a:rPr>
              <a:t>Remarque : Élargissement de la largueur théorique :</a:t>
            </a:r>
          </a:p>
          <a:p>
            <a:pPr>
              <a:tabLst>
                <a:tab pos="180975" algn="l"/>
              </a:tabLst>
            </a:pPr>
            <a:r>
              <a:rPr lang="fr-FR" dirty="0" smtClean="0">
                <a:latin typeface="Arial Narrow" pitchFamily="34" charset="0"/>
              </a:rPr>
              <a:t>	En pratique, les raies sont plus larges que théoriquement pour diverses raisons :</a:t>
            </a:r>
          </a:p>
          <a:p>
            <a:pPr marL="361950" indent="173038">
              <a:buFont typeface="Arial" pitchFamily="34" charset="0"/>
              <a:buChar char="•"/>
            </a:pPr>
            <a:r>
              <a:rPr lang="fr-FR" dirty="0" smtClean="0">
                <a:latin typeface="Arial Narrow" pitchFamily="34" charset="0"/>
              </a:rPr>
              <a:t> Niveaux d’énergie non discrets </a:t>
            </a:r>
            <a:r>
              <a:rPr lang="fr-FR" dirty="0" smtClean="0">
                <a:latin typeface="Arial Narrow" pitchFamily="34" charset="0"/>
                <a:sym typeface="Wingdings" pitchFamily="2" charset="2"/>
              </a:rPr>
              <a:t></a:t>
            </a:r>
            <a:r>
              <a:rPr lang="fr-FR" dirty="0" smtClean="0">
                <a:latin typeface="Arial Narrow" pitchFamily="34" charset="0"/>
              </a:rPr>
              <a:t> largeur </a:t>
            </a:r>
            <a:r>
              <a:rPr lang="fr-FR" i="1" dirty="0" smtClean="0">
                <a:latin typeface="Arial Narrow" pitchFamily="34" charset="0"/>
                <a:sym typeface="Symbol"/>
              </a:rPr>
              <a:t>E</a:t>
            </a:r>
          </a:p>
          <a:p>
            <a:pPr marL="361950" indent="173038">
              <a:buFont typeface="Arial" pitchFamily="34" charset="0"/>
              <a:buChar char="•"/>
            </a:pPr>
            <a:r>
              <a:rPr lang="fr-FR" dirty="0" smtClean="0">
                <a:latin typeface="Arial Narrow" pitchFamily="34" charset="0"/>
                <a:sym typeface="Symbol"/>
              </a:rPr>
              <a:t> Effet doppler</a:t>
            </a:r>
          </a:p>
          <a:p>
            <a:pPr marL="361950" indent="173038">
              <a:buFont typeface="Arial" pitchFamily="34" charset="0"/>
              <a:buChar char="•"/>
            </a:pPr>
            <a:r>
              <a:rPr lang="fr-FR" dirty="0" smtClean="0">
                <a:latin typeface="Arial Narrow" pitchFamily="34" charset="0"/>
                <a:sym typeface="Symbol"/>
              </a:rPr>
              <a:t> Chocs entre particules (variation d’énergie donc de fréquence)</a:t>
            </a:r>
          </a:p>
          <a:p>
            <a:pPr marL="361950" indent="173038">
              <a:buFont typeface="Arial" pitchFamily="34" charset="0"/>
              <a:buChar char="•"/>
            </a:pPr>
            <a:r>
              <a:rPr lang="fr-FR" dirty="0" smtClean="0">
                <a:latin typeface="Arial Narrow" pitchFamily="34" charset="0"/>
                <a:sym typeface="Symbol"/>
              </a:rPr>
              <a:t> …</a:t>
            </a:r>
            <a:endParaRPr lang="fr-FR" dirty="0">
              <a:latin typeface="Arial Narrow" pitchFamily="34" charset="0"/>
            </a:endParaRPr>
          </a:p>
        </p:txBody>
      </p:sp>
      <p:grpSp>
        <p:nvGrpSpPr>
          <p:cNvPr id="47" name="Groupe 46"/>
          <p:cNvGrpSpPr/>
          <p:nvPr/>
        </p:nvGrpSpPr>
        <p:grpSpPr>
          <a:xfrm>
            <a:off x="7488210" y="5376530"/>
            <a:ext cx="3666226" cy="707366"/>
            <a:chOff x="4718649" y="5374257"/>
            <a:chExt cx="3666226" cy="707366"/>
          </a:xfrm>
        </p:grpSpPr>
        <p:sp>
          <p:nvSpPr>
            <p:cNvPr id="46" name="Rectangle à coins arrondis 45"/>
            <p:cNvSpPr/>
            <p:nvPr/>
          </p:nvSpPr>
          <p:spPr>
            <a:xfrm>
              <a:off x="5287992" y="5374257"/>
              <a:ext cx="3096883" cy="707366"/>
            </a:xfrm>
            <a:prstGeom prst="round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44" name="Flèche droite 43"/>
            <p:cNvSpPr/>
            <p:nvPr/>
          </p:nvSpPr>
          <p:spPr>
            <a:xfrm>
              <a:off x="4718649" y="5589917"/>
              <a:ext cx="414068" cy="362309"/>
            </a:xfrm>
            <a:prstGeom prst="righ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45" name="ZoneTexte 44"/>
            <p:cNvSpPr txBox="1"/>
            <p:nvPr/>
          </p:nvSpPr>
          <p:spPr>
            <a:xfrm>
              <a:off x="5319031" y="5404775"/>
              <a:ext cx="3034805" cy="646331"/>
            </a:xfrm>
            <a:prstGeom prst="rect">
              <a:avLst/>
            </a:prstGeom>
            <a:noFill/>
          </p:spPr>
          <p:txBody>
            <a:bodyPr wrap="none" rtlCol="0">
              <a:spAutoFit/>
            </a:bodyPr>
            <a:lstStyle/>
            <a:p>
              <a:r>
                <a:rPr lang="fr-FR" dirty="0" smtClean="0">
                  <a:latin typeface="Arial Narrow" pitchFamily="34" charset="0"/>
                </a:rPr>
                <a:t>On appellera </a:t>
              </a:r>
              <a:r>
                <a:rPr lang="fr-FR" i="1" dirty="0" smtClean="0">
                  <a:latin typeface="Arial Narrow" pitchFamily="34" charset="0"/>
                </a:rPr>
                <a:t>g(</a:t>
              </a:r>
              <a:r>
                <a:rPr lang="fr-FR" i="1" dirty="0" smtClean="0">
                  <a:latin typeface="Arial Narrow" pitchFamily="34" charset="0"/>
                  <a:sym typeface="Symbol"/>
                </a:rPr>
                <a:t>)</a:t>
              </a:r>
              <a:r>
                <a:rPr lang="fr-FR" dirty="0" smtClean="0">
                  <a:latin typeface="Arial Narrow" pitchFamily="34" charset="0"/>
                  <a:sym typeface="Symbol"/>
                </a:rPr>
                <a:t> la largeur réelle</a:t>
              </a:r>
            </a:p>
            <a:p>
              <a:r>
                <a:rPr lang="fr-FR" dirty="0" smtClean="0">
                  <a:latin typeface="Arial Narrow" pitchFamily="34" charset="0"/>
                  <a:sym typeface="Symbol"/>
                </a:rPr>
                <a:t>de la source luminescente</a:t>
              </a:r>
              <a:endParaRPr lang="fr-FR" dirty="0">
                <a:latin typeface="Arial Narrow" pitchFamily="34" charset="0"/>
              </a:endParaRPr>
            </a:p>
          </p:txBody>
        </p:sp>
      </p:grpSp>
      <p:grpSp>
        <p:nvGrpSpPr>
          <p:cNvPr id="9" name="Groupe 8"/>
          <p:cNvGrpSpPr/>
          <p:nvPr/>
        </p:nvGrpSpPr>
        <p:grpSpPr>
          <a:xfrm>
            <a:off x="2772621" y="2387383"/>
            <a:ext cx="5188457" cy="625620"/>
            <a:chOff x="1607206" y="2548796"/>
            <a:chExt cx="5188457" cy="625620"/>
          </a:xfrm>
        </p:grpSpPr>
        <p:sp>
          <p:nvSpPr>
            <p:cNvPr id="7" name="Virage 6"/>
            <p:cNvSpPr/>
            <p:nvPr/>
          </p:nvSpPr>
          <p:spPr>
            <a:xfrm rot="10800000" flipH="1">
              <a:off x="1607206" y="2569829"/>
              <a:ext cx="508958" cy="483080"/>
            </a:xfrm>
            <a:prstGeom prst="ben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schemeClr val="tx1"/>
                </a:solidFill>
              </a:endParaRPr>
            </a:p>
          </p:txBody>
        </p:sp>
        <mc:AlternateContent xmlns:mc="http://schemas.openxmlformats.org/markup-compatibility/2006" xmlns:a14="http://schemas.microsoft.com/office/drawing/2010/main">
          <mc:Choice Requires="a14">
            <p:sp>
              <p:nvSpPr>
                <p:cNvPr id="3" name="Rectangle 2"/>
                <p:cNvSpPr/>
                <p:nvPr/>
              </p:nvSpPr>
              <p:spPr>
                <a:xfrm>
                  <a:off x="2587172" y="2548796"/>
                  <a:ext cx="3038524" cy="625620"/>
                </a:xfrm>
                <a:prstGeom prst="rect">
                  <a:avLst/>
                </a:prstGeom>
                <a:ln>
                  <a:solidFill>
                    <a:srgbClr val="0000FF"/>
                  </a:solidFill>
                </a:ln>
              </p:spPr>
              <p:txBody>
                <a:bodyPr wrap="none">
                  <a:spAutoFit/>
                </a:bodyPr>
                <a:lstStyle/>
                <a:p>
                  <a:pPr/>
                  <a14:m>
                    <m:oMathPara xmlns:m="http://schemas.openxmlformats.org/officeDocument/2006/math">
                      <m:oMathParaPr>
                        <m:jc m:val="centerGroup"/>
                      </m:oMathParaPr>
                      <m:oMath xmlns:m="http://schemas.openxmlformats.org/officeDocument/2006/math">
                        <m:r>
                          <a:rPr lang="fr-FR" sz="2400" i="1">
                            <a:latin typeface="Cambria Math" panose="02040503050406030204" pitchFamily="18" charset="0"/>
                          </a:rPr>
                          <m:t>𝐸</m:t>
                        </m:r>
                        <m:r>
                          <a:rPr lang="fr-FR" sz="2400">
                            <a:latin typeface="Cambria Math" panose="02040503050406030204" pitchFamily="18" charset="0"/>
                          </a:rPr>
                          <m:t>(</m:t>
                        </m:r>
                        <m:r>
                          <a:rPr lang="fr-FR" sz="2400" i="1">
                            <a:latin typeface="Cambria Math" panose="02040503050406030204" pitchFamily="18" charset="0"/>
                          </a:rPr>
                          <m:t>𝑡</m:t>
                        </m:r>
                        <m:r>
                          <a:rPr lang="fr-FR" sz="2400">
                            <a:latin typeface="Cambria Math" panose="02040503050406030204" pitchFamily="18" charset="0"/>
                          </a:rPr>
                          <m:t>)=</m:t>
                        </m:r>
                        <m:sSub>
                          <m:sSubPr>
                            <m:ctrlPr>
                              <a:rPr lang="fr-FR" sz="2400" i="1">
                                <a:latin typeface="Cambria Math" panose="02040503050406030204" pitchFamily="18" charset="0"/>
                              </a:rPr>
                            </m:ctrlPr>
                          </m:sSubPr>
                          <m:e>
                            <m:r>
                              <a:rPr lang="fr-FR" sz="2400" i="1">
                                <a:latin typeface="Cambria Math" panose="02040503050406030204" pitchFamily="18" charset="0"/>
                              </a:rPr>
                              <m:t>𝐸</m:t>
                            </m:r>
                          </m:e>
                          <m:sub>
                            <m:r>
                              <a:rPr lang="fr-FR" sz="2400">
                                <a:latin typeface="Cambria Math" panose="02040503050406030204" pitchFamily="18" charset="0"/>
                              </a:rPr>
                              <m:t>0</m:t>
                            </m:r>
                          </m:sub>
                        </m:sSub>
                        <m:sSup>
                          <m:sSupPr>
                            <m:ctrlPr>
                              <a:rPr lang="fr-FR" sz="2400" i="1">
                                <a:latin typeface="Cambria Math" panose="02040503050406030204" pitchFamily="18" charset="0"/>
                              </a:rPr>
                            </m:ctrlPr>
                          </m:sSupPr>
                          <m:e>
                            <m:r>
                              <a:rPr lang="fr-FR" sz="2400" i="1">
                                <a:latin typeface="Cambria Math" panose="02040503050406030204" pitchFamily="18" charset="0"/>
                              </a:rPr>
                              <m:t>𝑒</m:t>
                            </m:r>
                          </m:e>
                          <m:sup>
                            <m:r>
                              <a:rPr lang="fr-FR" sz="2400">
                                <a:latin typeface="Cambria Math" panose="02040503050406030204" pitchFamily="18" charset="0"/>
                              </a:rPr>
                              <m:t>−</m:t>
                            </m:r>
                            <m:f>
                              <m:fPr>
                                <m:ctrlPr>
                                  <a:rPr lang="fr-FR" sz="2400" i="1">
                                    <a:latin typeface="Cambria Math" panose="02040503050406030204" pitchFamily="18" charset="0"/>
                                  </a:rPr>
                                </m:ctrlPr>
                              </m:fPr>
                              <m:num>
                                <m:r>
                                  <a:rPr lang="fr-FR" sz="2400" i="1">
                                    <a:latin typeface="Cambria Math" panose="02040503050406030204" pitchFamily="18" charset="0"/>
                                  </a:rPr>
                                  <m:t>𝑡</m:t>
                                </m:r>
                              </m:num>
                              <m:den>
                                <m:r>
                                  <a:rPr lang="fr-FR" sz="2400" i="1">
                                    <a:latin typeface="Cambria Math" panose="02040503050406030204" pitchFamily="18" charset="0"/>
                                  </a:rPr>
                                  <m:t>2</m:t>
                                </m:r>
                                <m:r>
                                  <a:rPr lang="fr-FR" sz="2400" i="1">
                                    <a:latin typeface="Cambria Math" panose="02040503050406030204" pitchFamily="18" charset="0"/>
                                  </a:rPr>
                                  <m:t>𝜏</m:t>
                                </m:r>
                              </m:den>
                            </m:f>
                          </m:sup>
                        </m:sSup>
                        <m:sSup>
                          <m:sSupPr>
                            <m:ctrlPr>
                              <a:rPr lang="fr-FR" sz="2400" i="1">
                                <a:latin typeface="Cambria Math" panose="02040503050406030204" pitchFamily="18" charset="0"/>
                              </a:rPr>
                            </m:ctrlPr>
                          </m:sSupPr>
                          <m:e>
                            <m:r>
                              <a:rPr lang="fr-FR" sz="2400" i="1">
                                <a:latin typeface="Cambria Math" panose="02040503050406030204" pitchFamily="18" charset="0"/>
                              </a:rPr>
                              <m:t>𝑒</m:t>
                            </m:r>
                          </m:e>
                          <m:sup>
                            <m:r>
                              <a:rPr lang="fr-FR" sz="2400">
                                <a:latin typeface="Cambria Math" panose="02040503050406030204" pitchFamily="18" charset="0"/>
                              </a:rPr>
                              <m:t>−</m:t>
                            </m:r>
                            <m:r>
                              <a:rPr lang="fr-FR" sz="2400" i="1">
                                <a:latin typeface="Cambria Math" panose="02040503050406030204" pitchFamily="18" charset="0"/>
                              </a:rPr>
                              <m:t>𝑗</m:t>
                            </m:r>
                            <m:sSub>
                              <m:sSubPr>
                                <m:ctrlPr>
                                  <a:rPr lang="fr-FR" sz="2400" i="1">
                                    <a:latin typeface="Cambria Math" panose="02040503050406030204" pitchFamily="18" charset="0"/>
                                  </a:rPr>
                                </m:ctrlPr>
                              </m:sSubPr>
                              <m:e>
                                <m:r>
                                  <a:rPr lang="fr-FR" sz="2400" i="1">
                                    <a:latin typeface="Cambria Math" panose="02040503050406030204" pitchFamily="18" charset="0"/>
                                  </a:rPr>
                                  <m:t>𝜔</m:t>
                                </m:r>
                              </m:e>
                              <m:sub>
                                <m:r>
                                  <a:rPr lang="fr-FR" sz="2400">
                                    <a:latin typeface="Cambria Math" panose="02040503050406030204" pitchFamily="18" charset="0"/>
                                  </a:rPr>
                                  <m:t>0</m:t>
                                </m:r>
                              </m:sub>
                            </m:sSub>
                            <m:r>
                              <a:rPr lang="fr-FR" sz="2400" i="1">
                                <a:latin typeface="Cambria Math" panose="02040503050406030204" pitchFamily="18" charset="0"/>
                              </a:rPr>
                              <m:t>𝑡</m:t>
                            </m:r>
                          </m:sup>
                        </m:sSup>
                      </m:oMath>
                    </m:oMathPara>
                  </a14:m>
                  <a:endParaRPr lang="fr-FR" sz="2400" dirty="0"/>
                </a:p>
              </p:txBody>
            </p:sp>
          </mc:Choice>
          <mc:Fallback xmlns="">
            <p:sp>
              <p:nvSpPr>
                <p:cNvPr id="3" name="Rectangle 2"/>
                <p:cNvSpPr>
                  <a:spLocks noRot="1" noChangeAspect="1" noMove="1" noResize="1" noEditPoints="1" noAdjustHandles="1" noChangeArrowheads="1" noChangeShapeType="1" noTextEdit="1"/>
                </p:cNvSpPr>
                <p:nvPr/>
              </p:nvSpPr>
              <p:spPr>
                <a:xfrm>
                  <a:off x="2587172" y="2548796"/>
                  <a:ext cx="3038524" cy="625620"/>
                </a:xfrm>
                <a:prstGeom prst="rect">
                  <a:avLst/>
                </a:prstGeom>
                <a:blipFill>
                  <a:blip r:embed="rId3"/>
                  <a:stretch>
                    <a:fillRect/>
                  </a:stretch>
                </a:blipFill>
                <a:ln>
                  <a:solidFill>
                    <a:srgbClr val="0000FF"/>
                  </a:solidFill>
                </a:ln>
              </p:spPr>
              <p:txBody>
                <a:bodyPr/>
                <a:lstStyle/>
                <a:p>
                  <a:r>
                    <a:rPr lang="fr-FR">
                      <a:noFill/>
                    </a:rPr>
                    <a:t> </a:t>
                  </a:r>
                </a:p>
              </p:txBody>
            </p:sp>
          </mc:Fallback>
        </mc:AlternateContent>
        <p:sp>
          <p:nvSpPr>
            <p:cNvPr id="8" name="Rectangle 7"/>
            <p:cNvSpPr/>
            <p:nvPr/>
          </p:nvSpPr>
          <p:spPr>
            <a:xfrm>
              <a:off x="5787054" y="2683577"/>
              <a:ext cx="1008609" cy="369332"/>
            </a:xfrm>
            <a:prstGeom prst="rect">
              <a:avLst/>
            </a:prstGeom>
          </p:spPr>
          <p:txBody>
            <a:bodyPr wrap="none">
              <a:spAutoFit/>
            </a:bodyPr>
            <a:lstStyle/>
            <a:p>
              <a:r>
                <a:rPr lang="fr-FR" dirty="0">
                  <a:latin typeface="Arial Narrow" panose="020B0606020202030204" pitchFamily="34" charset="0"/>
                  <a:ea typeface="Times New Roman" panose="02020603050405020304" pitchFamily="18" charset="0"/>
                  <a:cs typeface="Times New Roman" panose="02020603050405020304" pitchFamily="18" charset="0"/>
                </a:rPr>
                <a:t>pour </a:t>
              </a:r>
              <a:r>
                <a:rPr lang="fr-FR" i="1" dirty="0">
                  <a:latin typeface="Arial Narrow" panose="020B0606020202030204" pitchFamily="34" charset="0"/>
                  <a:ea typeface="Times New Roman" panose="02020603050405020304" pitchFamily="18" charset="0"/>
                  <a:cs typeface="Times New Roman" panose="02020603050405020304" pitchFamily="18" charset="0"/>
                </a:rPr>
                <a:t>t</a:t>
              </a:r>
              <a:r>
                <a:rPr lang="fr-FR" dirty="0">
                  <a:latin typeface="Arial Narrow" panose="020B0606020202030204" pitchFamily="34" charset="0"/>
                  <a:ea typeface="Times New Roman" panose="02020603050405020304" pitchFamily="18" charset="0"/>
                  <a:cs typeface="Times New Roman" panose="02020603050405020304" pitchFamily="18" charset="0"/>
                </a:rPr>
                <a:t> </a:t>
              </a:r>
              <a:r>
                <a:rPr lang="fr-FR" dirty="0">
                  <a:latin typeface="Arial Narrow" panose="020B0606020202030204" pitchFamily="34" charset="0"/>
                  <a:ea typeface="Times New Roman" panose="02020603050405020304" pitchFamily="18" charset="0"/>
                  <a:cs typeface="Times New Roman" panose="02020603050405020304" pitchFamily="18" charset="0"/>
                  <a:sym typeface="Symbol" panose="05050102010706020507" pitchFamily="18" charset="2"/>
                </a:rPr>
                <a:t></a:t>
              </a:r>
              <a:r>
                <a:rPr lang="fr-FR" dirty="0">
                  <a:latin typeface="Arial Narrow" panose="020B0606020202030204" pitchFamily="34" charset="0"/>
                  <a:ea typeface="Times New Roman" panose="02020603050405020304" pitchFamily="18" charset="0"/>
                  <a:cs typeface="Times New Roman" panose="02020603050405020304" pitchFamily="18" charset="0"/>
                </a:rPr>
                <a:t> 0</a:t>
              </a:r>
              <a:endParaRPr lang="fr-FR" dirty="0"/>
            </a:p>
          </p:txBody>
        </p:sp>
      </p:grpSp>
      <p:grpSp>
        <p:nvGrpSpPr>
          <p:cNvPr id="11" name="Groupe 10"/>
          <p:cNvGrpSpPr/>
          <p:nvPr/>
        </p:nvGrpSpPr>
        <p:grpSpPr>
          <a:xfrm>
            <a:off x="2884432" y="2762605"/>
            <a:ext cx="7846591" cy="1870158"/>
            <a:chOff x="1271531" y="2978504"/>
            <a:chExt cx="7846591" cy="1870158"/>
          </a:xfrm>
        </p:grpSpPr>
        <p:grpSp>
          <p:nvGrpSpPr>
            <p:cNvPr id="19" name="Groupe 18"/>
            <p:cNvGrpSpPr/>
            <p:nvPr/>
          </p:nvGrpSpPr>
          <p:grpSpPr>
            <a:xfrm>
              <a:off x="3355690" y="3312569"/>
              <a:ext cx="654988" cy="552089"/>
              <a:chOff x="3614470" y="3795625"/>
              <a:chExt cx="654988" cy="552089"/>
            </a:xfrm>
          </p:grpSpPr>
          <p:cxnSp>
            <p:nvCxnSpPr>
              <p:cNvPr id="12" name="Connecteur droit avec flèche 11"/>
              <p:cNvCxnSpPr/>
              <p:nvPr/>
            </p:nvCxnSpPr>
            <p:spPr>
              <a:xfrm>
                <a:off x="3890509" y="3821503"/>
                <a:ext cx="0" cy="526211"/>
              </a:xfrm>
              <a:prstGeom prst="straightConnector1">
                <a:avLst/>
              </a:prstGeom>
              <a:ln w="28575">
                <a:solidFill>
                  <a:schemeClr val="tx1"/>
                </a:solidFill>
                <a:tailEnd type="arrow"/>
              </a:ln>
            </p:spPr>
            <p:style>
              <a:lnRef idx="1">
                <a:schemeClr val="accent6"/>
              </a:lnRef>
              <a:fillRef idx="0">
                <a:schemeClr val="accent6"/>
              </a:fillRef>
              <a:effectRef idx="0">
                <a:schemeClr val="accent6"/>
              </a:effectRef>
              <a:fontRef idx="minor">
                <a:schemeClr val="tx1"/>
              </a:fontRef>
            </p:style>
          </p:cxnSp>
          <p:cxnSp>
            <p:nvCxnSpPr>
              <p:cNvPr id="13" name="Connecteur droit avec flèche 12"/>
              <p:cNvCxnSpPr/>
              <p:nvPr/>
            </p:nvCxnSpPr>
            <p:spPr>
              <a:xfrm flipV="1">
                <a:off x="3965275" y="3795625"/>
                <a:ext cx="0" cy="526211"/>
              </a:xfrm>
              <a:prstGeom prst="straightConnector1">
                <a:avLst/>
              </a:prstGeom>
              <a:ln w="28575">
                <a:solidFill>
                  <a:schemeClr val="tx1"/>
                </a:solidFill>
                <a:tailEnd type="arrow"/>
              </a:ln>
            </p:spPr>
            <p:style>
              <a:lnRef idx="1">
                <a:schemeClr val="accent6"/>
              </a:lnRef>
              <a:fillRef idx="0">
                <a:schemeClr val="accent6"/>
              </a:fillRef>
              <a:effectRef idx="0">
                <a:schemeClr val="accent6"/>
              </a:effectRef>
              <a:fontRef idx="minor">
                <a:schemeClr val="tx1"/>
              </a:fontRef>
            </p:style>
          </p:cxnSp>
          <p:sp>
            <p:nvSpPr>
              <p:cNvPr id="15" name="ZoneTexte 14"/>
              <p:cNvSpPr txBox="1"/>
              <p:nvPr/>
            </p:nvSpPr>
            <p:spPr>
              <a:xfrm>
                <a:off x="3614470" y="3838754"/>
                <a:ext cx="654988" cy="369332"/>
              </a:xfrm>
              <a:prstGeom prst="rect">
                <a:avLst/>
              </a:prstGeom>
              <a:noFill/>
            </p:spPr>
            <p:txBody>
              <a:bodyPr wrap="none" rtlCol="0">
                <a:spAutoFit/>
              </a:bodyPr>
              <a:lstStyle/>
              <a:p>
                <a:r>
                  <a:rPr lang="fr-FR" dirty="0" smtClean="0"/>
                  <a:t>T   F</a:t>
                </a:r>
                <a:endParaRPr lang="fr-FR" dirty="0"/>
              </a:p>
            </p:txBody>
          </p:sp>
        </p:grpSp>
        <p:grpSp>
          <p:nvGrpSpPr>
            <p:cNvPr id="48" name="Groupe 47"/>
            <p:cNvGrpSpPr/>
            <p:nvPr/>
          </p:nvGrpSpPr>
          <p:grpSpPr>
            <a:xfrm>
              <a:off x="6349043" y="2978504"/>
              <a:ext cx="2769079" cy="1712199"/>
              <a:chOff x="6349043" y="2978504"/>
              <a:chExt cx="2769079" cy="1712199"/>
            </a:xfrm>
          </p:grpSpPr>
          <p:grpSp>
            <p:nvGrpSpPr>
              <p:cNvPr id="42" name="Groupe 41"/>
              <p:cNvGrpSpPr/>
              <p:nvPr/>
            </p:nvGrpSpPr>
            <p:grpSpPr>
              <a:xfrm>
                <a:off x="6349043" y="2978504"/>
                <a:ext cx="2769079" cy="1712199"/>
                <a:chOff x="6374921" y="3547820"/>
                <a:chExt cx="2769079" cy="1712199"/>
              </a:xfrm>
            </p:grpSpPr>
            <p:grpSp>
              <p:nvGrpSpPr>
                <p:cNvPr id="40" name="Groupe 39"/>
                <p:cNvGrpSpPr/>
                <p:nvPr/>
              </p:nvGrpSpPr>
              <p:grpSpPr>
                <a:xfrm>
                  <a:off x="6374921" y="3547820"/>
                  <a:ext cx="2769079" cy="1712199"/>
                  <a:chOff x="6374921" y="3547820"/>
                  <a:chExt cx="2769079" cy="1712199"/>
                </a:xfrm>
              </p:grpSpPr>
              <p:sp>
                <p:nvSpPr>
                  <p:cNvPr id="20" name="Flèche droite 19"/>
                  <p:cNvSpPr/>
                  <p:nvPr/>
                </p:nvSpPr>
                <p:spPr>
                  <a:xfrm>
                    <a:off x="6374921" y="4580626"/>
                    <a:ext cx="474453" cy="388189"/>
                  </a:xfrm>
                  <a:prstGeom prst="righ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grpSp>
                <p:nvGrpSpPr>
                  <p:cNvPr id="33" name="Groupe 32"/>
                  <p:cNvGrpSpPr/>
                  <p:nvPr/>
                </p:nvGrpSpPr>
                <p:grpSpPr>
                  <a:xfrm>
                    <a:off x="6886575" y="3547820"/>
                    <a:ext cx="2257425" cy="1712199"/>
                    <a:chOff x="6886575" y="3547820"/>
                    <a:chExt cx="2257425" cy="1712199"/>
                  </a:xfrm>
                </p:grpSpPr>
                <p:pic>
                  <p:nvPicPr>
                    <p:cNvPr id="80909" name="Picture 13"/>
                    <p:cNvPicPr>
                      <a:picLocks noChangeAspect="1" noChangeArrowheads="1"/>
                    </p:cNvPicPr>
                    <p:nvPr/>
                  </p:nvPicPr>
                  <p:blipFill>
                    <a:blip r:embed="rId4"/>
                    <a:srcRect/>
                    <a:stretch>
                      <a:fillRect/>
                    </a:stretch>
                  </p:blipFill>
                  <p:spPr bwMode="auto">
                    <a:xfrm>
                      <a:off x="6886575" y="3547820"/>
                      <a:ext cx="2257425" cy="1712199"/>
                    </a:xfrm>
                    <a:prstGeom prst="rect">
                      <a:avLst/>
                    </a:prstGeom>
                    <a:noFill/>
                    <a:ln w="9525">
                      <a:noFill/>
                      <a:miter lim="800000"/>
                      <a:headEnd/>
                      <a:tailEnd/>
                    </a:ln>
                  </p:spPr>
                </p:pic>
                <p:cxnSp>
                  <p:nvCxnSpPr>
                    <p:cNvPr id="28" name="Connecteur droit 27"/>
                    <p:cNvCxnSpPr/>
                    <p:nvPr/>
                  </p:nvCxnSpPr>
                  <p:spPr>
                    <a:xfrm>
                      <a:off x="8216900" y="3686175"/>
                      <a:ext cx="139700" cy="0"/>
                    </a:xfrm>
                    <a:prstGeom prst="line">
                      <a:avLst/>
                    </a:prstGeom>
                    <a:ln w="28575">
                      <a:solidFill>
                        <a:srgbClr val="0000FF"/>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sp>
                  <p:nvSpPr>
                    <p:cNvPr id="29" name="ZoneTexte 28"/>
                    <p:cNvSpPr txBox="1"/>
                    <p:nvPr/>
                  </p:nvSpPr>
                  <p:spPr>
                    <a:xfrm>
                      <a:off x="8337550" y="3575050"/>
                      <a:ext cx="742511" cy="230832"/>
                    </a:xfrm>
                    <a:prstGeom prst="rect">
                      <a:avLst/>
                    </a:prstGeom>
                    <a:noFill/>
                  </p:spPr>
                  <p:txBody>
                    <a:bodyPr wrap="none" rtlCol="0">
                      <a:spAutoFit/>
                    </a:bodyPr>
                    <a:lstStyle/>
                    <a:p>
                      <a:r>
                        <a:rPr lang="fr-FR" sz="900" b="1" dirty="0" err="1">
                          <a:latin typeface="Arial Narrow" pitchFamily="34" charset="0"/>
                        </a:rPr>
                        <a:t>Lorenzienne</a:t>
                      </a:r>
                      <a:endParaRPr lang="fr-FR" sz="900" b="1" dirty="0">
                        <a:latin typeface="Arial Narrow" pitchFamily="34" charset="0"/>
                      </a:endParaRPr>
                    </a:p>
                  </p:txBody>
                </p:sp>
                <p:cxnSp>
                  <p:nvCxnSpPr>
                    <p:cNvPr id="30" name="Connecteur droit 29"/>
                    <p:cNvCxnSpPr/>
                    <p:nvPr/>
                  </p:nvCxnSpPr>
                  <p:spPr>
                    <a:xfrm>
                      <a:off x="8220075" y="3794125"/>
                      <a:ext cx="139700" cy="0"/>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sp>
                  <p:nvSpPr>
                    <p:cNvPr id="31" name="ZoneTexte 30"/>
                    <p:cNvSpPr txBox="1"/>
                    <p:nvPr/>
                  </p:nvSpPr>
                  <p:spPr>
                    <a:xfrm>
                      <a:off x="8340725" y="3683000"/>
                      <a:ext cx="721672" cy="230832"/>
                    </a:xfrm>
                    <a:prstGeom prst="rect">
                      <a:avLst/>
                    </a:prstGeom>
                    <a:noFill/>
                  </p:spPr>
                  <p:txBody>
                    <a:bodyPr wrap="none" rtlCol="0">
                      <a:spAutoFit/>
                    </a:bodyPr>
                    <a:lstStyle/>
                    <a:p>
                      <a:r>
                        <a:rPr lang="fr-FR" sz="900" b="1" dirty="0">
                          <a:latin typeface="Arial Narrow" pitchFamily="34" charset="0"/>
                        </a:rPr>
                        <a:t>Gaussienne</a:t>
                      </a:r>
                    </a:p>
                  </p:txBody>
                </p:sp>
              </p:grpSp>
              <mc:AlternateContent xmlns:mc="http://schemas.openxmlformats.org/markup-compatibility/2006" xmlns:a14="http://schemas.microsoft.com/office/drawing/2010/main">
                <mc:Choice Requires="a14">
                  <p:graphicFrame>
                    <p:nvGraphicFramePr>
                      <p:cNvPr id="38" name="Object 1"/>
                      <p:cNvGraphicFramePr>
                        <a:graphicFrameLocks noChangeAspect="1"/>
                      </p:cNvGraphicFramePr>
                      <p:nvPr/>
                    </p:nvGraphicFramePr>
                    <p:xfrm>
                      <a:off x="6990091" y="4000022"/>
                      <a:ext cx="894811" cy="330200"/>
                    </p:xfrm>
                    <a:graphic>
                      <a:graphicData uri="http://schemas.openxmlformats.org/presentationml/2006/ole">
                        <mc:AlternateContent>
                          <mc:Choice xmlns:v="urn:schemas-microsoft-com:vml" Requires="v">
                            <p:oleObj spid="_x0000_s81033" name="Équation" r:id="rId5" imgW="1066680" imgH="393480" progId="Equation.3">
                              <p:embed/>
                            </p:oleObj>
                          </mc:Choice>
                          <mc:Fallback>
                            <p:oleObj name="Équation" r:id="rId5" imgW="1066680" imgH="393480" progId="Equation.3">
                              <p:embed/>
                              <p:pic>
                                <p:nvPicPr>
                                  <p:cNvPr id="0" name="Picture 14"/>
                                  <p:cNvPicPr>
                                    <a:picLocks noChangeAspect="1" noChangeArrowheads="1"/>
                                  </p:cNvPicPr>
                                  <p:nvPr/>
                                </p:nvPicPr>
                                <p:blipFill>
                                  <a:blip r:embed="rId6">
                                    <a:extLst>
                                      <a:ext uri="{28A0092B-C50C-407E-A947-70E740481C1C}">
                                        <a14:useLocalDpi val="0"/>
                                      </a:ext>
                                    </a:extLst>
                                  </a:blip>
                                  <a:srcRect/>
                                  <a:stretch>
                                    <a:fillRect/>
                                  </a:stretch>
                                </p:blipFill>
                                <p:spPr bwMode="auto">
                                  <a:xfrm>
                                    <a:off x="6990091" y="4000022"/>
                                    <a:ext cx="894811" cy="330200"/>
                                  </a:xfrm>
                                  <a:prstGeom prst="rect">
                                    <a:avLst/>
                                  </a:prstGeom>
                                  <a:noFill/>
                                  <a:extLst>
                                    <a:ext uri="{909E8E84-426E-40DD-AFC4-6F175D3DCCD1}">
                                      <a14:hiddenFill>
                                        <a:solidFill>
                                          <a:srgbClr val="FFFFFF"/>
                                        </a:solidFill>
                                      </a14:hiddenFill>
                                    </a:ext>
                                  </a:extLst>
                                </p:spPr>
                              </p:pic>
                            </p:oleObj>
                          </mc:Fallback>
                        </mc:AlternateContent>
                      </a:graphicData>
                    </a:graphic>
                  </p:graphicFrame>
                </mc:Choice>
                <mc:Fallback xmlns="">
                  <p:graphicFrame>
                    <p:nvGraphicFramePr>
                      <p:cNvPr id="38" name="Object 1"/>
                      <p:cNvGraphicFramePr>
                        <a:graphicFrameLocks noChangeAspect="1"/>
                      </p:cNvGraphicFramePr>
                      <p:nvPr/>
                    </p:nvGraphicFramePr>
                    <p:xfrm>
                      <a:off x="6990091" y="4000022"/>
                      <a:ext cx="894811" cy="330200"/>
                    </p:xfrm>
                    <a:graphic>
                      <a:graphicData uri="http://schemas.openxmlformats.org/presentationml/2006/ole">
                        <mc:AlternateContent>
                          <mc:Choice xmlns:v="urn:schemas-microsoft-com:vml" Requires="v">
                            <p:oleObj spid="_x0000_s81002" name="Équation" r:id="rId7" imgW="1066680" imgH="393480" progId="Equation.3">
                              <p:embed/>
                            </p:oleObj>
                          </mc:Choice>
                          <mc:Fallback>
                            <p:oleObj name="Équation" r:id="rId7" imgW="1066680" imgH="393480" progId="Equation.3">
                              <p:embed/>
                              <p:pic>
                                <p:nvPicPr>
                                  <p:cNvPr id="0" name="Picture 14"/>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990091" y="4000022"/>
                                    <a:ext cx="894811" cy="330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mc:Fallback>
              </mc:AlternateContent>
              <p:sp>
                <p:nvSpPr>
                  <p:cNvPr id="39" name="Forme libre 38"/>
                  <p:cNvSpPr/>
                  <p:nvPr/>
                </p:nvSpPr>
                <p:spPr>
                  <a:xfrm>
                    <a:off x="7390342" y="4343400"/>
                    <a:ext cx="610658" cy="363008"/>
                  </a:xfrm>
                  <a:custGeom>
                    <a:avLst/>
                    <a:gdLst>
                      <a:gd name="connsiteX0" fmla="*/ 32808 w 610658"/>
                      <a:gd name="connsiteY0" fmla="*/ 0 h 363008"/>
                      <a:gd name="connsiteX1" fmla="*/ 96308 w 610658"/>
                      <a:gd name="connsiteY1" fmla="*/ 330200 h 363008"/>
                      <a:gd name="connsiteX2" fmla="*/ 610658 w 610658"/>
                      <a:gd name="connsiteY2" fmla="*/ 196850 h 363008"/>
                    </a:gdLst>
                    <a:ahLst/>
                    <a:cxnLst>
                      <a:cxn ang="0">
                        <a:pos x="connsiteX0" y="connsiteY0"/>
                      </a:cxn>
                      <a:cxn ang="0">
                        <a:pos x="connsiteX1" y="connsiteY1"/>
                      </a:cxn>
                      <a:cxn ang="0">
                        <a:pos x="connsiteX2" y="connsiteY2"/>
                      </a:cxn>
                    </a:cxnLst>
                    <a:rect l="l" t="t" r="r" b="b"/>
                    <a:pathLst>
                      <a:path w="610658" h="363008">
                        <a:moveTo>
                          <a:pt x="32808" y="0"/>
                        </a:moveTo>
                        <a:cubicBezTo>
                          <a:pt x="16404" y="148696"/>
                          <a:pt x="0" y="297392"/>
                          <a:pt x="96308" y="330200"/>
                        </a:cubicBezTo>
                        <a:cubicBezTo>
                          <a:pt x="192616" y="363008"/>
                          <a:pt x="401637" y="279929"/>
                          <a:pt x="610658" y="196850"/>
                        </a:cubicBezTo>
                      </a:path>
                    </a:pathLst>
                  </a:custGeom>
                  <a:ln>
                    <a:solidFill>
                      <a:schemeClr val="tx1"/>
                    </a:solidFill>
                    <a:tailEnd type="arrow"/>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grpSp>
            <p:sp>
              <p:nvSpPr>
                <p:cNvPr id="41" name="ZoneTexte 40"/>
                <p:cNvSpPr txBox="1"/>
                <p:nvPr/>
              </p:nvSpPr>
              <p:spPr>
                <a:xfrm>
                  <a:off x="6875253" y="3821502"/>
                  <a:ext cx="994183" cy="230832"/>
                </a:xfrm>
                <a:prstGeom prst="rect">
                  <a:avLst/>
                </a:prstGeom>
                <a:noFill/>
              </p:spPr>
              <p:txBody>
                <a:bodyPr wrap="none" rtlCol="0">
                  <a:spAutoFit/>
                </a:bodyPr>
                <a:lstStyle/>
                <a:p>
                  <a:r>
                    <a:rPr lang="fr-FR" sz="900" b="1" i="1" dirty="0">
                      <a:latin typeface="Arial Narrow" pitchFamily="34" charset="0"/>
                    </a:rPr>
                    <a:t>Largeur théorique</a:t>
                  </a:r>
                </a:p>
              </p:txBody>
            </p:sp>
          </p:grpSp>
          <p:cxnSp>
            <p:nvCxnSpPr>
              <p:cNvPr id="36" name="Connecteur droit avec flèche 35"/>
              <p:cNvCxnSpPr/>
              <p:nvPr/>
            </p:nvCxnSpPr>
            <p:spPr>
              <a:xfrm>
                <a:off x="7789595" y="3897431"/>
                <a:ext cx="374650" cy="0"/>
              </a:xfrm>
              <a:prstGeom prst="straightConnector1">
                <a:avLst/>
              </a:prstGeom>
              <a:ln>
                <a:solidFill>
                  <a:schemeClr val="tx1"/>
                </a:solidFill>
                <a:headEnd type="triangle" w="med" len="med"/>
                <a:tailEnd type="triangle" w="med" len="med"/>
              </a:ln>
            </p:spPr>
            <p:style>
              <a:lnRef idx="1">
                <a:schemeClr val="accent6"/>
              </a:lnRef>
              <a:fillRef idx="0">
                <a:schemeClr val="accent6"/>
              </a:fillRef>
              <a:effectRef idx="0">
                <a:schemeClr val="accent6"/>
              </a:effectRef>
              <a:fontRef idx="minor">
                <a:schemeClr val="tx1"/>
              </a:fontRef>
            </p:style>
          </p:cxnSp>
        </p:grpSp>
        <mc:AlternateContent xmlns:mc="http://schemas.openxmlformats.org/markup-compatibility/2006" xmlns:a14="http://schemas.microsoft.com/office/drawing/2010/main">
          <mc:Choice Requires="a14">
            <p:sp>
              <p:nvSpPr>
                <p:cNvPr id="10" name="Rectangle 9"/>
                <p:cNvSpPr/>
                <p:nvPr/>
              </p:nvSpPr>
              <p:spPr>
                <a:xfrm>
                  <a:off x="1271531" y="3872113"/>
                  <a:ext cx="5071851" cy="976549"/>
                </a:xfrm>
                <a:prstGeom prst="rect">
                  <a:avLst/>
                </a:prstGeom>
                <a:ln>
                  <a:solidFill>
                    <a:srgbClr val="0000FF"/>
                  </a:solidFill>
                </a:ln>
              </p:spPr>
              <p:txBody>
                <a:bodyPr wrap="square">
                  <a:spAutoFit/>
                </a:bodyPr>
                <a:lstStyle/>
                <a:p>
                  <a:pPr/>
                  <a14:m>
                    <m:oMathPara xmlns:m="http://schemas.openxmlformats.org/officeDocument/2006/math">
                      <m:oMathParaPr>
                        <m:jc m:val="centerGroup"/>
                      </m:oMathParaPr>
                      <m:oMath xmlns:m="http://schemas.openxmlformats.org/officeDocument/2006/math">
                        <m:sSub>
                          <m:sSubPr>
                            <m:ctrlPr>
                              <a:rPr lang="fr-FR" i="1">
                                <a:latin typeface="Cambria Math" panose="02040503050406030204" pitchFamily="18" charset="0"/>
                              </a:rPr>
                            </m:ctrlPr>
                          </m:sSubPr>
                          <m:e>
                            <m:r>
                              <a:rPr lang="fr-FR" i="1">
                                <a:latin typeface="Cambria Math" panose="02040503050406030204" pitchFamily="18" charset="0"/>
                              </a:rPr>
                              <m:t>𝑆</m:t>
                            </m:r>
                          </m:e>
                          <m:sub>
                            <m:r>
                              <a:rPr lang="fr-FR" i="1">
                                <a:latin typeface="Cambria Math" panose="02040503050406030204" pitchFamily="18" charset="0"/>
                              </a:rPr>
                              <m:t>𝐸</m:t>
                            </m:r>
                          </m:sub>
                        </m:sSub>
                        <m:r>
                          <a:rPr lang="fr-FR" i="0">
                            <a:latin typeface="Cambria Math" panose="02040503050406030204" pitchFamily="18" charset="0"/>
                          </a:rPr>
                          <m:t>(</m:t>
                        </m:r>
                        <m:r>
                          <a:rPr lang="fr-FR" i="1">
                            <a:latin typeface="Cambria Math" panose="02040503050406030204" pitchFamily="18" charset="0"/>
                          </a:rPr>
                          <m:t>𝜔</m:t>
                        </m:r>
                        <m:r>
                          <a:rPr lang="fr-FR" i="0">
                            <a:latin typeface="Cambria Math" panose="02040503050406030204" pitchFamily="18" charset="0"/>
                          </a:rPr>
                          <m:t>)=</m:t>
                        </m:r>
                        <m:r>
                          <a:rPr lang="fr-FR" i="1">
                            <a:latin typeface="Cambria Math" panose="02040503050406030204" pitchFamily="18" charset="0"/>
                          </a:rPr>
                          <m:t>𝐸</m:t>
                        </m:r>
                        <m:r>
                          <a:rPr lang="fr-FR" i="0">
                            <a:latin typeface="Cambria Math" panose="02040503050406030204" pitchFamily="18" charset="0"/>
                          </a:rPr>
                          <m:t>(</m:t>
                        </m:r>
                        <m:r>
                          <a:rPr lang="fr-FR" i="1">
                            <a:latin typeface="Cambria Math" panose="02040503050406030204" pitchFamily="18" charset="0"/>
                          </a:rPr>
                          <m:t>𝜔</m:t>
                        </m:r>
                        <m:r>
                          <a:rPr lang="fr-FR" i="0">
                            <a:latin typeface="Cambria Math" panose="02040503050406030204" pitchFamily="18" charset="0"/>
                          </a:rPr>
                          <m:t>)</m:t>
                        </m:r>
                        <m:sSup>
                          <m:sSupPr>
                            <m:ctrlPr>
                              <a:rPr lang="fr-FR" i="1">
                                <a:latin typeface="Cambria Math" panose="02040503050406030204" pitchFamily="18" charset="0"/>
                              </a:rPr>
                            </m:ctrlPr>
                          </m:sSupPr>
                          <m:e>
                            <m:r>
                              <a:rPr lang="fr-FR" i="1">
                                <a:latin typeface="Cambria Math" panose="02040503050406030204" pitchFamily="18" charset="0"/>
                              </a:rPr>
                              <m:t>𝐸</m:t>
                            </m:r>
                          </m:e>
                          <m:sup>
                            <m:r>
                              <a:rPr lang="fr-FR" i="0">
                                <a:latin typeface="Cambria Math" panose="02040503050406030204" pitchFamily="18" charset="0"/>
                              </a:rPr>
                              <m:t>∗</m:t>
                            </m:r>
                          </m:sup>
                        </m:sSup>
                        <m:r>
                          <a:rPr lang="fr-FR" i="0">
                            <a:latin typeface="Cambria Math" panose="02040503050406030204" pitchFamily="18" charset="0"/>
                          </a:rPr>
                          <m:t>(</m:t>
                        </m:r>
                        <m:r>
                          <a:rPr lang="fr-FR" i="1">
                            <a:latin typeface="Cambria Math" panose="02040503050406030204" pitchFamily="18" charset="0"/>
                          </a:rPr>
                          <m:t>𝜔</m:t>
                        </m:r>
                        <m:r>
                          <a:rPr lang="fr-FR" i="0">
                            <a:latin typeface="Cambria Math" panose="02040503050406030204" pitchFamily="18" charset="0"/>
                          </a:rPr>
                          <m:t>)=</m:t>
                        </m:r>
                        <m:f>
                          <m:fPr>
                            <m:ctrlPr>
                              <a:rPr lang="fr-FR" i="1">
                                <a:latin typeface="Cambria Math" panose="02040503050406030204" pitchFamily="18" charset="0"/>
                              </a:rPr>
                            </m:ctrlPr>
                          </m:fPr>
                          <m:num>
                            <m:sSubSup>
                              <m:sSubSupPr>
                                <m:ctrlPr>
                                  <a:rPr lang="fr-FR" i="1">
                                    <a:latin typeface="Cambria Math" panose="02040503050406030204" pitchFamily="18" charset="0"/>
                                  </a:rPr>
                                </m:ctrlPr>
                              </m:sSubSupPr>
                              <m:e>
                                <m:r>
                                  <a:rPr lang="fr-FR" i="1">
                                    <a:latin typeface="Cambria Math" panose="02040503050406030204" pitchFamily="18" charset="0"/>
                                  </a:rPr>
                                  <m:t>𝐸</m:t>
                                </m:r>
                              </m:e>
                              <m:sub>
                                <m:r>
                                  <a:rPr lang="fr-FR" i="0">
                                    <a:latin typeface="Cambria Math" panose="02040503050406030204" pitchFamily="18" charset="0"/>
                                  </a:rPr>
                                  <m:t>0</m:t>
                                </m:r>
                              </m:sub>
                              <m:sup>
                                <m:r>
                                  <a:rPr lang="fr-FR" i="0">
                                    <a:latin typeface="Cambria Math" panose="02040503050406030204" pitchFamily="18" charset="0"/>
                                  </a:rPr>
                                  <m:t>2</m:t>
                                </m:r>
                              </m:sup>
                            </m:sSubSup>
                          </m:num>
                          <m:den>
                            <m:sSup>
                              <m:sSupPr>
                                <m:ctrlPr>
                                  <a:rPr lang="fr-FR" i="1">
                                    <a:latin typeface="Cambria Math" panose="02040503050406030204" pitchFamily="18" charset="0"/>
                                  </a:rPr>
                                </m:ctrlPr>
                              </m:sSupPr>
                              <m:e>
                                <m:d>
                                  <m:dPr>
                                    <m:ctrlPr>
                                      <a:rPr lang="fr-FR" i="1">
                                        <a:latin typeface="Cambria Math" panose="02040503050406030204" pitchFamily="18" charset="0"/>
                                      </a:rPr>
                                    </m:ctrlPr>
                                  </m:dPr>
                                  <m:e>
                                    <m:f>
                                      <m:fPr>
                                        <m:type m:val="lin"/>
                                        <m:ctrlPr>
                                          <a:rPr lang="fr-FR" i="1">
                                            <a:latin typeface="Cambria Math" panose="02040503050406030204" pitchFamily="18" charset="0"/>
                                          </a:rPr>
                                        </m:ctrlPr>
                                      </m:fPr>
                                      <m:num>
                                        <m:r>
                                          <a:rPr lang="fr-FR" i="0">
                                            <a:latin typeface="Cambria Math" panose="02040503050406030204" pitchFamily="18" charset="0"/>
                                          </a:rPr>
                                          <m:t>1</m:t>
                                        </m:r>
                                      </m:num>
                                      <m:den>
                                        <m:r>
                                          <a:rPr lang="fr-FR" i="0">
                                            <a:latin typeface="Cambria Math" panose="02040503050406030204" pitchFamily="18" charset="0"/>
                                          </a:rPr>
                                          <m:t>2</m:t>
                                        </m:r>
                                      </m:den>
                                    </m:f>
                                    <m:r>
                                      <a:rPr lang="fr-FR" i="1">
                                        <a:latin typeface="Cambria Math" panose="02040503050406030204" pitchFamily="18" charset="0"/>
                                      </a:rPr>
                                      <m:t>𝜏</m:t>
                                    </m:r>
                                  </m:e>
                                </m:d>
                              </m:e>
                              <m:sup>
                                <m:r>
                                  <a:rPr lang="fr-FR" i="0">
                                    <a:latin typeface="Cambria Math" panose="02040503050406030204" pitchFamily="18" charset="0"/>
                                  </a:rPr>
                                  <m:t>2</m:t>
                                </m:r>
                              </m:sup>
                            </m:sSup>
                            <m:r>
                              <a:rPr lang="fr-FR" i="0">
                                <a:latin typeface="Cambria Math" panose="02040503050406030204" pitchFamily="18" charset="0"/>
                              </a:rPr>
                              <m:t>+</m:t>
                            </m:r>
                            <m:sSup>
                              <m:sSupPr>
                                <m:ctrlPr>
                                  <a:rPr lang="fr-FR" i="1">
                                    <a:latin typeface="Cambria Math" panose="02040503050406030204" pitchFamily="18" charset="0"/>
                                  </a:rPr>
                                </m:ctrlPr>
                              </m:sSupPr>
                              <m:e>
                                <m:d>
                                  <m:dPr>
                                    <m:ctrlPr>
                                      <a:rPr lang="fr-FR" i="1">
                                        <a:latin typeface="Cambria Math" panose="02040503050406030204" pitchFamily="18" charset="0"/>
                                      </a:rPr>
                                    </m:ctrlPr>
                                  </m:dPr>
                                  <m:e>
                                    <m:r>
                                      <a:rPr lang="fr-FR" i="1">
                                        <a:latin typeface="Cambria Math" panose="02040503050406030204" pitchFamily="18" charset="0"/>
                                      </a:rPr>
                                      <m:t>𝜔</m:t>
                                    </m:r>
                                    <m:r>
                                      <a:rPr lang="fr-FR" i="0">
                                        <a:latin typeface="Cambria Math" panose="02040503050406030204" pitchFamily="18" charset="0"/>
                                      </a:rPr>
                                      <m:t>−</m:t>
                                    </m:r>
                                    <m:sSub>
                                      <m:sSubPr>
                                        <m:ctrlPr>
                                          <a:rPr lang="fr-FR" i="1">
                                            <a:latin typeface="Cambria Math" panose="02040503050406030204" pitchFamily="18" charset="0"/>
                                          </a:rPr>
                                        </m:ctrlPr>
                                      </m:sSubPr>
                                      <m:e>
                                        <m:r>
                                          <a:rPr lang="fr-FR" i="1">
                                            <a:latin typeface="Cambria Math" panose="02040503050406030204" pitchFamily="18" charset="0"/>
                                          </a:rPr>
                                          <m:t>𝜔</m:t>
                                        </m:r>
                                      </m:e>
                                      <m:sub>
                                        <m:r>
                                          <a:rPr lang="fr-FR" i="0">
                                            <a:latin typeface="Cambria Math" panose="02040503050406030204" pitchFamily="18" charset="0"/>
                                          </a:rPr>
                                          <m:t>0</m:t>
                                        </m:r>
                                      </m:sub>
                                    </m:sSub>
                                  </m:e>
                                </m:d>
                              </m:e>
                              <m:sup>
                                <m:r>
                                  <a:rPr lang="fr-FR" i="0">
                                    <a:latin typeface="Cambria Math" panose="02040503050406030204" pitchFamily="18" charset="0"/>
                                  </a:rPr>
                                  <m:t>2</m:t>
                                </m:r>
                              </m:sup>
                            </m:sSup>
                          </m:den>
                        </m:f>
                      </m:oMath>
                    </m:oMathPara>
                  </a14:m>
                  <a:endParaRPr lang="fr-FR" dirty="0" smtClean="0"/>
                </a:p>
                <a:p>
                  <a:pPr algn="ctr"/>
                  <a:r>
                    <a:rPr lang="fr-FR" dirty="0" smtClean="0"/>
                    <a:t>(</a:t>
                  </a:r>
                  <a:r>
                    <a:rPr lang="fr-FR" dirty="0" err="1" smtClean="0"/>
                    <a:t>Lorenzienne</a:t>
                  </a:r>
                  <a:r>
                    <a:rPr lang="fr-FR" dirty="0" smtClean="0"/>
                    <a:t>)</a:t>
                  </a:r>
                  <a:endParaRPr lang="fr-FR" dirty="0"/>
                </a:p>
              </p:txBody>
            </p:sp>
          </mc:Choice>
          <mc:Fallback xmlns="">
            <p:sp>
              <p:nvSpPr>
                <p:cNvPr id="10" name="Rectangle 9"/>
                <p:cNvSpPr>
                  <a:spLocks noRot="1" noChangeAspect="1" noMove="1" noResize="1" noEditPoints="1" noAdjustHandles="1" noChangeArrowheads="1" noChangeShapeType="1" noTextEdit="1"/>
                </p:cNvSpPr>
                <p:nvPr/>
              </p:nvSpPr>
              <p:spPr>
                <a:xfrm>
                  <a:off x="1271531" y="3872113"/>
                  <a:ext cx="5071851" cy="976549"/>
                </a:xfrm>
                <a:prstGeom prst="rect">
                  <a:avLst/>
                </a:prstGeom>
                <a:blipFill>
                  <a:blip r:embed="rId9"/>
                  <a:stretch>
                    <a:fillRect b="-8642"/>
                  </a:stretch>
                </a:blipFill>
                <a:ln>
                  <a:solidFill>
                    <a:srgbClr val="0000FF"/>
                  </a:solidFill>
                </a:ln>
              </p:spPr>
              <p:txBody>
                <a:bodyPr/>
                <a:lstStyle/>
                <a:p>
                  <a:r>
                    <a:rPr lang="fr-FR">
                      <a:noFill/>
                    </a:rPr>
                    <a:t> </a:t>
                  </a:r>
                </a:p>
              </p:txBody>
            </p:sp>
          </mc:Fallback>
        </mc:AlternateContent>
      </p:grpSp>
      <p:sp>
        <p:nvSpPr>
          <p:cNvPr id="49" name="Espace réservé du numéro de diapositive 1"/>
          <p:cNvSpPr>
            <a:spLocks noGrp="1"/>
          </p:cNvSpPr>
          <p:nvPr>
            <p:ph type="sldNum" sz="quarter" idx="11"/>
          </p:nvPr>
        </p:nvSpPr>
        <p:spPr>
          <a:xfrm>
            <a:off x="438151" y="6403938"/>
            <a:ext cx="1115483" cy="288925"/>
          </a:xfrm>
        </p:spPr>
        <p:txBody>
          <a:bodyPr/>
          <a:lstStyle/>
          <a:p>
            <a:r>
              <a:rPr lang="fr-FR" dirty="0" smtClean="0"/>
              <a:t>page </a:t>
            </a:r>
            <a:fld id="{C6DDD436-036D-4AFC-B45E-DF406FB8E6F8}" type="slidenum">
              <a:rPr lang="fr-FR" smtClean="0"/>
              <a:pPr/>
              <a:t>13</a:t>
            </a:fld>
            <a:endParaRPr lang="fr-FR" dirty="0"/>
          </a:p>
        </p:txBody>
      </p:sp>
      <p:sp>
        <p:nvSpPr>
          <p:cNvPr id="51" name="Titre 1"/>
          <p:cNvSpPr txBox="1">
            <a:spLocks/>
          </p:cNvSpPr>
          <p:nvPr/>
        </p:nvSpPr>
        <p:spPr>
          <a:xfrm>
            <a:off x="2288659" y="6352067"/>
            <a:ext cx="7391400" cy="392666"/>
          </a:xfrm>
          <a:prstGeom prst="rect">
            <a:avLst/>
          </a:prstGeom>
        </p:spPr>
        <p:txBody>
          <a:bodyPr/>
          <a:lstStyle/>
          <a:p>
            <a:pPr>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lang="fr-FR" b="1" kern="0" dirty="0">
              <a:solidFill>
                <a:schemeClr val="tx2"/>
              </a:solidFill>
              <a:latin typeface="+mj-lt"/>
              <a:ea typeface="+mj-ea"/>
              <a:cs typeface="+mj-cs"/>
            </a:endParaRPr>
          </a:p>
        </p:txBody>
      </p:sp>
      <p:sp>
        <p:nvSpPr>
          <p:cNvPr id="52" name="Rectangle 51"/>
          <p:cNvSpPr/>
          <p:nvPr/>
        </p:nvSpPr>
        <p:spPr>
          <a:xfrm>
            <a:off x="2077169" y="457855"/>
            <a:ext cx="8138766" cy="523220"/>
          </a:xfrm>
          <a:prstGeom prst="rect">
            <a:avLst/>
          </a:prstGeom>
        </p:spPr>
        <p:txBody>
          <a:bodyPr wrap="none">
            <a:spAutoFit/>
          </a:bodyPr>
          <a:lstStyle/>
          <a:p>
            <a:r>
              <a:rPr lang="fr-FR" sz="2800" b="1" kern="0" dirty="0" smtClean="0">
                <a:solidFill>
                  <a:srgbClr val="DA6667"/>
                </a:solidFill>
                <a:latin typeface="Arial"/>
              </a:rPr>
              <a:t>3. Les </a:t>
            </a:r>
            <a:r>
              <a:rPr lang="fr-FR" sz="2800" b="1" kern="0" dirty="0">
                <a:solidFill>
                  <a:srgbClr val="DA6667"/>
                </a:solidFill>
                <a:latin typeface="Arial"/>
              </a:rPr>
              <a:t>transitions radiatives : La luminescence</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43"/>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47"/>
                                        </p:tgtEl>
                                        <p:attrNameLst>
                                          <p:attrName>style.visibility</p:attrName>
                                        </p:attrNameLst>
                                      </p:cBhvr>
                                      <p:to>
                                        <p:strVal val="visible"/>
                                      </p:to>
                                    </p:set>
                                    <p:animEffect transition="in" filter="wipe(left)">
                                      <p:cBhvr>
                                        <p:cTn id="27"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Espace réservé du numéro de diapositive 1"/>
          <p:cNvSpPr>
            <a:spLocks noGrp="1"/>
          </p:cNvSpPr>
          <p:nvPr>
            <p:ph type="sldNum" sz="quarter" idx="11"/>
          </p:nvPr>
        </p:nvSpPr>
        <p:spPr>
          <a:xfrm>
            <a:off x="438151" y="6403938"/>
            <a:ext cx="1115483" cy="288925"/>
          </a:xfrm>
        </p:spPr>
        <p:txBody>
          <a:bodyPr/>
          <a:lstStyle/>
          <a:p>
            <a:r>
              <a:rPr lang="fr-FR" dirty="0" smtClean="0"/>
              <a:t>page </a:t>
            </a:r>
            <a:fld id="{C6DDD436-036D-4AFC-B45E-DF406FB8E6F8}" type="slidenum">
              <a:rPr lang="fr-FR" smtClean="0"/>
              <a:pPr/>
              <a:t>14</a:t>
            </a:fld>
            <a:endParaRPr lang="fr-FR" dirty="0"/>
          </a:p>
        </p:txBody>
      </p:sp>
      <p:sp>
        <p:nvSpPr>
          <p:cNvPr id="39" name="Titre 1"/>
          <p:cNvSpPr txBox="1">
            <a:spLocks/>
          </p:cNvSpPr>
          <p:nvPr/>
        </p:nvSpPr>
        <p:spPr>
          <a:xfrm>
            <a:off x="2288659" y="6352067"/>
            <a:ext cx="7391400" cy="392666"/>
          </a:xfrm>
          <a:prstGeom prst="rect">
            <a:avLst/>
          </a:prstGeom>
        </p:spPr>
        <p:txBody>
          <a:bodyPr/>
          <a:lstStyle/>
          <a:p>
            <a:pPr>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lang="fr-FR" b="1" kern="0" dirty="0">
              <a:solidFill>
                <a:schemeClr val="tx2"/>
              </a:solidFill>
              <a:latin typeface="+mj-lt"/>
              <a:ea typeface="+mj-ea"/>
              <a:cs typeface="+mj-cs"/>
            </a:endParaRPr>
          </a:p>
        </p:txBody>
      </p:sp>
      <p:sp>
        <p:nvSpPr>
          <p:cNvPr id="5" name="Rectangle 2"/>
          <p:cNvSpPr txBox="1">
            <a:spLocks noChangeArrowheads="1"/>
          </p:cNvSpPr>
          <p:nvPr/>
        </p:nvSpPr>
        <p:spPr>
          <a:xfrm>
            <a:off x="124325" y="985279"/>
            <a:ext cx="7715272" cy="513169"/>
          </a:xfrm>
          <a:prstGeom prst="rect">
            <a:avLst/>
          </a:prstGeom>
        </p:spPr>
        <p:txBody>
          <a:bodyPr/>
          <a:lstStyle/>
          <a:p>
            <a:r>
              <a:rPr lang="fr-FR" sz="2400" b="1" kern="0" dirty="0">
                <a:solidFill>
                  <a:srgbClr val="DA6667"/>
                </a:solidFill>
                <a:latin typeface="Arial Narrow" pitchFamily="34" charset="0"/>
              </a:rPr>
              <a:t>Émission spontanée : </a:t>
            </a:r>
            <a:r>
              <a:rPr lang="fr-FR" sz="2400" b="1" kern="0" dirty="0">
                <a:solidFill>
                  <a:srgbClr val="DA6667"/>
                </a:solidFill>
                <a:latin typeface="Arial Narrow" pitchFamily="34" charset="0"/>
                <a:ea typeface="+mj-ea"/>
                <a:cs typeface="+mj-cs"/>
              </a:rPr>
              <a:t>Les sources </a:t>
            </a:r>
            <a:r>
              <a:rPr lang="fr-FR" sz="2400" b="1" kern="0" dirty="0" err="1">
                <a:solidFill>
                  <a:srgbClr val="DA6667"/>
                </a:solidFill>
                <a:latin typeface="Arial Narrow" pitchFamily="34" charset="0"/>
                <a:ea typeface="+mj-ea"/>
                <a:cs typeface="+mj-cs"/>
              </a:rPr>
              <a:t>superluminescentes</a:t>
            </a:r>
            <a:endParaRPr lang="fr-FR" sz="2400" b="1" kern="0" dirty="0">
              <a:solidFill>
                <a:srgbClr val="DA6667"/>
              </a:solidFill>
              <a:latin typeface="Arial Narrow" pitchFamily="34" charset="0"/>
              <a:ea typeface="+mj-ea"/>
              <a:cs typeface="+mj-cs"/>
            </a:endParaRPr>
          </a:p>
          <a:p>
            <a:pPr>
              <a:buFont typeface="Wingdings" pitchFamily="2" charset="2"/>
              <a:buChar char="è"/>
            </a:pPr>
            <a:r>
              <a:rPr lang="fr-FR" sz="2400" b="1" kern="0" dirty="0">
                <a:solidFill>
                  <a:srgbClr val="DA6667"/>
                </a:solidFill>
                <a:latin typeface="Arial Narrow" pitchFamily="34" charset="0"/>
                <a:ea typeface="+mj-ea"/>
                <a:cs typeface="+mj-cs"/>
              </a:rPr>
              <a:t>La LED : cas particulier : la LED Blanche</a:t>
            </a:r>
          </a:p>
          <a:p>
            <a:endParaRPr lang="fr-FR" sz="2400" b="1" kern="0" dirty="0">
              <a:solidFill>
                <a:srgbClr val="DA6667"/>
              </a:solidFill>
              <a:latin typeface="Arial Narrow" pitchFamily="34" charset="0"/>
              <a:ea typeface="+mj-ea"/>
              <a:cs typeface="+mj-cs"/>
            </a:endParaRPr>
          </a:p>
        </p:txBody>
      </p:sp>
      <p:grpSp>
        <p:nvGrpSpPr>
          <p:cNvPr id="6" name="Groupe 13"/>
          <p:cNvGrpSpPr>
            <a:grpSpLocks/>
          </p:cNvGrpSpPr>
          <p:nvPr/>
        </p:nvGrpSpPr>
        <p:grpSpPr bwMode="auto">
          <a:xfrm>
            <a:off x="7474709" y="4204812"/>
            <a:ext cx="2250009" cy="1778047"/>
            <a:chOff x="889214" y="612924"/>
            <a:chExt cx="5644840" cy="4786373"/>
          </a:xfrm>
        </p:grpSpPr>
        <p:pic>
          <p:nvPicPr>
            <p:cNvPr id="7" name="Picture 3"/>
            <p:cNvPicPr>
              <a:picLocks noChangeAspect="1" noChangeArrowheads="1"/>
            </p:cNvPicPr>
            <p:nvPr/>
          </p:nvPicPr>
          <p:blipFill>
            <a:blip r:embed="rId2"/>
            <a:srcRect/>
            <a:stretch>
              <a:fillRect/>
            </a:stretch>
          </p:blipFill>
          <p:spPr bwMode="auto">
            <a:xfrm>
              <a:off x="1384124" y="1026543"/>
              <a:ext cx="4502326" cy="3393057"/>
            </a:xfrm>
            <a:prstGeom prst="rect">
              <a:avLst/>
            </a:prstGeom>
            <a:noFill/>
            <a:ln w="9525">
              <a:noFill/>
              <a:miter lim="800000"/>
              <a:headEnd/>
              <a:tailEnd/>
            </a:ln>
          </p:spPr>
        </p:pic>
        <p:sp>
          <p:nvSpPr>
            <p:cNvPr id="8" name="ZoneTexte 3"/>
            <p:cNvSpPr txBox="1">
              <a:spLocks noChangeArrowheads="1"/>
            </p:cNvSpPr>
            <p:nvPr/>
          </p:nvSpPr>
          <p:spPr bwMode="auto">
            <a:xfrm>
              <a:off x="1216322" y="4416723"/>
              <a:ext cx="921756" cy="683523"/>
            </a:xfrm>
            <a:prstGeom prst="rect">
              <a:avLst/>
            </a:prstGeom>
            <a:noFill/>
            <a:ln w="9525">
              <a:noFill/>
              <a:miter lim="800000"/>
              <a:headEnd/>
              <a:tailEnd/>
            </a:ln>
          </p:spPr>
          <p:txBody>
            <a:bodyPr wrap="none">
              <a:spAutoFit/>
            </a:bodyPr>
            <a:lstStyle/>
            <a:p>
              <a:r>
                <a:rPr lang="fr-FR" sz="1050" b="1">
                  <a:latin typeface="Arial Narrow" pitchFamily="34" charset="0"/>
                </a:rPr>
                <a:t>350</a:t>
              </a:r>
            </a:p>
          </p:txBody>
        </p:sp>
        <p:sp>
          <p:nvSpPr>
            <p:cNvPr id="9" name="ZoneTexte 4"/>
            <p:cNvSpPr txBox="1">
              <a:spLocks noChangeArrowheads="1"/>
            </p:cNvSpPr>
            <p:nvPr/>
          </p:nvSpPr>
          <p:spPr bwMode="auto">
            <a:xfrm>
              <a:off x="2315315" y="4416723"/>
              <a:ext cx="921756" cy="683523"/>
            </a:xfrm>
            <a:prstGeom prst="rect">
              <a:avLst/>
            </a:prstGeom>
            <a:noFill/>
            <a:ln w="9525">
              <a:noFill/>
              <a:miter lim="800000"/>
              <a:headEnd/>
              <a:tailEnd/>
            </a:ln>
          </p:spPr>
          <p:txBody>
            <a:bodyPr wrap="none">
              <a:spAutoFit/>
            </a:bodyPr>
            <a:lstStyle/>
            <a:p>
              <a:r>
                <a:rPr lang="fr-FR" sz="1050" b="1">
                  <a:latin typeface="Arial Narrow" pitchFamily="34" charset="0"/>
                </a:rPr>
                <a:t>450</a:t>
              </a:r>
            </a:p>
          </p:txBody>
        </p:sp>
        <p:sp>
          <p:nvSpPr>
            <p:cNvPr id="10" name="ZoneTexte 5"/>
            <p:cNvSpPr txBox="1">
              <a:spLocks noChangeArrowheads="1"/>
            </p:cNvSpPr>
            <p:nvPr/>
          </p:nvSpPr>
          <p:spPr bwMode="auto">
            <a:xfrm>
              <a:off x="3414309" y="4416723"/>
              <a:ext cx="921756" cy="683523"/>
            </a:xfrm>
            <a:prstGeom prst="rect">
              <a:avLst/>
            </a:prstGeom>
            <a:noFill/>
            <a:ln w="9525">
              <a:noFill/>
              <a:miter lim="800000"/>
              <a:headEnd/>
              <a:tailEnd/>
            </a:ln>
          </p:spPr>
          <p:txBody>
            <a:bodyPr wrap="none">
              <a:spAutoFit/>
            </a:bodyPr>
            <a:lstStyle/>
            <a:p>
              <a:r>
                <a:rPr lang="fr-FR" sz="1050" b="1">
                  <a:latin typeface="Arial Narrow" pitchFamily="34" charset="0"/>
                </a:rPr>
                <a:t>550</a:t>
              </a:r>
            </a:p>
          </p:txBody>
        </p:sp>
        <p:sp>
          <p:nvSpPr>
            <p:cNvPr id="11" name="ZoneTexte 6"/>
            <p:cNvSpPr txBox="1">
              <a:spLocks noChangeArrowheads="1"/>
            </p:cNvSpPr>
            <p:nvPr/>
          </p:nvSpPr>
          <p:spPr bwMode="auto">
            <a:xfrm>
              <a:off x="4513305" y="4416723"/>
              <a:ext cx="921756" cy="683523"/>
            </a:xfrm>
            <a:prstGeom prst="rect">
              <a:avLst/>
            </a:prstGeom>
            <a:noFill/>
            <a:ln w="9525">
              <a:noFill/>
              <a:miter lim="800000"/>
              <a:headEnd/>
              <a:tailEnd/>
            </a:ln>
          </p:spPr>
          <p:txBody>
            <a:bodyPr wrap="none">
              <a:spAutoFit/>
            </a:bodyPr>
            <a:lstStyle/>
            <a:p>
              <a:r>
                <a:rPr lang="fr-FR" sz="1050" b="1">
                  <a:latin typeface="Arial Narrow" pitchFamily="34" charset="0"/>
                </a:rPr>
                <a:t>650</a:t>
              </a:r>
            </a:p>
          </p:txBody>
        </p:sp>
        <p:sp>
          <p:nvSpPr>
            <p:cNvPr id="12" name="ZoneTexte 7"/>
            <p:cNvSpPr txBox="1">
              <a:spLocks noChangeArrowheads="1"/>
            </p:cNvSpPr>
            <p:nvPr/>
          </p:nvSpPr>
          <p:spPr bwMode="auto">
            <a:xfrm>
              <a:off x="5612298" y="4416723"/>
              <a:ext cx="921756" cy="683523"/>
            </a:xfrm>
            <a:prstGeom prst="rect">
              <a:avLst/>
            </a:prstGeom>
            <a:noFill/>
            <a:ln w="9525">
              <a:noFill/>
              <a:miter lim="800000"/>
              <a:headEnd/>
              <a:tailEnd/>
            </a:ln>
          </p:spPr>
          <p:txBody>
            <a:bodyPr wrap="none">
              <a:spAutoFit/>
            </a:bodyPr>
            <a:lstStyle/>
            <a:p>
              <a:r>
                <a:rPr lang="fr-FR" sz="1050" b="1">
                  <a:latin typeface="Arial Narrow" pitchFamily="34" charset="0"/>
                </a:rPr>
                <a:t>750</a:t>
              </a:r>
            </a:p>
          </p:txBody>
        </p:sp>
        <p:sp>
          <p:nvSpPr>
            <p:cNvPr id="13" name="ZoneTexte 8"/>
            <p:cNvSpPr txBox="1">
              <a:spLocks noChangeArrowheads="1"/>
            </p:cNvSpPr>
            <p:nvPr/>
          </p:nvSpPr>
          <p:spPr bwMode="auto">
            <a:xfrm>
              <a:off x="2781706" y="4715774"/>
              <a:ext cx="3395059" cy="683523"/>
            </a:xfrm>
            <a:prstGeom prst="rect">
              <a:avLst/>
            </a:prstGeom>
            <a:noFill/>
            <a:ln w="9525">
              <a:noFill/>
              <a:miter lim="800000"/>
              <a:headEnd/>
              <a:tailEnd/>
            </a:ln>
          </p:spPr>
          <p:txBody>
            <a:bodyPr wrap="none">
              <a:spAutoFit/>
            </a:bodyPr>
            <a:lstStyle/>
            <a:p>
              <a:r>
                <a:rPr lang="fr-FR" sz="1050" b="1">
                  <a:latin typeface="Arial Narrow" pitchFamily="34" charset="0"/>
                </a:rPr>
                <a:t>Longueur d’onde (nm)</a:t>
              </a:r>
            </a:p>
          </p:txBody>
        </p:sp>
        <p:sp>
          <p:nvSpPr>
            <p:cNvPr id="14" name="ZoneTexte 9"/>
            <p:cNvSpPr txBox="1">
              <a:spLocks noChangeArrowheads="1"/>
            </p:cNvSpPr>
            <p:nvPr/>
          </p:nvSpPr>
          <p:spPr bwMode="auto">
            <a:xfrm rot="16200000">
              <a:off x="-743161" y="2245299"/>
              <a:ext cx="3901776" cy="637026"/>
            </a:xfrm>
            <a:prstGeom prst="rect">
              <a:avLst/>
            </a:prstGeom>
            <a:noFill/>
            <a:ln w="9525">
              <a:noFill/>
              <a:miter lim="800000"/>
              <a:headEnd/>
              <a:tailEnd/>
            </a:ln>
          </p:spPr>
          <p:txBody>
            <a:bodyPr wrap="none">
              <a:spAutoFit/>
            </a:bodyPr>
            <a:lstStyle/>
            <a:p>
              <a:r>
                <a:rPr lang="fr-FR" sz="1050" b="1" dirty="0">
                  <a:latin typeface="Arial Narrow" pitchFamily="34" charset="0"/>
                </a:rPr>
                <a:t>Puissance optique (</a:t>
              </a:r>
              <a:r>
                <a:rPr lang="fr-FR" sz="1050" b="1" dirty="0" err="1">
                  <a:latin typeface="Arial Narrow" pitchFamily="34" charset="0"/>
                </a:rPr>
                <a:t>u.a</a:t>
              </a:r>
              <a:r>
                <a:rPr lang="fr-FR" sz="1050" b="1" dirty="0">
                  <a:latin typeface="Arial Narrow" pitchFamily="34" charset="0"/>
                </a:rPr>
                <a:t>.)</a:t>
              </a:r>
            </a:p>
          </p:txBody>
        </p:sp>
      </p:grpSp>
      <p:sp>
        <p:nvSpPr>
          <p:cNvPr id="16" name="ZoneTexte 15"/>
          <p:cNvSpPr txBox="1"/>
          <p:nvPr/>
        </p:nvSpPr>
        <p:spPr>
          <a:xfrm>
            <a:off x="2127681" y="1757770"/>
            <a:ext cx="1923925" cy="523220"/>
          </a:xfrm>
          <a:prstGeom prst="rect">
            <a:avLst/>
          </a:prstGeom>
          <a:noFill/>
        </p:spPr>
        <p:txBody>
          <a:bodyPr wrap="none" rtlCol="0">
            <a:spAutoFit/>
          </a:bodyPr>
          <a:lstStyle/>
          <a:p>
            <a:r>
              <a:rPr lang="fr-FR" sz="1400" i="1" dirty="0">
                <a:latin typeface="Arial Narrow" pitchFamily="34" charset="0"/>
              </a:rPr>
              <a:t>Matériau : </a:t>
            </a:r>
            <a:r>
              <a:rPr lang="fr-FR" sz="1400" i="1" dirty="0" err="1">
                <a:latin typeface="Arial Narrow" pitchFamily="34" charset="0"/>
              </a:rPr>
              <a:t>semiconducteur</a:t>
            </a:r>
            <a:endParaRPr lang="fr-FR" sz="1400" i="1" dirty="0">
              <a:latin typeface="Arial Narrow" pitchFamily="34" charset="0"/>
            </a:endParaRPr>
          </a:p>
          <a:p>
            <a:r>
              <a:rPr lang="fr-FR" sz="1400" i="1" dirty="0">
                <a:latin typeface="Arial Narrow" pitchFamily="34" charset="0"/>
              </a:rPr>
              <a:t>1</a:t>
            </a:r>
            <a:r>
              <a:rPr lang="fr-FR" sz="1400" i="1" baseline="30000" dirty="0">
                <a:latin typeface="Arial Narrow" pitchFamily="34" charset="0"/>
              </a:rPr>
              <a:t>ère</a:t>
            </a:r>
            <a:r>
              <a:rPr lang="fr-FR" sz="1400" i="1" dirty="0">
                <a:latin typeface="Arial Narrow" pitchFamily="34" charset="0"/>
              </a:rPr>
              <a:t> LED : 1962</a:t>
            </a:r>
          </a:p>
        </p:txBody>
      </p:sp>
      <p:sp>
        <p:nvSpPr>
          <p:cNvPr id="19" name="ZoneTexte 18"/>
          <p:cNvSpPr txBox="1"/>
          <p:nvPr/>
        </p:nvSpPr>
        <p:spPr>
          <a:xfrm>
            <a:off x="1709303" y="2300412"/>
            <a:ext cx="2811988" cy="369332"/>
          </a:xfrm>
          <a:prstGeom prst="rect">
            <a:avLst/>
          </a:prstGeom>
          <a:noFill/>
        </p:spPr>
        <p:txBody>
          <a:bodyPr wrap="none" rtlCol="0">
            <a:spAutoFit/>
          </a:bodyPr>
          <a:lstStyle/>
          <a:p>
            <a:r>
              <a:rPr lang="fr-FR" b="1" dirty="0" smtClean="0">
                <a:latin typeface="Arial Narrow" pitchFamily="34" charset="0"/>
              </a:rPr>
              <a:t>1) Diodes Bleue + Phosphore</a:t>
            </a:r>
            <a:endParaRPr lang="fr-FR" b="1" dirty="0">
              <a:latin typeface="Arial Narrow" pitchFamily="34" charset="0"/>
            </a:endParaRPr>
          </a:p>
        </p:txBody>
      </p:sp>
      <p:grpSp>
        <p:nvGrpSpPr>
          <p:cNvPr id="26" name="Groupe 25"/>
          <p:cNvGrpSpPr/>
          <p:nvPr/>
        </p:nvGrpSpPr>
        <p:grpSpPr>
          <a:xfrm>
            <a:off x="2476500" y="4030512"/>
            <a:ext cx="4425980" cy="1102058"/>
            <a:chOff x="4718020" y="3323146"/>
            <a:chExt cx="4425980" cy="1102058"/>
          </a:xfrm>
        </p:grpSpPr>
        <p:pic>
          <p:nvPicPr>
            <p:cNvPr id="79873" name="Picture 1"/>
            <p:cNvPicPr>
              <a:picLocks noChangeAspect="1" noChangeArrowheads="1"/>
            </p:cNvPicPr>
            <p:nvPr/>
          </p:nvPicPr>
          <p:blipFill>
            <a:blip r:embed="rId3"/>
            <a:srcRect/>
            <a:stretch>
              <a:fillRect/>
            </a:stretch>
          </p:blipFill>
          <p:spPr bwMode="auto">
            <a:xfrm>
              <a:off x="4718020" y="3484893"/>
              <a:ext cx="2208991" cy="653318"/>
            </a:xfrm>
            <a:prstGeom prst="rect">
              <a:avLst/>
            </a:prstGeom>
            <a:noFill/>
            <a:ln w="9525">
              <a:noFill/>
              <a:miter lim="800000"/>
              <a:headEnd/>
              <a:tailEnd/>
            </a:ln>
          </p:spPr>
        </p:pic>
        <p:pic>
          <p:nvPicPr>
            <p:cNvPr id="79875" name="Picture 3"/>
            <p:cNvPicPr>
              <a:picLocks noChangeAspect="1" noChangeArrowheads="1"/>
            </p:cNvPicPr>
            <p:nvPr/>
          </p:nvPicPr>
          <p:blipFill>
            <a:blip r:embed="rId4"/>
            <a:srcRect/>
            <a:stretch>
              <a:fillRect/>
            </a:stretch>
          </p:blipFill>
          <p:spPr bwMode="auto">
            <a:xfrm>
              <a:off x="7128924" y="3323146"/>
              <a:ext cx="2015076" cy="1102058"/>
            </a:xfrm>
            <a:prstGeom prst="rect">
              <a:avLst/>
            </a:prstGeom>
            <a:noFill/>
            <a:ln w="9525">
              <a:noFill/>
              <a:miter lim="800000"/>
              <a:headEnd/>
              <a:tailEnd/>
            </a:ln>
          </p:spPr>
        </p:pic>
      </p:grpSp>
      <p:grpSp>
        <p:nvGrpSpPr>
          <p:cNvPr id="27" name="Groupe 26"/>
          <p:cNvGrpSpPr/>
          <p:nvPr/>
        </p:nvGrpSpPr>
        <p:grpSpPr>
          <a:xfrm>
            <a:off x="2585142" y="2814592"/>
            <a:ext cx="3917739" cy="1039394"/>
            <a:chOff x="5150061" y="4479490"/>
            <a:chExt cx="3917739" cy="1039394"/>
          </a:xfrm>
        </p:grpSpPr>
        <p:pic>
          <p:nvPicPr>
            <p:cNvPr id="79874" name="Picture 2"/>
            <p:cNvPicPr>
              <a:picLocks noChangeAspect="1" noChangeArrowheads="1"/>
            </p:cNvPicPr>
            <p:nvPr/>
          </p:nvPicPr>
          <p:blipFill>
            <a:blip r:embed="rId5"/>
            <a:srcRect/>
            <a:stretch>
              <a:fillRect/>
            </a:stretch>
          </p:blipFill>
          <p:spPr bwMode="auto">
            <a:xfrm>
              <a:off x="5150061" y="4529392"/>
              <a:ext cx="1466399" cy="939590"/>
            </a:xfrm>
            <a:prstGeom prst="rect">
              <a:avLst/>
            </a:prstGeom>
            <a:noFill/>
            <a:ln w="9525">
              <a:noFill/>
              <a:miter lim="800000"/>
              <a:headEnd/>
              <a:tailEnd/>
            </a:ln>
          </p:spPr>
        </p:pic>
        <p:pic>
          <p:nvPicPr>
            <p:cNvPr id="79876" name="Picture 4"/>
            <p:cNvPicPr>
              <a:picLocks noChangeAspect="1" noChangeArrowheads="1"/>
            </p:cNvPicPr>
            <p:nvPr/>
          </p:nvPicPr>
          <p:blipFill>
            <a:blip r:embed="rId6"/>
            <a:srcRect/>
            <a:stretch>
              <a:fillRect/>
            </a:stretch>
          </p:blipFill>
          <p:spPr bwMode="auto">
            <a:xfrm>
              <a:off x="7049590" y="4479490"/>
              <a:ext cx="2018210" cy="1039394"/>
            </a:xfrm>
            <a:prstGeom prst="rect">
              <a:avLst/>
            </a:prstGeom>
            <a:noFill/>
            <a:ln w="9525">
              <a:noFill/>
              <a:miter lim="800000"/>
              <a:headEnd/>
              <a:tailEnd/>
            </a:ln>
          </p:spPr>
        </p:pic>
      </p:grpSp>
      <p:pic>
        <p:nvPicPr>
          <p:cNvPr id="79877" name="Picture 5"/>
          <p:cNvPicPr>
            <a:picLocks noChangeAspect="1" noChangeArrowheads="1"/>
          </p:cNvPicPr>
          <p:nvPr/>
        </p:nvPicPr>
        <p:blipFill>
          <a:blip r:embed="rId7"/>
          <a:srcRect/>
          <a:stretch>
            <a:fillRect/>
          </a:stretch>
        </p:blipFill>
        <p:spPr bwMode="auto">
          <a:xfrm>
            <a:off x="3384906" y="5080959"/>
            <a:ext cx="2360335" cy="1276709"/>
          </a:xfrm>
          <a:prstGeom prst="rect">
            <a:avLst/>
          </a:prstGeom>
          <a:noFill/>
          <a:ln w="9525">
            <a:noFill/>
            <a:miter lim="800000"/>
            <a:headEnd/>
            <a:tailEnd/>
          </a:ln>
        </p:spPr>
      </p:pic>
      <p:grpSp>
        <p:nvGrpSpPr>
          <p:cNvPr id="35" name="Groupe 34"/>
          <p:cNvGrpSpPr/>
          <p:nvPr/>
        </p:nvGrpSpPr>
        <p:grpSpPr>
          <a:xfrm>
            <a:off x="6872378" y="2674544"/>
            <a:ext cx="3605851" cy="1388501"/>
            <a:chOff x="5348377" y="2674543"/>
            <a:chExt cx="3605851" cy="1388501"/>
          </a:xfrm>
        </p:grpSpPr>
        <p:grpSp>
          <p:nvGrpSpPr>
            <p:cNvPr id="32" name="Groupe 31"/>
            <p:cNvGrpSpPr/>
            <p:nvPr/>
          </p:nvGrpSpPr>
          <p:grpSpPr>
            <a:xfrm>
              <a:off x="6098885" y="2674543"/>
              <a:ext cx="2855343" cy="1388501"/>
              <a:chOff x="6297283" y="3278390"/>
              <a:chExt cx="2855343" cy="1388501"/>
            </a:xfrm>
          </p:grpSpPr>
          <p:pic>
            <p:nvPicPr>
              <p:cNvPr id="79878" name="Picture 6"/>
              <p:cNvPicPr>
                <a:picLocks noChangeAspect="1" noChangeArrowheads="1"/>
              </p:cNvPicPr>
              <p:nvPr/>
            </p:nvPicPr>
            <p:blipFill>
              <a:blip r:embed="rId8"/>
              <a:srcRect/>
              <a:stretch>
                <a:fillRect/>
              </a:stretch>
            </p:blipFill>
            <p:spPr bwMode="auto">
              <a:xfrm>
                <a:off x="6297283" y="3278390"/>
                <a:ext cx="1637098" cy="1388501"/>
              </a:xfrm>
              <a:prstGeom prst="rect">
                <a:avLst/>
              </a:prstGeom>
              <a:noFill/>
              <a:ln w="9525">
                <a:noFill/>
                <a:miter lim="800000"/>
                <a:headEnd/>
                <a:tailEnd/>
              </a:ln>
            </p:spPr>
          </p:pic>
          <p:sp>
            <p:nvSpPr>
              <p:cNvPr id="29" name="ZoneTexte 28"/>
              <p:cNvSpPr txBox="1"/>
              <p:nvPr/>
            </p:nvSpPr>
            <p:spPr>
              <a:xfrm>
                <a:off x="7908375" y="4088921"/>
                <a:ext cx="880369" cy="276999"/>
              </a:xfrm>
              <a:prstGeom prst="rect">
                <a:avLst/>
              </a:prstGeom>
              <a:noFill/>
            </p:spPr>
            <p:txBody>
              <a:bodyPr wrap="none" rtlCol="0">
                <a:spAutoFit/>
              </a:bodyPr>
              <a:lstStyle/>
              <a:p>
                <a:r>
                  <a:rPr lang="fr-FR" sz="1200" dirty="0">
                    <a:latin typeface="Arial Narrow" pitchFamily="34" charset="0"/>
                  </a:rPr>
                  <a:t>Blanc chaud</a:t>
                </a:r>
              </a:p>
            </p:txBody>
          </p:sp>
          <p:sp>
            <p:nvSpPr>
              <p:cNvPr id="30" name="ZoneTexte 29"/>
              <p:cNvSpPr txBox="1"/>
              <p:nvPr/>
            </p:nvSpPr>
            <p:spPr>
              <a:xfrm>
                <a:off x="7908375" y="3689229"/>
                <a:ext cx="1244251" cy="461665"/>
              </a:xfrm>
              <a:prstGeom prst="rect">
                <a:avLst/>
              </a:prstGeom>
              <a:noFill/>
            </p:spPr>
            <p:txBody>
              <a:bodyPr wrap="none" rtlCol="0">
                <a:spAutoFit/>
              </a:bodyPr>
              <a:lstStyle/>
              <a:p>
                <a:r>
                  <a:rPr lang="fr-FR" sz="1200" dirty="0">
                    <a:latin typeface="Arial Narrow" pitchFamily="34" charset="0"/>
                  </a:rPr>
                  <a:t>Blanc froid et </a:t>
                </a:r>
              </a:p>
              <a:p>
                <a:r>
                  <a:rPr lang="fr-FR" sz="1200" dirty="0">
                    <a:latin typeface="Arial Narrow" pitchFamily="34" charset="0"/>
                  </a:rPr>
                  <a:t>variations de teinte</a:t>
                </a:r>
              </a:p>
            </p:txBody>
          </p:sp>
          <p:sp>
            <p:nvSpPr>
              <p:cNvPr id="31" name="ZoneTexte 30"/>
              <p:cNvSpPr txBox="1"/>
              <p:nvPr/>
            </p:nvSpPr>
            <p:spPr>
              <a:xfrm>
                <a:off x="7908375" y="3453431"/>
                <a:ext cx="1034257" cy="276999"/>
              </a:xfrm>
              <a:prstGeom prst="rect">
                <a:avLst/>
              </a:prstGeom>
              <a:noFill/>
            </p:spPr>
            <p:txBody>
              <a:bodyPr wrap="none" rtlCol="0">
                <a:spAutoFit/>
              </a:bodyPr>
              <a:lstStyle/>
              <a:p>
                <a:r>
                  <a:rPr lang="fr-FR" sz="1200" dirty="0">
                    <a:latin typeface="Arial Narrow" pitchFamily="34" charset="0"/>
                  </a:rPr>
                  <a:t>Halo jaune/vert</a:t>
                </a:r>
              </a:p>
            </p:txBody>
          </p:sp>
        </p:grpSp>
        <p:sp>
          <p:nvSpPr>
            <p:cNvPr id="34" name="Flèche droite 33"/>
            <p:cNvSpPr/>
            <p:nvPr/>
          </p:nvSpPr>
          <p:spPr>
            <a:xfrm>
              <a:off x="5348377" y="3096883"/>
              <a:ext cx="577970" cy="396815"/>
            </a:xfrm>
            <a:prstGeom prst="righ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grpSp>
      <p:sp>
        <p:nvSpPr>
          <p:cNvPr id="33" name="Titre 1"/>
          <p:cNvSpPr txBox="1">
            <a:spLocks/>
          </p:cNvSpPr>
          <p:nvPr/>
        </p:nvSpPr>
        <p:spPr>
          <a:xfrm>
            <a:off x="3071813" y="5805578"/>
            <a:ext cx="7391400" cy="938123"/>
          </a:xfrm>
          <a:prstGeom prst="rect">
            <a:avLst/>
          </a:prstGeom>
        </p:spPr>
        <p:txBody>
          <a:bodyPr/>
          <a:lstStyle/>
          <a:p>
            <a:pPr>
              <a:defRPr/>
            </a:pPr>
            <a:r>
              <a:rPr lang="fr-FR" b="1" kern="0" dirty="0" smtClean="0">
                <a:solidFill>
                  <a:schemeClr val="tx2"/>
                </a:solidFill>
                <a:latin typeface="+mj-lt"/>
                <a:ea typeface="+mj-ea"/>
                <a:cs typeface="+mj-cs"/>
              </a:rPr>
              <a:t>CM101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3 : Le laser</a:t>
            </a:r>
            <a:endParaRPr lang="fr-FR" b="1" kern="0" dirty="0">
              <a:solidFill>
                <a:schemeClr val="tx2"/>
              </a:solidFill>
              <a:latin typeface="+mj-lt"/>
              <a:ea typeface="+mj-ea"/>
              <a:cs typeface="+mj-cs"/>
            </a:endParaRPr>
          </a:p>
        </p:txBody>
      </p:sp>
      <p:sp>
        <p:nvSpPr>
          <p:cNvPr id="36" name="ZoneTexte 35"/>
          <p:cNvSpPr txBox="1"/>
          <p:nvPr/>
        </p:nvSpPr>
        <p:spPr>
          <a:xfrm>
            <a:off x="2502857" y="5648625"/>
            <a:ext cx="7283332" cy="1077218"/>
          </a:xfrm>
          <a:prstGeom prst="rect">
            <a:avLst/>
          </a:prstGeom>
          <a:solidFill>
            <a:schemeClr val="tx2"/>
          </a:solidFill>
        </p:spPr>
        <p:txBody>
          <a:bodyPr wrap="square" rtlCol="0">
            <a:spAutoFit/>
          </a:bodyPr>
          <a:lstStyle/>
          <a:p>
            <a:pPr indent="180975">
              <a:buFont typeface="Arial" pitchFamily="34" charset="0"/>
              <a:buChar char="•"/>
            </a:pPr>
            <a:r>
              <a:rPr lang="fr-FR" sz="1600" dirty="0">
                <a:latin typeface="Arial Narrow" pitchFamily="34" charset="0"/>
              </a:rPr>
              <a:t>Progrès constant à chaque sortie de nouveaux produits</a:t>
            </a:r>
          </a:p>
          <a:p>
            <a:pPr indent="180975">
              <a:buFont typeface="Arial" pitchFamily="34" charset="0"/>
              <a:buChar char="•"/>
            </a:pPr>
            <a:r>
              <a:rPr lang="fr-FR" sz="1600" dirty="0">
                <a:latin typeface="Arial Narrow" pitchFamily="34" charset="0"/>
              </a:rPr>
              <a:t>Différentes variétés de phosphore</a:t>
            </a:r>
          </a:p>
          <a:p>
            <a:pPr indent="180975">
              <a:buFont typeface="Arial" pitchFamily="34" charset="0"/>
              <a:buChar char="•"/>
            </a:pPr>
            <a:r>
              <a:rPr lang="fr-FR" sz="1600" dirty="0">
                <a:latin typeface="Arial Narrow" pitchFamily="34" charset="0"/>
              </a:rPr>
              <a:t>Possibilité de plusieurs couches de différents phosphore pour élargir le spectre</a:t>
            </a:r>
          </a:p>
          <a:p>
            <a:pPr indent="180975">
              <a:buFont typeface="Arial" pitchFamily="34" charset="0"/>
              <a:buChar char="•"/>
            </a:pPr>
            <a:r>
              <a:rPr lang="fr-FR" sz="1600" dirty="0">
                <a:latin typeface="Arial Narrow" pitchFamily="34" charset="0"/>
              </a:rPr>
              <a:t>La plupart des </a:t>
            </a:r>
            <a:r>
              <a:rPr lang="fr-FR" sz="1600" dirty="0" err="1">
                <a:latin typeface="Arial Narrow" pitchFamily="34" charset="0"/>
              </a:rPr>
              <a:t>LEDs</a:t>
            </a:r>
            <a:r>
              <a:rPr lang="fr-FR" sz="1600" dirty="0">
                <a:latin typeface="Arial Narrow" pitchFamily="34" charset="0"/>
              </a:rPr>
              <a:t> blanches Haute Puissance fonctionnent sur ce principe</a:t>
            </a:r>
          </a:p>
        </p:txBody>
      </p:sp>
      <p:sp>
        <p:nvSpPr>
          <p:cNvPr id="40" name="Rectangle 39"/>
          <p:cNvSpPr/>
          <p:nvPr/>
        </p:nvSpPr>
        <p:spPr>
          <a:xfrm>
            <a:off x="2077169" y="457855"/>
            <a:ext cx="8138766" cy="523220"/>
          </a:xfrm>
          <a:prstGeom prst="rect">
            <a:avLst/>
          </a:prstGeom>
        </p:spPr>
        <p:txBody>
          <a:bodyPr wrap="none">
            <a:spAutoFit/>
          </a:bodyPr>
          <a:lstStyle/>
          <a:p>
            <a:r>
              <a:rPr lang="fr-FR" sz="2800" b="1" kern="0" dirty="0" smtClean="0">
                <a:solidFill>
                  <a:srgbClr val="DA6667"/>
                </a:solidFill>
                <a:latin typeface="Arial"/>
              </a:rPr>
              <a:t>3. Les </a:t>
            </a:r>
            <a:r>
              <a:rPr lang="fr-FR" sz="2800" b="1" kern="0" dirty="0">
                <a:solidFill>
                  <a:srgbClr val="DA6667"/>
                </a:solidFill>
                <a:latin typeface="Arial"/>
              </a:rPr>
              <a:t>transitions radiatives : La luminescence</a:t>
            </a:r>
          </a:p>
        </p:txBody>
      </p:sp>
      <p:grpSp>
        <p:nvGrpSpPr>
          <p:cNvPr id="23" name="Groupe 22"/>
          <p:cNvGrpSpPr/>
          <p:nvPr/>
        </p:nvGrpSpPr>
        <p:grpSpPr>
          <a:xfrm>
            <a:off x="7865009" y="872175"/>
            <a:ext cx="3830558" cy="1645128"/>
            <a:chOff x="7865009" y="872175"/>
            <a:chExt cx="3830558" cy="1645128"/>
          </a:xfrm>
        </p:grpSpPr>
        <p:pic>
          <p:nvPicPr>
            <p:cNvPr id="18" name="Image 17"/>
            <p:cNvPicPr>
              <a:picLocks noChangeAspect="1"/>
            </p:cNvPicPr>
            <p:nvPr/>
          </p:nvPicPr>
          <p:blipFill>
            <a:blip r:embed="rId9"/>
            <a:stretch>
              <a:fillRect/>
            </a:stretch>
          </p:blipFill>
          <p:spPr>
            <a:xfrm>
              <a:off x="7876811" y="872175"/>
              <a:ext cx="3818756" cy="1645128"/>
            </a:xfrm>
            <a:prstGeom prst="rect">
              <a:avLst/>
            </a:prstGeom>
          </p:spPr>
        </p:pic>
        <p:sp>
          <p:nvSpPr>
            <p:cNvPr id="21" name="Rectangle 20"/>
            <p:cNvSpPr/>
            <p:nvPr/>
          </p:nvSpPr>
          <p:spPr>
            <a:xfrm>
              <a:off x="8723507" y="2057704"/>
              <a:ext cx="982961" cy="400110"/>
            </a:xfrm>
            <a:prstGeom prst="rect">
              <a:avLst/>
            </a:prstGeom>
          </p:spPr>
          <p:txBody>
            <a:bodyPr wrap="none">
              <a:spAutoFit/>
            </a:bodyPr>
            <a:lstStyle/>
            <a:p>
              <a:pPr algn="ctr"/>
              <a:r>
                <a:rPr lang="fr-FR" sz="1000" b="1" dirty="0">
                  <a:solidFill>
                    <a:schemeClr val="tx2"/>
                  </a:solidFill>
                  <a:latin typeface="Arial Narrow" pitchFamily="34" charset="0"/>
                </a:rPr>
                <a:t>Blanc neutre </a:t>
              </a:r>
            </a:p>
            <a:p>
              <a:pPr algn="ctr"/>
              <a:r>
                <a:rPr lang="fr-FR" sz="1000" b="1" dirty="0">
                  <a:solidFill>
                    <a:schemeClr val="tx2"/>
                  </a:solidFill>
                  <a:latin typeface="Arial Narrow" pitchFamily="34" charset="0"/>
                </a:rPr>
                <a:t>(</a:t>
              </a:r>
              <a:r>
                <a:rPr lang="fr-FR" sz="1000" b="1" dirty="0" smtClean="0">
                  <a:solidFill>
                    <a:schemeClr val="tx2"/>
                  </a:solidFill>
                  <a:latin typeface="Arial Narrow" pitchFamily="34" charset="0"/>
                </a:rPr>
                <a:t>3500K </a:t>
              </a:r>
              <a:r>
                <a:rPr lang="fr-FR" sz="1000" b="1" dirty="0">
                  <a:solidFill>
                    <a:schemeClr val="tx2"/>
                  </a:solidFill>
                  <a:latin typeface="Arial Narrow" pitchFamily="34" charset="0"/>
                </a:rPr>
                <a:t>à </a:t>
              </a:r>
              <a:r>
                <a:rPr lang="fr-FR" sz="1000" b="1" dirty="0" smtClean="0">
                  <a:solidFill>
                    <a:schemeClr val="tx2"/>
                  </a:solidFill>
                  <a:latin typeface="Arial Narrow" pitchFamily="34" charset="0"/>
                </a:rPr>
                <a:t>4500K</a:t>
              </a:r>
              <a:r>
                <a:rPr lang="fr-FR" sz="1000" b="1" dirty="0">
                  <a:solidFill>
                    <a:schemeClr val="tx2"/>
                  </a:solidFill>
                  <a:latin typeface="Arial Narrow" pitchFamily="34" charset="0"/>
                </a:rPr>
                <a:t>)</a:t>
              </a:r>
            </a:p>
          </p:txBody>
        </p:sp>
        <p:sp>
          <p:nvSpPr>
            <p:cNvPr id="22" name="Rectangle 21"/>
            <p:cNvSpPr/>
            <p:nvPr/>
          </p:nvSpPr>
          <p:spPr>
            <a:xfrm>
              <a:off x="9996052" y="2057704"/>
              <a:ext cx="1069524" cy="400110"/>
            </a:xfrm>
            <a:prstGeom prst="rect">
              <a:avLst/>
            </a:prstGeom>
          </p:spPr>
          <p:txBody>
            <a:bodyPr wrap="none">
              <a:spAutoFit/>
            </a:bodyPr>
            <a:lstStyle/>
            <a:p>
              <a:pPr algn="ctr"/>
              <a:r>
                <a:rPr lang="fr-FR" sz="1000" b="1" dirty="0">
                  <a:solidFill>
                    <a:schemeClr val="tx2"/>
                  </a:solidFill>
                  <a:latin typeface="Arial Narrow" pitchFamily="34" charset="0"/>
                </a:rPr>
                <a:t>Banc froid </a:t>
              </a:r>
              <a:endParaRPr lang="fr-FR" sz="1000" b="1" dirty="0" smtClean="0">
                <a:solidFill>
                  <a:schemeClr val="tx2"/>
                </a:solidFill>
                <a:latin typeface="Arial Narrow" pitchFamily="34" charset="0"/>
              </a:endParaRPr>
            </a:p>
            <a:p>
              <a:pPr algn="ctr"/>
              <a:r>
                <a:rPr lang="fr-FR" sz="1000" b="1" dirty="0" smtClean="0">
                  <a:solidFill>
                    <a:schemeClr val="tx2"/>
                  </a:solidFill>
                  <a:latin typeface="Arial Narrow" pitchFamily="34" charset="0"/>
                </a:rPr>
                <a:t>(4500K </a:t>
              </a:r>
              <a:r>
                <a:rPr lang="fr-FR" sz="1000" b="1" dirty="0">
                  <a:solidFill>
                    <a:schemeClr val="tx2"/>
                  </a:solidFill>
                  <a:latin typeface="Arial Narrow" pitchFamily="34" charset="0"/>
                </a:rPr>
                <a:t>à 10 </a:t>
              </a:r>
              <a:r>
                <a:rPr lang="fr-FR" sz="1000" b="1" dirty="0" smtClean="0">
                  <a:solidFill>
                    <a:schemeClr val="tx2"/>
                  </a:solidFill>
                  <a:latin typeface="Arial Narrow" pitchFamily="34" charset="0"/>
                </a:rPr>
                <a:t>000K</a:t>
              </a:r>
              <a:r>
                <a:rPr lang="fr-FR" sz="1000" b="1" dirty="0">
                  <a:solidFill>
                    <a:schemeClr val="tx2"/>
                  </a:solidFill>
                  <a:latin typeface="Arial Narrow" pitchFamily="34" charset="0"/>
                </a:rPr>
                <a:t>)</a:t>
              </a:r>
            </a:p>
          </p:txBody>
        </p:sp>
        <p:sp>
          <p:nvSpPr>
            <p:cNvPr id="20" name="Rectangle 19"/>
            <p:cNvSpPr/>
            <p:nvPr/>
          </p:nvSpPr>
          <p:spPr>
            <a:xfrm>
              <a:off x="7865009" y="2057704"/>
              <a:ext cx="982961" cy="400110"/>
            </a:xfrm>
            <a:prstGeom prst="rect">
              <a:avLst/>
            </a:prstGeom>
          </p:spPr>
          <p:txBody>
            <a:bodyPr wrap="none">
              <a:spAutoFit/>
            </a:bodyPr>
            <a:lstStyle/>
            <a:p>
              <a:pPr algn="ctr"/>
              <a:r>
                <a:rPr lang="fr-FR" sz="1000" b="1" dirty="0">
                  <a:solidFill>
                    <a:schemeClr val="tx2"/>
                  </a:solidFill>
                  <a:latin typeface="Arial Narrow" pitchFamily="34" charset="0"/>
                </a:rPr>
                <a:t>Blanc chaud </a:t>
              </a:r>
            </a:p>
            <a:p>
              <a:pPr algn="ctr"/>
              <a:r>
                <a:rPr lang="fr-FR" sz="1000" b="1" dirty="0">
                  <a:solidFill>
                    <a:schemeClr val="tx2"/>
                  </a:solidFill>
                  <a:latin typeface="Arial Narrow" pitchFamily="34" charset="0"/>
                </a:rPr>
                <a:t>(</a:t>
              </a:r>
              <a:r>
                <a:rPr lang="fr-FR" sz="1000" b="1" dirty="0" smtClean="0">
                  <a:solidFill>
                    <a:schemeClr val="tx2"/>
                  </a:solidFill>
                  <a:latin typeface="Arial Narrow" pitchFamily="34" charset="0"/>
                </a:rPr>
                <a:t>2670K </a:t>
              </a:r>
              <a:r>
                <a:rPr lang="fr-FR" sz="1000" b="1" dirty="0">
                  <a:solidFill>
                    <a:schemeClr val="tx2"/>
                  </a:solidFill>
                  <a:latin typeface="Arial Narrow" pitchFamily="34" charset="0"/>
                </a:rPr>
                <a:t>à </a:t>
              </a:r>
              <a:r>
                <a:rPr lang="fr-FR" sz="1000" b="1" dirty="0" smtClean="0">
                  <a:solidFill>
                    <a:schemeClr val="tx2"/>
                  </a:solidFill>
                  <a:latin typeface="Arial Narrow" pitchFamily="34" charset="0"/>
                </a:rPr>
                <a:t>3500K</a:t>
              </a:r>
              <a:r>
                <a:rPr lang="fr-FR" sz="1000" b="1" dirty="0">
                  <a:solidFill>
                    <a:schemeClr val="tx2"/>
                  </a:solidFill>
                  <a:latin typeface="Arial Narrow" pitchFamily="34" charset="0"/>
                </a:rPr>
                <a:t>)</a:t>
              </a:r>
            </a:p>
          </p:txBody>
        </p:sp>
      </p:grpSp>
      <p:cxnSp>
        <p:nvCxnSpPr>
          <p:cNvPr id="4" name="Connecteur droit 3"/>
          <p:cNvCxnSpPr/>
          <p:nvPr/>
        </p:nvCxnSpPr>
        <p:spPr>
          <a:xfrm>
            <a:off x="9055667" y="1555832"/>
            <a:ext cx="0" cy="464836"/>
          </a:xfrm>
          <a:prstGeom prst="line">
            <a:avLst/>
          </a:prstGeom>
          <a:ln w="19050">
            <a:solidFill>
              <a:schemeClr val="tx1"/>
            </a:solidFill>
            <a:prstDash val="dash"/>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42" name="Connecteur droit 41"/>
          <p:cNvCxnSpPr/>
          <p:nvPr/>
        </p:nvCxnSpPr>
        <p:spPr>
          <a:xfrm>
            <a:off x="9383327" y="1555832"/>
            <a:ext cx="0" cy="464836"/>
          </a:xfrm>
          <a:prstGeom prst="line">
            <a:avLst/>
          </a:prstGeom>
          <a:ln w="19050">
            <a:solidFill>
              <a:schemeClr val="tx1"/>
            </a:solidFill>
            <a:prstDash val="dash"/>
            <a:headEnd type="none" w="med" len="med"/>
            <a:tailEnd type="none" w="med" len="med"/>
          </a:ln>
        </p:spPr>
        <p:style>
          <a:lnRef idx="1">
            <a:schemeClr val="accent6"/>
          </a:lnRef>
          <a:fillRef idx="0">
            <a:schemeClr val="accent6"/>
          </a:fillRef>
          <a:effectRef idx="0">
            <a:schemeClr val="accent6"/>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7"/>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6"/>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7987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35"/>
                                        </p:tgtEl>
                                        <p:attrNameLst>
                                          <p:attrName>style.visibility</p:attrName>
                                        </p:attrNameLst>
                                      </p:cBhvr>
                                      <p:to>
                                        <p:strVal val="visible"/>
                                      </p:to>
                                    </p:set>
                                    <p:animEffect transition="in" filter="wipe(left)">
                                      <p:cBhvr>
                                        <p:cTn id="17" dur="500"/>
                                        <p:tgtEl>
                                          <p:spTgt spid="35"/>
                                        </p:tgtEl>
                                      </p:cBhvr>
                                    </p:animEffec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nodeType="clickEffect">
                                  <p:stCondLst>
                                    <p:cond delay="0"/>
                                  </p:stCondLst>
                                  <p:childTnLst>
                                    <p:set>
                                      <p:cBhvr>
                                        <p:cTn id="21" dur="1" fill="hold">
                                          <p:stCondLst>
                                            <p:cond delay="0"/>
                                          </p:stCondLst>
                                        </p:cTn>
                                        <p:tgtEl>
                                          <p:spTgt spid="6"/>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36"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e 3"/>
          <p:cNvGrpSpPr/>
          <p:nvPr/>
        </p:nvGrpSpPr>
        <p:grpSpPr>
          <a:xfrm>
            <a:off x="1644764" y="1516451"/>
            <a:ext cx="10166781" cy="2193809"/>
            <a:chOff x="106532" y="1143197"/>
            <a:chExt cx="10166781" cy="2193809"/>
          </a:xfrm>
        </p:grpSpPr>
        <p:pic>
          <p:nvPicPr>
            <p:cNvPr id="5" name="Picture 5" descr="http://infoindustrielle.free.fr/Images/led_blanche_3.jpg"/>
            <p:cNvPicPr>
              <a:picLocks noChangeAspect="1" noChangeArrowheads="1"/>
            </p:cNvPicPr>
            <p:nvPr/>
          </p:nvPicPr>
          <p:blipFill>
            <a:blip r:embed="rId2"/>
            <a:srcRect/>
            <a:stretch>
              <a:fillRect/>
            </a:stretch>
          </p:blipFill>
          <p:spPr bwMode="auto">
            <a:xfrm>
              <a:off x="1797743" y="2023563"/>
              <a:ext cx="2874706" cy="1313443"/>
            </a:xfrm>
            <a:prstGeom prst="rect">
              <a:avLst/>
            </a:prstGeom>
            <a:noFill/>
            <a:ln w="9525">
              <a:noFill/>
              <a:miter lim="800000"/>
              <a:headEnd/>
              <a:tailEnd/>
            </a:ln>
          </p:spPr>
        </p:pic>
        <p:sp>
          <p:nvSpPr>
            <p:cNvPr id="6" name="ZoneTexte 5"/>
            <p:cNvSpPr txBox="1"/>
            <p:nvPr/>
          </p:nvSpPr>
          <p:spPr>
            <a:xfrm>
              <a:off x="106532" y="2424113"/>
              <a:ext cx="1574021" cy="615553"/>
            </a:xfrm>
            <a:prstGeom prst="rect">
              <a:avLst/>
            </a:prstGeom>
            <a:noFill/>
          </p:spPr>
          <p:txBody>
            <a:bodyPr wrap="none" rtlCol="0">
              <a:spAutoFit/>
            </a:bodyPr>
            <a:lstStyle/>
            <a:p>
              <a:r>
                <a:rPr lang="fr-FR" sz="2000" dirty="0" smtClean="0">
                  <a:latin typeface="Arial Narrow" pitchFamily="34" charset="0"/>
                </a:rPr>
                <a:t>2) Diodes RVB</a:t>
              </a:r>
            </a:p>
            <a:p>
              <a:r>
                <a:rPr lang="fr-FR" sz="1400" b="1" i="1" dirty="0">
                  <a:latin typeface="Arial Narrow" pitchFamily="34" charset="0"/>
                </a:rPr>
                <a:t> Couleurs primaires</a:t>
              </a:r>
            </a:p>
          </p:txBody>
        </p:sp>
        <p:sp>
          <p:nvSpPr>
            <p:cNvPr id="7" name="ZoneTexte 6"/>
            <p:cNvSpPr txBox="1"/>
            <p:nvPr/>
          </p:nvSpPr>
          <p:spPr>
            <a:xfrm>
              <a:off x="6010341" y="1143197"/>
              <a:ext cx="4262972" cy="1015663"/>
            </a:xfrm>
            <a:prstGeom prst="rect">
              <a:avLst/>
            </a:prstGeom>
            <a:noFill/>
          </p:spPr>
          <p:txBody>
            <a:bodyPr wrap="square" rtlCol="0">
              <a:spAutoFit/>
            </a:bodyPr>
            <a:lstStyle/>
            <a:p>
              <a:r>
                <a:rPr lang="fr-FR" sz="2000" b="1" dirty="0" smtClean="0">
                  <a:solidFill>
                    <a:srgbClr val="00B050"/>
                  </a:solidFill>
                  <a:latin typeface="Arial Narrow" pitchFamily="34" charset="0"/>
                </a:rPr>
                <a:t>+</a:t>
              </a:r>
              <a:r>
                <a:rPr lang="fr-FR" sz="2000" dirty="0" smtClean="0">
                  <a:latin typeface="Arial Narrow" pitchFamily="34" charset="0"/>
                </a:rPr>
                <a:t> Coloris sans limite et ajustables</a:t>
              </a:r>
            </a:p>
            <a:p>
              <a:r>
                <a:rPr lang="fr-FR" sz="2000" dirty="0" smtClean="0">
                  <a:solidFill>
                    <a:srgbClr val="FF0000"/>
                  </a:solidFill>
                  <a:latin typeface="Arial Narrow" pitchFamily="34" charset="0"/>
                </a:rPr>
                <a:t>-  </a:t>
              </a:r>
              <a:r>
                <a:rPr lang="fr-FR" sz="2000" dirty="0" smtClean="0">
                  <a:latin typeface="Arial Narrow" pitchFamily="34" charset="0"/>
                </a:rPr>
                <a:t>Assemblage complexe</a:t>
              </a:r>
            </a:p>
            <a:p>
              <a:r>
                <a:rPr lang="fr-FR" sz="2000" dirty="0" smtClean="0">
                  <a:solidFill>
                    <a:srgbClr val="FF0000"/>
                  </a:solidFill>
                  <a:latin typeface="Arial Narrow" pitchFamily="34" charset="0"/>
                </a:rPr>
                <a:t>-  </a:t>
              </a:r>
              <a:r>
                <a:rPr lang="fr-FR" sz="2000" dirty="0" smtClean="0">
                  <a:latin typeface="Arial Narrow" pitchFamily="34" charset="0"/>
                </a:rPr>
                <a:t>Difficile de faire de la haute puissance</a:t>
              </a:r>
              <a:endParaRPr lang="fr-FR" sz="2000" dirty="0">
                <a:latin typeface="Arial Narrow" pitchFamily="34" charset="0"/>
              </a:endParaRPr>
            </a:p>
          </p:txBody>
        </p:sp>
      </p:grpSp>
      <p:sp>
        <p:nvSpPr>
          <p:cNvPr id="8" name="ZoneTexte 7"/>
          <p:cNvSpPr txBox="1"/>
          <p:nvPr/>
        </p:nvSpPr>
        <p:spPr>
          <a:xfrm>
            <a:off x="1553634" y="5887493"/>
            <a:ext cx="595035" cy="369332"/>
          </a:xfrm>
          <a:prstGeom prst="rect">
            <a:avLst/>
          </a:prstGeom>
          <a:noFill/>
        </p:spPr>
        <p:txBody>
          <a:bodyPr wrap="none" rtlCol="0">
            <a:spAutoFit/>
          </a:bodyPr>
          <a:lstStyle/>
          <a:p>
            <a:r>
              <a:rPr lang="fr-FR" dirty="0" smtClean="0">
                <a:latin typeface="Arial Narrow" pitchFamily="34" charset="0"/>
              </a:rPr>
              <a:t>3) …</a:t>
            </a:r>
            <a:endParaRPr lang="fr-FR" dirty="0">
              <a:latin typeface="Arial Narrow" pitchFamily="34" charset="0"/>
            </a:endParaRPr>
          </a:p>
        </p:txBody>
      </p:sp>
      <p:sp>
        <p:nvSpPr>
          <p:cNvPr id="11" name="Rectangle 2"/>
          <p:cNvSpPr txBox="1">
            <a:spLocks noChangeArrowheads="1"/>
          </p:cNvSpPr>
          <p:nvPr/>
        </p:nvSpPr>
        <p:spPr>
          <a:xfrm>
            <a:off x="131763" y="984351"/>
            <a:ext cx="7715272" cy="513169"/>
          </a:xfrm>
          <a:prstGeom prst="rect">
            <a:avLst/>
          </a:prstGeom>
        </p:spPr>
        <p:txBody>
          <a:bodyPr/>
          <a:lstStyle/>
          <a:p>
            <a:r>
              <a:rPr lang="fr-FR" sz="2400" b="1" kern="0" dirty="0">
                <a:solidFill>
                  <a:srgbClr val="DA6667"/>
                </a:solidFill>
                <a:latin typeface="Arial Narrow" pitchFamily="34" charset="0"/>
              </a:rPr>
              <a:t>Émission spontanée : </a:t>
            </a:r>
            <a:r>
              <a:rPr lang="fr-FR" sz="2400" b="1" kern="0" dirty="0">
                <a:solidFill>
                  <a:srgbClr val="DA6667"/>
                </a:solidFill>
                <a:latin typeface="Arial Narrow" pitchFamily="34" charset="0"/>
                <a:ea typeface="+mj-ea"/>
                <a:cs typeface="+mj-cs"/>
              </a:rPr>
              <a:t>Les sources </a:t>
            </a:r>
            <a:r>
              <a:rPr lang="fr-FR" sz="2400" b="1" kern="0" dirty="0" err="1">
                <a:solidFill>
                  <a:srgbClr val="DA6667"/>
                </a:solidFill>
                <a:latin typeface="Arial Narrow" pitchFamily="34" charset="0"/>
                <a:ea typeface="+mj-ea"/>
                <a:cs typeface="+mj-cs"/>
              </a:rPr>
              <a:t>superluminescentes</a:t>
            </a:r>
            <a:endParaRPr lang="fr-FR" sz="2400" b="1" kern="0" dirty="0">
              <a:solidFill>
                <a:srgbClr val="DA6667"/>
              </a:solidFill>
              <a:latin typeface="Arial Narrow" pitchFamily="34" charset="0"/>
              <a:ea typeface="+mj-ea"/>
              <a:cs typeface="+mj-cs"/>
            </a:endParaRPr>
          </a:p>
          <a:p>
            <a:pPr>
              <a:buFont typeface="Wingdings" pitchFamily="2" charset="2"/>
              <a:buChar char="è"/>
            </a:pPr>
            <a:r>
              <a:rPr lang="fr-FR" sz="2400" b="1" kern="0" dirty="0">
                <a:solidFill>
                  <a:srgbClr val="DA6667"/>
                </a:solidFill>
                <a:latin typeface="Arial Narrow" pitchFamily="34" charset="0"/>
                <a:ea typeface="+mj-ea"/>
                <a:cs typeface="+mj-cs"/>
              </a:rPr>
              <a:t>La LED : cas particulier : la LED Blanche</a:t>
            </a:r>
          </a:p>
          <a:p>
            <a:endParaRPr lang="fr-FR" sz="2400" b="1" kern="0" dirty="0">
              <a:solidFill>
                <a:srgbClr val="DA6667"/>
              </a:solidFill>
              <a:latin typeface="Arial Narrow" pitchFamily="34" charset="0"/>
              <a:ea typeface="+mj-ea"/>
              <a:cs typeface="+mj-cs"/>
            </a:endParaRPr>
          </a:p>
        </p:txBody>
      </p:sp>
      <p:pic>
        <p:nvPicPr>
          <p:cNvPr id="22528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08499" y="2085689"/>
            <a:ext cx="2221703" cy="19124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 name="Espace réservé du numéro de diapositive 1"/>
          <p:cNvSpPr>
            <a:spLocks noGrp="1"/>
          </p:cNvSpPr>
          <p:nvPr>
            <p:ph type="sldNum" sz="quarter" idx="11"/>
          </p:nvPr>
        </p:nvSpPr>
        <p:spPr>
          <a:xfrm>
            <a:off x="438151" y="6403938"/>
            <a:ext cx="1115483" cy="288925"/>
          </a:xfrm>
        </p:spPr>
        <p:txBody>
          <a:bodyPr/>
          <a:lstStyle/>
          <a:p>
            <a:r>
              <a:rPr lang="fr-FR" dirty="0" smtClean="0"/>
              <a:t>page </a:t>
            </a:r>
            <a:fld id="{C6DDD436-036D-4AFC-B45E-DF406FB8E6F8}" type="slidenum">
              <a:rPr lang="fr-FR" smtClean="0"/>
              <a:pPr/>
              <a:t>15</a:t>
            </a:fld>
            <a:endParaRPr lang="fr-FR" dirty="0"/>
          </a:p>
        </p:txBody>
      </p:sp>
      <p:sp>
        <p:nvSpPr>
          <p:cNvPr id="14" name="Titre 1"/>
          <p:cNvSpPr txBox="1">
            <a:spLocks/>
          </p:cNvSpPr>
          <p:nvPr/>
        </p:nvSpPr>
        <p:spPr>
          <a:xfrm>
            <a:off x="2288659" y="6352067"/>
            <a:ext cx="7391400" cy="392666"/>
          </a:xfrm>
          <a:prstGeom prst="rect">
            <a:avLst/>
          </a:prstGeom>
        </p:spPr>
        <p:txBody>
          <a:bodyPr/>
          <a:lstStyle/>
          <a:p>
            <a:pPr>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lang="fr-FR" b="1" kern="0" dirty="0">
              <a:solidFill>
                <a:schemeClr val="tx2"/>
              </a:solidFill>
              <a:latin typeface="+mj-lt"/>
              <a:ea typeface="+mj-ea"/>
              <a:cs typeface="+mj-cs"/>
            </a:endParaRPr>
          </a:p>
        </p:txBody>
      </p:sp>
      <p:sp>
        <p:nvSpPr>
          <p:cNvPr id="15" name="Rectangle 14"/>
          <p:cNvSpPr/>
          <p:nvPr/>
        </p:nvSpPr>
        <p:spPr>
          <a:xfrm>
            <a:off x="2077169" y="457855"/>
            <a:ext cx="8138766" cy="523220"/>
          </a:xfrm>
          <a:prstGeom prst="rect">
            <a:avLst/>
          </a:prstGeom>
        </p:spPr>
        <p:txBody>
          <a:bodyPr wrap="none">
            <a:spAutoFit/>
          </a:bodyPr>
          <a:lstStyle/>
          <a:p>
            <a:r>
              <a:rPr lang="fr-FR" sz="2800" b="1" kern="0" dirty="0" smtClean="0">
                <a:solidFill>
                  <a:srgbClr val="DA6667"/>
                </a:solidFill>
                <a:latin typeface="Arial"/>
              </a:rPr>
              <a:t>3. Les </a:t>
            </a:r>
            <a:r>
              <a:rPr lang="fr-FR" sz="2800" b="1" kern="0" dirty="0">
                <a:solidFill>
                  <a:srgbClr val="DA6667"/>
                </a:solidFill>
                <a:latin typeface="Arial"/>
              </a:rPr>
              <a:t>transitions radiatives : La luminescence</a:t>
            </a:r>
          </a:p>
        </p:txBody>
      </p:sp>
      <p:grpSp>
        <p:nvGrpSpPr>
          <p:cNvPr id="34" name="Groupe 33"/>
          <p:cNvGrpSpPr/>
          <p:nvPr/>
        </p:nvGrpSpPr>
        <p:grpSpPr>
          <a:xfrm>
            <a:off x="6982515" y="2645934"/>
            <a:ext cx="5293645" cy="4009639"/>
            <a:chOff x="7096815" y="2645934"/>
            <a:chExt cx="5293645" cy="4009639"/>
          </a:xfrm>
        </p:grpSpPr>
        <p:grpSp>
          <p:nvGrpSpPr>
            <p:cNvPr id="16" name="Groupe 15"/>
            <p:cNvGrpSpPr/>
            <p:nvPr/>
          </p:nvGrpSpPr>
          <p:grpSpPr>
            <a:xfrm>
              <a:off x="8160940" y="2645934"/>
              <a:ext cx="2427001" cy="1278859"/>
              <a:chOff x="551225" y="4118444"/>
              <a:chExt cx="3957274" cy="2089357"/>
            </a:xfrm>
          </p:grpSpPr>
          <p:pic>
            <p:nvPicPr>
              <p:cNvPr id="3" name="Image 2"/>
              <p:cNvPicPr>
                <a:picLocks noChangeAspect="1"/>
              </p:cNvPicPr>
              <p:nvPr/>
            </p:nvPicPr>
            <p:blipFill rotWithShape="1">
              <a:blip r:embed="rId4"/>
              <a:srcRect r="40027" b="45171"/>
              <a:stretch/>
            </p:blipFill>
            <p:spPr>
              <a:xfrm>
                <a:off x="551225" y="4118444"/>
                <a:ext cx="3957274" cy="2089357"/>
              </a:xfrm>
              <a:prstGeom prst="rect">
                <a:avLst/>
              </a:prstGeom>
            </p:spPr>
          </p:pic>
          <p:cxnSp>
            <p:nvCxnSpPr>
              <p:cNvPr id="10" name="Connecteur droit 9"/>
              <p:cNvCxnSpPr/>
              <p:nvPr/>
            </p:nvCxnSpPr>
            <p:spPr>
              <a:xfrm flipH="1">
                <a:off x="4497249" y="4137496"/>
                <a:ext cx="11250" cy="1869587"/>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grpSp>
        <p:sp>
          <p:nvSpPr>
            <p:cNvPr id="29" name="ZoneTexte 28"/>
            <p:cNvSpPr txBox="1"/>
            <p:nvPr/>
          </p:nvSpPr>
          <p:spPr>
            <a:xfrm>
              <a:off x="9557633" y="4188272"/>
              <a:ext cx="2832827" cy="2308324"/>
            </a:xfrm>
            <a:prstGeom prst="rect">
              <a:avLst/>
            </a:prstGeom>
            <a:noFill/>
          </p:spPr>
          <p:txBody>
            <a:bodyPr wrap="none" rtlCol="0">
              <a:spAutoFit/>
            </a:bodyPr>
            <a:lstStyle/>
            <a:p>
              <a:r>
                <a:rPr lang="fr-FR" dirty="0" smtClean="0">
                  <a:latin typeface="Arial Narrow" panose="020B0606020202030204" pitchFamily="34" charset="0"/>
                </a:rPr>
                <a:t>Synthèse de certaines couleurs</a:t>
              </a:r>
            </a:p>
            <a:p>
              <a:r>
                <a:rPr lang="fr-FR" dirty="0" smtClean="0">
                  <a:latin typeface="Arial Narrow" panose="020B0606020202030204" pitchFamily="34" charset="0"/>
                </a:rPr>
                <a:t> impossibles:</a:t>
              </a:r>
            </a:p>
            <a:p>
              <a:pPr marL="285750" indent="-285750">
                <a:buFont typeface="Arial" panose="020B0604020202020204" pitchFamily="34" charset="0"/>
                <a:buChar char="•"/>
              </a:pPr>
              <a:r>
                <a:rPr lang="fr-FR" dirty="0" smtClean="0">
                  <a:latin typeface="Arial Narrow" panose="020B0606020202030204" pitchFamily="34" charset="0"/>
                </a:rPr>
                <a:t>Kaki</a:t>
              </a:r>
            </a:p>
            <a:p>
              <a:pPr marL="285750" indent="-285750">
                <a:buFont typeface="Arial" panose="020B0604020202020204" pitchFamily="34" charset="0"/>
                <a:buChar char="•"/>
              </a:pPr>
              <a:r>
                <a:rPr lang="fr-FR" dirty="0" smtClean="0">
                  <a:latin typeface="Arial Narrow" panose="020B0606020202030204" pitchFamily="34" charset="0"/>
                </a:rPr>
                <a:t>Marron</a:t>
              </a:r>
            </a:p>
            <a:p>
              <a:pPr marL="285750" indent="-285750">
                <a:buFont typeface="Arial" panose="020B0604020202020204" pitchFamily="34" charset="0"/>
                <a:buChar char="•"/>
              </a:pPr>
              <a:r>
                <a:rPr lang="fr-FR" dirty="0" smtClean="0">
                  <a:latin typeface="Arial Narrow" panose="020B0606020202030204" pitchFamily="34" charset="0"/>
                </a:rPr>
                <a:t>Rose saturé</a:t>
              </a:r>
            </a:p>
            <a:p>
              <a:pPr marL="285750" indent="-285750">
                <a:buFont typeface="Arial" panose="020B0604020202020204" pitchFamily="34" charset="0"/>
                <a:buChar char="•"/>
              </a:pPr>
              <a:r>
                <a:rPr lang="fr-FR" dirty="0" smtClean="0">
                  <a:latin typeface="Arial Narrow" panose="020B0606020202030204" pitchFamily="34" charset="0"/>
                </a:rPr>
                <a:t>Violet profond</a:t>
              </a:r>
            </a:p>
            <a:p>
              <a:pPr marL="285750" indent="-285750">
                <a:buFont typeface="Arial" panose="020B0604020202020204" pitchFamily="34" charset="0"/>
                <a:buChar char="•"/>
              </a:pPr>
              <a:r>
                <a:rPr lang="fr-FR" dirty="0" smtClean="0">
                  <a:latin typeface="Arial Narrow" panose="020B0606020202030204" pitchFamily="34" charset="0"/>
                </a:rPr>
                <a:t>Turquoise profond</a:t>
              </a:r>
            </a:p>
            <a:p>
              <a:pPr marL="285750" indent="-285750">
                <a:buFont typeface="Arial" panose="020B0604020202020204" pitchFamily="34" charset="0"/>
                <a:buChar char="•"/>
              </a:pPr>
              <a:r>
                <a:rPr lang="fr-FR" dirty="0" smtClean="0">
                  <a:latin typeface="Arial Narrow" panose="020B0606020202030204" pitchFamily="34" charset="0"/>
                </a:rPr>
                <a:t>…</a:t>
              </a:r>
              <a:endParaRPr lang="fr-FR" dirty="0">
                <a:latin typeface="Arial Narrow" panose="020B0606020202030204" pitchFamily="34" charset="0"/>
              </a:endParaRPr>
            </a:p>
          </p:txBody>
        </p:sp>
        <p:grpSp>
          <p:nvGrpSpPr>
            <p:cNvPr id="31" name="Groupe 30"/>
            <p:cNvGrpSpPr/>
            <p:nvPr/>
          </p:nvGrpSpPr>
          <p:grpSpPr>
            <a:xfrm>
              <a:off x="7096815" y="4062120"/>
              <a:ext cx="2386999" cy="2593453"/>
              <a:chOff x="7096815" y="4062120"/>
              <a:chExt cx="2386999" cy="2593453"/>
            </a:xfrm>
          </p:grpSpPr>
          <p:grpSp>
            <p:nvGrpSpPr>
              <p:cNvPr id="28" name="Groupe 27"/>
              <p:cNvGrpSpPr/>
              <p:nvPr/>
            </p:nvGrpSpPr>
            <p:grpSpPr>
              <a:xfrm>
                <a:off x="7131466" y="4139327"/>
                <a:ext cx="2352348" cy="2499186"/>
                <a:chOff x="6863393" y="4106545"/>
                <a:chExt cx="2352348" cy="2499186"/>
              </a:xfrm>
            </p:grpSpPr>
            <p:pic>
              <p:nvPicPr>
                <p:cNvPr id="18"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863393" y="4106545"/>
                  <a:ext cx="2352348" cy="24991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19" name="Connecteur droit 18"/>
                <p:cNvCxnSpPr/>
                <p:nvPr/>
              </p:nvCxnSpPr>
              <p:spPr>
                <a:xfrm flipV="1">
                  <a:off x="7469981" y="4415730"/>
                  <a:ext cx="73819" cy="1861245"/>
                </a:xfrm>
                <a:prstGeom prst="line">
                  <a:avLst/>
                </a:prstGeom>
                <a:ln w="38100">
                  <a:solidFill>
                    <a:srgbClr val="FF0000"/>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21" name="Connecteur droit 20"/>
                <p:cNvCxnSpPr/>
                <p:nvPr/>
              </p:nvCxnSpPr>
              <p:spPr>
                <a:xfrm>
                  <a:off x="7543800" y="4415730"/>
                  <a:ext cx="1308100" cy="1216720"/>
                </a:xfrm>
                <a:prstGeom prst="line">
                  <a:avLst/>
                </a:prstGeom>
                <a:ln w="38100">
                  <a:solidFill>
                    <a:srgbClr val="FF0000"/>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23" name="Connecteur droit 22"/>
                <p:cNvCxnSpPr/>
                <p:nvPr/>
              </p:nvCxnSpPr>
              <p:spPr>
                <a:xfrm flipH="1">
                  <a:off x="7469981" y="5611222"/>
                  <a:ext cx="1381919" cy="665214"/>
                </a:xfrm>
                <a:prstGeom prst="line">
                  <a:avLst/>
                </a:prstGeom>
                <a:ln w="38100">
                  <a:solidFill>
                    <a:srgbClr val="FF0000"/>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grpSp>
          <p:sp>
            <p:nvSpPr>
              <p:cNvPr id="30" name="ZoneTexte 29"/>
              <p:cNvSpPr txBox="1"/>
              <p:nvPr/>
            </p:nvSpPr>
            <p:spPr>
              <a:xfrm>
                <a:off x="7482755" y="4062120"/>
                <a:ext cx="889987" cy="369332"/>
              </a:xfrm>
              <a:prstGeom prst="rect">
                <a:avLst/>
              </a:prstGeom>
              <a:noFill/>
            </p:spPr>
            <p:txBody>
              <a:bodyPr wrap="none" rtlCol="0">
                <a:spAutoFit/>
              </a:bodyPr>
              <a:lstStyle/>
              <a:p>
                <a:r>
                  <a:rPr lang="fr-FR" dirty="0" smtClean="0">
                    <a:solidFill>
                      <a:srgbClr val="FF0000"/>
                    </a:solidFill>
                  </a:rPr>
                  <a:t>532nm</a:t>
                </a:r>
                <a:endParaRPr lang="fr-FR" dirty="0">
                  <a:solidFill>
                    <a:srgbClr val="FF0000"/>
                  </a:solidFill>
                </a:endParaRPr>
              </a:p>
            </p:txBody>
          </p:sp>
          <p:sp>
            <p:nvSpPr>
              <p:cNvPr id="32" name="ZoneTexte 31"/>
              <p:cNvSpPr txBox="1"/>
              <p:nvPr/>
            </p:nvSpPr>
            <p:spPr>
              <a:xfrm>
                <a:off x="8582967" y="5992996"/>
                <a:ext cx="889987" cy="369332"/>
              </a:xfrm>
              <a:prstGeom prst="rect">
                <a:avLst/>
              </a:prstGeom>
              <a:noFill/>
            </p:spPr>
            <p:txBody>
              <a:bodyPr wrap="none" rtlCol="0">
                <a:spAutoFit/>
              </a:bodyPr>
              <a:lstStyle/>
              <a:p>
                <a:r>
                  <a:rPr lang="fr-FR" dirty="0" smtClean="0">
                    <a:solidFill>
                      <a:srgbClr val="FF0000"/>
                    </a:solidFill>
                  </a:rPr>
                  <a:t>630nm</a:t>
                </a:r>
                <a:endParaRPr lang="fr-FR" dirty="0">
                  <a:solidFill>
                    <a:srgbClr val="FF0000"/>
                  </a:solidFill>
                </a:endParaRPr>
              </a:p>
            </p:txBody>
          </p:sp>
          <p:sp>
            <p:nvSpPr>
              <p:cNvPr id="33" name="ZoneTexte 32"/>
              <p:cNvSpPr txBox="1"/>
              <p:nvPr/>
            </p:nvSpPr>
            <p:spPr>
              <a:xfrm>
                <a:off x="7096815" y="6286241"/>
                <a:ext cx="889987" cy="369332"/>
              </a:xfrm>
              <a:prstGeom prst="rect">
                <a:avLst/>
              </a:prstGeom>
              <a:noFill/>
            </p:spPr>
            <p:txBody>
              <a:bodyPr wrap="none" rtlCol="0">
                <a:spAutoFit/>
              </a:bodyPr>
              <a:lstStyle/>
              <a:p>
                <a:r>
                  <a:rPr lang="fr-FR" dirty="0" smtClean="0">
                    <a:solidFill>
                      <a:srgbClr val="FF0000"/>
                    </a:solidFill>
                  </a:rPr>
                  <a:t>465nm</a:t>
                </a:r>
                <a:endParaRPr lang="fr-FR" dirty="0">
                  <a:solidFill>
                    <a:srgbClr val="FF0000"/>
                  </a:solidFill>
                </a:endParaRPr>
              </a:p>
            </p:txBody>
          </p:sp>
        </p:gr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txBox="1">
            <a:spLocks noChangeArrowheads="1"/>
          </p:cNvSpPr>
          <p:nvPr/>
        </p:nvSpPr>
        <p:spPr>
          <a:xfrm>
            <a:off x="131763" y="984314"/>
            <a:ext cx="9067800" cy="513169"/>
          </a:xfrm>
          <a:prstGeom prst="rect">
            <a:avLst/>
          </a:prstGeom>
        </p:spPr>
        <p:txBody>
          <a:bodyPr/>
          <a:lstStyle/>
          <a:p>
            <a:r>
              <a:rPr lang="fr-FR" sz="2400" b="1" kern="0" dirty="0">
                <a:solidFill>
                  <a:srgbClr val="DA6667"/>
                </a:solidFill>
                <a:latin typeface="Arial Narrow" pitchFamily="34" charset="0"/>
              </a:rPr>
              <a:t>Émission spontanée : Les sources </a:t>
            </a:r>
            <a:r>
              <a:rPr lang="fr-FR" sz="2400" b="1" kern="0" dirty="0" err="1">
                <a:solidFill>
                  <a:srgbClr val="DA6667"/>
                </a:solidFill>
                <a:latin typeface="Arial Narrow" pitchFamily="34" charset="0"/>
              </a:rPr>
              <a:t>superluminescentes</a:t>
            </a:r>
            <a:endParaRPr lang="fr-FR" sz="2400" b="1" kern="0" dirty="0">
              <a:solidFill>
                <a:srgbClr val="DA6667"/>
              </a:solidFill>
              <a:latin typeface="Arial Narrow" pitchFamily="34" charset="0"/>
            </a:endParaRPr>
          </a:p>
          <a:p>
            <a:r>
              <a:rPr lang="fr-FR" sz="2400" b="1" kern="0" dirty="0">
                <a:solidFill>
                  <a:srgbClr val="DA6667"/>
                </a:solidFill>
                <a:latin typeface="Arial Narrow" pitchFamily="34" charset="0"/>
                <a:ea typeface="+mj-ea"/>
                <a:cs typeface="+mj-cs"/>
                <a:sym typeface="Wingdings" pitchFamily="2" charset="2"/>
              </a:rPr>
              <a:t> </a:t>
            </a:r>
            <a:r>
              <a:rPr lang="fr-FR" sz="2400" b="1" kern="0" dirty="0">
                <a:solidFill>
                  <a:srgbClr val="DA6667"/>
                </a:solidFill>
                <a:latin typeface="Arial Narrow" pitchFamily="34" charset="0"/>
                <a:ea typeface="+mj-ea"/>
                <a:cs typeface="+mj-cs"/>
              </a:rPr>
              <a:t>Source blanche à fibre dopée Erbium</a:t>
            </a:r>
          </a:p>
        </p:txBody>
      </p:sp>
      <p:grpSp>
        <p:nvGrpSpPr>
          <p:cNvPr id="6" name="Groupe 16"/>
          <p:cNvGrpSpPr>
            <a:grpSpLocks/>
          </p:cNvGrpSpPr>
          <p:nvPr/>
        </p:nvGrpSpPr>
        <p:grpSpPr bwMode="auto">
          <a:xfrm>
            <a:off x="1491424" y="2524482"/>
            <a:ext cx="4983808" cy="2957457"/>
            <a:chOff x="1188760" y="1719263"/>
            <a:chExt cx="6322119" cy="4127687"/>
          </a:xfrm>
        </p:grpSpPr>
        <p:pic>
          <p:nvPicPr>
            <p:cNvPr id="7" name="Picture 2"/>
            <p:cNvPicPr>
              <a:picLocks noChangeAspect="1" noChangeArrowheads="1"/>
            </p:cNvPicPr>
            <p:nvPr/>
          </p:nvPicPr>
          <p:blipFill>
            <a:blip r:embed="rId2"/>
            <a:srcRect/>
            <a:stretch>
              <a:fillRect/>
            </a:stretch>
          </p:blipFill>
          <p:spPr bwMode="auto">
            <a:xfrm>
              <a:off x="1952625" y="1719263"/>
              <a:ext cx="5238750" cy="3419475"/>
            </a:xfrm>
            <a:prstGeom prst="rect">
              <a:avLst/>
            </a:prstGeom>
            <a:noFill/>
            <a:ln w="9525">
              <a:noFill/>
              <a:miter lim="800000"/>
              <a:headEnd/>
              <a:tailEnd/>
            </a:ln>
          </p:spPr>
        </p:pic>
        <p:sp>
          <p:nvSpPr>
            <p:cNvPr id="8" name="ZoneTexte 2"/>
            <p:cNvSpPr txBox="1">
              <a:spLocks noChangeArrowheads="1"/>
            </p:cNvSpPr>
            <p:nvPr/>
          </p:nvSpPr>
          <p:spPr bwMode="auto">
            <a:xfrm>
              <a:off x="1751163" y="5124091"/>
              <a:ext cx="598245" cy="429561"/>
            </a:xfrm>
            <a:prstGeom prst="rect">
              <a:avLst/>
            </a:prstGeom>
            <a:noFill/>
            <a:ln w="9525">
              <a:noFill/>
              <a:miter lim="800000"/>
              <a:headEnd/>
              <a:tailEnd/>
            </a:ln>
          </p:spPr>
          <p:txBody>
            <a:bodyPr wrap="none">
              <a:spAutoFit/>
            </a:bodyPr>
            <a:lstStyle/>
            <a:p>
              <a:r>
                <a:rPr lang="fr-FR" sz="1400">
                  <a:latin typeface="Arial Narrow" pitchFamily="34" charset="0"/>
                </a:rPr>
                <a:t>1.50</a:t>
              </a:r>
            </a:p>
          </p:txBody>
        </p:sp>
        <p:sp>
          <p:nvSpPr>
            <p:cNvPr id="9" name="ZoneTexte 3"/>
            <p:cNvSpPr txBox="1">
              <a:spLocks noChangeArrowheads="1"/>
            </p:cNvSpPr>
            <p:nvPr/>
          </p:nvSpPr>
          <p:spPr bwMode="auto">
            <a:xfrm>
              <a:off x="2748952" y="5155721"/>
              <a:ext cx="598245" cy="429561"/>
            </a:xfrm>
            <a:prstGeom prst="rect">
              <a:avLst/>
            </a:prstGeom>
            <a:noFill/>
            <a:ln w="9525">
              <a:noFill/>
              <a:miter lim="800000"/>
              <a:headEnd/>
              <a:tailEnd/>
            </a:ln>
          </p:spPr>
          <p:txBody>
            <a:bodyPr wrap="none">
              <a:spAutoFit/>
            </a:bodyPr>
            <a:lstStyle/>
            <a:p>
              <a:r>
                <a:rPr lang="fr-FR" sz="1400">
                  <a:latin typeface="Arial Narrow" pitchFamily="34" charset="0"/>
                </a:rPr>
                <a:t>1.52</a:t>
              </a:r>
            </a:p>
          </p:txBody>
        </p:sp>
        <p:sp>
          <p:nvSpPr>
            <p:cNvPr id="10" name="ZoneTexte 4"/>
            <p:cNvSpPr txBox="1">
              <a:spLocks noChangeArrowheads="1"/>
            </p:cNvSpPr>
            <p:nvPr/>
          </p:nvSpPr>
          <p:spPr bwMode="auto">
            <a:xfrm>
              <a:off x="3815751" y="5144219"/>
              <a:ext cx="598245" cy="429561"/>
            </a:xfrm>
            <a:prstGeom prst="rect">
              <a:avLst/>
            </a:prstGeom>
            <a:noFill/>
            <a:ln w="9525">
              <a:noFill/>
              <a:miter lim="800000"/>
              <a:headEnd/>
              <a:tailEnd/>
            </a:ln>
          </p:spPr>
          <p:txBody>
            <a:bodyPr wrap="none">
              <a:spAutoFit/>
            </a:bodyPr>
            <a:lstStyle/>
            <a:p>
              <a:r>
                <a:rPr lang="fr-FR" sz="1400">
                  <a:latin typeface="Arial Narrow" pitchFamily="34" charset="0"/>
                </a:rPr>
                <a:t>1.54</a:t>
              </a:r>
            </a:p>
          </p:txBody>
        </p:sp>
        <p:sp>
          <p:nvSpPr>
            <p:cNvPr id="11" name="ZoneTexte 5"/>
            <p:cNvSpPr txBox="1">
              <a:spLocks noChangeArrowheads="1"/>
            </p:cNvSpPr>
            <p:nvPr/>
          </p:nvSpPr>
          <p:spPr bwMode="auto">
            <a:xfrm>
              <a:off x="4848046" y="5132717"/>
              <a:ext cx="598245" cy="429561"/>
            </a:xfrm>
            <a:prstGeom prst="rect">
              <a:avLst/>
            </a:prstGeom>
            <a:noFill/>
            <a:ln w="9525">
              <a:noFill/>
              <a:miter lim="800000"/>
              <a:headEnd/>
              <a:tailEnd/>
            </a:ln>
          </p:spPr>
          <p:txBody>
            <a:bodyPr wrap="none">
              <a:spAutoFit/>
            </a:bodyPr>
            <a:lstStyle/>
            <a:p>
              <a:r>
                <a:rPr lang="fr-FR" sz="1400">
                  <a:latin typeface="Arial Narrow" pitchFamily="34" charset="0"/>
                </a:rPr>
                <a:t>1.56</a:t>
              </a:r>
            </a:p>
          </p:txBody>
        </p:sp>
        <p:sp>
          <p:nvSpPr>
            <p:cNvPr id="12" name="ZoneTexte 6"/>
            <p:cNvSpPr txBox="1">
              <a:spLocks noChangeArrowheads="1"/>
            </p:cNvSpPr>
            <p:nvPr/>
          </p:nvSpPr>
          <p:spPr bwMode="auto">
            <a:xfrm>
              <a:off x="5888967" y="5129842"/>
              <a:ext cx="598245" cy="429561"/>
            </a:xfrm>
            <a:prstGeom prst="rect">
              <a:avLst/>
            </a:prstGeom>
            <a:noFill/>
            <a:ln w="9525">
              <a:noFill/>
              <a:miter lim="800000"/>
              <a:headEnd/>
              <a:tailEnd/>
            </a:ln>
          </p:spPr>
          <p:txBody>
            <a:bodyPr wrap="none">
              <a:spAutoFit/>
            </a:bodyPr>
            <a:lstStyle/>
            <a:p>
              <a:r>
                <a:rPr lang="fr-FR" sz="1400">
                  <a:latin typeface="Arial Narrow" pitchFamily="34" charset="0"/>
                </a:rPr>
                <a:t>1.58</a:t>
              </a:r>
            </a:p>
          </p:txBody>
        </p:sp>
        <p:sp>
          <p:nvSpPr>
            <p:cNvPr id="13" name="ZoneTexte 7"/>
            <p:cNvSpPr txBox="1">
              <a:spLocks noChangeArrowheads="1"/>
            </p:cNvSpPr>
            <p:nvPr/>
          </p:nvSpPr>
          <p:spPr bwMode="auto">
            <a:xfrm>
              <a:off x="6912634" y="5152846"/>
              <a:ext cx="598245" cy="429561"/>
            </a:xfrm>
            <a:prstGeom prst="rect">
              <a:avLst/>
            </a:prstGeom>
            <a:noFill/>
            <a:ln w="9525">
              <a:noFill/>
              <a:miter lim="800000"/>
              <a:headEnd/>
              <a:tailEnd/>
            </a:ln>
          </p:spPr>
          <p:txBody>
            <a:bodyPr wrap="none">
              <a:spAutoFit/>
            </a:bodyPr>
            <a:lstStyle/>
            <a:p>
              <a:r>
                <a:rPr lang="fr-FR" sz="1400">
                  <a:latin typeface="Arial Narrow" pitchFamily="34" charset="0"/>
                </a:rPr>
                <a:t>1.60</a:t>
              </a:r>
            </a:p>
          </p:txBody>
        </p:sp>
        <p:sp>
          <p:nvSpPr>
            <p:cNvPr id="14" name="ZoneTexte 8"/>
            <p:cNvSpPr txBox="1">
              <a:spLocks noChangeArrowheads="1"/>
            </p:cNvSpPr>
            <p:nvPr/>
          </p:nvSpPr>
          <p:spPr bwMode="auto">
            <a:xfrm>
              <a:off x="3683480" y="5417389"/>
              <a:ext cx="2103005" cy="429561"/>
            </a:xfrm>
            <a:prstGeom prst="rect">
              <a:avLst/>
            </a:prstGeom>
            <a:noFill/>
            <a:ln w="9525">
              <a:noFill/>
              <a:miter lim="800000"/>
              <a:headEnd/>
              <a:tailEnd/>
            </a:ln>
          </p:spPr>
          <p:txBody>
            <a:bodyPr wrap="none">
              <a:spAutoFit/>
            </a:bodyPr>
            <a:lstStyle/>
            <a:p>
              <a:r>
                <a:rPr lang="fr-FR" sz="1400">
                  <a:latin typeface="Arial Narrow" pitchFamily="34" charset="0"/>
                </a:rPr>
                <a:t>Longueur d’onde (µm)</a:t>
              </a:r>
            </a:p>
          </p:txBody>
        </p:sp>
        <p:sp>
          <p:nvSpPr>
            <p:cNvPr id="15" name="ZoneTexte 9"/>
            <p:cNvSpPr txBox="1">
              <a:spLocks noChangeArrowheads="1"/>
            </p:cNvSpPr>
            <p:nvPr/>
          </p:nvSpPr>
          <p:spPr bwMode="auto">
            <a:xfrm rot="16200000">
              <a:off x="472053" y="3197515"/>
              <a:ext cx="1823840" cy="390425"/>
            </a:xfrm>
            <a:prstGeom prst="rect">
              <a:avLst/>
            </a:prstGeom>
            <a:noFill/>
            <a:ln w="9525">
              <a:noFill/>
              <a:miter lim="800000"/>
              <a:headEnd/>
              <a:tailEnd/>
            </a:ln>
          </p:spPr>
          <p:txBody>
            <a:bodyPr wrap="none">
              <a:spAutoFit/>
            </a:bodyPr>
            <a:lstStyle/>
            <a:p>
              <a:r>
                <a:rPr lang="fr-FR" sz="1400">
                  <a:latin typeface="Arial Narrow" pitchFamily="34" charset="0"/>
                </a:rPr>
                <a:t>Puissance (dBm)</a:t>
              </a:r>
            </a:p>
          </p:txBody>
        </p:sp>
        <p:sp>
          <p:nvSpPr>
            <p:cNvPr id="16" name="ZoneTexte 10"/>
            <p:cNvSpPr txBox="1">
              <a:spLocks noChangeArrowheads="1"/>
            </p:cNvSpPr>
            <p:nvPr/>
          </p:nvSpPr>
          <p:spPr bwMode="auto">
            <a:xfrm>
              <a:off x="1593012" y="1989825"/>
              <a:ext cx="504706" cy="429561"/>
            </a:xfrm>
            <a:prstGeom prst="rect">
              <a:avLst/>
            </a:prstGeom>
            <a:noFill/>
            <a:ln w="9525">
              <a:noFill/>
              <a:miter lim="800000"/>
              <a:headEnd/>
              <a:tailEnd/>
            </a:ln>
          </p:spPr>
          <p:txBody>
            <a:bodyPr wrap="none">
              <a:spAutoFit/>
            </a:bodyPr>
            <a:lstStyle/>
            <a:p>
              <a:r>
                <a:rPr lang="fr-FR" sz="1400">
                  <a:latin typeface="Arial Narrow" pitchFamily="34" charset="0"/>
                </a:rPr>
                <a:t>-45</a:t>
              </a:r>
            </a:p>
          </p:txBody>
        </p:sp>
        <p:sp>
          <p:nvSpPr>
            <p:cNvPr id="17" name="ZoneTexte 11"/>
            <p:cNvSpPr txBox="1">
              <a:spLocks noChangeArrowheads="1"/>
            </p:cNvSpPr>
            <p:nvPr/>
          </p:nvSpPr>
          <p:spPr bwMode="auto">
            <a:xfrm>
              <a:off x="1593012" y="2487558"/>
              <a:ext cx="504706" cy="429561"/>
            </a:xfrm>
            <a:prstGeom prst="rect">
              <a:avLst/>
            </a:prstGeom>
            <a:noFill/>
            <a:ln w="9525">
              <a:noFill/>
              <a:miter lim="800000"/>
              <a:headEnd/>
              <a:tailEnd/>
            </a:ln>
          </p:spPr>
          <p:txBody>
            <a:bodyPr wrap="none">
              <a:spAutoFit/>
            </a:bodyPr>
            <a:lstStyle/>
            <a:p>
              <a:r>
                <a:rPr lang="fr-FR" sz="1400">
                  <a:latin typeface="Arial Narrow" pitchFamily="34" charset="0"/>
                </a:rPr>
                <a:t>-50</a:t>
              </a:r>
            </a:p>
          </p:txBody>
        </p:sp>
        <p:sp>
          <p:nvSpPr>
            <p:cNvPr id="18" name="ZoneTexte 12"/>
            <p:cNvSpPr txBox="1">
              <a:spLocks noChangeArrowheads="1"/>
            </p:cNvSpPr>
            <p:nvPr/>
          </p:nvSpPr>
          <p:spPr bwMode="auto">
            <a:xfrm>
              <a:off x="1593012" y="2985015"/>
              <a:ext cx="504706" cy="429561"/>
            </a:xfrm>
            <a:prstGeom prst="rect">
              <a:avLst/>
            </a:prstGeom>
            <a:noFill/>
            <a:ln w="9525">
              <a:noFill/>
              <a:miter lim="800000"/>
              <a:headEnd/>
              <a:tailEnd/>
            </a:ln>
          </p:spPr>
          <p:txBody>
            <a:bodyPr wrap="none">
              <a:spAutoFit/>
            </a:bodyPr>
            <a:lstStyle/>
            <a:p>
              <a:r>
                <a:rPr lang="fr-FR" sz="1400">
                  <a:latin typeface="Arial Narrow" pitchFamily="34" charset="0"/>
                </a:rPr>
                <a:t>-55</a:t>
              </a:r>
            </a:p>
          </p:txBody>
        </p:sp>
        <p:sp>
          <p:nvSpPr>
            <p:cNvPr id="19" name="ZoneTexte 13"/>
            <p:cNvSpPr txBox="1">
              <a:spLocks noChangeArrowheads="1"/>
            </p:cNvSpPr>
            <p:nvPr/>
          </p:nvSpPr>
          <p:spPr bwMode="auto">
            <a:xfrm>
              <a:off x="1593012" y="3491099"/>
              <a:ext cx="504706" cy="429561"/>
            </a:xfrm>
            <a:prstGeom prst="rect">
              <a:avLst/>
            </a:prstGeom>
            <a:noFill/>
            <a:ln w="9525">
              <a:noFill/>
              <a:miter lim="800000"/>
              <a:headEnd/>
              <a:tailEnd/>
            </a:ln>
          </p:spPr>
          <p:txBody>
            <a:bodyPr wrap="none">
              <a:spAutoFit/>
            </a:bodyPr>
            <a:lstStyle/>
            <a:p>
              <a:r>
                <a:rPr lang="fr-FR" sz="1400">
                  <a:latin typeface="Arial Narrow" pitchFamily="34" charset="0"/>
                </a:rPr>
                <a:t>-60</a:t>
              </a:r>
            </a:p>
          </p:txBody>
        </p:sp>
        <p:sp>
          <p:nvSpPr>
            <p:cNvPr id="20" name="ZoneTexte 14"/>
            <p:cNvSpPr txBox="1">
              <a:spLocks noChangeArrowheads="1"/>
            </p:cNvSpPr>
            <p:nvPr/>
          </p:nvSpPr>
          <p:spPr bwMode="auto">
            <a:xfrm>
              <a:off x="1593012" y="4031688"/>
              <a:ext cx="504706" cy="429561"/>
            </a:xfrm>
            <a:prstGeom prst="rect">
              <a:avLst/>
            </a:prstGeom>
            <a:noFill/>
            <a:ln w="9525">
              <a:noFill/>
              <a:miter lim="800000"/>
              <a:headEnd/>
              <a:tailEnd/>
            </a:ln>
          </p:spPr>
          <p:txBody>
            <a:bodyPr wrap="none">
              <a:spAutoFit/>
            </a:bodyPr>
            <a:lstStyle/>
            <a:p>
              <a:r>
                <a:rPr lang="fr-FR" sz="1400">
                  <a:latin typeface="Arial Narrow" pitchFamily="34" charset="0"/>
                </a:rPr>
                <a:t>-65</a:t>
              </a:r>
            </a:p>
          </p:txBody>
        </p:sp>
        <p:sp>
          <p:nvSpPr>
            <p:cNvPr id="21" name="ZoneTexte 15"/>
            <p:cNvSpPr txBox="1">
              <a:spLocks noChangeArrowheads="1"/>
            </p:cNvSpPr>
            <p:nvPr/>
          </p:nvSpPr>
          <p:spPr bwMode="auto">
            <a:xfrm>
              <a:off x="1593012" y="4546396"/>
              <a:ext cx="504706" cy="429561"/>
            </a:xfrm>
            <a:prstGeom prst="rect">
              <a:avLst/>
            </a:prstGeom>
            <a:noFill/>
            <a:ln w="9525">
              <a:noFill/>
              <a:miter lim="800000"/>
              <a:headEnd/>
              <a:tailEnd/>
            </a:ln>
          </p:spPr>
          <p:txBody>
            <a:bodyPr wrap="none">
              <a:spAutoFit/>
            </a:bodyPr>
            <a:lstStyle/>
            <a:p>
              <a:r>
                <a:rPr lang="fr-FR" sz="1400">
                  <a:latin typeface="Arial Narrow" pitchFamily="34" charset="0"/>
                </a:rPr>
                <a:t>-70</a:t>
              </a:r>
            </a:p>
          </p:txBody>
        </p:sp>
      </p:grpSp>
      <p:grpSp>
        <p:nvGrpSpPr>
          <p:cNvPr id="22" name="Group 8"/>
          <p:cNvGrpSpPr>
            <a:grpSpLocks/>
          </p:cNvGrpSpPr>
          <p:nvPr/>
        </p:nvGrpSpPr>
        <p:grpSpPr bwMode="auto">
          <a:xfrm>
            <a:off x="6313724" y="2108556"/>
            <a:ext cx="4354276" cy="3197232"/>
            <a:chOff x="1012" y="646"/>
            <a:chExt cx="4181" cy="3070"/>
          </a:xfrm>
        </p:grpSpPr>
        <p:pic>
          <p:nvPicPr>
            <p:cNvPr id="23" name="Picture 4"/>
            <p:cNvPicPr>
              <a:picLocks noChangeAspect="1" noChangeArrowheads="1"/>
            </p:cNvPicPr>
            <p:nvPr/>
          </p:nvPicPr>
          <p:blipFill>
            <a:blip r:embed="rId3"/>
            <a:srcRect/>
            <a:stretch>
              <a:fillRect/>
            </a:stretch>
          </p:blipFill>
          <p:spPr bwMode="auto">
            <a:xfrm>
              <a:off x="1012" y="949"/>
              <a:ext cx="4181" cy="2767"/>
            </a:xfrm>
            <a:prstGeom prst="rect">
              <a:avLst/>
            </a:prstGeom>
            <a:noFill/>
            <a:ln w="9525">
              <a:noFill/>
              <a:miter lim="800000"/>
              <a:headEnd/>
              <a:tailEnd/>
            </a:ln>
          </p:spPr>
        </p:pic>
        <p:sp>
          <p:nvSpPr>
            <p:cNvPr id="24" name="Line 6"/>
            <p:cNvSpPr>
              <a:spLocks noChangeShapeType="1"/>
            </p:cNvSpPr>
            <p:nvPr/>
          </p:nvSpPr>
          <p:spPr bwMode="auto">
            <a:xfrm>
              <a:off x="3311" y="1207"/>
              <a:ext cx="1252" cy="0"/>
            </a:xfrm>
            <a:prstGeom prst="line">
              <a:avLst/>
            </a:prstGeom>
            <a:noFill/>
            <a:ln w="9525">
              <a:solidFill>
                <a:schemeClr val="tx1"/>
              </a:solidFill>
              <a:round/>
              <a:headEnd type="triangle" w="med" len="med"/>
              <a:tailEnd type="triangle" w="med" len="med"/>
            </a:ln>
          </p:spPr>
          <p:txBody>
            <a:bodyPr/>
            <a:lstStyle/>
            <a:p>
              <a:endParaRPr lang="fr-FR"/>
            </a:p>
          </p:txBody>
        </p:sp>
        <p:sp>
          <p:nvSpPr>
            <p:cNvPr id="25" name="Text Box 7"/>
            <p:cNvSpPr txBox="1">
              <a:spLocks noChangeArrowheads="1"/>
            </p:cNvSpPr>
            <p:nvPr/>
          </p:nvSpPr>
          <p:spPr bwMode="auto">
            <a:xfrm>
              <a:off x="3213" y="646"/>
              <a:ext cx="1636" cy="502"/>
            </a:xfrm>
            <a:prstGeom prst="rect">
              <a:avLst/>
            </a:prstGeom>
            <a:noFill/>
            <a:ln w="9525">
              <a:noFill/>
              <a:miter lim="800000"/>
              <a:headEnd/>
              <a:tailEnd/>
            </a:ln>
          </p:spPr>
          <p:txBody>
            <a:bodyPr wrap="none">
              <a:spAutoFit/>
            </a:bodyPr>
            <a:lstStyle/>
            <a:p>
              <a:pPr algn="ctr" eaLnBrk="0" hangingPunct="0"/>
              <a:r>
                <a:rPr lang="fr-FR" sz="1400" b="1" dirty="0"/>
                <a:t>12.5 </a:t>
              </a:r>
              <a:r>
                <a:rPr lang="fr-FR" sz="1400" b="1" dirty="0" err="1"/>
                <a:t>THz</a:t>
              </a:r>
              <a:r>
                <a:rPr lang="fr-FR" sz="1400" b="1" dirty="0"/>
                <a:t> !!!  </a:t>
              </a:r>
            </a:p>
            <a:p>
              <a:pPr algn="ctr" eaLnBrk="0" hangingPunct="0"/>
              <a:r>
                <a:rPr lang="fr-FR" sz="1400" b="1" dirty="0">
                  <a:sym typeface="Symbol" pitchFamily="18" charset="2"/>
                </a:rPr>
                <a:t> Bande passante</a:t>
              </a:r>
            </a:p>
          </p:txBody>
        </p:sp>
      </p:grpSp>
      <p:sp>
        <p:nvSpPr>
          <p:cNvPr id="26" name="ZoneTexte 25"/>
          <p:cNvSpPr txBox="1"/>
          <p:nvPr/>
        </p:nvSpPr>
        <p:spPr>
          <a:xfrm>
            <a:off x="2050211" y="2054781"/>
            <a:ext cx="1976823" cy="369332"/>
          </a:xfrm>
          <a:prstGeom prst="rect">
            <a:avLst/>
          </a:prstGeom>
          <a:noFill/>
        </p:spPr>
        <p:txBody>
          <a:bodyPr wrap="none" rtlCol="0">
            <a:spAutoFit/>
          </a:bodyPr>
          <a:lstStyle/>
          <a:p>
            <a:r>
              <a:rPr lang="fr-FR" b="1" dirty="0" smtClean="0">
                <a:latin typeface="Arial Narrow" pitchFamily="34" charset="0"/>
              </a:rPr>
              <a:t>Courbe de gain </a:t>
            </a:r>
            <a:r>
              <a:rPr lang="fr-FR" b="1" i="1" dirty="0" smtClean="0">
                <a:latin typeface="Arial Narrow" pitchFamily="34" charset="0"/>
              </a:rPr>
              <a:t>g(</a:t>
            </a:r>
            <a:r>
              <a:rPr lang="fr-FR" b="1" i="1" dirty="0" smtClean="0">
                <a:latin typeface="Arial Narrow" pitchFamily="34" charset="0"/>
                <a:sym typeface="Symbol"/>
              </a:rPr>
              <a:t>)</a:t>
            </a:r>
            <a:endParaRPr lang="fr-FR" b="1" i="1" dirty="0">
              <a:latin typeface="Arial Narrow" pitchFamily="34" charset="0"/>
            </a:endParaRPr>
          </a:p>
        </p:txBody>
      </p:sp>
      <p:sp>
        <p:nvSpPr>
          <p:cNvPr id="27" name="ZoneTexte 26"/>
          <p:cNvSpPr txBox="1"/>
          <p:nvPr/>
        </p:nvSpPr>
        <p:spPr>
          <a:xfrm>
            <a:off x="3628846" y="5702060"/>
            <a:ext cx="4083169" cy="369332"/>
          </a:xfrm>
          <a:prstGeom prst="rect">
            <a:avLst/>
          </a:prstGeom>
          <a:noFill/>
        </p:spPr>
        <p:txBody>
          <a:bodyPr wrap="none" rtlCol="0">
            <a:spAutoFit/>
          </a:bodyPr>
          <a:lstStyle/>
          <a:p>
            <a:r>
              <a:rPr lang="fr-FR" b="1" dirty="0" smtClean="0">
                <a:solidFill>
                  <a:srgbClr val="FF0000"/>
                </a:solidFill>
                <a:latin typeface="Arial Narrow" pitchFamily="34" charset="0"/>
              </a:rPr>
              <a:t>Source blanche du domaine des télécoms !</a:t>
            </a:r>
            <a:endParaRPr lang="fr-FR" b="1" dirty="0">
              <a:solidFill>
                <a:srgbClr val="FF0000"/>
              </a:solidFill>
              <a:latin typeface="Arial Narrow" pitchFamily="34" charset="0"/>
            </a:endParaRPr>
          </a:p>
        </p:txBody>
      </p:sp>
      <p:grpSp>
        <p:nvGrpSpPr>
          <p:cNvPr id="32" name="Groupe 31"/>
          <p:cNvGrpSpPr/>
          <p:nvPr/>
        </p:nvGrpSpPr>
        <p:grpSpPr>
          <a:xfrm>
            <a:off x="2153728" y="2501660"/>
            <a:ext cx="4278703" cy="2389428"/>
            <a:chOff x="629727" y="2501660"/>
            <a:chExt cx="4278703" cy="2389428"/>
          </a:xfrm>
        </p:grpSpPr>
        <p:sp>
          <p:nvSpPr>
            <p:cNvPr id="29" name="Rectangle 28"/>
            <p:cNvSpPr/>
            <p:nvPr/>
          </p:nvSpPr>
          <p:spPr>
            <a:xfrm>
              <a:off x="1600200" y="2501660"/>
              <a:ext cx="1656272" cy="2389428"/>
            </a:xfrm>
            <a:prstGeom prst="rect">
              <a:avLst/>
            </a:prstGeom>
            <a:solidFill>
              <a:srgbClr val="FF5050">
                <a:alpha val="27059"/>
              </a:srgb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30" name="Rectangle 29"/>
            <p:cNvSpPr/>
            <p:nvPr/>
          </p:nvSpPr>
          <p:spPr>
            <a:xfrm>
              <a:off x="3257909" y="2501660"/>
              <a:ext cx="1650521" cy="2389428"/>
            </a:xfrm>
            <a:prstGeom prst="rect">
              <a:avLst/>
            </a:prstGeom>
            <a:solidFill>
              <a:srgbClr val="66FF66">
                <a:alpha val="27059"/>
              </a:srgb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31" name="Rectangle 30"/>
            <p:cNvSpPr/>
            <p:nvPr/>
          </p:nvSpPr>
          <p:spPr>
            <a:xfrm>
              <a:off x="629727" y="2501660"/>
              <a:ext cx="969037" cy="2389428"/>
            </a:xfrm>
            <a:prstGeom prst="rect">
              <a:avLst/>
            </a:prstGeom>
            <a:solidFill>
              <a:schemeClr val="accent6">
                <a:lumMod val="40000"/>
                <a:lumOff val="60000"/>
                <a:alpha val="27059"/>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grpSp>
      <p:sp>
        <p:nvSpPr>
          <p:cNvPr id="34" name="Espace réservé du numéro de diapositive 1"/>
          <p:cNvSpPr>
            <a:spLocks noGrp="1"/>
          </p:cNvSpPr>
          <p:nvPr>
            <p:ph type="sldNum" sz="quarter" idx="11"/>
          </p:nvPr>
        </p:nvSpPr>
        <p:spPr>
          <a:xfrm>
            <a:off x="438151" y="6403938"/>
            <a:ext cx="1115483" cy="288925"/>
          </a:xfrm>
        </p:spPr>
        <p:txBody>
          <a:bodyPr/>
          <a:lstStyle/>
          <a:p>
            <a:r>
              <a:rPr lang="fr-FR" dirty="0" smtClean="0"/>
              <a:t>page </a:t>
            </a:r>
            <a:fld id="{C6DDD436-036D-4AFC-B45E-DF406FB8E6F8}" type="slidenum">
              <a:rPr lang="fr-FR" smtClean="0"/>
              <a:pPr/>
              <a:t>16</a:t>
            </a:fld>
            <a:endParaRPr lang="fr-FR" dirty="0"/>
          </a:p>
        </p:txBody>
      </p:sp>
      <p:sp>
        <p:nvSpPr>
          <p:cNvPr id="35" name="Titre 1"/>
          <p:cNvSpPr txBox="1">
            <a:spLocks/>
          </p:cNvSpPr>
          <p:nvPr/>
        </p:nvSpPr>
        <p:spPr>
          <a:xfrm>
            <a:off x="2288659" y="6352067"/>
            <a:ext cx="7391400" cy="392666"/>
          </a:xfrm>
          <a:prstGeom prst="rect">
            <a:avLst/>
          </a:prstGeom>
        </p:spPr>
        <p:txBody>
          <a:bodyPr/>
          <a:lstStyle/>
          <a:p>
            <a:pPr>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lang="fr-FR" b="1" kern="0" dirty="0">
              <a:solidFill>
                <a:schemeClr val="tx2"/>
              </a:solidFill>
              <a:latin typeface="+mj-lt"/>
              <a:ea typeface="+mj-ea"/>
              <a:cs typeface="+mj-cs"/>
            </a:endParaRPr>
          </a:p>
        </p:txBody>
      </p:sp>
      <p:sp>
        <p:nvSpPr>
          <p:cNvPr id="36" name="Rectangle 35"/>
          <p:cNvSpPr/>
          <p:nvPr/>
        </p:nvSpPr>
        <p:spPr>
          <a:xfrm>
            <a:off x="2077169" y="457855"/>
            <a:ext cx="8138766" cy="523220"/>
          </a:xfrm>
          <a:prstGeom prst="rect">
            <a:avLst/>
          </a:prstGeom>
        </p:spPr>
        <p:txBody>
          <a:bodyPr wrap="none">
            <a:spAutoFit/>
          </a:bodyPr>
          <a:lstStyle/>
          <a:p>
            <a:r>
              <a:rPr lang="fr-FR" sz="2800" b="1" kern="0" dirty="0" smtClean="0">
                <a:solidFill>
                  <a:srgbClr val="DA6667"/>
                </a:solidFill>
                <a:latin typeface="Arial"/>
              </a:rPr>
              <a:t>3. Les </a:t>
            </a:r>
            <a:r>
              <a:rPr lang="fr-FR" sz="2800" b="1" kern="0" dirty="0">
                <a:solidFill>
                  <a:srgbClr val="DA6667"/>
                </a:solidFill>
                <a:latin typeface="Arial"/>
              </a:rPr>
              <a:t>transitions radiatives : La luminescence</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1142115" y="981075"/>
            <a:ext cx="8537944" cy="5447645"/>
          </a:xfrm>
          <a:prstGeom prst="rect">
            <a:avLst/>
          </a:prstGeom>
        </p:spPr>
        <p:txBody>
          <a:bodyPr wrap="square">
            <a:spAutoFit/>
          </a:bodyPr>
          <a:lstStyle/>
          <a:p>
            <a:pPr marL="342900" indent="-342900">
              <a:lnSpc>
                <a:spcPct val="150000"/>
              </a:lnSpc>
              <a:buFont typeface="+mj-lt"/>
              <a:buAutoNum type="arabicPeriod"/>
            </a:pPr>
            <a:r>
              <a:rPr lang="fr-FR" dirty="0" smtClean="0">
                <a:solidFill>
                  <a:schemeClr val="tx1">
                    <a:lumMod val="50000"/>
                    <a:lumOff val="50000"/>
                  </a:schemeClr>
                </a:solidFill>
                <a:latin typeface="Arial Narrow" pitchFamily="34" charset="0"/>
              </a:rPr>
              <a:t>Principe de l’émission de lumière</a:t>
            </a:r>
            <a:endParaRPr lang="fr-FR" b="1" dirty="0" smtClean="0">
              <a:solidFill>
                <a:schemeClr val="tx1">
                  <a:lumMod val="50000"/>
                  <a:lumOff val="50000"/>
                </a:schemeClr>
              </a:solidFill>
              <a:latin typeface="Arial Narrow" pitchFamily="34" charset="0"/>
            </a:endParaRPr>
          </a:p>
          <a:p>
            <a:pPr marL="342900" indent="-342900">
              <a:lnSpc>
                <a:spcPct val="150000"/>
              </a:lnSpc>
              <a:buFont typeface="+mj-lt"/>
              <a:buAutoNum type="arabicPeriod"/>
            </a:pPr>
            <a:r>
              <a:rPr lang="fr-FR" b="1" dirty="0" smtClean="0">
                <a:solidFill>
                  <a:schemeClr val="tx1">
                    <a:lumMod val="50000"/>
                    <a:lumOff val="50000"/>
                  </a:schemeClr>
                </a:solidFill>
                <a:latin typeface="Arial Narrow" pitchFamily="34" charset="0"/>
              </a:rPr>
              <a:t>Le rayonnement thermique</a:t>
            </a:r>
          </a:p>
          <a:p>
            <a:pPr marL="342900" indent="-342900">
              <a:lnSpc>
                <a:spcPct val="150000"/>
              </a:lnSpc>
              <a:buFont typeface="+mj-lt"/>
              <a:buAutoNum type="arabicPeriod"/>
            </a:pPr>
            <a:r>
              <a:rPr lang="fr-FR" sz="2000" b="1" dirty="0" smtClean="0">
                <a:latin typeface="Arial Narrow" pitchFamily="34" charset="0"/>
              </a:rPr>
              <a:t>Les transitions radiatives : La luminescence</a:t>
            </a:r>
          </a:p>
          <a:p>
            <a:pPr marL="177800" lvl="1" indent="354013">
              <a:lnSpc>
                <a:spcPct val="150000"/>
              </a:lnSpc>
              <a:buFont typeface="+mj-lt"/>
              <a:buAutoNum type="alphaLcParenR"/>
            </a:pPr>
            <a:r>
              <a:rPr lang="fr-FR" sz="2000" dirty="0" smtClean="0">
                <a:solidFill>
                  <a:srgbClr val="847573"/>
                </a:solidFill>
                <a:latin typeface="Arial Narrow" pitchFamily="34" charset="0"/>
              </a:rPr>
              <a:t>Transitions spontanées (LED, sources </a:t>
            </a:r>
            <a:r>
              <a:rPr lang="fr-FR" sz="2000" dirty="0" err="1" smtClean="0">
                <a:solidFill>
                  <a:srgbClr val="847573"/>
                </a:solidFill>
                <a:latin typeface="Arial Narrow" pitchFamily="34" charset="0"/>
              </a:rPr>
              <a:t>superfluorescentes</a:t>
            </a:r>
            <a:r>
              <a:rPr lang="fr-FR" sz="2000" dirty="0" smtClean="0">
                <a:solidFill>
                  <a:srgbClr val="847573"/>
                </a:solidFill>
                <a:latin typeface="Arial Narrow" pitchFamily="34" charset="0"/>
              </a:rPr>
              <a:t>)</a:t>
            </a:r>
          </a:p>
          <a:p>
            <a:pPr marL="531813" lvl="1" indent="-354013">
              <a:lnSpc>
                <a:spcPct val="150000"/>
              </a:lnSpc>
              <a:buFont typeface="+mj-lt"/>
              <a:buAutoNum type="alphaLcParenR"/>
            </a:pPr>
            <a:r>
              <a:rPr lang="fr-FR" sz="2000" dirty="0" smtClean="0">
                <a:latin typeface="Arial Narrow" pitchFamily="34" charset="0"/>
              </a:rPr>
              <a:t>Transitions stimulées : absorption et émission</a:t>
            </a:r>
          </a:p>
          <a:p>
            <a:pPr marL="900113" lvl="2" indent="-265113">
              <a:lnSpc>
                <a:spcPct val="150000"/>
              </a:lnSpc>
              <a:buFont typeface="Arial" pitchFamily="34" charset="0"/>
              <a:buChar char="•"/>
            </a:pPr>
            <a:r>
              <a:rPr lang="fr-FR" sz="2000" dirty="0" smtClean="0">
                <a:latin typeface="Arial Narrow" pitchFamily="34" charset="0"/>
              </a:rPr>
              <a:t>Absorption</a:t>
            </a:r>
          </a:p>
          <a:p>
            <a:pPr marL="900113" lvl="2" indent="-265113">
              <a:lnSpc>
                <a:spcPct val="150000"/>
              </a:lnSpc>
              <a:buFont typeface="Arial" pitchFamily="34" charset="0"/>
              <a:buChar char="•"/>
            </a:pPr>
            <a:r>
              <a:rPr lang="fr-FR" sz="2000" dirty="0" smtClean="0">
                <a:latin typeface="Arial Narrow" pitchFamily="34" charset="0"/>
              </a:rPr>
              <a:t>Émission induite</a:t>
            </a:r>
          </a:p>
          <a:p>
            <a:pPr marL="900113" lvl="2" indent="-265113">
              <a:lnSpc>
                <a:spcPct val="150000"/>
              </a:lnSpc>
              <a:buFont typeface="Arial" pitchFamily="34" charset="0"/>
              <a:buChar char="•"/>
            </a:pPr>
            <a:r>
              <a:rPr lang="fr-FR" sz="2000" dirty="0" smtClean="0">
                <a:latin typeface="Arial Narrow" pitchFamily="34" charset="0"/>
              </a:rPr>
              <a:t>Les équations d’Einstein</a:t>
            </a:r>
          </a:p>
          <a:p>
            <a:pPr marL="900113" lvl="2" indent="-265113">
              <a:lnSpc>
                <a:spcPct val="150000"/>
              </a:lnSpc>
              <a:buFont typeface="Arial" pitchFamily="34" charset="0"/>
              <a:buChar char="•"/>
            </a:pPr>
            <a:r>
              <a:rPr lang="fr-FR" sz="2000" dirty="0" smtClean="0">
                <a:latin typeface="Arial Narrow" pitchFamily="34" charset="0"/>
              </a:rPr>
              <a:t>L’amplification optique : nécessité d’un pompage</a:t>
            </a:r>
          </a:p>
          <a:p>
            <a:pPr marL="900113" lvl="2" indent="-265113">
              <a:lnSpc>
                <a:spcPct val="150000"/>
              </a:lnSpc>
              <a:buFont typeface="Arial" pitchFamily="34" charset="0"/>
              <a:buChar char="•"/>
            </a:pPr>
            <a:r>
              <a:rPr lang="fr-FR" sz="2000" dirty="0" smtClean="0">
                <a:latin typeface="Arial Narrow" pitchFamily="34" charset="0"/>
              </a:rPr>
              <a:t>Inversion de population par pompage</a:t>
            </a:r>
          </a:p>
          <a:p>
            <a:pPr marL="900113" lvl="2" indent="-265113">
              <a:lnSpc>
                <a:spcPct val="150000"/>
              </a:lnSpc>
              <a:buFont typeface="Arial" pitchFamily="34" charset="0"/>
              <a:buChar char="•"/>
            </a:pPr>
            <a:r>
              <a:rPr lang="fr-FR" sz="2000" dirty="0" smtClean="0">
                <a:latin typeface="Arial Narrow" pitchFamily="34" charset="0"/>
              </a:rPr>
              <a:t>L’amplificateur optique (EDFA, </a:t>
            </a:r>
            <a:r>
              <a:rPr lang="fr-FR" sz="2000" dirty="0" err="1" smtClean="0">
                <a:latin typeface="Arial Narrow" pitchFamily="34" charset="0"/>
              </a:rPr>
              <a:t>Semiconducteur</a:t>
            </a:r>
            <a:r>
              <a:rPr lang="fr-FR" sz="2000" dirty="0" smtClean="0">
                <a:latin typeface="Arial Narrow" pitchFamily="34" charset="0"/>
              </a:rPr>
              <a:t>)</a:t>
            </a:r>
          </a:p>
          <a:p>
            <a:pPr marL="74613" indent="-354013">
              <a:lnSpc>
                <a:spcPct val="150000"/>
              </a:lnSpc>
              <a:buFont typeface="+mj-lt"/>
              <a:buAutoNum type="arabicPeriod"/>
            </a:pPr>
            <a:r>
              <a:rPr lang="fr-FR" b="1" dirty="0" smtClean="0">
                <a:solidFill>
                  <a:srgbClr val="8F8685"/>
                </a:solidFill>
                <a:latin typeface="Arial Narrow" pitchFamily="34" charset="0"/>
                <a:sym typeface="Wingdings" pitchFamily="2" charset="2"/>
              </a:rPr>
              <a:t>Les lasers</a:t>
            </a:r>
            <a:endParaRPr lang="fr-FR" dirty="0">
              <a:latin typeface="Arial Narrow" pitchFamily="34" charset="0"/>
            </a:endParaRPr>
          </a:p>
        </p:txBody>
      </p:sp>
      <p:sp>
        <p:nvSpPr>
          <p:cNvPr id="8" name="Espace réservé du numéro de diapositive 1"/>
          <p:cNvSpPr>
            <a:spLocks noGrp="1"/>
          </p:cNvSpPr>
          <p:nvPr>
            <p:ph type="sldNum" sz="quarter" idx="11"/>
          </p:nvPr>
        </p:nvSpPr>
        <p:spPr>
          <a:xfrm>
            <a:off x="438151" y="6403938"/>
            <a:ext cx="1115483" cy="288925"/>
          </a:xfrm>
        </p:spPr>
        <p:txBody>
          <a:bodyPr/>
          <a:lstStyle/>
          <a:p>
            <a:r>
              <a:rPr lang="fr-FR" dirty="0" smtClean="0"/>
              <a:t>page </a:t>
            </a:r>
            <a:fld id="{C6DDD436-036D-4AFC-B45E-DF406FB8E6F8}" type="slidenum">
              <a:rPr lang="fr-FR" smtClean="0"/>
              <a:pPr/>
              <a:t>17</a:t>
            </a:fld>
            <a:endParaRPr lang="fr-FR" dirty="0"/>
          </a:p>
        </p:txBody>
      </p:sp>
      <p:sp>
        <p:nvSpPr>
          <p:cNvPr id="10" name="Titre 1"/>
          <p:cNvSpPr txBox="1">
            <a:spLocks/>
          </p:cNvSpPr>
          <p:nvPr/>
        </p:nvSpPr>
        <p:spPr>
          <a:xfrm>
            <a:off x="2288659" y="6352067"/>
            <a:ext cx="7391400" cy="392666"/>
          </a:xfrm>
          <a:prstGeom prst="rect">
            <a:avLst/>
          </a:prstGeom>
        </p:spPr>
        <p:txBody>
          <a:bodyPr/>
          <a:lstStyle/>
          <a:p>
            <a:pPr>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lang="fr-FR" b="1" kern="0" dirty="0">
              <a:solidFill>
                <a:schemeClr val="tx2"/>
              </a:solidFill>
              <a:latin typeface="+mj-lt"/>
              <a:ea typeface="+mj-ea"/>
              <a:cs typeface="+mj-cs"/>
            </a:endParaRPr>
          </a:p>
        </p:txBody>
      </p:sp>
      <p:sp>
        <p:nvSpPr>
          <p:cNvPr id="11" name="Titre 1"/>
          <p:cNvSpPr txBox="1">
            <a:spLocks/>
          </p:cNvSpPr>
          <p:nvPr/>
        </p:nvSpPr>
        <p:spPr>
          <a:xfrm>
            <a:off x="2076450" y="426484"/>
            <a:ext cx="7391400" cy="545066"/>
          </a:xfrm>
          <a:prstGeom prst="rect">
            <a:avLst/>
          </a:prstGeom>
        </p:spPr>
        <p:txBody>
          <a:bodyPr/>
          <a:lstStyle/>
          <a:p>
            <a:pPr>
              <a:defRPr/>
            </a:pPr>
            <a:r>
              <a:rPr lang="fr-FR" sz="2800" b="1" kern="0" dirty="0">
                <a:solidFill>
                  <a:srgbClr val="DA6667"/>
                </a:solidFill>
                <a:latin typeface="+mj-lt"/>
                <a:ea typeface="+mj-ea"/>
                <a:cs typeface="+mj-cs"/>
              </a:rPr>
              <a:t>Plan</a:t>
            </a:r>
          </a:p>
        </p:txBody>
      </p:sp>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txBox="1">
            <a:spLocks noChangeArrowheads="1"/>
          </p:cNvSpPr>
          <p:nvPr/>
        </p:nvSpPr>
        <p:spPr>
          <a:xfrm>
            <a:off x="120885" y="985300"/>
            <a:ext cx="9067800" cy="513169"/>
          </a:xfrm>
          <a:prstGeom prst="rect">
            <a:avLst/>
          </a:prstGeom>
        </p:spPr>
        <p:txBody>
          <a:bodyPr/>
          <a:lstStyle/>
          <a:p>
            <a:r>
              <a:rPr lang="fr-FR" sz="2400" b="1" kern="0" dirty="0">
                <a:solidFill>
                  <a:srgbClr val="DA6667"/>
                </a:solidFill>
                <a:latin typeface="Arial Narrow" pitchFamily="34" charset="0"/>
              </a:rPr>
              <a:t>Transitions induites : Absorption</a:t>
            </a:r>
            <a:endParaRPr lang="fr-FR" sz="2400" b="1" kern="0" dirty="0">
              <a:solidFill>
                <a:srgbClr val="DA6667"/>
              </a:solidFill>
              <a:latin typeface="Arial Narrow" pitchFamily="34" charset="0"/>
              <a:ea typeface="+mj-ea"/>
              <a:cs typeface="+mj-cs"/>
            </a:endParaRPr>
          </a:p>
        </p:txBody>
      </p:sp>
      <p:sp>
        <p:nvSpPr>
          <p:cNvPr id="19" name="Line 2"/>
          <p:cNvSpPr>
            <a:spLocks noChangeShapeType="1"/>
          </p:cNvSpPr>
          <p:nvPr/>
        </p:nvSpPr>
        <p:spPr bwMode="auto">
          <a:xfrm>
            <a:off x="5442834" y="2060591"/>
            <a:ext cx="1080388" cy="0"/>
          </a:xfrm>
          <a:prstGeom prst="line">
            <a:avLst/>
          </a:prstGeom>
          <a:noFill/>
          <a:ln w="9525">
            <a:solidFill>
              <a:schemeClr val="tx1"/>
            </a:solidFill>
            <a:round/>
            <a:headEnd/>
            <a:tailEnd/>
          </a:ln>
        </p:spPr>
        <p:txBody>
          <a:bodyPr/>
          <a:lstStyle/>
          <a:p>
            <a:endParaRPr lang="fr-FR">
              <a:latin typeface="Arial Narrow" pitchFamily="34" charset="0"/>
            </a:endParaRPr>
          </a:p>
        </p:txBody>
      </p:sp>
      <p:sp>
        <p:nvSpPr>
          <p:cNvPr id="20" name="Line 3"/>
          <p:cNvSpPr>
            <a:spLocks noChangeShapeType="1"/>
          </p:cNvSpPr>
          <p:nvPr/>
        </p:nvSpPr>
        <p:spPr bwMode="auto">
          <a:xfrm>
            <a:off x="5450184" y="2663724"/>
            <a:ext cx="1080388" cy="0"/>
          </a:xfrm>
          <a:prstGeom prst="line">
            <a:avLst/>
          </a:prstGeom>
          <a:noFill/>
          <a:ln w="9525">
            <a:solidFill>
              <a:schemeClr val="tx1"/>
            </a:solidFill>
            <a:round/>
            <a:headEnd/>
            <a:tailEnd/>
          </a:ln>
        </p:spPr>
        <p:txBody>
          <a:bodyPr/>
          <a:lstStyle/>
          <a:p>
            <a:endParaRPr lang="fr-FR">
              <a:latin typeface="Arial Narrow" pitchFamily="34" charset="0"/>
            </a:endParaRPr>
          </a:p>
        </p:txBody>
      </p:sp>
      <p:sp>
        <p:nvSpPr>
          <p:cNvPr id="17" name="Text Box 12"/>
          <p:cNvSpPr txBox="1">
            <a:spLocks noChangeArrowheads="1"/>
          </p:cNvSpPr>
          <p:nvPr/>
        </p:nvSpPr>
        <p:spPr bwMode="auto">
          <a:xfrm>
            <a:off x="6555071" y="1948712"/>
            <a:ext cx="336856" cy="307457"/>
          </a:xfrm>
          <a:prstGeom prst="rect">
            <a:avLst/>
          </a:prstGeom>
          <a:noFill/>
          <a:ln w="9525">
            <a:noFill/>
            <a:miter lim="800000"/>
            <a:headEnd/>
            <a:tailEnd/>
          </a:ln>
        </p:spPr>
        <p:txBody>
          <a:bodyPr wrap="none">
            <a:spAutoFit/>
          </a:bodyPr>
          <a:lstStyle/>
          <a:p>
            <a:r>
              <a:rPr lang="fr-FR" sz="1400" dirty="0" err="1">
                <a:latin typeface="Arial Narrow" pitchFamily="34" charset="0"/>
              </a:rPr>
              <a:t>E</a:t>
            </a:r>
            <a:r>
              <a:rPr lang="fr-FR" sz="1400" baseline="-25000" dirty="0" err="1">
                <a:latin typeface="Arial Narrow" pitchFamily="34" charset="0"/>
              </a:rPr>
              <a:t>b</a:t>
            </a:r>
            <a:endParaRPr lang="fr-FR" sz="1400" dirty="0">
              <a:latin typeface="Arial Narrow" pitchFamily="34" charset="0"/>
            </a:endParaRPr>
          </a:p>
        </p:txBody>
      </p:sp>
      <p:sp>
        <p:nvSpPr>
          <p:cNvPr id="18" name="Text Box 13"/>
          <p:cNvSpPr txBox="1">
            <a:spLocks noChangeArrowheads="1"/>
          </p:cNvSpPr>
          <p:nvPr/>
        </p:nvSpPr>
        <p:spPr bwMode="auto">
          <a:xfrm>
            <a:off x="6555071" y="2489328"/>
            <a:ext cx="336856" cy="307457"/>
          </a:xfrm>
          <a:prstGeom prst="rect">
            <a:avLst/>
          </a:prstGeom>
          <a:noFill/>
          <a:ln w="9525">
            <a:noFill/>
            <a:miter lim="800000"/>
            <a:headEnd/>
            <a:tailEnd/>
          </a:ln>
        </p:spPr>
        <p:txBody>
          <a:bodyPr wrap="none">
            <a:spAutoFit/>
          </a:bodyPr>
          <a:lstStyle/>
          <a:p>
            <a:r>
              <a:rPr lang="fr-FR" sz="1400" dirty="0" err="1">
                <a:latin typeface="Arial Narrow" pitchFamily="34" charset="0"/>
              </a:rPr>
              <a:t>E</a:t>
            </a:r>
            <a:r>
              <a:rPr lang="fr-FR" sz="1400" baseline="-25000" dirty="0" err="1">
                <a:latin typeface="Arial Narrow" pitchFamily="34" charset="0"/>
              </a:rPr>
              <a:t>a</a:t>
            </a:r>
            <a:endParaRPr lang="fr-FR" sz="1400" dirty="0">
              <a:latin typeface="Arial Narrow" pitchFamily="34" charset="0"/>
            </a:endParaRPr>
          </a:p>
        </p:txBody>
      </p:sp>
      <p:sp>
        <p:nvSpPr>
          <p:cNvPr id="47" name="Oval 48"/>
          <p:cNvSpPr>
            <a:spLocks noChangeArrowheads="1"/>
          </p:cNvSpPr>
          <p:nvPr/>
        </p:nvSpPr>
        <p:spPr bwMode="auto">
          <a:xfrm>
            <a:off x="6001402" y="2643229"/>
            <a:ext cx="68596" cy="47827"/>
          </a:xfrm>
          <a:prstGeom prst="ellipse">
            <a:avLst/>
          </a:prstGeom>
          <a:solidFill>
            <a:schemeClr val="tx1"/>
          </a:solidFill>
          <a:ln w="9525">
            <a:solidFill>
              <a:schemeClr val="tx1"/>
            </a:solidFill>
            <a:round/>
            <a:headEnd/>
            <a:tailEnd/>
          </a:ln>
        </p:spPr>
        <p:txBody>
          <a:bodyPr wrap="none" anchor="ctr"/>
          <a:lstStyle/>
          <a:p>
            <a:endParaRPr lang="fr-FR">
              <a:latin typeface="Arial Narrow" pitchFamily="34" charset="0"/>
            </a:endParaRPr>
          </a:p>
        </p:txBody>
      </p:sp>
      <p:grpSp>
        <p:nvGrpSpPr>
          <p:cNvPr id="65" name="Groupe 64"/>
          <p:cNvGrpSpPr/>
          <p:nvPr/>
        </p:nvGrpSpPr>
        <p:grpSpPr>
          <a:xfrm>
            <a:off x="4310318" y="2213212"/>
            <a:ext cx="1419490" cy="399086"/>
            <a:chOff x="1173179" y="2239091"/>
            <a:chExt cx="1419490" cy="399086"/>
          </a:xfrm>
        </p:grpSpPr>
        <p:sp>
          <p:nvSpPr>
            <p:cNvPr id="7" name="Freeform 11"/>
            <p:cNvSpPr>
              <a:spLocks/>
            </p:cNvSpPr>
            <p:nvPr/>
          </p:nvSpPr>
          <p:spPr bwMode="auto">
            <a:xfrm>
              <a:off x="1362737" y="2239091"/>
              <a:ext cx="757007" cy="76864"/>
            </a:xfrm>
            <a:custGeom>
              <a:avLst/>
              <a:gdLst>
                <a:gd name="T0" fmla="*/ 0 w 1104"/>
                <a:gd name="T1" fmla="*/ 83 h 300"/>
                <a:gd name="T2" fmla="*/ 111 w 1104"/>
                <a:gd name="T3" fmla="*/ 0 h 300"/>
                <a:gd name="T4" fmla="*/ 232 w 1104"/>
                <a:gd name="T5" fmla="*/ 83 h 300"/>
                <a:gd name="T6" fmla="*/ 356 w 1104"/>
                <a:gd name="T7" fmla="*/ 0 h 300"/>
                <a:gd name="T8" fmla="*/ 467 w 1104"/>
                <a:gd name="T9" fmla="*/ 83 h 300"/>
                <a:gd name="T10" fmla="*/ 517 w 1104"/>
                <a:gd name="T11" fmla="*/ 43 h 300"/>
                <a:gd name="T12" fmla="*/ 618 w 1104"/>
                <a:gd name="T13" fmla="*/ 40 h 300"/>
                <a:gd name="T14" fmla="*/ 0 60000 65536"/>
                <a:gd name="T15" fmla="*/ 0 60000 65536"/>
                <a:gd name="T16" fmla="*/ 0 60000 65536"/>
                <a:gd name="T17" fmla="*/ 0 60000 65536"/>
                <a:gd name="T18" fmla="*/ 0 60000 65536"/>
                <a:gd name="T19" fmla="*/ 0 60000 65536"/>
                <a:gd name="T20" fmla="*/ 0 60000 65536"/>
                <a:gd name="T21" fmla="*/ 0 w 1104"/>
                <a:gd name="T22" fmla="*/ 0 h 300"/>
                <a:gd name="T23" fmla="*/ 1104 w 1104"/>
                <a:gd name="T24" fmla="*/ 300 h 3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04" h="300">
                  <a:moveTo>
                    <a:pt x="0" y="276"/>
                  </a:moveTo>
                  <a:cubicBezTo>
                    <a:pt x="64" y="138"/>
                    <a:pt x="129" y="0"/>
                    <a:pt x="198" y="0"/>
                  </a:cubicBezTo>
                  <a:cubicBezTo>
                    <a:pt x="267" y="0"/>
                    <a:pt x="341" y="276"/>
                    <a:pt x="414" y="276"/>
                  </a:cubicBezTo>
                  <a:cubicBezTo>
                    <a:pt x="487" y="276"/>
                    <a:pt x="566" y="0"/>
                    <a:pt x="636" y="0"/>
                  </a:cubicBezTo>
                  <a:cubicBezTo>
                    <a:pt x="706" y="0"/>
                    <a:pt x="786" y="252"/>
                    <a:pt x="834" y="276"/>
                  </a:cubicBezTo>
                  <a:cubicBezTo>
                    <a:pt x="882" y="300"/>
                    <a:pt x="879" y="168"/>
                    <a:pt x="924" y="144"/>
                  </a:cubicBezTo>
                  <a:cubicBezTo>
                    <a:pt x="969" y="120"/>
                    <a:pt x="1074" y="134"/>
                    <a:pt x="1104" y="132"/>
                  </a:cubicBezTo>
                </a:path>
              </a:pathLst>
            </a:custGeom>
            <a:noFill/>
            <a:ln w="28575" cmpd="sng">
              <a:solidFill>
                <a:srgbClr val="FF0000"/>
              </a:solidFill>
              <a:round/>
              <a:headEnd type="none" w="med" len="med"/>
              <a:tailEnd type="triangle" w="med" len="med"/>
            </a:ln>
          </p:spPr>
          <p:txBody>
            <a:bodyPr/>
            <a:lstStyle/>
            <a:p>
              <a:endParaRPr lang="fr-FR">
                <a:latin typeface="Arial Narrow" pitchFamily="34" charset="0"/>
              </a:endParaRPr>
            </a:p>
          </p:txBody>
        </p:sp>
        <p:sp>
          <p:nvSpPr>
            <p:cNvPr id="60" name="Text Box 61"/>
            <p:cNvSpPr txBox="1">
              <a:spLocks noChangeArrowheads="1"/>
            </p:cNvSpPr>
            <p:nvPr/>
          </p:nvSpPr>
          <p:spPr bwMode="auto">
            <a:xfrm>
              <a:off x="1173179" y="2268845"/>
              <a:ext cx="1419490" cy="369332"/>
            </a:xfrm>
            <a:prstGeom prst="rect">
              <a:avLst/>
            </a:prstGeom>
            <a:noFill/>
            <a:ln w="9525">
              <a:noFill/>
              <a:miter lim="800000"/>
              <a:headEnd/>
              <a:tailEnd/>
            </a:ln>
          </p:spPr>
          <p:txBody>
            <a:bodyPr wrap="square">
              <a:spAutoFit/>
            </a:bodyPr>
            <a:lstStyle/>
            <a:p>
              <a:r>
                <a:rPr lang="fr-FR" i="1" dirty="0" smtClean="0">
                  <a:latin typeface="Arial Narrow" pitchFamily="34" charset="0"/>
                </a:rPr>
                <a:t>h</a:t>
              </a:r>
              <a:r>
                <a:rPr lang="fr-FR" i="1" dirty="0" smtClean="0">
                  <a:latin typeface="Arial Narrow" pitchFamily="34" charset="0"/>
                  <a:sym typeface="Symbol"/>
                </a:rPr>
                <a:t> = </a:t>
              </a:r>
              <a:r>
                <a:rPr lang="fr-FR" i="1" dirty="0" err="1" smtClean="0">
                  <a:latin typeface="Arial Narrow" pitchFamily="34" charset="0"/>
                  <a:sym typeface="Symbol"/>
                </a:rPr>
                <a:t>E</a:t>
              </a:r>
              <a:r>
                <a:rPr lang="fr-FR" i="1" baseline="-25000" dirty="0" err="1" smtClean="0">
                  <a:latin typeface="Arial Narrow" pitchFamily="34" charset="0"/>
                  <a:sym typeface="Symbol"/>
                </a:rPr>
                <a:t>b</a:t>
              </a:r>
              <a:r>
                <a:rPr lang="fr-FR" i="1" dirty="0" smtClean="0">
                  <a:latin typeface="Arial Narrow" pitchFamily="34" charset="0"/>
                  <a:sym typeface="Symbol"/>
                </a:rPr>
                <a:t>-</a:t>
              </a:r>
              <a:r>
                <a:rPr lang="fr-FR" i="1" dirty="0" err="1" smtClean="0">
                  <a:latin typeface="Arial Narrow" pitchFamily="34" charset="0"/>
                  <a:sym typeface="Symbol"/>
                </a:rPr>
                <a:t>E</a:t>
              </a:r>
              <a:r>
                <a:rPr lang="fr-FR" i="1" baseline="-25000" dirty="0" err="1" smtClean="0">
                  <a:latin typeface="Arial Narrow" pitchFamily="34" charset="0"/>
                  <a:sym typeface="Symbol"/>
                </a:rPr>
                <a:t>a</a:t>
              </a:r>
              <a:endParaRPr lang="fr-FR" i="1" baseline="-25000" dirty="0">
                <a:latin typeface="Arial Narrow" pitchFamily="34" charset="0"/>
              </a:endParaRPr>
            </a:p>
          </p:txBody>
        </p:sp>
      </p:grpSp>
      <p:sp>
        <p:nvSpPr>
          <p:cNvPr id="130052" name="Rectangle 4"/>
          <p:cNvSpPr>
            <a:spLocks noChangeArrowheads="1"/>
          </p:cNvSpPr>
          <p:nvPr/>
        </p:nvSpPr>
        <p:spPr bwMode="auto">
          <a:xfrm>
            <a:off x="1524000" y="-184666"/>
            <a:ext cx="184731" cy="369332"/>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sp>
        <p:nvSpPr>
          <p:cNvPr id="130053" name="Rectangle 5"/>
          <p:cNvSpPr>
            <a:spLocks noChangeArrowheads="1"/>
          </p:cNvSpPr>
          <p:nvPr/>
        </p:nvSpPr>
        <p:spPr bwMode="auto">
          <a:xfrm>
            <a:off x="1524000" y="43934"/>
            <a:ext cx="184731" cy="369332"/>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grpSp>
        <p:nvGrpSpPr>
          <p:cNvPr id="36" name="Groupe 35"/>
          <p:cNvGrpSpPr/>
          <p:nvPr/>
        </p:nvGrpSpPr>
        <p:grpSpPr>
          <a:xfrm>
            <a:off x="5518772" y="3713136"/>
            <a:ext cx="1681125" cy="851241"/>
            <a:chOff x="3965275" y="2993366"/>
            <a:chExt cx="1681125" cy="851241"/>
          </a:xfrm>
        </p:grpSpPr>
        <p:sp>
          <p:nvSpPr>
            <p:cNvPr id="37" name="Ellipse 36"/>
            <p:cNvSpPr/>
            <p:nvPr/>
          </p:nvSpPr>
          <p:spPr>
            <a:xfrm>
              <a:off x="4045789" y="2993366"/>
              <a:ext cx="284671" cy="336430"/>
            </a:xfrm>
            <a:prstGeom prst="ellipse">
              <a:avLst/>
            </a:prstGeom>
            <a:noFill/>
            <a:ln w="28575">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38" name="Forme libre 37"/>
            <p:cNvSpPr/>
            <p:nvPr/>
          </p:nvSpPr>
          <p:spPr>
            <a:xfrm>
              <a:off x="3965275" y="3321170"/>
              <a:ext cx="477329" cy="379562"/>
            </a:xfrm>
            <a:custGeom>
              <a:avLst/>
              <a:gdLst>
                <a:gd name="connsiteX0" fmla="*/ 149525 w 477329"/>
                <a:gd name="connsiteY0" fmla="*/ 0 h 379562"/>
                <a:gd name="connsiteX1" fmla="*/ 54634 w 477329"/>
                <a:gd name="connsiteY1" fmla="*/ 319177 h 379562"/>
                <a:gd name="connsiteX2" fmla="*/ 477329 w 477329"/>
                <a:gd name="connsiteY2" fmla="*/ 362309 h 379562"/>
              </a:gdLst>
              <a:ahLst/>
              <a:cxnLst>
                <a:cxn ang="0">
                  <a:pos x="connsiteX0" y="connsiteY0"/>
                </a:cxn>
                <a:cxn ang="0">
                  <a:pos x="connsiteX1" y="connsiteY1"/>
                </a:cxn>
                <a:cxn ang="0">
                  <a:pos x="connsiteX2" y="connsiteY2"/>
                </a:cxn>
              </a:cxnLst>
              <a:rect l="l" t="t" r="r" b="b"/>
              <a:pathLst>
                <a:path w="477329" h="379562">
                  <a:moveTo>
                    <a:pt x="149525" y="0"/>
                  </a:moveTo>
                  <a:cubicBezTo>
                    <a:pt x="74762" y="129396"/>
                    <a:pt x="0" y="258792"/>
                    <a:pt x="54634" y="319177"/>
                  </a:cubicBezTo>
                  <a:cubicBezTo>
                    <a:pt x="109268" y="379562"/>
                    <a:pt x="293298" y="370935"/>
                    <a:pt x="477329" y="362309"/>
                  </a:cubicBezTo>
                </a:path>
              </a:pathLst>
            </a:custGeom>
            <a:ln w="28575">
              <a:solidFill>
                <a:srgbClr val="FF0000"/>
              </a:solidFill>
              <a:tailEnd type="arrow"/>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sp>
          <p:nvSpPr>
            <p:cNvPr id="39" name="ZoneTexte 38"/>
            <p:cNvSpPr txBox="1"/>
            <p:nvPr/>
          </p:nvSpPr>
          <p:spPr>
            <a:xfrm>
              <a:off x="4403752" y="3536830"/>
              <a:ext cx="1242648" cy="307777"/>
            </a:xfrm>
            <a:prstGeom prst="rect">
              <a:avLst/>
            </a:prstGeom>
            <a:noFill/>
          </p:spPr>
          <p:txBody>
            <a:bodyPr wrap="none" rtlCol="0">
              <a:spAutoFit/>
            </a:bodyPr>
            <a:lstStyle/>
            <a:p>
              <a:r>
                <a:rPr lang="fr-FR" sz="1400" i="1" dirty="0">
                  <a:latin typeface="Arial Narrow" pitchFamily="34" charset="0"/>
                </a:rPr>
                <a:t>Peuple l’état |b&gt;</a:t>
              </a:r>
            </a:p>
          </p:txBody>
        </p:sp>
      </p:grpSp>
      <p:grpSp>
        <p:nvGrpSpPr>
          <p:cNvPr id="40" name="Groupe 39"/>
          <p:cNvGrpSpPr/>
          <p:nvPr/>
        </p:nvGrpSpPr>
        <p:grpSpPr>
          <a:xfrm>
            <a:off x="5787453" y="3640368"/>
            <a:ext cx="3236038" cy="1374143"/>
            <a:chOff x="3965275" y="2901351"/>
            <a:chExt cx="3236038" cy="1374143"/>
          </a:xfrm>
        </p:grpSpPr>
        <p:sp>
          <p:nvSpPr>
            <p:cNvPr id="41" name="Ellipse 40"/>
            <p:cNvSpPr/>
            <p:nvPr/>
          </p:nvSpPr>
          <p:spPr>
            <a:xfrm>
              <a:off x="4045789" y="2901351"/>
              <a:ext cx="692988" cy="543463"/>
            </a:xfrm>
            <a:prstGeom prst="ellipse">
              <a:avLst/>
            </a:prstGeom>
            <a:noFill/>
            <a:ln w="28575">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42" name="Forme libre 41"/>
            <p:cNvSpPr/>
            <p:nvPr/>
          </p:nvSpPr>
          <p:spPr>
            <a:xfrm>
              <a:off x="3965275" y="3321170"/>
              <a:ext cx="477329" cy="379562"/>
            </a:xfrm>
            <a:custGeom>
              <a:avLst/>
              <a:gdLst>
                <a:gd name="connsiteX0" fmla="*/ 149525 w 477329"/>
                <a:gd name="connsiteY0" fmla="*/ 0 h 379562"/>
                <a:gd name="connsiteX1" fmla="*/ 54634 w 477329"/>
                <a:gd name="connsiteY1" fmla="*/ 319177 h 379562"/>
                <a:gd name="connsiteX2" fmla="*/ 477329 w 477329"/>
                <a:gd name="connsiteY2" fmla="*/ 362309 h 379562"/>
              </a:gdLst>
              <a:ahLst/>
              <a:cxnLst>
                <a:cxn ang="0">
                  <a:pos x="connsiteX0" y="connsiteY0"/>
                </a:cxn>
                <a:cxn ang="0">
                  <a:pos x="connsiteX1" y="connsiteY1"/>
                </a:cxn>
                <a:cxn ang="0">
                  <a:pos x="connsiteX2" y="connsiteY2"/>
                </a:cxn>
              </a:cxnLst>
              <a:rect l="l" t="t" r="r" b="b"/>
              <a:pathLst>
                <a:path w="477329" h="379562">
                  <a:moveTo>
                    <a:pt x="149525" y="0"/>
                  </a:moveTo>
                  <a:cubicBezTo>
                    <a:pt x="74762" y="129396"/>
                    <a:pt x="0" y="258792"/>
                    <a:pt x="54634" y="319177"/>
                  </a:cubicBezTo>
                  <a:cubicBezTo>
                    <a:pt x="109268" y="379562"/>
                    <a:pt x="293298" y="370935"/>
                    <a:pt x="477329" y="362309"/>
                  </a:cubicBezTo>
                </a:path>
              </a:pathLst>
            </a:custGeom>
            <a:ln w="28575">
              <a:solidFill>
                <a:srgbClr val="FF0000"/>
              </a:solidFill>
              <a:tailEnd type="arrow"/>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sp>
          <p:nvSpPr>
            <p:cNvPr id="43" name="ZoneTexte 42"/>
            <p:cNvSpPr txBox="1"/>
            <p:nvPr/>
          </p:nvSpPr>
          <p:spPr>
            <a:xfrm>
              <a:off x="4403752" y="3536830"/>
              <a:ext cx="2797561" cy="738664"/>
            </a:xfrm>
            <a:prstGeom prst="rect">
              <a:avLst/>
            </a:prstGeom>
            <a:noFill/>
          </p:spPr>
          <p:txBody>
            <a:bodyPr wrap="none" rtlCol="0">
              <a:spAutoFit/>
            </a:bodyPr>
            <a:lstStyle/>
            <a:p>
              <a:r>
                <a:rPr lang="fr-FR" sz="1400" i="1" dirty="0" err="1">
                  <a:latin typeface="Arial Narrow" pitchFamily="34" charset="0"/>
                </a:rPr>
                <a:t>Proba</a:t>
              </a:r>
              <a:r>
                <a:rPr lang="fr-FR" sz="1400" i="1" dirty="0">
                  <a:latin typeface="Arial Narrow" pitchFamily="34" charset="0"/>
                </a:rPr>
                <a:t> de passer de l’état |a&gt; à l’état |b&gt;</a:t>
              </a:r>
            </a:p>
            <a:p>
              <a:r>
                <a:rPr lang="fr-FR" sz="1400" i="1" dirty="0">
                  <a:latin typeface="Arial Narrow" pitchFamily="34" charset="0"/>
                  <a:sym typeface="Symbol"/>
                </a:rPr>
                <a:t> au nombre de photons incidents à </a:t>
              </a:r>
            </a:p>
            <a:p>
              <a:r>
                <a:rPr lang="fr-FR" sz="1400" i="1" dirty="0">
                  <a:latin typeface="Arial Narrow" pitchFamily="34" charset="0"/>
                  <a:sym typeface="Symbol"/>
                </a:rPr>
                <a:t>chaque fréquence : ()</a:t>
              </a:r>
              <a:endParaRPr lang="fr-FR" sz="1400" i="1" dirty="0">
                <a:latin typeface="Arial Narrow" pitchFamily="34" charset="0"/>
              </a:endParaRPr>
            </a:p>
          </p:txBody>
        </p:sp>
      </p:grpSp>
      <p:grpSp>
        <p:nvGrpSpPr>
          <p:cNvPr id="44" name="Groupe 43"/>
          <p:cNvGrpSpPr/>
          <p:nvPr/>
        </p:nvGrpSpPr>
        <p:grpSpPr>
          <a:xfrm>
            <a:off x="6403171" y="3674620"/>
            <a:ext cx="2602852" cy="917377"/>
            <a:chOff x="3965275" y="2927230"/>
            <a:chExt cx="2602852" cy="917377"/>
          </a:xfrm>
        </p:grpSpPr>
        <p:sp>
          <p:nvSpPr>
            <p:cNvPr id="45" name="Ellipse 44"/>
            <p:cNvSpPr/>
            <p:nvPr/>
          </p:nvSpPr>
          <p:spPr>
            <a:xfrm>
              <a:off x="4163383" y="2927230"/>
              <a:ext cx="471882" cy="460074"/>
            </a:xfrm>
            <a:prstGeom prst="ellipse">
              <a:avLst/>
            </a:prstGeom>
            <a:noFill/>
            <a:ln w="28575">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46" name="Forme libre 45"/>
            <p:cNvSpPr/>
            <p:nvPr/>
          </p:nvSpPr>
          <p:spPr>
            <a:xfrm>
              <a:off x="3965275" y="3321170"/>
              <a:ext cx="477329" cy="379562"/>
            </a:xfrm>
            <a:custGeom>
              <a:avLst/>
              <a:gdLst>
                <a:gd name="connsiteX0" fmla="*/ 149525 w 477329"/>
                <a:gd name="connsiteY0" fmla="*/ 0 h 379562"/>
                <a:gd name="connsiteX1" fmla="*/ 54634 w 477329"/>
                <a:gd name="connsiteY1" fmla="*/ 319177 h 379562"/>
                <a:gd name="connsiteX2" fmla="*/ 477329 w 477329"/>
                <a:gd name="connsiteY2" fmla="*/ 362309 h 379562"/>
              </a:gdLst>
              <a:ahLst/>
              <a:cxnLst>
                <a:cxn ang="0">
                  <a:pos x="connsiteX0" y="connsiteY0"/>
                </a:cxn>
                <a:cxn ang="0">
                  <a:pos x="connsiteX1" y="connsiteY1"/>
                </a:cxn>
                <a:cxn ang="0">
                  <a:pos x="connsiteX2" y="connsiteY2"/>
                </a:cxn>
              </a:cxnLst>
              <a:rect l="l" t="t" r="r" b="b"/>
              <a:pathLst>
                <a:path w="477329" h="379562">
                  <a:moveTo>
                    <a:pt x="149525" y="0"/>
                  </a:moveTo>
                  <a:cubicBezTo>
                    <a:pt x="74762" y="129396"/>
                    <a:pt x="0" y="258792"/>
                    <a:pt x="54634" y="319177"/>
                  </a:cubicBezTo>
                  <a:cubicBezTo>
                    <a:pt x="109268" y="379562"/>
                    <a:pt x="293298" y="370935"/>
                    <a:pt x="477329" y="362309"/>
                  </a:cubicBezTo>
                </a:path>
              </a:pathLst>
            </a:custGeom>
            <a:ln w="28575">
              <a:solidFill>
                <a:srgbClr val="FF0000"/>
              </a:solidFill>
              <a:tailEnd type="arrow"/>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sp>
          <p:nvSpPr>
            <p:cNvPr id="48" name="ZoneTexte 47"/>
            <p:cNvSpPr txBox="1"/>
            <p:nvPr/>
          </p:nvSpPr>
          <p:spPr>
            <a:xfrm>
              <a:off x="4403752" y="3536830"/>
              <a:ext cx="2164375" cy="307777"/>
            </a:xfrm>
            <a:prstGeom prst="rect">
              <a:avLst/>
            </a:prstGeom>
            <a:noFill/>
          </p:spPr>
          <p:txBody>
            <a:bodyPr wrap="none" rtlCol="0">
              <a:spAutoFit/>
            </a:bodyPr>
            <a:lstStyle/>
            <a:p>
              <a:r>
                <a:rPr lang="fr-FR" sz="1400" i="1" dirty="0">
                  <a:latin typeface="Arial Narrow" pitchFamily="34" charset="0"/>
                  <a:sym typeface="Symbol"/>
                </a:rPr>
                <a:t> À la population de l’état bas</a:t>
              </a:r>
              <a:endParaRPr lang="fr-FR" sz="1400" i="1" dirty="0">
                <a:latin typeface="Arial Narrow" pitchFamily="34" charset="0"/>
              </a:endParaRPr>
            </a:p>
          </p:txBody>
        </p:sp>
      </p:grpSp>
      <p:grpSp>
        <p:nvGrpSpPr>
          <p:cNvPr id="49" name="Groupe 48"/>
          <p:cNvGrpSpPr/>
          <p:nvPr/>
        </p:nvGrpSpPr>
        <p:grpSpPr>
          <a:xfrm>
            <a:off x="6748405" y="3646302"/>
            <a:ext cx="2365608" cy="917377"/>
            <a:chOff x="3965275" y="2927230"/>
            <a:chExt cx="2365608" cy="917377"/>
          </a:xfrm>
        </p:grpSpPr>
        <p:sp>
          <p:nvSpPr>
            <p:cNvPr id="50" name="Ellipse 49"/>
            <p:cNvSpPr/>
            <p:nvPr/>
          </p:nvSpPr>
          <p:spPr>
            <a:xfrm>
              <a:off x="4163383" y="2927230"/>
              <a:ext cx="471882" cy="460074"/>
            </a:xfrm>
            <a:prstGeom prst="ellipse">
              <a:avLst/>
            </a:prstGeom>
            <a:noFill/>
            <a:ln w="28575">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51" name="Forme libre 50"/>
            <p:cNvSpPr/>
            <p:nvPr/>
          </p:nvSpPr>
          <p:spPr>
            <a:xfrm>
              <a:off x="3965275" y="3321170"/>
              <a:ext cx="477329" cy="379562"/>
            </a:xfrm>
            <a:custGeom>
              <a:avLst/>
              <a:gdLst>
                <a:gd name="connsiteX0" fmla="*/ 149525 w 477329"/>
                <a:gd name="connsiteY0" fmla="*/ 0 h 379562"/>
                <a:gd name="connsiteX1" fmla="*/ 54634 w 477329"/>
                <a:gd name="connsiteY1" fmla="*/ 319177 h 379562"/>
                <a:gd name="connsiteX2" fmla="*/ 477329 w 477329"/>
                <a:gd name="connsiteY2" fmla="*/ 362309 h 379562"/>
              </a:gdLst>
              <a:ahLst/>
              <a:cxnLst>
                <a:cxn ang="0">
                  <a:pos x="connsiteX0" y="connsiteY0"/>
                </a:cxn>
                <a:cxn ang="0">
                  <a:pos x="connsiteX1" y="connsiteY1"/>
                </a:cxn>
                <a:cxn ang="0">
                  <a:pos x="connsiteX2" y="connsiteY2"/>
                </a:cxn>
              </a:cxnLst>
              <a:rect l="l" t="t" r="r" b="b"/>
              <a:pathLst>
                <a:path w="477329" h="379562">
                  <a:moveTo>
                    <a:pt x="149525" y="0"/>
                  </a:moveTo>
                  <a:cubicBezTo>
                    <a:pt x="74762" y="129396"/>
                    <a:pt x="0" y="258792"/>
                    <a:pt x="54634" y="319177"/>
                  </a:cubicBezTo>
                  <a:cubicBezTo>
                    <a:pt x="109268" y="379562"/>
                    <a:pt x="293298" y="370935"/>
                    <a:pt x="477329" y="362309"/>
                  </a:cubicBezTo>
                </a:path>
              </a:pathLst>
            </a:custGeom>
            <a:ln w="28575">
              <a:solidFill>
                <a:srgbClr val="FF0000"/>
              </a:solidFill>
              <a:tailEnd type="arrow"/>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sp>
          <p:nvSpPr>
            <p:cNvPr id="52" name="ZoneTexte 51"/>
            <p:cNvSpPr txBox="1"/>
            <p:nvPr/>
          </p:nvSpPr>
          <p:spPr>
            <a:xfrm>
              <a:off x="4403752" y="3536830"/>
              <a:ext cx="1927131" cy="307777"/>
            </a:xfrm>
            <a:prstGeom prst="rect">
              <a:avLst/>
            </a:prstGeom>
            <a:noFill/>
          </p:spPr>
          <p:txBody>
            <a:bodyPr wrap="none" rtlCol="0">
              <a:spAutoFit/>
            </a:bodyPr>
            <a:lstStyle/>
            <a:p>
              <a:r>
                <a:rPr lang="fr-FR" sz="1400" i="1" dirty="0">
                  <a:latin typeface="Arial Narrow" pitchFamily="34" charset="0"/>
                  <a:sym typeface="Symbol"/>
                </a:rPr>
                <a:t> à la durée d’observation</a:t>
              </a:r>
              <a:endParaRPr lang="fr-FR" sz="1400" i="1" dirty="0">
                <a:latin typeface="Arial Narrow" pitchFamily="34" charset="0"/>
              </a:endParaRPr>
            </a:p>
          </p:txBody>
        </p:sp>
      </p:grpSp>
      <p:grpSp>
        <p:nvGrpSpPr>
          <p:cNvPr id="53" name="Groupe 52"/>
          <p:cNvGrpSpPr/>
          <p:nvPr/>
        </p:nvGrpSpPr>
        <p:grpSpPr>
          <a:xfrm>
            <a:off x="5491884" y="4539774"/>
            <a:ext cx="5125528" cy="1500996"/>
            <a:chOff x="3942272" y="4209680"/>
            <a:chExt cx="5125528" cy="1500996"/>
          </a:xfrm>
        </p:grpSpPr>
        <p:grpSp>
          <p:nvGrpSpPr>
            <p:cNvPr id="54" name="Groupe 70"/>
            <p:cNvGrpSpPr/>
            <p:nvPr/>
          </p:nvGrpSpPr>
          <p:grpSpPr>
            <a:xfrm>
              <a:off x="3942272" y="4209680"/>
              <a:ext cx="4331052" cy="568543"/>
              <a:chOff x="4045789" y="2993365"/>
              <a:chExt cx="4331052" cy="568543"/>
            </a:xfrm>
          </p:grpSpPr>
          <p:sp>
            <p:nvSpPr>
              <p:cNvPr id="61" name="Virage 60"/>
              <p:cNvSpPr/>
              <p:nvPr/>
            </p:nvSpPr>
            <p:spPr>
              <a:xfrm rot="10800000" flipH="1">
                <a:off x="4045789" y="2993365"/>
                <a:ext cx="508958" cy="483080"/>
              </a:xfrm>
              <a:prstGeom prst="ben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schemeClr val="tx1"/>
                  </a:solidFill>
                  <a:latin typeface="Arial Narrow" pitchFamily="34" charset="0"/>
                </a:endParaRPr>
              </a:p>
            </p:txBody>
          </p:sp>
          <p:sp>
            <p:nvSpPr>
              <p:cNvPr id="62" name="Rectangle 61"/>
              <p:cNvSpPr/>
              <p:nvPr/>
            </p:nvSpPr>
            <p:spPr>
              <a:xfrm>
                <a:off x="4862737" y="3192576"/>
                <a:ext cx="3514104" cy="369332"/>
              </a:xfrm>
              <a:prstGeom prst="rect">
                <a:avLst/>
              </a:prstGeom>
              <a:ln w="38100">
                <a:solidFill>
                  <a:srgbClr val="FF0000"/>
                </a:solidFill>
              </a:ln>
            </p:spPr>
            <p:txBody>
              <a:bodyPr wrap="none">
                <a:spAutoFit/>
              </a:bodyPr>
              <a:lstStyle/>
              <a:p>
                <a:r>
                  <a:rPr lang="fr-FR" b="1" i="1" dirty="0" err="1" smtClean="0">
                    <a:latin typeface="Arial Narrow" pitchFamily="34" charset="0"/>
                  </a:rPr>
                  <a:t>B</a:t>
                </a:r>
                <a:r>
                  <a:rPr lang="fr-FR" b="1" i="1" baseline="-25000" dirty="0" err="1" smtClean="0">
                    <a:latin typeface="Arial Narrow" pitchFamily="34" charset="0"/>
                  </a:rPr>
                  <a:t>ab</a:t>
                </a:r>
                <a:r>
                  <a:rPr lang="fr-FR" b="1" i="1" dirty="0" smtClean="0">
                    <a:latin typeface="Arial Narrow" pitchFamily="34" charset="0"/>
                  </a:rPr>
                  <a:t>= 1/</a:t>
                </a:r>
                <a:r>
                  <a:rPr lang="fr-FR" b="1" i="1" dirty="0" smtClean="0">
                    <a:latin typeface="Arial Narrow" pitchFamily="34" charset="0"/>
                    <a:sym typeface="Symbol"/>
                  </a:rPr>
                  <a:t></a:t>
                </a:r>
                <a:r>
                  <a:rPr lang="fr-FR" b="1" dirty="0" smtClean="0">
                    <a:latin typeface="Arial Narrow" pitchFamily="34" charset="0"/>
                  </a:rPr>
                  <a:t>  = 2</a:t>
                </a:r>
                <a:r>
                  <a:rPr lang="fr-FR" b="1" baseline="30000" dirty="0" smtClean="0">
                    <a:latin typeface="Arial Narrow" pitchFamily="34" charset="0"/>
                  </a:rPr>
                  <a:t>ième</a:t>
                </a:r>
                <a:r>
                  <a:rPr lang="fr-FR" b="1" dirty="0" smtClean="0">
                    <a:latin typeface="Arial Narrow" pitchFamily="34" charset="0"/>
                  </a:rPr>
                  <a:t> coefficient d’Einstein</a:t>
                </a:r>
                <a:endParaRPr lang="fr-FR" dirty="0">
                  <a:latin typeface="Arial Narrow" pitchFamily="34" charset="0"/>
                </a:endParaRPr>
              </a:p>
            </p:txBody>
          </p:sp>
        </p:grpSp>
        <p:grpSp>
          <p:nvGrpSpPr>
            <p:cNvPr id="55" name="Groupe 32"/>
            <p:cNvGrpSpPr/>
            <p:nvPr/>
          </p:nvGrpSpPr>
          <p:grpSpPr>
            <a:xfrm>
              <a:off x="3956649" y="4810654"/>
              <a:ext cx="5111151" cy="900022"/>
              <a:chOff x="3956649" y="4810654"/>
              <a:chExt cx="5111151" cy="900022"/>
            </a:xfrm>
          </p:grpSpPr>
          <p:sp>
            <p:nvSpPr>
              <p:cNvPr id="56" name="ZoneTexte 55"/>
              <p:cNvSpPr txBox="1"/>
              <p:nvPr/>
            </p:nvSpPr>
            <p:spPr>
              <a:xfrm>
                <a:off x="4771845" y="4994693"/>
                <a:ext cx="4295955" cy="646331"/>
              </a:xfrm>
              <a:prstGeom prst="rect">
                <a:avLst/>
              </a:prstGeom>
              <a:noFill/>
            </p:spPr>
            <p:txBody>
              <a:bodyPr wrap="square" rtlCol="0">
                <a:spAutoFit/>
              </a:bodyPr>
              <a:lstStyle/>
              <a:p>
                <a:r>
                  <a:rPr lang="fr-FR" i="1" dirty="0" smtClean="0">
                    <a:latin typeface="Arial Narrow" pitchFamily="34" charset="0"/>
                    <a:sym typeface="Symbol"/>
                  </a:rPr>
                  <a:t>()</a:t>
                </a:r>
                <a:r>
                  <a:rPr lang="fr-FR" dirty="0" smtClean="0">
                    <a:latin typeface="Arial Narrow" pitchFamily="34" charset="0"/>
                    <a:sym typeface="Symbol"/>
                  </a:rPr>
                  <a:t> = densité spectrale énergétique du rayonnement incident</a:t>
                </a:r>
                <a:endParaRPr lang="fr-FR" dirty="0">
                  <a:latin typeface="Arial Narrow" pitchFamily="34" charset="0"/>
                </a:endParaRPr>
              </a:p>
            </p:txBody>
          </p:sp>
          <p:grpSp>
            <p:nvGrpSpPr>
              <p:cNvPr id="57" name="Groupe 31"/>
              <p:cNvGrpSpPr/>
              <p:nvPr/>
            </p:nvGrpSpPr>
            <p:grpSpPr>
              <a:xfrm>
                <a:off x="3956649" y="4810654"/>
                <a:ext cx="4376468" cy="900022"/>
                <a:chOff x="3956649" y="4586378"/>
                <a:chExt cx="4376468" cy="900022"/>
              </a:xfrm>
            </p:grpSpPr>
            <p:sp>
              <p:nvSpPr>
                <p:cNvPr id="58" name="Virage 57"/>
                <p:cNvSpPr/>
                <p:nvPr/>
              </p:nvSpPr>
              <p:spPr>
                <a:xfrm rot="10800000" flipH="1">
                  <a:off x="3956649" y="4586378"/>
                  <a:ext cx="508958" cy="483080"/>
                </a:xfrm>
                <a:prstGeom prst="ben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schemeClr val="tx1"/>
                    </a:solidFill>
                    <a:latin typeface="Arial Narrow" pitchFamily="34" charset="0"/>
                  </a:endParaRPr>
                </a:p>
              </p:txBody>
            </p:sp>
            <p:sp>
              <p:nvSpPr>
                <p:cNvPr id="59" name="Rectangle 58"/>
                <p:cNvSpPr/>
                <p:nvPr/>
              </p:nvSpPr>
              <p:spPr>
                <a:xfrm>
                  <a:off x="4753155" y="4735902"/>
                  <a:ext cx="3579962" cy="750498"/>
                </a:xfrm>
                <a:prstGeom prst="rect">
                  <a:avLst/>
                </a:prstGeom>
                <a:noFill/>
                <a:ln w="38100">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latin typeface="Arial Narrow" pitchFamily="34" charset="0"/>
                  </a:endParaRPr>
                </a:p>
              </p:txBody>
            </p:sp>
          </p:grpSp>
        </p:grpSp>
      </p:grpSp>
      <p:grpSp>
        <p:nvGrpSpPr>
          <p:cNvPr id="6" name="Groupe 5"/>
          <p:cNvGrpSpPr/>
          <p:nvPr/>
        </p:nvGrpSpPr>
        <p:grpSpPr>
          <a:xfrm>
            <a:off x="1743075" y="3027876"/>
            <a:ext cx="5925020" cy="1033347"/>
            <a:chOff x="219075" y="3027875"/>
            <a:chExt cx="5925020" cy="1033347"/>
          </a:xfrm>
        </p:grpSpPr>
        <p:sp>
          <p:nvSpPr>
            <p:cNvPr id="69" name="ZoneTexte 68"/>
            <p:cNvSpPr txBox="1"/>
            <p:nvPr/>
          </p:nvSpPr>
          <p:spPr>
            <a:xfrm>
              <a:off x="219075" y="3027875"/>
              <a:ext cx="5925020" cy="369332"/>
            </a:xfrm>
            <a:prstGeom prst="rect">
              <a:avLst/>
            </a:prstGeom>
            <a:noFill/>
          </p:spPr>
          <p:txBody>
            <a:bodyPr wrap="none" rtlCol="0">
              <a:spAutoFit/>
            </a:bodyPr>
            <a:lstStyle/>
            <a:p>
              <a:r>
                <a:rPr lang="fr-FR" dirty="0" smtClean="0">
                  <a:latin typeface="Arial Narrow" pitchFamily="34" charset="0"/>
                </a:rPr>
                <a:t>Durant l’intervalle </a:t>
              </a:r>
              <a:r>
                <a:rPr lang="fr-FR" i="1" dirty="0" err="1" smtClean="0">
                  <a:latin typeface="Arial Narrow" pitchFamily="34" charset="0"/>
                </a:rPr>
                <a:t>dt</a:t>
              </a:r>
              <a:r>
                <a:rPr lang="fr-FR" dirty="0" smtClean="0">
                  <a:latin typeface="Arial Narrow" pitchFamily="34" charset="0"/>
                </a:rPr>
                <a:t>, la population </a:t>
              </a:r>
              <a:r>
                <a:rPr lang="fr-FR" i="1" dirty="0" smtClean="0">
                  <a:latin typeface="Arial Narrow" pitchFamily="34" charset="0"/>
                </a:rPr>
                <a:t>Nb</a:t>
              </a:r>
              <a:r>
                <a:rPr lang="fr-FR" dirty="0" smtClean="0">
                  <a:latin typeface="Arial Narrow" pitchFamily="34" charset="0"/>
                </a:rPr>
                <a:t> de l’état excité augmente de : </a:t>
              </a:r>
              <a:endParaRPr lang="fr-FR" dirty="0">
                <a:latin typeface="Arial Narrow" pitchFamily="34" charset="0"/>
              </a:endParaRPr>
            </a:p>
          </p:txBody>
        </p:sp>
        <mc:AlternateContent xmlns:mc="http://schemas.openxmlformats.org/markup-compatibility/2006" xmlns:a14="http://schemas.microsoft.com/office/drawing/2010/main">
          <mc:Choice Requires="a14">
            <p:sp>
              <p:nvSpPr>
                <p:cNvPr id="3" name="Rectangle 2"/>
                <p:cNvSpPr/>
                <p:nvPr/>
              </p:nvSpPr>
              <p:spPr>
                <a:xfrm>
                  <a:off x="2925048" y="3599557"/>
                  <a:ext cx="3006657" cy="461665"/>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fr-FR" sz="2400" i="1">
                            <a:latin typeface="Cambria Math" panose="02040503050406030204" pitchFamily="18" charset="0"/>
                          </a:rPr>
                          <m:t>𝑑</m:t>
                        </m:r>
                        <m:sSub>
                          <m:sSubPr>
                            <m:ctrlPr>
                              <a:rPr lang="fr-FR" sz="2400" i="1">
                                <a:latin typeface="Cambria Math" panose="02040503050406030204" pitchFamily="18" charset="0"/>
                              </a:rPr>
                            </m:ctrlPr>
                          </m:sSubPr>
                          <m:e>
                            <m:r>
                              <a:rPr lang="fr-FR" sz="2400" i="1">
                                <a:latin typeface="Cambria Math" panose="02040503050406030204" pitchFamily="18" charset="0"/>
                              </a:rPr>
                              <m:t>𝑁</m:t>
                            </m:r>
                            <m:r>
                              <a:rPr lang="fr-FR" sz="2400">
                                <a:latin typeface="Cambria Math" panose="02040503050406030204" pitchFamily="18" charset="0"/>
                              </a:rPr>
                              <m:t>′</m:t>
                            </m:r>
                          </m:e>
                          <m:sub>
                            <m:r>
                              <a:rPr lang="fr-FR" sz="2400" i="1">
                                <a:latin typeface="Cambria Math" panose="02040503050406030204" pitchFamily="18" charset="0"/>
                              </a:rPr>
                              <m:t>𝑏</m:t>
                            </m:r>
                          </m:sub>
                        </m:sSub>
                        <m:r>
                          <a:rPr lang="fr-FR" sz="2400">
                            <a:latin typeface="Cambria Math" panose="02040503050406030204" pitchFamily="18" charset="0"/>
                          </a:rPr>
                          <m:t>=+</m:t>
                        </m:r>
                        <m:sSub>
                          <m:sSubPr>
                            <m:ctrlPr>
                              <a:rPr lang="fr-FR" sz="2400" i="1">
                                <a:latin typeface="Cambria Math" panose="02040503050406030204" pitchFamily="18" charset="0"/>
                              </a:rPr>
                            </m:ctrlPr>
                          </m:sSubPr>
                          <m:e>
                            <m:r>
                              <a:rPr lang="fr-FR" sz="2400" i="1">
                                <a:latin typeface="Cambria Math" panose="02040503050406030204" pitchFamily="18" charset="0"/>
                              </a:rPr>
                              <m:t>𝐵</m:t>
                            </m:r>
                          </m:e>
                          <m:sub>
                            <m:r>
                              <a:rPr lang="fr-FR" sz="2400" i="1">
                                <a:latin typeface="Cambria Math" panose="02040503050406030204" pitchFamily="18" charset="0"/>
                              </a:rPr>
                              <m:t>𝑎𝑏</m:t>
                            </m:r>
                          </m:sub>
                        </m:sSub>
                        <m:sSub>
                          <m:sSubPr>
                            <m:ctrlPr>
                              <a:rPr lang="fr-FR" sz="2400" i="1">
                                <a:latin typeface="Cambria Math" panose="02040503050406030204" pitchFamily="18" charset="0"/>
                              </a:rPr>
                            </m:ctrlPr>
                          </m:sSubPr>
                          <m:e>
                            <m:r>
                              <a:rPr lang="fr-FR" sz="2400" i="1">
                                <a:latin typeface="Cambria Math" panose="02040503050406030204" pitchFamily="18" charset="0"/>
                              </a:rPr>
                              <m:t>𝜌</m:t>
                            </m:r>
                          </m:e>
                          <m:sub>
                            <m:r>
                              <a:rPr lang="fr-FR" sz="2400" i="1">
                                <a:latin typeface="Cambria Math" panose="02040503050406030204" pitchFamily="18" charset="0"/>
                              </a:rPr>
                              <m:t>𝜈</m:t>
                            </m:r>
                          </m:sub>
                        </m:sSub>
                        <m:sSub>
                          <m:sSubPr>
                            <m:ctrlPr>
                              <a:rPr lang="fr-FR" sz="2400" i="1">
                                <a:latin typeface="Cambria Math" panose="02040503050406030204" pitchFamily="18" charset="0"/>
                              </a:rPr>
                            </m:ctrlPr>
                          </m:sSubPr>
                          <m:e>
                            <m:r>
                              <a:rPr lang="fr-FR" sz="2400" i="1">
                                <a:latin typeface="Cambria Math" panose="02040503050406030204" pitchFamily="18" charset="0"/>
                              </a:rPr>
                              <m:t>𝑁</m:t>
                            </m:r>
                          </m:e>
                          <m:sub>
                            <m:r>
                              <a:rPr lang="fr-FR" sz="2400" i="1">
                                <a:latin typeface="Cambria Math" panose="02040503050406030204" pitchFamily="18" charset="0"/>
                              </a:rPr>
                              <m:t>𝑎</m:t>
                            </m:r>
                          </m:sub>
                        </m:sSub>
                        <m:r>
                          <a:rPr lang="fr-FR" sz="2400" i="1">
                            <a:latin typeface="Cambria Math" panose="02040503050406030204" pitchFamily="18" charset="0"/>
                          </a:rPr>
                          <m:t>𝑑𝑡</m:t>
                        </m:r>
                      </m:oMath>
                    </m:oMathPara>
                  </a14:m>
                  <a:endParaRPr lang="fr-FR" sz="2400" dirty="0"/>
                </a:p>
              </p:txBody>
            </p:sp>
          </mc:Choice>
          <mc:Fallback xmlns="">
            <p:sp>
              <p:nvSpPr>
                <p:cNvPr id="3" name="Rectangle 2"/>
                <p:cNvSpPr>
                  <a:spLocks noRot="1" noChangeAspect="1" noMove="1" noResize="1" noEditPoints="1" noAdjustHandles="1" noChangeArrowheads="1" noChangeShapeType="1" noTextEdit="1"/>
                </p:cNvSpPr>
                <p:nvPr/>
              </p:nvSpPr>
              <p:spPr>
                <a:xfrm>
                  <a:off x="2925048" y="3599557"/>
                  <a:ext cx="3006657" cy="461665"/>
                </a:xfrm>
                <a:prstGeom prst="rect">
                  <a:avLst/>
                </a:prstGeom>
                <a:blipFill>
                  <a:blip r:embed="rId3"/>
                  <a:stretch>
                    <a:fillRect b="-13158"/>
                  </a:stretch>
                </a:blipFill>
              </p:spPr>
              <p:txBody>
                <a:bodyPr/>
                <a:lstStyle/>
                <a:p>
                  <a:r>
                    <a:rPr lang="fr-FR">
                      <a:noFill/>
                    </a:rPr>
                    <a:t> </a:t>
                  </a:r>
                </a:p>
              </p:txBody>
            </p:sp>
          </mc:Fallback>
        </mc:AlternateContent>
      </p:grpSp>
      <p:sp>
        <p:nvSpPr>
          <p:cNvPr id="63" name="Espace réservé du numéro de diapositive 1"/>
          <p:cNvSpPr>
            <a:spLocks noGrp="1"/>
          </p:cNvSpPr>
          <p:nvPr>
            <p:ph type="sldNum" sz="quarter" idx="11"/>
          </p:nvPr>
        </p:nvSpPr>
        <p:spPr>
          <a:xfrm>
            <a:off x="438151" y="6403938"/>
            <a:ext cx="1115483" cy="288925"/>
          </a:xfrm>
        </p:spPr>
        <p:txBody>
          <a:bodyPr/>
          <a:lstStyle/>
          <a:p>
            <a:r>
              <a:rPr lang="fr-FR" dirty="0" smtClean="0"/>
              <a:t>page </a:t>
            </a:r>
            <a:fld id="{C6DDD436-036D-4AFC-B45E-DF406FB8E6F8}" type="slidenum">
              <a:rPr lang="fr-FR" smtClean="0"/>
              <a:pPr/>
              <a:t>18</a:t>
            </a:fld>
            <a:endParaRPr lang="fr-FR" dirty="0"/>
          </a:p>
        </p:txBody>
      </p:sp>
      <p:sp>
        <p:nvSpPr>
          <p:cNvPr id="66" name="Titre 1"/>
          <p:cNvSpPr txBox="1">
            <a:spLocks/>
          </p:cNvSpPr>
          <p:nvPr/>
        </p:nvSpPr>
        <p:spPr>
          <a:xfrm>
            <a:off x="2288659" y="6352067"/>
            <a:ext cx="7391400" cy="392666"/>
          </a:xfrm>
          <a:prstGeom prst="rect">
            <a:avLst/>
          </a:prstGeom>
        </p:spPr>
        <p:txBody>
          <a:bodyPr/>
          <a:lstStyle/>
          <a:p>
            <a:pPr>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lang="fr-FR" b="1" kern="0" dirty="0">
              <a:solidFill>
                <a:schemeClr val="tx2"/>
              </a:solidFill>
              <a:latin typeface="+mj-lt"/>
              <a:ea typeface="+mj-ea"/>
              <a:cs typeface="+mj-cs"/>
            </a:endParaRPr>
          </a:p>
        </p:txBody>
      </p:sp>
      <p:sp>
        <p:nvSpPr>
          <p:cNvPr id="67" name="Rectangle 66"/>
          <p:cNvSpPr/>
          <p:nvPr/>
        </p:nvSpPr>
        <p:spPr>
          <a:xfrm>
            <a:off x="2077169" y="457855"/>
            <a:ext cx="8138766" cy="523220"/>
          </a:xfrm>
          <a:prstGeom prst="rect">
            <a:avLst/>
          </a:prstGeom>
        </p:spPr>
        <p:txBody>
          <a:bodyPr wrap="none">
            <a:spAutoFit/>
          </a:bodyPr>
          <a:lstStyle/>
          <a:p>
            <a:r>
              <a:rPr lang="fr-FR" sz="2800" b="1" kern="0" dirty="0" smtClean="0">
                <a:solidFill>
                  <a:srgbClr val="DA6667"/>
                </a:solidFill>
                <a:latin typeface="Arial"/>
              </a:rPr>
              <a:t>3. Les </a:t>
            </a:r>
            <a:r>
              <a:rPr lang="fr-FR" sz="2800" b="1" kern="0" dirty="0">
                <a:solidFill>
                  <a:srgbClr val="DA6667"/>
                </a:solidFill>
                <a:latin typeface="Arial"/>
              </a:rPr>
              <a:t>transitions radiatives : La luminescence</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1500"/>
                                  </p:stCondLst>
                                  <p:childTnLst>
                                    <p:set>
                                      <p:cBhvr>
                                        <p:cTn id="6" dur="1" fill="hold">
                                          <p:stCondLst>
                                            <p:cond delay="0"/>
                                          </p:stCondLst>
                                        </p:cTn>
                                        <p:tgtEl>
                                          <p:spTgt spid="65"/>
                                        </p:tgtEl>
                                        <p:attrNameLst>
                                          <p:attrName>style.visibility</p:attrName>
                                        </p:attrNameLst>
                                      </p:cBhvr>
                                      <p:to>
                                        <p:strVal val="visible"/>
                                      </p:to>
                                    </p:set>
                                    <p:animEffect transition="in" filter="wipe(left)">
                                      <p:cBhvr>
                                        <p:cTn id="7" dur="500"/>
                                        <p:tgtEl>
                                          <p:spTgt spid="65"/>
                                        </p:tgtEl>
                                      </p:cBhvr>
                                    </p:animEffect>
                                  </p:childTnLst>
                                </p:cTn>
                              </p:par>
                            </p:childTnLst>
                          </p:cTn>
                        </p:par>
                        <p:par>
                          <p:cTn id="8" fill="hold">
                            <p:stCondLst>
                              <p:cond delay="2000"/>
                            </p:stCondLst>
                            <p:childTnLst>
                              <p:par>
                                <p:cTn id="9" presetID="0" presetClass="path" presetSubtype="0" accel="50000" decel="50000" fill="hold" grpId="0" nodeType="afterEffect">
                                  <p:stCondLst>
                                    <p:cond delay="1000"/>
                                  </p:stCondLst>
                                  <p:childTnLst>
                                    <p:animMotion origin="layout" path="M -1.94444E-6 2.59259E-6 C 0.01112 -0.01227 0.02223 -0.02454 0.02257 -0.03912 C 0.02292 -0.05371 0.01233 -0.07107 0.00174 -0.0882 " pathEditMode="relative" ptsTypes="aaA">
                                      <p:cBhvr>
                                        <p:cTn id="10" dur="1000" fill="hold"/>
                                        <p:tgtEl>
                                          <p:spTgt spid="47"/>
                                        </p:tgtEl>
                                        <p:attrNameLst>
                                          <p:attrName>ppt_x</p:attrName>
                                          <p:attrName>ppt_y</p:attrName>
                                        </p:attrNameLst>
                                      </p:cBhvr>
                                    </p:animMotion>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6"/>
                                        </p:tgtEl>
                                        <p:attrNameLst>
                                          <p:attrName>style.visibility</p:attrName>
                                        </p:attrNameLst>
                                      </p:cBhvr>
                                      <p:to>
                                        <p:strVal val="visible"/>
                                      </p:to>
                                    </p:set>
                                  </p:childTnLst>
                                  <p:subTnLst>
                                    <p:set>
                                      <p:cBhvr override="childStyle">
                                        <p:cTn dur="1" fill="hold" display="0" masterRel="nextClick" afterEffect="1"/>
                                        <p:tgtEl>
                                          <p:spTgt spid="36"/>
                                        </p:tgtEl>
                                        <p:attrNameLst>
                                          <p:attrName>style.visibility</p:attrName>
                                        </p:attrNameLst>
                                      </p:cBhvr>
                                      <p:to>
                                        <p:strVal val="hidden"/>
                                      </p:to>
                                    </p:set>
                                  </p:sub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0"/>
                                        </p:tgtEl>
                                        <p:attrNameLst>
                                          <p:attrName>style.visibility</p:attrName>
                                        </p:attrNameLst>
                                      </p:cBhvr>
                                      <p:to>
                                        <p:strVal val="visible"/>
                                      </p:to>
                                    </p:set>
                                  </p:childTnLst>
                                  <p:subTnLst>
                                    <p:set>
                                      <p:cBhvr override="childStyle">
                                        <p:cTn dur="1" fill="hold" display="0" masterRel="nextClick" afterEffect="1"/>
                                        <p:tgtEl>
                                          <p:spTgt spid="40"/>
                                        </p:tgtEl>
                                        <p:attrNameLst>
                                          <p:attrName>style.visibility</p:attrName>
                                        </p:attrNameLst>
                                      </p:cBhvr>
                                      <p:to>
                                        <p:strVal val="hidden"/>
                                      </p:to>
                                    </p:set>
                                  </p:sub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44"/>
                                        </p:tgtEl>
                                        <p:attrNameLst>
                                          <p:attrName>style.visibility</p:attrName>
                                        </p:attrNameLst>
                                      </p:cBhvr>
                                      <p:to>
                                        <p:strVal val="visible"/>
                                      </p:to>
                                    </p:set>
                                  </p:childTnLst>
                                  <p:subTnLst>
                                    <p:set>
                                      <p:cBhvr override="childStyle">
                                        <p:cTn dur="1" fill="hold" display="0" masterRel="nextClick" afterEffect="1"/>
                                        <p:tgtEl>
                                          <p:spTgt spid="44"/>
                                        </p:tgtEl>
                                        <p:attrNameLst>
                                          <p:attrName>style.visibility</p:attrName>
                                        </p:attrNameLst>
                                      </p:cBhvr>
                                      <p:to>
                                        <p:strVal val="hidden"/>
                                      </p:to>
                                    </p:set>
                                  </p:sub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49"/>
                                        </p:tgtEl>
                                        <p:attrNameLst>
                                          <p:attrName>style.visibility</p:attrName>
                                        </p:attrNameLst>
                                      </p:cBhvr>
                                      <p:to>
                                        <p:strVal val="visible"/>
                                      </p:to>
                                    </p:set>
                                  </p:childTnLst>
                                  <p:subTnLst>
                                    <p:set>
                                      <p:cBhvr override="childStyle">
                                        <p:cTn dur="1" fill="hold" display="0" masterRel="nextClick" afterEffect="1"/>
                                        <p:tgtEl>
                                          <p:spTgt spid="49"/>
                                        </p:tgtEl>
                                        <p:attrNameLst>
                                          <p:attrName>style.visibility</p:attrName>
                                        </p:attrNameLst>
                                      </p:cBhvr>
                                      <p:to>
                                        <p:strVal val="hidden"/>
                                      </p:to>
                                    </p:set>
                                  </p:sub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53"/>
                                        </p:tgtEl>
                                        <p:attrNameLst>
                                          <p:attrName>style.visibility</p:attrName>
                                        </p:attrNameLst>
                                      </p:cBhvr>
                                      <p:to>
                                        <p:strVal val="visible"/>
                                      </p:to>
                                    </p:set>
                                    <p:animEffect transition="in" filter="wipe(left)">
                                      <p:cBhvr>
                                        <p:cTn id="35"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numéro de diapositive 1"/>
          <p:cNvSpPr>
            <a:spLocks noGrp="1"/>
          </p:cNvSpPr>
          <p:nvPr>
            <p:ph type="sldNum" sz="quarter" idx="11"/>
          </p:nvPr>
        </p:nvSpPr>
        <p:spPr>
          <a:xfrm>
            <a:off x="438151" y="6403938"/>
            <a:ext cx="1115483" cy="288925"/>
          </a:xfrm>
        </p:spPr>
        <p:txBody>
          <a:bodyPr/>
          <a:lstStyle/>
          <a:p>
            <a:r>
              <a:rPr lang="fr-FR" dirty="0" smtClean="0"/>
              <a:t>page </a:t>
            </a:r>
            <a:fld id="{C6DDD436-036D-4AFC-B45E-DF406FB8E6F8}" type="slidenum">
              <a:rPr lang="fr-FR" smtClean="0"/>
              <a:pPr/>
              <a:t>1</a:t>
            </a:fld>
            <a:endParaRPr lang="fr-FR" dirty="0"/>
          </a:p>
        </p:txBody>
      </p:sp>
      <p:sp>
        <p:nvSpPr>
          <p:cNvPr id="4" name="Rectangle 3"/>
          <p:cNvSpPr/>
          <p:nvPr/>
        </p:nvSpPr>
        <p:spPr>
          <a:xfrm>
            <a:off x="1142115" y="1557661"/>
            <a:ext cx="8537944" cy="4247317"/>
          </a:xfrm>
          <a:prstGeom prst="rect">
            <a:avLst/>
          </a:prstGeom>
        </p:spPr>
        <p:txBody>
          <a:bodyPr wrap="square">
            <a:spAutoFit/>
          </a:bodyPr>
          <a:lstStyle/>
          <a:p>
            <a:pPr marL="342900" indent="-342900">
              <a:lnSpc>
                <a:spcPct val="150000"/>
              </a:lnSpc>
              <a:buFont typeface="+mj-lt"/>
              <a:buAutoNum type="arabicPeriod"/>
            </a:pPr>
            <a:r>
              <a:rPr lang="fr-FR" sz="2000" b="1" dirty="0" smtClean="0">
                <a:latin typeface="Arial Narrow" pitchFamily="34" charset="0"/>
              </a:rPr>
              <a:t>Principe de l’émission de lumière</a:t>
            </a:r>
          </a:p>
          <a:p>
            <a:pPr marL="342900" indent="-342900">
              <a:lnSpc>
                <a:spcPct val="150000"/>
              </a:lnSpc>
              <a:buFont typeface="+mj-lt"/>
              <a:buAutoNum type="arabicPeriod"/>
            </a:pPr>
            <a:r>
              <a:rPr lang="fr-FR" sz="2000" b="1" dirty="0" smtClean="0">
                <a:latin typeface="Arial Narrow" pitchFamily="34" charset="0"/>
              </a:rPr>
              <a:t>Le rayonnement thermique</a:t>
            </a:r>
            <a:endParaRPr lang="fr-FR" sz="2000" dirty="0" smtClean="0">
              <a:latin typeface="Arial Narrow" pitchFamily="34" charset="0"/>
            </a:endParaRPr>
          </a:p>
          <a:p>
            <a:pPr marL="342900" indent="-342900">
              <a:lnSpc>
                <a:spcPct val="150000"/>
              </a:lnSpc>
              <a:buFont typeface="+mj-lt"/>
              <a:buAutoNum type="arabicPeriod"/>
            </a:pPr>
            <a:r>
              <a:rPr lang="fr-FR" sz="2000" b="1" dirty="0" smtClean="0">
                <a:latin typeface="Arial Narrow" pitchFamily="34" charset="0"/>
              </a:rPr>
              <a:t>Les transitions radiatives : La luminescence</a:t>
            </a:r>
          </a:p>
          <a:p>
            <a:pPr marL="527050" lvl="1" indent="-342900">
              <a:lnSpc>
                <a:spcPct val="150000"/>
              </a:lnSpc>
              <a:buFont typeface="+mj-lt"/>
              <a:buAutoNum type="alphaLcParenR"/>
            </a:pPr>
            <a:r>
              <a:rPr lang="fr-FR" sz="2000" dirty="0" smtClean="0">
                <a:latin typeface="Arial Narrow" pitchFamily="34" charset="0"/>
              </a:rPr>
              <a:t>Transitions spontanées (LED, sources </a:t>
            </a:r>
            <a:r>
              <a:rPr lang="fr-FR" sz="2000" dirty="0" err="1" smtClean="0">
                <a:latin typeface="Arial Narrow" pitchFamily="34" charset="0"/>
              </a:rPr>
              <a:t>superfluorescentes</a:t>
            </a:r>
            <a:r>
              <a:rPr lang="fr-FR" sz="2000" dirty="0" smtClean="0">
                <a:latin typeface="Arial Narrow" pitchFamily="34" charset="0"/>
              </a:rPr>
              <a:t>)</a:t>
            </a:r>
          </a:p>
          <a:p>
            <a:pPr marL="527050" lvl="1" indent="-342900">
              <a:lnSpc>
                <a:spcPct val="150000"/>
              </a:lnSpc>
              <a:buFont typeface="+mj-lt"/>
              <a:buAutoNum type="alphaLcParenR"/>
            </a:pPr>
            <a:r>
              <a:rPr lang="fr-FR" sz="2000" dirty="0" smtClean="0">
                <a:latin typeface="Arial Narrow" pitchFamily="34" charset="0"/>
              </a:rPr>
              <a:t>Transitions stimulées : absorption et émission (</a:t>
            </a:r>
            <a:r>
              <a:rPr lang="fr-FR" sz="2000" dirty="0" smtClean="0">
                <a:latin typeface="Arial Narrow" pitchFamily="34" charset="0"/>
                <a:sym typeface="Wingdings" pitchFamily="2" charset="2"/>
              </a:rPr>
              <a:t>Amplificateurs optiques)</a:t>
            </a:r>
          </a:p>
          <a:p>
            <a:pPr marL="69850" indent="-342900">
              <a:lnSpc>
                <a:spcPct val="150000"/>
              </a:lnSpc>
              <a:buFont typeface="+mj-lt"/>
              <a:buAutoNum type="arabicPeriod"/>
            </a:pPr>
            <a:r>
              <a:rPr lang="fr-FR" sz="2000" b="1" dirty="0" smtClean="0">
                <a:latin typeface="Arial Narrow" pitchFamily="34" charset="0"/>
                <a:sym typeface="Wingdings" pitchFamily="2" charset="2"/>
              </a:rPr>
              <a:t>Les lasers</a:t>
            </a:r>
          </a:p>
          <a:p>
            <a:pPr marL="527050" lvl="1" indent="-342900">
              <a:lnSpc>
                <a:spcPct val="150000"/>
              </a:lnSpc>
              <a:buFont typeface="+mj-lt"/>
              <a:buAutoNum type="alphaLcParenR"/>
            </a:pPr>
            <a:r>
              <a:rPr lang="fr-FR" sz="2000" dirty="0" smtClean="0">
                <a:latin typeface="Arial Narrow" pitchFamily="34" charset="0"/>
                <a:sym typeface="Wingdings" pitchFamily="2" charset="2"/>
              </a:rPr>
              <a:t>La cavité résonnante</a:t>
            </a:r>
          </a:p>
          <a:p>
            <a:pPr marL="527050" lvl="1" indent="-342900">
              <a:lnSpc>
                <a:spcPct val="150000"/>
              </a:lnSpc>
              <a:buFont typeface="+mj-lt"/>
              <a:buAutoNum type="alphaLcParenR"/>
            </a:pPr>
            <a:r>
              <a:rPr lang="fr-FR" sz="2000" dirty="0" smtClean="0">
                <a:latin typeface="Arial Narrow" pitchFamily="34" charset="0"/>
                <a:sym typeface="Wingdings" pitchFamily="2" charset="2"/>
              </a:rPr>
              <a:t>Le laser</a:t>
            </a:r>
          </a:p>
          <a:p>
            <a:pPr marL="527050" lvl="1" indent="-342900">
              <a:lnSpc>
                <a:spcPct val="150000"/>
              </a:lnSpc>
              <a:buFont typeface="+mj-lt"/>
              <a:buAutoNum type="alphaLcParenR"/>
            </a:pPr>
            <a:r>
              <a:rPr lang="fr-FR" sz="2000" dirty="0" smtClean="0">
                <a:latin typeface="Arial Narrow" pitchFamily="34" charset="0"/>
                <a:sym typeface="Wingdings" pitchFamily="2" charset="2"/>
              </a:rPr>
              <a:t>Caractéristiques principales d’un faisceau laser</a:t>
            </a:r>
            <a:endParaRPr lang="fr-FR" sz="2000" dirty="0">
              <a:latin typeface="Arial Narrow" pitchFamily="34" charset="0"/>
            </a:endParaRPr>
          </a:p>
        </p:txBody>
      </p:sp>
      <p:sp>
        <p:nvSpPr>
          <p:cNvPr id="5" name="Titre 1"/>
          <p:cNvSpPr txBox="1">
            <a:spLocks/>
          </p:cNvSpPr>
          <p:nvPr/>
        </p:nvSpPr>
        <p:spPr>
          <a:xfrm>
            <a:off x="2076450" y="426484"/>
            <a:ext cx="7391400" cy="545066"/>
          </a:xfrm>
          <a:prstGeom prst="rect">
            <a:avLst/>
          </a:prstGeom>
        </p:spPr>
        <p:txBody>
          <a:bodyPr/>
          <a:lstStyle/>
          <a:p>
            <a:pPr>
              <a:defRPr/>
            </a:pPr>
            <a:r>
              <a:rPr lang="fr-FR" sz="2800" b="1" kern="0" dirty="0">
                <a:solidFill>
                  <a:srgbClr val="DA6667"/>
                </a:solidFill>
                <a:latin typeface="+mj-lt"/>
                <a:ea typeface="+mj-ea"/>
                <a:cs typeface="+mj-cs"/>
              </a:rPr>
              <a:t>Plan</a:t>
            </a:r>
          </a:p>
        </p:txBody>
      </p:sp>
      <p:sp>
        <p:nvSpPr>
          <p:cNvPr id="7" name="Titre 1"/>
          <p:cNvSpPr txBox="1">
            <a:spLocks/>
          </p:cNvSpPr>
          <p:nvPr/>
        </p:nvSpPr>
        <p:spPr>
          <a:xfrm>
            <a:off x="2288659" y="6352067"/>
            <a:ext cx="7391400" cy="392666"/>
          </a:xfrm>
          <a:prstGeom prst="rect">
            <a:avLst/>
          </a:prstGeom>
        </p:spPr>
        <p:txBody>
          <a:bodyPr/>
          <a:lstStyle/>
          <a:p>
            <a:pPr>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lang="fr-FR" b="1" kern="0" dirty="0">
              <a:solidFill>
                <a:schemeClr val="tx2"/>
              </a:solidFill>
              <a:latin typeface="+mj-lt"/>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mph" presetSubtype="2" fill="hold" nodeType="clickEffect">
                                  <p:stCondLst>
                                    <p:cond delay="0"/>
                                  </p:stCondLst>
                                  <p:childTnLst>
                                    <p:animClr clrSpc="rgb" dir="cw">
                                      <p:cBhvr override="childStyle">
                                        <p:cTn id="6" dur="2000" fill="hold"/>
                                        <p:tgtEl>
                                          <p:spTgt spid="4">
                                            <p:txEl>
                                              <p:pRg st="1" end="1"/>
                                            </p:txEl>
                                          </p:spTgt>
                                        </p:tgtEl>
                                        <p:attrNameLst>
                                          <p:attrName>style.color</p:attrName>
                                        </p:attrNameLst>
                                      </p:cBhvr>
                                      <p:to>
                                        <a:srgbClr val="808080"/>
                                      </p:to>
                                    </p:animClr>
                                  </p:childTnLst>
                                </p:cTn>
                              </p:par>
                              <p:par>
                                <p:cTn id="7" presetID="3" presetClass="emph" presetSubtype="2" fill="hold" nodeType="withEffect">
                                  <p:stCondLst>
                                    <p:cond delay="0"/>
                                  </p:stCondLst>
                                  <p:childTnLst>
                                    <p:animClr clrSpc="rgb" dir="cw">
                                      <p:cBhvr override="childStyle">
                                        <p:cTn id="8" dur="2000" fill="hold"/>
                                        <p:tgtEl>
                                          <p:spTgt spid="4">
                                            <p:txEl>
                                              <p:pRg st="2" end="2"/>
                                            </p:txEl>
                                          </p:spTgt>
                                        </p:tgtEl>
                                        <p:attrNameLst>
                                          <p:attrName>style.color</p:attrName>
                                        </p:attrNameLst>
                                      </p:cBhvr>
                                      <p:to>
                                        <a:srgbClr val="808080"/>
                                      </p:to>
                                    </p:animClr>
                                  </p:childTnLst>
                                </p:cTn>
                              </p:par>
                              <p:par>
                                <p:cTn id="9" presetID="3" presetClass="emph" presetSubtype="2" fill="hold" nodeType="withEffect">
                                  <p:stCondLst>
                                    <p:cond delay="0"/>
                                  </p:stCondLst>
                                  <p:childTnLst>
                                    <p:animClr clrSpc="rgb" dir="cw">
                                      <p:cBhvr override="childStyle">
                                        <p:cTn id="10" dur="2000" fill="hold"/>
                                        <p:tgtEl>
                                          <p:spTgt spid="4">
                                            <p:txEl>
                                              <p:pRg st="3" end="3"/>
                                            </p:txEl>
                                          </p:spTgt>
                                        </p:tgtEl>
                                        <p:attrNameLst>
                                          <p:attrName>style.color</p:attrName>
                                        </p:attrNameLst>
                                      </p:cBhvr>
                                      <p:to>
                                        <a:srgbClr val="808080"/>
                                      </p:to>
                                    </p:animClr>
                                  </p:childTnLst>
                                </p:cTn>
                              </p:par>
                              <p:par>
                                <p:cTn id="11" presetID="3" presetClass="emph" presetSubtype="2" fill="hold" nodeType="withEffect">
                                  <p:stCondLst>
                                    <p:cond delay="0"/>
                                  </p:stCondLst>
                                  <p:childTnLst>
                                    <p:animClr clrSpc="rgb" dir="cw">
                                      <p:cBhvr override="childStyle">
                                        <p:cTn id="12" dur="2000" fill="hold"/>
                                        <p:tgtEl>
                                          <p:spTgt spid="4">
                                            <p:txEl>
                                              <p:pRg st="4" end="4"/>
                                            </p:txEl>
                                          </p:spTgt>
                                        </p:tgtEl>
                                        <p:attrNameLst>
                                          <p:attrName>style.color</p:attrName>
                                        </p:attrNameLst>
                                      </p:cBhvr>
                                      <p:to>
                                        <a:srgbClr val="808080"/>
                                      </p:to>
                                    </p:animClr>
                                  </p:childTnLst>
                                </p:cTn>
                              </p:par>
                              <p:par>
                                <p:cTn id="13" presetID="3" presetClass="emph" presetSubtype="2" fill="hold" nodeType="withEffect">
                                  <p:stCondLst>
                                    <p:cond delay="0"/>
                                  </p:stCondLst>
                                  <p:childTnLst>
                                    <p:animClr clrSpc="rgb" dir="cw">
                                      <p:cBhvr override="childStyle">
                                        <p:cTn id="14" dur="2000" fill="hold"/>
                                        <p:tgtEl>
                                          <p:spTgt spid="4">
                                            <p:txEl>
                                              <p:pRg st="5" end="5"/>
                                            </p:txEl>
                                          </p:spTgt>
                                        </p:tgtEl>
                                        <p:attrNameLst>
                                          <p:attrName>style.color</p:attrName>
                                        </p:attrNameLst>
                                      </p:cBhvr>
                                      <p:to>
                                        <a:srgbClr val="808080"/>
                                      </p:to>
                                    </p:animClr>
                                  </p:childTnLst>
                                </p:cTn>
                              </p:par>
                              <p:par>
                                <p:cTn id="15" presetID="3" presetClass="emph" presetSubtype="2" fill="hold" nodeType="withEffect">
                                  <p:stCondLst>
                                    <p:cond delay="0"/>
                                  </p:stCondLst>
                                  <p:childTnLst>
                                    <p:animClr clrSpc="rgb" dir="cw">
                                      <p:cBhvr override="childStyle">
                                        <p:cTn id="16" dur="2000" fill="hold"/>
                                        <p:tgtEl>
                                          <p:spTgt spid="4">
                                            <p:txEl>
                                              <p:pRg st="6" end="6"/>
                                            </p:txEl>
                                          </p:spTgt>
                                        </p:tgtEl>
                                        <p:attrNameLst>
                                          <p:attrName>style.color</p:attrName>
                                        </p:attrNameLst>
                                      </p:cBhvr>
                                      <p:to>
                                        <a:srgbClr val="808080"/>
                                      </p:to>
                                    </p:animClr>
                                  </p:childTnLst>
                                </p:cTn>
                              </p:par>
                              <p:par>
                                <p:cTn id="17" presetID="3" presetClass="emph" presetSubtype="2" fill="hold" nodeType="withEffect">
                                  <p:stCondLst>
                                    <p:cond delay="0"/>
                                  </p:stCondLst>
                                  <p:childTnLst>
                                    <p:animClr clrSpc="rgb" dir="cw">
                                      <p:cBhvr override="childStyle">
                                        <p:cTn id="18" dur="2000" fill="hold"/>
                                        <p:tgtEl>
                                          <p:spTgt spid="4">
                                            <p:txEl>
                                              <p:pRg st="7" end="7"/>
                                            </p:txEl>
                                          </p:spTgt>
                                        </p:tgtEl>
                                        <p:attrNameLst>
                                          <p:attrName>style.color</p:attrName>
                                        </p:attrNameLst>
                                      </p:cBhvr>
                                      <p:to>
                                        <a:srgbClr val="808080"/>
                                      </p:to>
                                    </p:animClr>
                                  </p:childTnLst>
                                </p:cTn>
                              </p:par>
                              <p:par>
                                <p:cTn id="19" presetID="3" presetClass="emph" presetSubtype="2" fill="hold" nodeType="withEffect">
                                  <p:stCondLst>
                                    <p:cond delay="0"/>
                                  </p:stCondLst>
                                  <p:childTnLst>
                                    <p:animClr clrSpc="rgb" dir="cw">
                                      <p:cBhvr override="childStyle">
                                        <p:cTn id="20" dur="500" fill="hold"/>
                                        <p:tgtEl>
                                          <p:spTgt spid="4">
                                            <p:txEl>
                                              <p:pRg st="8" end="8"/>
                                            </p:txEl>
                                          </p:spTgt>
                                        </p:tgtEl>
                                        <p:attrNameLst>
                                          <p:attrName>style.color</p:attrName>
                                        </p:attrNameLst>
                                      </p:cBhvr>
                                      <p:to>
                                        <a:srgbClr val="808080"/>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txBox="1">
            <a:spLocks noChangeArrowheads="1"/>
          </p:cNvSpPr>
          <p:nvPr/>
        </p:nvSpPr>
        <p:spPr>
          <a:xfrm>
            <a:off x="130105" y="985750"/>
            <a:ext cx="9067800" cy="513169"/>
          </a:xfrm>
          <a:prstGeom prst="rect">
            <a:avLst/>
          </a:prstGeom>
        </p:spPr>
        <p:txBody>
          <a:bodyPr/>
          <a:lstStyle/>
          <a:p>
            <a:r>
              <a:rPr lang="fr-FR" sz="2400" b="1" kern="0" dirty="0">
                <a:solidFill>
                  <a:srgbClr val="DA6667"/>
                </a:solidFill>
                <a:latin typeface="Arial Narrow" pitchFamily="34" charset="0"/>
              </a:rPr>
              <a:t>Transitions induites : Émission induite ou stimulée</a:t>
            </a:r>
            <a:endParaRPr lang="fr-FR" sz="2400" b="1" kern="0" dirty="0">
              <a:solidFill>
                <a:srgbClr val="DA6667"/>
              </a:solidFill>
              <a:latin typeface="Arial Narrow" pitchFamily="34" charset="0"/>
              <a:ea typeface="+mj-ea"/>
              <a:cs typeface="+mj-cs"/>
            </a:endParaRPr>
          </a:p>
        </p:txBody>
      </p:sp>
      <p:sp>
        <p:nvSpPr>
          <p:cNvPr id="6" name="Oval 48"/>
          <p:cNvSpPr>
            <a:spLocks noChangeArrowheads="1"/>
          </p:cNvSpPr>
          <p:nvPr/>
        </p:nvSpPr>
        <p:spPr bwMode="auto">
          <a:xfrm>
            <a:off x="5717455" y="1545856"/>
            <a:ext cx="68596" cy="47827"/>
          </a:xfrm>
          <a:prstGeom prst="ellipse">
            <a:avLst/>
          </a:prstGeom>
          <a:solidFill>
            <a:schemeClr val="tx1"/>
          </a:solidFill>
          <a:ln w="9525">
            <a:solidFill>
              <a:schemeClr val="tx1"/>
            </a:solidFill>
            <a:round/>
            <a:headEnd/>
            <a:tailEnd/>
          </a:ln>
        </p:spPr>
        <p:txBody>
          <a:bodyPr wrap="none" anchor="ctr"/>
          <a:lstStyle/>
          <a:p>
            <a:endParaRPr lang="fr-FR">
              <a:latin typeface="Arial Narrow" pitchFamily="34" charset="0"/>
            </a:endParaRPr>
          </a:p>
        </p:txBody>
      </p:sp>
      <p:grpSp>
        <p:nvGrpSpPr>
          <p:cNvPr id="7" name="Groupe 6"/>
          <p:cNvGrpSpPr/>
          <p:nvPr/>
        </p:nvGrpSpPr>
        <p:grpSpPr>
          <a:xfrm>
            <a:off x="4124129" y="1843334"/>
            <a:ext cx="1155952" cy="406542"/>
            <a:chOff x="1259444" y="2239091"/>
            <a:chExt cx="1155952" cy="406542"/>
          </a:xfrm>
        </p:grpSpPr>
        <p:sp>
          <p:nvSpPr>
            <p:cNvPr id="8" name="Freeform 11"/>
            <p:cNvSpPr>
              <a:spLocks/>
            </p:cNvSpPr>
            <p:nvPr/>
          </p:nvSpPr>
          <p:spPr bwMode="auto">
            <a:xfrm>
              <a:off x="1362737" y="2239091"/>
              <a:ext cx="757007" cy="76864"/>
            </a:xfrm>
            <a:custGeom>
              <a:avLst/>
              <a:gdLst>
                <a:gd name="T0" fmla="*/ 0 w 1104"/>
                <a:gd name="T1" fmla="*/ 83 h 300"/>
                <a:gd name="T2" fmla="*/ 111 w 1104"/>
                <a:gd name="T3" fmla="*/ 0 h 300"/>
                <a:gd name="T4" fmla="*/ 232 w 1104"/>
                <a:gd name="T5" fmla="*/ 83 h 300"/>
                <a:gd name="T6" fmla="*/ 356 w 1104"/>
                <a:gd name="T7" fmla="*/ 0 h 300"/>
                <a:gd name="T8" fmla="*/ 467 w 1104"/>
                <a:gd name="T9" fmla="*/ 83 h 300"/>
                <a:gd name="T10" fmla="*/ 517 w 1104"/>
                <a:gd name="T11" fmla="*/ 43 h 300"/>
                <a:gd name="T12" fmla="*/ 618 w 1104"/>
                <a:gd name="T13" fmla="*/ 40 h 300"/>
                <a:gd name="T14" fmla="*/ 0 60000 65536"/>
                <a:gd name="T15" fmla="*/ 0 60000 65536"/>
                <a:gd name="T16" fmla="*/ 0 60000 65536"/>
                <a:gd name="T17" fmla="*/ 0 60000 65536"/>
                <a:gd name="T18" fmla="*/ 0 60000 65536"/>
                <a:gd name="T19" fmla="*/ 0 60000 65536"/>
                <a:gd name="T20" fmla="*/ 0 60000 65536"/>
                <a:gd name="T21" fmla="*/ 0 w 1104"/>
                <a:gd name="T22" fmla="*/ 0 h 300"/>
                <a:gd name="T23" fmla="*/ 1104 w 1104"/>
                <a:gd name="T24" fmla="*/ 300 h 3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04" h="300">
                  <a:moveTo>
                    <a:pt x="0" y="276"/>
                  </a:moveTo>
                  <a:cubicBezTo>
                    <a:pt x="64" y="138"/>
                    <a:pt x="129" y="0"/>
                    <a:pt x="198" y="0"/>
                  </a:cubicBezTo>
                  <a:cubicBezTo>
                    <a:pt x="267" y="0"/>
                    <a:pt x="341" y="276"/>
                    <a:pt x="414" y="276"/>
                  </a:cubicBezTo>
                  <a:cubicBezTo>
                    <a:pt x="487" y="276"/>
                    <a:pt x="566" y="0"/>
                    <a:pt x="636" y="0"/>
                  </a:cubicBezTo>
                  <a:cubicBezTo>
                    <a:pt x="706" y="0"/>
                    <a:pt x="786" y="252"/>
                    <a:pt x="834" y="276"/>
                  </a:cubicBezTo>
                  <a:cubicBezTo>
                    <a:pt x="882" y="300"/>
                    <a:pt x="879" y="168"/>
                    <a:pt x="924" y="144"/>
                  </a:cubicBezTo>
                  <a:cubicBezTo>
                    <a:pt x="969" y="120"/>
                    <a:pt x="1074" y="134"/>
                    <a:pt x="1104" y="132"/>
                  </a:cubicBezTo>
                </a:path>
              </a:pathLst>
            </a:custGeom>
            <a:noFill/>
            <a:ln w="28575" cmpd="sng">
              <a:solidFill>
                <a:srgbClr val="FF0000"/>
              </a:solidFill>
              <a:round/>
              <a:headEnd type="none" w="med" len="med"/>
              <a:tailEnd type="triangle" w="med" len="med"/>
            </a:ln>
          </p:spPr>
          <p:txBody>
            <a:bodyPr/>
            <a:lstStyle/>
            <a:p>
              <a:endParaRPr lang="fr-FR">
                <a:latin typeface="Arial Narrow" pitchFamily="34" charset="0"/>
              </a:endParaRPr>
            </a:p>
          </p:txBody>
        </p:sp>
        <p:sp>
          <p:nvSpPr>
            <p:cNvPr id="9" name="Text Box 61"/>
            <p:cNvSpPr txBox="1">
              <a:spLocks noChangeArrowheads="1"/>
            </p:cNvSpPr>
            <p:nvPr/>
          </p:nvSpPr>
          <p:spPr bwMode="auto">
            <a:xfrm>
              <a:off x="1259444" y="2337856"/>
              <a:ext cx="1155952" cy="307777"/>
            </a:xfrm>
            <a:prstGeom prst="rect">
              <a:avLst/>
            </a:prstGeom>
            <a:noFill/>
            <a:ln w="9525">
              <a:noFill/>
              <a:miter lim="800000"/>
              <a:headEnd/>
              <a:tailEnd/>
            </a:ln>
          </p:spPr>
          <p:txBody>
            <a:bodyPr wrap="square">
              <a:spAutoFit/>
            </a:bodyPr>
            <a:lstStyle/>
            <a:p>
              <a:r>
                <a:rPr lang="fr-FR" sz="1400" i="1" dirty="0">
                  <a:latin typeface="Arial Narrow" pitchFamily="34" charset="0"/>
                </a:rPr>
                <a:t>h</a:t>
              </a:r>
              <a:r>
                <a:rPr lang="fr-FR" sz="1400" i="1" dirty="0">
                  <a:latin typeface="Arial Narrow" pitchFamily="34" charset="0"/>
                  <a:sym typeface="Symbol"/>
                </a:rPr>
                <a:t>  = </a:t>
              </a:r>
              <a:r>
                <a:rPr lang="fr-FR" sz="1400" i="1" dirty="0" err="1">
                  <a:latin typeface="Arial Narrow" pitchFamily="34" charset="0"/>
                  <a:sym typeface="Symbol"/>
                </a:rPr>
                <a:t>E</a:t>
              </a:r>
              <a:r>
                <a:rPr lang="fr-FR" sz="1400" i="1" baseline="-25000" dirty="0" err="1">
                  <a:latin typeface="Arial Narrow" pitchFamily="34" charset="0"/>
                  <a:sym typeface="Symbol"/>
                </a:rPr>
                <a:t>b</a:t>
              </a:r>
              <a:r>
                <a:rPr lang="fr-FR" sz="1400" i="1" dirty="0">
                  <a:latin typeface="Arial Narrow" pitchFamily="34" charset="0"/>
                  <a:sym typeface="Symbol"/>
                </a:rPr>
                <a:t>-</a:t>
              </a:r>
              <a:r>
                <a:rPr lang="fr-FR" sz="1400" i="1" dirty="0" err="1">
                  <a:latin typeface="Arial Narrow" pitchFamily="34" charset="0"/>
                  <a:sym typeface="Symbol"/>
                </a:rPr>
                <a:t>E</a:t>
              </a:r>
              <a:r>
                <a:rPr lang="fr-FR" sz="1400" i="1" baseline="-25000" dirty="0" err="1">
                  <a:latin typeface="Arial Narrow" pitchFamily="34" charset="0"/>
                  <a:sym typeface="Symbol"/>
                </a:rPr>
                <a:t>a</a:t>
              </a:r>
              <a:endParaRPr lang="fr-FR" sz="1400" i="1" baseline="-25000" dirty="0">
                <a:latin typeface="Arial Narrow" pitchFamily="34" charset="0"/>
              </a:endParaRPr>
            </a:p>
          </p:txBody>
        </p:sp>
      </p:grpSp>
      <p:grpSp>
        <p:nvGrpSpPr>
          <p:cNvPr id="10" name="Groupe 9"/>
          <p:cNvGrpSpPr/>
          <p:nvPr/>
        </p:nvGrpSpPr>
        <p:grpSpPr>
          <a:xfrm>
            <a:off x="6700562" y="1805955"/>
            <a:ext cx="1155952" cy="501431"/>
            <a:chOff x="5377121" y="5683906"/>
            <a:chExt cx="1155952" cy="501431"/>
          </a:xfrm>
        </p:grpSpPr>
        <p:sp>
          <p:nvSpPr>
            <p:cNvPr id="11" name="Freeform 11"/>
            <p:cNvSpPr>
              <a:spLocks/>
            </p:cNvSpPr>
            <p:nvPr/>
          </p:nvSpPr>
          <p:spPr bwMode="auto">
            <a:xfrm>
              <a:off x="5394149" y="5683906"/>
              <a:ext cx="757007" cy="76864"/>
            </a:xfrm>
            <a:custGeom>
              <a:avLst/>
              <a:gdLst>
                <a:gd name="T0" fmla="*/ 0 w 1104"/>
                <a:gd name="T1" fmla="*/ 83 h 300"/>
                <a:gd name="T2" fmla="*/ 111 w 1104"/>
                <a:gd name="T3" fmla="*/ 0 h 300"/>
                <a:gd name="T4" fmla="*/ 232 w 1104"/>
                <a:gd name="T5" fmla="*/ 83 h 300"/>
                <a:gd name="T6" fmla="*/ 356 w 1104"/>
                <a:gd name="T7" fmla="*/ 0 h 300"/>
                <a:gd name="T8" fmla="*/ 467 w 1104"/>
                <a:gd name="T9" fmla="*/ 83 h 300"/>
                <a:gd name="T10" fmla="*/ 517 w 1104"/>
                <a:gd name="T11" fmla="*/ 43 h 300"/>
                <a:gd name="T12" fmla="*/ 618 w 1104"/>
                <a:gd name="T13" fmla="*/ 40 h 300"/>
                <a:gd name="T14" fmla="*/ 0 60000 65536"/>
                <a:gd name="T15" fmla="*/ 0 60000 65536"/>
                <a:gd name="T16" fmla="*/ 0 60000 65536"/>
                <a:gd name="T17" fmla="*/ 0 60000 65536"/>
                <a:gd name="T18" fmla="*/ 0 60000 65536"/>
                <a:gd name="T19" fmla="*/ 0 60000 65536"/>
                <a:gd name="T20" fmla="*/ 0 60000 65536"/>
                <a:gd name="T21" fmla="*/ 0 w 1104"/>
                <a:gd name="T22" fmla="*/ 0 h 300"/>
                <a:gd name="T23" fmla="*/ 1104 w 1104"/>
                <a:gd name="T24" fmla="*/ 300 h 3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04" h="300">
                  <a:moveTo>
                    <a:pt x="0" y="276"/>
                  </a:moveTo>
                  <a:cubicBezTo>
                    <a:pt x="64" y="138"/>
                    <a:pt x="129" y="0"/>
                    <a:pt x="198" y="0"/>
                  </a:cubicBezTo>
                  <a:cubicBezTo>
                    <a:pt x="267" y="0"/>
                    <a:pt x="341" y="276"/>
                    <a:pt x="414" y="276"/>
                  </a:cubicBezTo>
                  <a:cubicBezTo>
                    <a:pt x="487" y="276"/>
                    <a:pt x="566" y="0"/>
                    <a:pt x="636" y="0"/>
                  </a:cubicBezTo>
                  <a:cubicBezTo>
                    <a:pt x="706" y="0"/>
                    <a:pt x="786" y="252"/>
                    <a:pt x="834" y="276"/>
                  </a:cubicBezTo>
                  <a:cubicBezTo>
                    <a:pt x="882" y="300"/>
                    <a:pt x="879" y="168"/>
                    <a:pt x="924" y="144"/>
                  </a:cubicBezTo>
                  <a:cubicBezTo>
                    <a:pt x="969" y="120"/>
                    <a:pt x="1074" y="134"/>
                    <a:pt x="1104" y="132"/>
                  </a:cubicBezTo>
                </a:path>
              </a:pathLst>
            </a:custGeom>
            <a:noFill/>
            <a:ln w="28575" cmpd="sng">
              <a:solidFill>
                <a:srgbClr val="FF0000"/>
              </a:solidFill>
              <a:round/>
              <a:headEnd type="none" w="med" len="med"/>
              <a:tailEnd type="triangle" w="med" len="med"/>
            </a:ln>
          </p:spPr>
          <p:txBody>
            <a:bodyPr/>
            <a:lstStyle/>
            <a:p>
              <a:endParaRPr lang="fr-FR">
                <a:latin typeface="Arial Narrow" pitchFamily="34" charset="0"/>
              </a:endParaRPr>
            </a:p>
          </p:txBody>
        </p:sp>
        <p:sp>
          <p:nvSpPr>
            <p:cNvPr id="12" name="Text Box 61"/>
            <p:cNvSpPr txBox="1">
              <a:spLocks noChangeArrowheads="1"/>
            </p:cNvSpPr>
            <p:nvPr/>
          </p:nvSpPr>
          <p:spPr bwMode="auto">
            <a:xfrm>
              <a:off x="5377121" y="5877560"/>
              <a:ext cx="1155952" cy="307777"/>
            </a:xfrm>
            <a:prstGeom prst="rect">
              <a:avLst/>
            </a:prstGeom>
            <a:noFill/>
            <a:ln w="9525">
              <a:noFill/>
              <a:miter lim="800000"/>
              <a:headEnd/>
              <a:tailEnd/>
            </a:ln>
          </p:spPr>
          <p:txBody>
            <a:bodyPr wrap="square">
              <a:spAutoFit/>
            </a:bodyPr>
            <a:lstStyle/>
            <a:p>
              <a:r>
                <a:rPr lang="fr-FR" sz="1400" i="1" dirty="0">
                  <a:latin typeface="Arial Narrow" pitchFamily="34" charset="0"/>
                </a:rPr>
                <a:t>h</a:t>
              </a:r>
              <a:r>
                <a:rPr lang="fr-FR" sz="1400" i="1" dirty="0">
                  <a:latin typeface="Arial Narrow" pitchFamily="34" charset="0"/>
                  <a:sym typeface="Symbol"/>
                </a:rPr>
                <a:t>  = </a:t>
              </a:r>
              <a:r>
                <a:rPr lang="fr-FR" sz="1400" i="1" dirty="0" err="1">
                  <a:latin typeface="Arial Narrow" pitchFamily="34" charset="0"/>
                  <a:sym typeface="Symbol"/>
                </a:rPr>
                <a:t>E</a:t>
              </a:r>
              <a:r>
                <a:rPr lang="fr-FR" sz="1400" i="1" baseline="-25000" dirty="0" err="1">
                  <a:latin typeface="Arial Narrow" pitchFamily="34" charset="0"/>
                  <a:sym typeface="Symbol"/>
                </a:rPr>
                <a:t>b</a:t>
              </a:r>
              <a:r>
                <a:rPr lang="fr-FR" sz="1400" i="1" dirty="0">
                  <a:latin typeface="Arial Narrow" pitchFamily="34" charset="0"/>
                  <a:sym typeface="Symbol"/>
                </a:rPr>
                <a:t>-</a:t>
              </a:r>
              <a:r>
                <a:rPr lang="fr-FR" sz="1400" i="1" dirty="0" err="1">
                  <a:latin typeface="Arial Narrow" pitchFamily="34" charset="0"/>
                  <a:sym typeface="Symbol"/>
                </a:rPr>
                <a:t>E</a:t>
              </a:r>
              <a:r>
                <a:rPr lang="fr-FR" sz="1400" i="1" baseline="-25000" dirty="0" err="1">
                  <a:latin typeface="Arial Narrow" pitchFamily="34" charset="0"/>
                  <a:sym typeface="Symbol"/>
                </a:rPr>
                <a:t>a</a:t>
              </a:r>
              <a:endParaRPr lang="fr-FR" sz="1400" i="1" baseline="-25000" dirty="0">
                <a:latin typeface="Arial Narrow" pitchFamily="34" charset="0"/>
              </a:endParaRPr>
            </a:p>
          </p:txBody>
        </p:sp>
        <p:sp>
          <p:nvSpPr>
            <p:cNvPr id="13" name="Freeform 11"/>
            <p:cNvSpPr>
              <a:spLocks/>
            </p:cNvSpPr>
            <p:nvPr/>
          </p:nvSpPr>
          <p:spPr bwMode="auto">
            <a:xfrm>
              <a:off x="5399900" y="5758669"/>
              <a:ext cx="757007" cy="76864"/>
            </a:xfrm>
            <a:custGeom>
              <a:avLst/>
              <a:gdLst>
                <a:gd name="T0" fmla="*/ 0 w 1104"/>
                <a:gd name="T1" fmla="*/ 83 h 300"/>
                <a:gd name="T2" fmla="*/ 111 w 1104"/>
                <a:gd name="T3" fmla="*/ 0 h 300"/>
                <a:gd name="T4" fmla="*/ 232 w 1104"/>
                <a:gd name="T5" fmla="*/ 83 h 300"/>
                <a:gd name="T6" fmla="*/ 356 w 1104"/>
                <a:gd name="T7" fmla="*/ 0 h 300"/>
                <a:gd name="T8" fmla="*/ 467 w 1104"/>
                <a:gd name="T9" fmla="*/ 83 h 300"/>
                <a:gd name="T10" fmla="*/ 517 w 1104"/>
                <a:gd name="T11" fmla="*/ 43 h 300"/>
                <a:gd name="T12" fmla="*/ 618 w 1104"/>
                <a:gd name="T13" fmla="*/ 40 h 300"/>
                <a:gd name="T14" fmla="*/ 0 60000 65536"/>
                <a:gd name="T15" fmla="*/ 0 60000 65536"/>
                <a:gd name="T16" fmla="*/ 0 60000 65536"/>
                <a:gd name="T17" fmla="*/ 0 60000 65536"/>
                <a:gd name="T18" fmla="*/ 0 60000 65536"/>
                <a:gd name="T19" fmla="*/ 0 60000 65536"/>
                <a:gd name="T20" fmla="*/ 0 60000 65536"/>
                <a:gd name="T21" fmla="*/ 0 w 1104"/>
                <a:gd name="T22" fmla="*/ 0 h 300"/>
                <a:gd name="T23" fmla="*/ 1104 w 1104"/>
                <a:gd name="T24" fmla="*/ 300 h 3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04" h="300">
                  <a:moveTo>
                    <a:pt x="0" y="276"/>
                  </a:moveTo>
                  <a:cubicBezTo>
                    <a:pt x="64" y="138"/>
                    <a:pt x="129" y="0"/>
                    <a:pt x="198" y="0"/>
                  </a:cubicBezTo>
                  <a:cubicBezTo>
                    <a:pt x="267" y="0"/>
                    <a:pt x="341" y="276"/>
                    <a:pt x="414" y="276"/>
                  </a:cubicBezTo>
                  <a:cubicBezTo>
                    <a:pt x="487" y="276"/>
                    <a:pt x="566" y="0"/>
                    <a:pt x="636" y="0"/>
                  </a:cubicBezTo>
                  <a:cubicBezTo>
                    <a:pt x="706" y="0"/>
                    <a:pt x="786" y="252"/>
                    <a:pt x="834" y="276"/>
                  </a:cubicBezTo>
                  <a:cubicBezTo>
                    <a:pt x="882" y="300"/>
                    <a:pt x="879" y="168"/>
                    <a:pt x="924" y="144"/>
                  </a:cubicBezTo>
                  <a:cubicBezTo>
                    <a:pt x="969" y="120"/>
                    <a:pt x="1074" y="134"/>
                    <a:pt x="1104" y="132"/>
                  </a:cubicBezTo>
                </a:path>
              </a:pathLst>
            </a:custGeom>
            <a:noFill/>
            <a:ln w="28575" cmpd="sng">
              <a:solidFill>
                <a:srgbClr val="FF0000"/>
              </a:solidFill>
              <a:round/>
              <a:headEnd type="none" w="med" len="med"/>
              <a:tailEnd type="triangle" w="med" len="med"/>
            </a:ln>
          </p:spPr>
          <p:txBody>
            <a:bodyPr/>
            <a:lstStyle/>
            <a:p>
              <a:endParaRPr lang="fr-FR">
                <a:latin typeface="Arial Narrow" pitchFamily="34" charset="0"/>
              </a:endParaRPr>
            </a:p>
          </p:txBody>
        </p:sp>
      </p:grpSp>
      <p:grpSp>
        <p:nvGrpSpPr>
          <p:cNvPr id="14" name="Groupe 13"/>
          <p:cNvGrpSpPr/>
          <p:nvPr/>
        </p:nvGrpSpPr>
        <p:grpSpPr>
          <a:xfrm>
            <a:off x="5176141" y="1414932"/>
            <a:ext cx="1451972" cy="879703"/>
            <a:chOff x="4956834" y="5491292"/>
            <a:chExt cx="1451972" cy="879703"/>
          </a:xfrm>
        </p:grpSpPr>
        <p:sp>
          <p:nvSpPr>
            <p:cNvPr id="15" name="Line 2"/>
            <p:cNvSpPr>
              <a:spLocks noChangeShapeType="1"/>
            </p:cNvSpPr>
            <p:nvPr/>
          </p:nvSpPr>
          <p:spPr bwMode="auto">
            <a:xfrm>
              <a:off x="4956834" y="5634802"/>
              <a:ext cx="1080388" cy="0"/>
            </a:xfrm>
            <a:prstGeom prst="line">
              <a:avLst/>
            </a:prstGeom>
            <a:noFill/>
            <a:ln w="9525">
              <a:solidFill>
                <a:schemeClr val="tx1"/>
              </a:solidFill>
              <a:round/>
              <a:headEnd/>
              <a:tailEnd/>
            </a:ln>
          </p:spPr>
          <p:txBody>
            <a:bodyPr/>
            <a:lstStyle/>
            <a:p>
              <a:endParaRPr lang="fr-FR">
                <a:latin typeface="Arial Narrow" pitchFamily="34" charset="0"/>
              </a:endParaRPr>
            </a:p>
          </p:txBody>
        </p:sp>
        <p:sp>
          <p:nvSpPr>
            <p:cNvPr id="16" name="Line 3"/>
            <p:cNvSpPr>
              <a:spLocks noChangeShapeType="1"/>
            </p:cNvSpPr>
            <p:nvPr/>
          </p:nvSpPr>
          <p:spPr bwMode="auto">
            <a:xfrm>
              <a:off x="4964184" y="6237935"/>
              <a:ext cx="1080388" cy="0"/>
            </a:xfrm>
            <a:prstGeom prst="line">
              <a:avLst/>
            </a:prstGeom>
            <a:noFill/>
            <a:ln w="9525">
              <a:solidFill>
                <a:schemeClr val="tx1"/>
              </a:solidFill>
              <a:round/>
              <a:headEnd/>
              <a:tailEnd/>
            </a:ln>
          </p:spPr>
          <p:txBody>
            <a:bodyPr/>
            <a:lstStyle/>
            <a:p>
              <a:endParaRPr lang="fr-FR">
                <a:latin typeface="Arial Narrow" pitchFamily="34" charset="0"/>
              </a:endParaRPr>
            </a:p>
          </p:txBody>
        </p:sp>
        <p:sp>
          <p:nvSpPr>
            <p:cNvPr id="17" name="Text Box 13"/>
            <p:cNvSpPr txBox="1">
              <a:spLocks noChangeArrowheads="1"/>
            </p:cNvSpPr>
            <p:nvPr/>
          </p:nvSpPr>
          <p:spPr bwMode="auto">
            <a:xfrm>
              <a:off x="6069071" y="6063538"/>
              <a:ext cx="336856" cy="307457"/>
            </a:xfrm>
            <a:prstGeom prst="rect">
              <a:avLst/>
            </a:prstGeom>
            <a:noFill/>
            <a:ln w="9525">
              <a:noFill/>
              <a:miter lim="800000"/>
              <a:headEnd/>
              <a:tailEnd/>
            </a:ln>
          </p:spPr>
          <p:txBody>
            <a:bodyPr wrap="none">
              <a:spAutoFit/>
            </a:bodyPr>
            <a:lstStyle/>
            <a:p>
              <a:r>
                <a:rPr lang="fr-FR" sz="1400" dirty="0" err="1">
                  <a:latin typeface="Arial Narrow" pitchFamily="34" charset="0"/>
                </a:rPr>
                <a:t>E</a:t>
              </a:r>
              <a:r>
                <a:rPr lang="fr-FR" sz="1400" baseline="-25000" dirty="0" err="1">
                  <a:latin typeface="Arial Narrow" pitchFamily="34" charset="0"/>
                </a:rPr>
                <a:t>a</a:t>
              </a:r>
              <a:endParaRPr lang="fr-FR" sz="1400" dirty="0">
                <a:latin typeface="Arial Narrow" pitchFamily="34" charset="0"/>
              </a:endParaRPr>
            </a:p>
          </p:txBody>
        </p:sp>
        <p:sp>
          <p:nvSpPr>
            <p:cNvPr id="18" name="Text Box 12"/>
            <p:cNvSpPr txBox="1">
              <a:spLocks noChangeArrowheads="1"/>
            </p:cNvSpPr>
            <p:nvPr/>
          </p:nvSpPr>
          <p:spPr bwMode="auto">
            <a:xfrm>
              <a:off x="6071950" y="5491292"/>
              <a:ext cx="336856" cy="307457"/>
            </a:xfrm>
            <a:prstGeom prst="rect">
              <a:avLst/>
            </a:prstGeom>
            <a:noFill/>
            <a:ln w="9525">
              <a:noFill/>
              <a:miter lim="800000"/>
              <a:headEnd/>
              <a:tailEnd/>
            </a:ln>
          </p:spPr>
          <p:txBody>
            <a:bodyPr wrap="none">
              <a:spAutoFit/>
            </a:bodyPr>
            <a:lstStyle/>
            <a:p>
              <a:r>
                <a:rPr lang="fr-FR" sz="1400" dirty="0" err="1">
                  <a:latin typeface="Arial Narrow" pitchFamily="34" charset="0"/>
                </a:rPr>
                <a:t>E</a:t>
              </a:r>
              <a:r>
                <a:rPr lang="fr-FR" sz="1400" baseline="-25000" dirty="0" err="1">
                  <a:latin typeface="Arial Narrow" pitchFamily="34" charset="0"/>
                </a:rPr>
                <a:t>b</a:t>
              </a:r>
              <a:endParaRPr lang="fr-FR" sz="1400" dirty="0">
                <a:latin typeface="Arial Narrow" pitchFamily="34" charset="0"/>
              </a:endParaRPr>
            </a:p>
          </p:txBody>
        </p:sp>
      </p:grpSp>
      <p:grpSp>
        <p:nvGrpSpPr>
          <p:cNvPr id="20" name="Groupe 19"/>
          <p:cNvGrpSpPr/>
          <p:nvPr/>
        </p:nvGrpSpPr>
        <p:grpSpPr>
          <a:xfrm>
            <a:off x="5542472" y="3209033"/>
            <a:ext cx="5125528" cy="1500996"/>
            <a:chOff x="3942272" y="4209680"/>
            <a:chExt cx="5125528" cy="1500996"/>
          </a:xfrm>
        </p:grpSpPr>
        <p:grpSp>
          <p:nvGrpSpPr>
            <p:cNvPr id="21" name="Groupe 70"/>
            <p:cNvGrpSpPr/>
            <p:nvPr/>
          </p:nvGrpSpPr>
          <p:grpSpPr>
            <a:xfrm>
              <a:off x="3942272" y="4209680"/>
              <a:ext cx="4331052" cy="568543"/>
              <a:chOff x="4045789" y="2993365"/>
              <a:chExt cx="4331052" cy="568543"/>
            </a:xfrm>
          </p:grpSpPr>
          <p:sp>
            <p:nvSpPr>
              <p:cNvPr id="27" name="Virage 26"/>
              <p:cNvSpPr/>
              <p:nvPr/>
            </p:nvSpPr>
            <p:spPr>
              <a:xfrm rot="10800000" flipH="1">
                <a:off x="4045789" y="2993365"/>
                <a:ext cx="508958" cy="483080"/>
              </a:xfrm>
              <a:prstGeom prst="ben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schemeClr val="tx1"/>
                  </a:solidFill>
                  <a:latin typeface="Arial Narrow" pitchFamily="34" charset="0"/>
                </a:endParaRPr>
              </a:p>
            </p:txBody>
          </p:sp>
          <p:sp>
            <p:nvSpPr>
              <p:cNvPr id="28" name="Rectangle 27"/>
              <p:cNvSpPr/>
              <p:nvPr/>
            </p:nvSpPr>
            <p:spPr>
              <a:xfrm>
                <a:off x="4862737" y="3192576"/>
                <a:ext cx="3514104" cy="369332"/>
              </a:xfrm>
              <a:prstGeom prst="rect">
                <a:avLst/>
              </a:prstGeom>
              <a:ln w="38100">
                <a:solidFill>
                  <a:srgbClr val="FF0000"/>
                </a:solidFill>
              </a:ln>
            </p:spPr>
            <p:txBody>
              <a:bodyPr wrap="none">
                <a:spAutoFit/>
              </a:bodyPr>
              <a:lstStyle/>
              <a:p>
                <a:r>
                  <a:rPr lang="fr-FR" b="1" i="1" dirty="0" err="1" smtClean="0">
                    <a:latin typeface="Arial Narrow" pitchFamily="34" charset="0"/>
                  </a:rPr>
                  <a:t>B</a:t>
                </a:r>
                <a:r>
                  <a:rPr lang="fr-FR" b="1" i="1" baseline="-25000" dirty="0" err="1" smtClean="0">
                    <a:latin typeface="Arial Narrow" pitchFamily="34" charset="0"/>
                  </a:rPr>
                  <a:t>ba</a:t>
                </a:r>
                <a:r>
                  <a:rPr lang="fr-FR" b="1" i="1" dirty="0" smtClean="0">
                    <a:latin typeface="Arial Narrow" pitchFamily="34" charset="0"/>
                  </a:rPr>
                  <a:t>= 1/</a:t>
                </a:r>
                <a:r>
                  <a:rPr lang="fr-FR" b="1" i="1" dirty="0" smtClean="0">
                    <a:latin typeface="Arial Narrow" pitchFamily="34" charset="0"/>
                    <a:sym typeface="Symbol"/>
                  </a:rPr>
                  <a:t></a:t>
                </a:r>
                <a:r>
                  <a:rPr lang="fr-FR" b="1" dirty="0" smtClean="0">
                    <a:latin typeface="Arial Narrow" pitchFamily="34" charset="0"/>
                  </a:rPr>
                  <a:t>  = 3</a:t>
                </a:r>
                <a:r>
                  <a:rPr lang="fr-FR" b="1" baseline="30000" dirty="0" smtClean="0">
                    <a:latin typeface="Arial Narrow" pitchFamily="34" charset="0"/>
                  </a:rPr>
                  <a:t>ième</a:t>
                </a:r>
                <a:r>
                  <a:rPr lang="fr-FR" b="1" dirty="0" smtClean="0">
                    <a:latin typeface="Arial Narrow" pitchFamily="34" charset="0"/>
                  </a:rPr>
                  <a:t> coefficient d’Einstein</a:t>
                </a:r>
                <a:endParaRPr lang="fr-FR" dirty="0">
                  <a:latin typeface="Arial Narrow" pitchFamily="34" charset="0"/>
                </a:endParaRPr>
              </a:p>
            </p:txBody>
          </p:sp>
        </p:grpSp>
        <p:grpSp>
          <p:nvGrpSpPr>
            <p:cNvPr id="22" name="Groupe 32"/>
            <p:cNvGrpSpPr/>
            <p:nvPr/>
          </p:nvGrpSpPr>
          <p:grpSpPr>
            <a:xfrm>
              <a:off x="3956649" y="4810654"/>
              <a:ext cx="5111151" cy="900022"/>
              <a:chOff x="3956649" y="4810654"/>
              <a:chExt cx="5111151" cy="900022"/>
            </a:xfrm>
          </p:grpSpPr>
          <p:sp>
            <p:nvSpPr>
              <p:cNvPr id="23" name="ZoneTexte 22"/>
              <p:cNvSpPr txBox="1"/>
              <p:nvPr/>
            </p:nvSpPr>
            <p:spPr>
              <a:xfrm>
                <a:off x="4771845" y="4994693"/>
                <a:ext cx="4295955" cy="646331"/>
              </a:xfrm>
              <a:prstGeom prst="rect">
                <a:avLst/>
              </a:prstGeom>
              <a:noFill/>
            </p:spPr>
            <p:txBody>
              <a:bodyPr wrap="square" rtlCol="0">
                <a:spAutoFit/>
              </a:bodyPr>
              <a:lstStyle/>
              <a:p>
                <a:r>
                  <a:rPr lang="fr-FR" i="1" dirty="0" smtClean="0">
                    <a:latin typeface="Arial Narrow" pitchFamily="34" charset="0"/>
                    <a:sym typeface="Symbol"/>
                  </a:rPr>
                  <a:t>()</a:t>
                </a:r>
                <a:r>
                  <a:rPr lang="fr-FR" dirty="0" smtClean="0">
                    <a:latin typeface="Arial Narrow" pitchFamily="34" charset="0"/>
                    <a:sym typeface="Symbol"/>
                  </a:rPr>
                  <a:t> = densité spectrale énergétique du rayonnement incident</a:t>
                </a:r>
                <a:endParaRPr lang="fr-FR" dirty="0">
                  <a:latin typeface="Arial Narrow" pitchFamily="34" charset="0"/>
                </a:endParaRPr>
              </a:p>
            </p:txBody>
          </p:sp>
          <p:grpSp>
            <p:nvGrpSpPr>
              <p:cNvPr id="24" name="Groupe 31"/>
              <p:cNvGrpSpPr/>
              <p:nvPr/>
            </p:nvGrpSpPr>
            <p:grpSpPr>
              <a:xfrm>
                <a:off x="3956649" y="4810654"/>
                <a:ext cx="4376468" cy="900022"/>
                <a:chOff x="3956649" y="4586378"/>
                <a:chExt cx="4376468" cy="900022"/>
              </a:xfrm>
            </p:grpSpPr>
            <p:sp>
              <p:nvSpPr>
                <p:cNvPr id="25" name="Virage 24"/>
                <p:cNvSpPr/>
                <p:nvPr/>
              </p:nvSpPr>
              <p:spPr>
                <a:xfrm rot="10800000" flipH="1">
                  <a:off x="3956649" y="4586378"/>
                  <a:ext cx="508958" cy="483080"/>
                </a:xfrm>
                <a:prstGeom prst="ben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schemeClr val="tx1"/>
                    </a:solidFill>
                    <a:latin typeface="Arial Narrow" pitchFamily="34" charset="0"/>
                  </a:endParaRPr>
                </a:p>
              </p:txBody>
            </p:sp>
            <p:sp>
              <p:nvSpPr>
                <p:cNvPr id="26" name="Rectangle 25"/>
                <p:cNvSpPr/>
                <p:nvPr/>
              </p:nvSpPr>
              <p:spPr>
                <a:xfrm>
                  <a:off x="4753155" y="4735902"/>
                  <a:ext cx="3579962" cy="750498"/>
                </a:xfrm>
                <a:prstGeom prst="rect">
                  <a:avLst/>
                </a:prstGeom>
                <a:noFill/>
                <a:ln w="38100">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latin typeface="Arial Narrow" pitchFamily="34" charset="0"/>
                  </a:endParaRPr>
                </a:p>
              </p:txBody>
            </p:sp>
          </p:grpSp>
        </p:grpSp>
      </p:grpSp>
      <p:grpSp>
        <p:nvGrpSpPr>
          <p:cNvPr id="33" name="Groupe 32"/>
          <p:cNvGrpSpPr/>
          <p:nvPr/>
        </p:nvGrpSpPr>
        <p:grpSpPr>
          <a:xfrm>
            <a:off x="5489276" y="2605197"/>
            <a:ext cx="1852647" cy="851241"/>
            <a:chOff x="3965275" y="2993366"/>
            <a:chExt cx="1852647" cy="851241"/>
          </a:xfrm>
        </p:grpSpPr>
        <p:sp>
          <p:nvSpPr>
            <p:cNvPr id="30" name="Ellipse 29"/>
            <p:cNvSpPr/>
            <p:nvPr/>
          </p:nvSpPr>
          <p:spPr>
            <a:xfrm>
              <a:off x="4045789" y="2993366"/>
              <a:ext cx="284671" cy="336430"/>
            </a:xfrm>
            <a:prstGeom prst="ellipse">
              <a:avLst/>
            </a:prstGeom>
            <a:noFill/>
            <a:ln w="28575">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31" name="Forme libre 30"/>
            <p:cNvSpPr/>
            <p:nvPr/>
          </p:nvSpPr>
          <p:spPr>
            <a:xfrm>
              <a:off x="3965275" y="3321170"/>
              <a:ext cx="477329" cy="379562"/>
            </a:xfrm>
            <a:custGeom>
              <a:avLst/>
              <a:gdLst>
                <a:gd name="connsiteX0" fmla="*/ 149525 w 477329"/>
                <a:gd name="connsiteY0" fmla="*/ 0 h 379562"/>
                <a:gd name="connsiteX1" fmla="*/ 54634 w 477329"/>
                <a:gd name="connsiteY1" fmla="*/ 319177 h 379562"/>
                <a:gd name="connsiteX2" fmla="*/ 477329 w 477329"/>
                <a:gd name="connsiteY2" fmla="*/ 362309 h 379562"/>
              </a:gdLst>
              <a:ahLst/>
              <a:cxnLst>
                <a:cxn ang="0">
                  <a:pos x="connsiteX0" y="connsiteY0"/>
                </a:cxn>
                <a:cxn ang="0">
                  <a:pos x="connsiteX1" y="connsiteY1"/>
                </a:cxn>
                <a:cxn ang="0">
                  <a:pos x="connsiteX2" y="connsiteY2"/>
                </a:cxn>
              </a:cxnLst>
              <a:rect l="l" t="t" r="r" b="b"/>
              <a:pathLst>
                <a:path w="477329" h="379562">
                  <a:moveTo>
                    <a:pt x="149525" y="0"/>
                  </a:moveTo>
                  <a:cubicBezTo>
                    <a:pt x="74762" y="129396"/>
                    <a:pt x="0" y="258792"/>
                    <a:pt x="54634" y="319177"/>
                  </a:cubicBezTo>
                  <a:cubicBezTo>
                    <a:pt x="109268" y="379562"/>
                    <a:pt x="293298" y="370935"/>
                    <a:pt x="477329" y="362309"/>
                  </a:cubicBezTo>
                </a:path>
              </a:pathLst>
            </a:custGeom>
            <a:ln w="28575">
              <a:solidFill>
                <a:srgbClr val="FF0000"/>
              </a:solidFill>
              <a:tailEnd type="arrow"/>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sp>
          <p:nvSpPr>
            <p:cNvPr id="32" name="ZoneTexte 31"/>
            <p:cNvSpPr txBox="1"/>
            <p:nvPr/>
          </p:nvSpPr>
          <p:spPr>
            <a:xfrm>
              <a:off x="4403752" y="3536830"/>
              <a:ext cx="1414170" cy="307777"/>
            </a:xfrm>
            <a:prstGeom prst="rect">
              <a:avLst/>
            </a:prstGeom>
            <a:noFill/>
          </p:spPr>
          <p:txBody>
            <a:bodyPr wrap="none" rtlCol="0">
              <a:spAutoFit/>
            </a:bodyPr>
            <a:lstStyle/>
            <a:p>
              <a:r>
                <a:rPr lang="fr-FR" sz="1400" i="1" dirty="0">
                  <a:latin typeface="Arial Narrow" pitchFamily="34" charset="0"/>
                </a:rPr>
                <a:t>Dépeuple l’état |b&gt;</a:t>
              </a:r>
            </a:p>
          </p:txBody>
        </p:sp>
      </p:grpSp>
      <p:grpSp>
        <p:nvGrpSpPr>
          <p:cNvPr id="34" name="Groupe 33"/>
          <p:cNvGrpSpPr/>
          <p:nvPr/>
        </p:nvGrpSpPr>
        <p:grpSpPr>
          <a:xfrm>
            <a:off x="5636075" y="2527560"/>
            <a:ext cx="3236038" cy="1374143"/>
            <a:chOff x="3965275" y="2901351"/>
            <a:chExt cx="3236038" cy="1374143"/>
          </a:xfrm>
        </p:grpSpPr>
        <p:sp>
          <p:nvSpPr>
            <p:cNvPr id="35" name="Ellipse 34"/>
            <p:cNvSpPr/>
            <p:nvPr/>
          </p:nvSpPr>
          <p:spPr>
            <a:xfrm>
              <a:off x="4045788" y="2901351"/>
              <a:ext cx="793479" cy="543463"/>
            </a:xfrm>
            <a:prstGeom prst="ellipse">
              <a:avLst/>
            </a:prstGeom>
            <a:noFill/>
            <a:ln w="28575">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36" name="Forme libre 35"/>
            <p:cNvSpPr/>
            <p:nvPr/>
          </p:nvSpPr>
          <p:spPr>
            <a:xfrm>
              <a:off x="3965275" y="3321170"/>
              <a:ext cx="477329" cy="379562"/>
            </a:xfrm>
            <a:custGeom>
              <a:avLst/>
              <a:gdLst>
                <a:gd name="connsiteX0" fmla="*/ 149525 w 477329"/>
                <a:gd name="connsiteY0" fmla="*/ 0 h 379562"/>
                <a:gd name="connsiteX1" fmla="*/ 54634 w 477329"/>
                <a:gd name="connsiteY1" fmla="*/ 319177 h 379562"/>
                <a:gd name="connsiteX2" fmla="*/ 477329 w 477329"/>
                <a:gd name="connsiteY2" fmla="*/ 362309 h 379562"/>
              </a:gdLst>
              <a:ahLst/>
              <a:cxnLst>
                <a:cxn ang="0">
                  <a:pos x="connsiteX0" y="connsiteY0"/>
                </a:cxn>
                <a:cxn ang="0">
                  <a:pos x="connsiteX1" y="connsiteY1"/>
                </a:cxn>
                <a:cxn ang="0">
                  <a:pos x="connsiteX2" y="connsiteY2"/>
                </a:cxn>
              </a:cxnLst>
              <a:rect l="l" t="t" r="r" b="b"/>
              <a:pathLst>
                <a:path w="477329" h="379562">
                  <a:moveTo>
                    <a:pt x="149525" y="0"/>
                  </a:moveTo>
                  <a:cubicBezTo>
                    <a:pt x="74762" y="129396"/>
                    <a:pt x="0" y="258792"/>
                    <a:pt x="54634" y="319177"/>
                  </a:cubicBezTo>
                  <a:cubicBezTo>
                    <a:pt x="109268" y="379562"/>
                    <a:pt x="293298" y="370935"/>
                    <a:pt x="477329" y="362309"/>
                  </a:cubicBezTo>
                </a:path>
              </a:pathLst>
            </a:custGeom>
            <a:ln w="28575">
              <a:solidFill>
                <a:srgbClr val="FF0000"/>
              </a:solidFill>
              <a:tailEnd type="arrow"/>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sp>
          <p:nvSpPr>
            <p:cNvPr id="37" name="ZoneTexte 36"/>
            <p:cNvSpPr txBox="1"/>
            <p:nvPr/>
          </p:nvSpPr>
          <p:spPr>
            <a:xfrm>
              <a:off x="4403752" y="3536830"/>
              <a:ext cx="2797561" cy="738664"/>
            </a:xfrm>
            <a:prstGeom prst="rect">
              <a:avLst/>
            </a:prstGeom>
            <a:noFill/>
          </p:spPr>
          <p:txBody>
            <a:bodyPr wrap="none" rtlCol="0">
              <a:spAutoFit/>
            </a:bodyPr>
            <a:lstStyle/>
            <a:p>
              <a:r>
                <a:rPr lang="fr-FR" sz="1400" i="1" dirty="0" err="1">
                  <a:latin typeface="Arial Narrow" pitchFamily="34" charset="0"/>
                </a:rPr>
                <a:t>Proba</a:t>
              </a:r>
              <a:r>
                <a:rPr lang="fr-FR" sz="1400" i="1" dirty="0">
                  <a:latin typeface="Arial Narrow" pitchFamily="34" charset="0"/>
                </a:rPr>
                <a:t> de passer de l’état |b&gt; à l’état |a&gt;</a:t>
              </a:r>
            </a:p>
            <a:p>
              <a:r>
                <a:rPr lang="fr-FR" sz="1400" i="1" dirty="0">
                  <a:latin typeface="Arial Narrow" pitchFamily="34" charset="0"/>
                  <a:sym typeface="Symbol"/>
                </a:rPr>
                <a:t> au nombre de photon incident à </a:t>
              </a:r>
            </a:p>
            <a:p>
              <a:r>
                <a:rPr lang="fr-FR" sz="1400" i="1" dirty="0">
                  <a:latin typeface="Arial Narrow" pitchFamily="34" charset="0"/>
                  <a:sym typeface="Symbol"/>
                </a:rPr>
                <a:t>chaque fréquence : ()</a:t>
              </a:r>
              <a:endParaRPr lang="fr-FR" sz="1400" i="1" dirty="0">
                <a:latin typeface="Arial Narrow" pitchFamily="34" charset="0"/>
              </a:endParaRPr>
            </a:p>
          </p:txBody>
        </p:sp>
      </p:grpSp>
      <p:grpSp>
        <p:nvGrpSpPr>
          <p:cNvPr id="38" name="Groupe 37"/>
          <p:cNvGrpSpPr/>
          <p:nvPr/>
        </p:nvGrpSpPr>
        <p:grpSpPr>
          <a:xfrm>
            <a:off x="6032891" y="2589318"/>
            <a:ext cx="2652545" cy="917377"/>
            <a:chOff x="3965275" y="2927230"/>
            <a:chExt cx="2652545" cy="917377"/>
          </a:xfrm>
        </p:grpSpPr>
        <p:sp>
          <p:nvSpPr>
            <p:cNvPr id="39" name="Ellipse 38"/>
            <p:cNvSpPr/>
            <p:nvPr/>
          </p:nvSpPr>
          <p:spPr>
            <a:xfrm>
              <a:off x="4163383" y="2927230"/>
              <a:ext cx="471882" cy="460074"/>
            </a:xfrm>
            <a:prstGeom prst="ellipse">
              <a:avLst/>
            </a:prstGeom>
            <a:noFill/>
            <a:ln w="28575">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40" name="Forme libre 39"/>
            <p:cNvSpPr/>
            <p:nvPr/>
          </p:nvSpPr>
          <p:spPr>
            <a:xfrm>
              <a:off x="3965275" y="3321170"/>
              <a:ext cx="477329" cy="379562"/>
            </a:xfrm>
            <a:custGeom>
              <a:avLst/>
              <a:gdLst>
                <a:gd name="connsiteX0" fmla="*/ 149525 w 477329"/>
                <a:gd name="connsiteY0" fmla="*/ 0 h 379562"/>
                <a:gd name="connsiteX1" fmla="*/ 54634 w 477329"/>
                <a:gd name="connsiteY1" fmla="*/ 319177 h 379562"/>
                <a:gd name="connsiteX2" fmla="*/ 477329 w 477329"/>
                <a:gd name="connsiteY2" fmla="*/ 362309 h 379562"/>
              </a:gdLst>
              <a:ahLst/>
              <a:cxnLst>
                <a:cxn ang="0">
                  <a:pos x="connsiteX0" y="connsiteY0"/>
                </a:cxn>
                <a:cxn ang="0">
                  <a:pos x="connsiteX1" y="connsiteY1"/>
                </a:cxn>
                <a:cxn ang="0">
                  <a:pos x="connsiteX2" y="connsiteY2"/>
                </a:cxn>
              </a:cxnLst>
              <a:rect l="l" t="t" r="r" b="b"/>
              <a:pathLst>
                <a:path w="477329" h="379562">
                  <a:moveTo>
                    <a:pt x="149525" y="0"/>
                  </a:moveTo>
                  <a:cubicBezTo>
                    <a:pt x="74762" y="129396"/>
                    <a:pt x="0" y="258792"/>
                    <a:pt x="54634" y="319177"/>
                  </a:cubicBezTo>
                  <a:cubicBezTo>
                    <a:pt x="109268" y="379562"/>
                    <a:pt x="293298" y="370935"/>
                    <a:pt x="477329" y="362309"/>
                  </a:cubicBezTo>
                </a:path>
              </a:pathLst>
            </a:custGeom>
            <a:ln w="28575">
              <a:solidFill>
                <a:srgbClr val="FF0000"/>
              </a:solidFill>
              <a:tailEnd type="arrow"/>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sp>
          <p:nvSpPr>
            <p:cNvPr id="41" name="ZoneTexte 40"/>
            <p:cNvSpPr txBox="1"/>
            <p:nvPr/>
          </p:nvSpPr>
          <p:spPr>
            <a:xfrm>
              <a:off x="4403752" y="3536830"/>
              <a:ext cx="2214068" cy="307777"/>
            </a:xfrm>
            <a:prstGeom prst="rect">
              <a:avLst/>
            </a:prstGeom>
            <a:noFill/>
          </p:spPr>
          <p:txBody>
            <a:bodyPr wrap="none" rtlCol="0">
              <a:spAutoFit/>
            </a:bodyPr>
            <a:lstStyle/>
            <a:p>
              <a:r>
                <a:rPr lang="fr-FR" sz="1400" i="1" dirty="0">
                  <a:latin typeface="Arial Narrow" pitchFamily="34" charset="0"/>
                  <a:sym typeface="Symbol"/>
                </a:rPr>
                <a:t> À la population de l’état haut</a:t>
              </a:r>
              <a:endParaRPr lang="fr-FR" sz="1400" i="1" dirty="0">
                <a:latin typeface="Arial Narrow" pitchFamily="34" charset="0"/>
              </a:endParaRPr>
            </a:p>
          </p:txBody>
        </p:sp>
      </p:grpSp>
      <p:grpSp>
        <p:nvGrpSpPr>
          <p:cNvPr id="42" name="Groupe 41"/>
          <p:cNvGrpSpPr/>
          <p:nvPr/>
        </p:nvGrpSpPr>
        <p:grpSpPr>
          <a:xfrm>
            <a:off x="6378101" y="2570691"/>
            <a:ext cx="2365608" cy="917377"/>
            <a:chOff x="3965275" y="2927230"/>
            <a:chExt cx="2365608" cy="917377"/>
          </a:xfrm>
        </p:grpSpPr>
        <p:sp>
          <p:nvSpPr>
            <p:cNvPr id="43" name="Ellipse 42"/>
            <p:cNvSpPr/>
            <p:nvPr/>
          </p:nvSpPr>
          <p:spPr>
            <a:xfrm>
              <a:off x="4163383" y="2927230"/>
              <a:ext cx="471882" cy="460074"/>
            </a:xfrm>
            <a:prstGeom prst="ellipse">
              <a:avLst/>
            </a:prstGeom>
            <a:noFill/>
            <a:ln w="28575">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44" name="Forme libre 43"/>
            <p:cNvSpPr/>
            <p:nvPr/>
          </p:nvSpPr>
          <p:spPr>
            <a:xfrm>
              <a:off x="3965275" y="3321170"/>
              <a:ext cx="477329" cy="379562"/>
            </a:xfrm>
            <a:custGeom>
              <a:avLst/>
              <a:gdLst>
                <a:gd name="connsiteX0" fmla="*/ 149525 w 477329"/>
                <a:gd name="connsiteY0" fmla="*/ 0 h 379562"/>
                <a:gd name="connsiteX1" fmla="*/ 54634 w 477329"/>
                <a:gd name="connsiteY1" fmla="*/ 319177 h 379562"/>
                <a:gd name="connsiteX2" fmla="*/ 477329 w 477329"/>
                <a:gd name="connsiteY2" fmla="*/ 362309 h 379562"/>
              </a:gdLst>
              <a:ahLst/>
              <a:cxnLst>
                <a:cxn ang="0">
                  <a:pos x="connsiteX0" y="connsiteY0"/>
                </a:cxn>
                <a:cxn ang="0">
                  <a:pos x="connsiteX1" y="connsiteY1"/>
                </a:cxn>
                <a:cxn ang="0">
                  <a:pos x="connsiteX2" y="connsiteY2"/>
                </a:cxn>
              </a:cxnLst>
              <a:rect l="l" t="t" r="r" b="b"/>
              <a:pathLst>
                <a:path w="477329" h="379562">
                  <a:moveTo>
                    <a:pt x="149525" y="0"/>
                  </a:moveTo>
                  <a:cubicBezTo>
                    <a:pt x="74762" y="129396"/>
                    <a:pt x="0" y="258792"/>
                    <a:pt x="54634" y="319177"/>
                  </a:cubicBezTo>
                  <a:cubicBezTo>
                    <a:pt x="109268" y="379562"/>
                    <a:pt x="293298" y="370935"/>
                    <a:pt x="477329" y="362309"/>
                  </a:cubicBezTo>
                </a:path>
              </a:pathLst>
            </a:custGeom>
            <a:ln w="28575">
              <a:solidFill>
                <a:srgbClr val="FF0000"/>
              </a:solidFill>
              <a:tailEnd type="arrow"/>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sp>
          <p:nvSpPr>
            <p:cNvPr id="45" name="ZoneTexte 44"/>
            <p:cNvSpPr txBox="1"/>
            <p:nvPr/>
          </p:nvSpPr>
          <p:spPr>
            <a:xfrm>
              <a:off x="4403752" y="3536830"/>
              <a:ext cx="1927131" cy="307777"/>
            </a:xfrm>
            <a:prstGeom prst="rect">
              <a:avLst/>
            </a:prstGeom>
            <a:noFill/>
          </p:spPr>
          <p:txBody>
            <a:bodyPr wrap="none" rtlCol="0">
              <a:spAutoFit/>
            </a:bodyPr>
            <a:lstStyle/>
            <a:p>
              <a:r>
                <a:rPr lang="fr-FR" sz="1400" i="1" dirty="0">
                  <a:latin typeface="Arial Narrow" pitchFamily="34" charset="0"/>
                  <a:sym typeface="Symbol"/>
                </a:rPr>
                <a:t> à la durée d’observation</a:t>
              </a:r>
              <a:endParaRPr lang="fr-FR" sz="1400" i="1" dirty="0">
                <a:latin typeface="Arial Narrow" pitchFamily="34" charset="0"/>
              </a:endParaRPr>
            </a:p>
          </p:txBody>
        </p:sp>
      </p:grpSp>
      <mc:AlternateContent xmlns:mc="http://schemas.openxmlformats.org/markup-compatibility/2006" xmlns:a14="http://schemas.microsoft.com/office/drawing/2010/main">
        <mc:Choice Requires="a14">
          <p:sp>
            <p:nvSpPr>
              <p:cNvPr id="3" name="Rectangle 2"/>
              <p:cNvSpPr/>
              <p:nvPr/>
            </p:nvSpPr>
            <p:spPr>
              <a:xfrm>
                <a:off x="4407593" y="2533429"/>
                <a:ext cx="3040319" cy="461665"/>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fr-FR" sz="2400" i="1">
                          <a:latin typeface="Cambria Math" panose="02040503050406030204" pitchFamily="18" charset="0"/>
                        </a:rPr>
                        <m:t>𝑑</m:t>
                      </m:r>
                      <m:sSub>
                        <m:sSubPr>
                          <m:ctrlPr>
                            <a:rPr lang="fr-FR" sz="2400" i="1">
                              <a:latin typeface="Cambria Math" panose="02040503050406030204" pitchFamily="18" charset="0"/>
                            </a:rPr>
                          </m:ctrlPr>
                        </m:sSubPr>
                        <m:e>
                          <m:r>
                            <a:rPr lang="fr-FR" sz="2400" i="1">
                              <a:latin typeface="Cambria Math" panose="02040503050406030204" pitchFamily="18" charset="0"/>
                            </a:rPr>
                            <m:t>𝑁</m:t>
                          </m:r>
                          <m:r>
                            <a:rPr lang="fr-FR" sz="2400">
                              <a:latin typeface="Cambria Math" panose="02040503050406030204" pitchFamily="18" charset="0"/>
                            </a:rPr>
                            <m:t>"</m:t>
                          </m:r>
                        </m:e>
                        <m:sub>
                          <m:r>
                            <a:rPr lang="fr-FR" sz="2400" i="1">
                              <a:latin typeface="Cambria Math" panose="02040503050406030204" pitchFamily="18" charset="0"/>
                            </a:rPr>
                            <m:t>𝑏</m:t>
                          </m:r>
                        </m:sub>
                      </m:sSub>
                      <m:r>
                        <a:rPr lang="fr-FR" sz="2400">
                          <a:latin typeface="Cambria Math" panose="02040503050406030204" pitchFamily="18" charset="0"/>
                        </a:rPr>
                        <m:t>=−</m:t>
                      </m:r>
                      <m:sSub>
                        <m:sSubPr>
                          <m:ctrlPr>
                            <a:rPr lang="fr-FR" sz="2400" i="1">
                              <a:latin typeface="Cambria Math" panose="02040503050406030204" pitchFamily="18" charset="0"/>
                            </a:rPr>
                          </m:ctrlPr>
                        </m:sSubPr>
                        <m:e>
                          <m:r>
                            <a:rPr lang="fr-FR" sz="2400" i="1">
                              <a:latin typeface="Cambria Math" panose="02040503050406030204" pitchFamily="18" charset="0"/>
                            </a:rPr>
                            <m:t>𝐵</m:t>
                          </m:r>
                        </m:e>
                        <m:sub>
                          <m:r>
                            <a:rPr lang="fr-FR" sz="2400" i="1">
                              <a:latin typeface="Cambria Math" panose="02040503050406030204" pitchFamily="18" charset="0"/>
                            </a:rPr>
                            <m:t>𝑏𝑎</m:t>
                          </m:r>
                        </m:sub>
                      </m:sSub>
                      <m:sSub>
                        <m:sSubPr>
                          <m:ctrlPr>
                            <a:rPr lang="fr-FR" sz="2400" i="1">
                              <a:latin typeface="Cambria Math" panose="02040503050406030204" pitchFamily="18" charset="0"/>
                            </a:rPr>
                          </m:ctrlPr>
                        </m:sSubPr>
                        <m:e>
                          <m:r>
                            <a:rPr lang="fr-FR" sz="2400" i="1">
                              <a:latin typeface="Cambria Math" panose="02040503050406030204" pitchFamily="18" charset="0"/>
                            </a:rPr>
                            <m:t>𝜌</m:t>
                          </m:r>
                        </m:e>
                        <m:sub>
                          <m:r>
                            <a:rPr lang="fr-FR" sz="2400" i="1">
                              <a:latin typeface="Cambria Math" panose="02040503050406030204" pitchFamily="18" charset="0"/>
                            </a:rPr>
                            <m:t>𝜈</m:t>
                          </m:r>
                        </m:sub>
                      </m:sSub>
                      <m:sSub>
                        <m:sSubPr>
                          <m:ctrlPr>
                            <a:rPr lang="fr-FR" sz="2400" i="1">
                              <a:latin typeface="Cambria Math" panose="02040503050406030204" pitchFamily="18" charset="0"/>
                            </a:rPr>
                          </m:ctrlPr>
                        </m:sSubPr>
                        <m:e>
                          <m:r>
                            <a:rPr lang="fr-FR" sz="2400" i="1">
                              <a:latin typeface="Cambria Math" panose="02040503050406030204" pitchFamily="18" charset="0"/>
                            </a:rPr>
                            <m:t>𝑁</m:t>
                          </m:r>
                        </m:e>
                        <m:sub>
                          <m:r>
                            <a:rPr lang="fr-FR" sz="2400" i="1">
                              <a:latin typeface="Cambria Math" panose="02040503050406030204" pitchFamily="18" charset="0"/>
                            </a:rPr>
                            <m:t>𝑏</m:t>
                          </m:r>
                        </m:sub>
                      </m:sSub>
                      <m:r>
                        <a:rPr lang="fr-FR" sz="2400" i="1">
                          <a:latin typeface="Cambria Math" panose="02040503050406030204" pitchFamily="18" charset="0"/>
                        </a:rPr>
                        <m:t>𝑑𝑡</m:t>
                      </m:r>
                    </m:oMath>
                  </m:oMathPara>
                </a14:m>
                <a:endParaRPr lang="fr-FR" sz="2400" dirty="0"/>
              </a:p>
            </p:txBody>
          </p:sp>
        </mc:Choice>
        <mc:Fallback xmlns="">
          <p:sp>
            <p:nvSpPr>
              <p:cNvPr id="3" name="Rectangle 2"/>
              <p:cNvSpPr>
                <a:spLocks noRot="1" noChangeAspect="1" noMove="1" noResize="1" noEditPoints="1" noAdjustHandles="1" noChangeArrowheads="1" noChangeShapeType="1" noTextEdit="1"/>
              </p:cNvSpPr>
              <p:nvPr/>
            </p:nvSpPr>
            <p:spPr>
              <a:xfrm>
                <a:off x="4407593" y="2533429"/>
                <a:ext cx="3040319" cy="461665"/>
              </a:xfrm>
              <a:prstGeom prst="rect">
                <a:avLst/>
              </a:prstGeom>
              <a:blipFill>
                <a:blip r:embed="rId3"/>
                <a:stretch>
                  <a:fillRect b="-13333"/>
                </a:stretch>
              </a:blipFill>
            </p:spPr>
            <p:txBody>
              <a:bodyPr/>
              <a:lstStyle/>
              <a:p>
                <a:r>
                  <a:rPr lang="fr-FR">
                    <a:noFill/>
                  </a:rPr>
                  <a:t> </a:t>
                </a:r>
              </a:p>
            </p:txBody>
          </p:sp>
        </mc:Fallback>
      </mc:AlternateContent>
      <p:sp>
        <p:nvSpPr>
          <p:cNvPr id="50" name="Espace réservé du numéro de diapositive 1"/>
          <p:cNvSpPr>
            <a:spLocks noGrp="1"/>
          </p:cNvSpPr>
          <p:nvPr>
            <p:ph type="sldNum" sz="quarter" idx="11"/>
          </p:nvPr>
        </p:nvSpPr>
        <p:spPr>
          <a:xfrm>
            <a:off x="438151" y="6403938"/>
            <a:ext cx="1115483" cy="288925"/>
          </a:xfrm>
        </p:spPr>
        <p:txBody>
          <a:bodyPr/>
          <a:lstStyle/>
          <a:p>
            <a:r>
              <a:rPr lang="fr-FR" dirty="0" smtClean="0"/>
              <a:t>page </a:t>
            </a:r>
            <a:fld id="{C6DDD436-036D-4AFC-B45E-DF406FB8E6F8}" type="slidenum">
              <a:rPr lang="fr-FR" smtClean="0"/>
              <a:pPr/>
              <a:t>19</a:t>
            </a:fld>
            <a:endParaRPr lang="fr-FR" dirty="0"/>
          </a:p>
        </p:txBody>
      </p:sp>
      <p:sp>
        <p:nvSpPr>
          <p:cNvPr id="52" name="Titre 1"/>
          <p:cNvSpPr txBox="1">
            <a:spLocks/>
          </p:cNvSpPr>
          <p:nvPr/>
        </p:nvSpPr>
        <p:spPr>
          <a:xfrm>
            <a:off x="2288659" y="6352067"/>
            <a:ext cx="7391400" cy="392666"/>
          </a:xfrm>
          <a:prstGeom prst="rect">
            <a:avLst/>
          </a:prstGeom>
        </p:spPr>
        <p:txBody>
          <a:bodyPr/>
          <a:lstStyle/>
          <a:p>
            <a:pPr>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lang="fr-FR" b="1" kern="0" dirty="0">
              <a:solidFill>
                <a:schemeClr val="tx2"/>
              </a:solidFill>
              <a:latin typeface="+mj-lt"/>
              <a:ea typeface="+mj-ea"/>
              <a:cs typeface="+mj-cs"/>
            </a:endParaRPr>
          </a:p>
        </p:txBody>
      </p:sp>
      <p:sp>
        <p:nvSpPr>
          <p:cNvPr id="53" name="Rectangle 52"/>
          <p:cNvSpPr/>
          <p:nvPr/>
        </p:nvSpPr>
        <p:spPr>
          <a:xfrm>
            <a:off x="2077169" y="457855"/>
            <a:ext cx="8138766" cy="523220"/>
          </a:xfrm>
          <a:prstGeom prst="rect">
            <a:avLst/>
          </a:prstGeom>
        </p:spPr>
        <p:txBody>
          <a:bodyPr wrap="none">
            <a:spAutoFit/>
          </a:bodyPr>
          <a:lstStyle/>
          <a:p>
            <a:r>
              <a:rPr lang="fr-FR" sz="2800" b="1" kern="0" dirty="0" smtClean="0">
                <a:solidFill>
                  <a:srgbClr val="DA6667"/>
                </a:solidFill>
                <a:latin typeface="Arial"/>
              </a:rPr>
              <a:t>3. Les </a:t>
            </a:r>
            <a:r>
              <a:rPr lang="fr-FR" sz="2800" b="1" kern="0" dirty="0">
                <a:solidFill>
                  <a:srgbClr val="DA6667"/>
                </a:solidFill>
                <a:latin typeface="Arial"/>
              </a:rPr>
              <a:t>transitions radiatives : La luminescence</a:t>
            </a:r>
          </a:p>
        </p:txBody>
      </p:sp>
      <p:sp>
        <p:nvSpPr>
          <p:cNvPr id="46" name="ZoneTexte 45"/>
          <p:cNvSpPr txBox="1"/>
          <p:nvPr/>
        </p:nvSpPr>
        <p:spPr>
          <a:xfrm>
            <a:off x="2058839" y="4848044"/>
            <a:ext cx="7252306" cy="1631216"/>
          </a:xfrm>
          <a:prstGeom prst="rect">
            <a:avLst/>
          </a:prstGeom>
          <a:solidFill>
            <a:schemeClr val="tx2"/>
          </a:solidFill>
          <a:ln w="57150">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defPPr>
              <a:defRPr lang="fr-FR"/>
            </a:defPPr>
            <a:lvl1pPr marL="342900" indent="-342900">
              <a:buFont typeface="Wingdings" panose="05000000000000000000" pitchFamily="2" charset="2"/>
              <a:buChar char="Ø"/>
              <a:defRPr sz="2000" b="1">
                <a:latin typeface="+mn-lt"/>
              </a:defRPr>
            </a:lvl1pPr>
            <a:lvl2pPr>
              <a:defRPr>
                <a:solidFill>
                  <a:schemeClr val="lt1"/>
                </a:solidFill>
                <a:latin typeface="+mn-lt"/>
              </a:defRPr>
            </a:lvl2pPr>
            <a:lvl3pPr>
              <a:defRPr>
                <a:solidFill>
                  <a:schemeClr val="lt1"/>
                </a:solidFill>
                <a:latin typeface="+mn-lt"/>
              </a:defRPr>
            </a:lvl3pPr>
            <a:lvl4pPr>
              <a:defRPr>
                <a:solidFill>
                  <a:schemeClr val="lt1"/>
                </a:solidFill>
                <a:latin typeface="+mn-lt"/>
              </a:defRPr>
            </a:lvl4pPr>
            <a:lvl5pPr>
              <a:defRPr>
                <a:solidFill>
                  <a:schemeClr val="lt1"/>
                </a:solidFill>
                <a:latin typeface="+mn-lt"/>
              </a:defRPr>
            </a:lvl5pPr>
            <a:lvl6pPr>
              <a:defRPr>
                <a:solidFill>
                  <a:schemeClr val="lt1"/>
                </a:solidFill>
                <a:latin typeface="+mn-lt"/>
              </a:defRPr>
            </a:lvl6pPr>
            <a:lvl7pPr>
              <a:defRPr>
                <a:solidFill>
                  <a:schemeClr val="lt1"/>
                </a:solidFill>
                <a:latin typeface="+mn-lt"/>
              </a:defRPr>
            </a:lvl7pPr>
            <a:lvl8pPr>
              <a:defRPr>
                <a:solidFill>
                  <a:schemeClr val="lt1"/>
                </a:solidFill>
                <a:latin typeface="+mn-lt"/>
              </a:defRPr>
            </a:lvl8pPr>
            <a:lvl9pPr>
              <a:defRPr>
                <a:solidFill>
                  <a:schemeClr val="lt1"/>
                </a:solidFill>
                <a:latin typeface="+mn-lt"/>
              </a:defRPr>
            </a:lvl9pPr>
          </a:lstStyle>
          <a:p>
            <a:pPr marL="0" indent="0">
              <a:buNone/>
            </a:pPr>
            <a:r>
              <a:rPr lang="fr-FR" dirty="0">
                <a:solidFill>
                  <a:srgbClr val="FF0000"/>
                </a:solidFill>
              </a:rPr>
              <a:t>Propriétés du photon émis : Clone du photon incident !</a:t>
            </a:r>
          </a:p>
          <a:p>
            <a:r>
              <a:rPr lang="fr-FR" dirty="0">
                <a:solidFill>
                  <a:srgbClr val="FF0000"/>
                </a:solidFill>
              </a:rPr>
              <a:t>Même phase</a:t>
            </a:r>
          </a:p>
          <a:p>
            <a:r>
              <a:rPr lang="fr-FR" dirty="0">
                <a:solidFill>
                  <a:srgbClr val="FF0000"/>
                </a:solidFill>
              </a:rPr>
              <a:t>Même fréquence</a:t>
            </a:r>
          </a:p>
          <a:p>
            <a:r>
              <a:rPr lang="fr-FR" dirty="0">
                <a:solidFill>
                  <a:srgbClr val="FF0000"/>
                </a:solidFill>
              </a:rPr>
              <a:t>Même direction</a:t>
            </a:r>
          </a:p>
          <a:p>
            <a:r>
              <a:rPr lang="fr-FR" dirty="0">
                <a:solidFill>
                  <a:srgbClr val="FF0000"/>
                </a:solidFill>
              </a:rPr>
              <a:t>Même polarisation</a:t>
            </a:r>
          </a:p>
        </p:txBody>
      </p:sp>
      <p:grpSp>
        <p:nvGrpSpPr>
          <p:cNvPr id="49" name="Groupe 48"/>
          <p:cNvGrpSpPr/>
          <p:nvPr/>
        </p:nvGrpSpPr>
        <p:grpSpPr>
          <a:xfrm>
            <a:off x="4793412" y="5555410"/>
            <a:ext cx="3259981" cy="396817"/>
            <a:chOff x="3269411" y="5555409"/>
            <a:chExt cx="3259981" cy="396817"/>
          </a:xfrm>
        </p:grpSpPr>
        <p:sp>
          <p:nvSpPr>
            <p:cNvPr id="47" name="Flèche droite 46"/>
            <p:cNvSpPr/>
            <p:nvPr/>
          </p:nvSpPr>
          <p:spPr>
            <a:xfrm>
              <a:off x="3269411" y="5598543"/>
              <a:ext cx="491706" cy="353683"/>
            </a:xfrm>
            <a:prstGeom prst="righ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48" name="ZoneTexte 47"/>
            <p:cNvSpPr txBox="1"/>
            <p:nvPr/>
          </p:nvSpPr>
          <p:spPr>
            <a:xfrm>
              <a:off x="4071668" y="5555409"/>
              <a:ext cx="2457724" cy="369332"/>
            </a:xfrm>
            <a:prstGeom prst="rect">
              <a:avLst/>
            </a:prstGeom>
            <a:noFill/>
            <a:ln w="38100">
              <a:solidFill>
                <a:srgbClr val="FF0000"/>
              </a:solidFill>
            </a:ln>
          </p:spPr>
          <p:txBody>
            <a:bodyPr wrap="none" rtlCol="0">
              <a:spAutoFit/>
            </a:bodyPr>
            <a:lstStyle/>
            <a:p>
              <a:r>
                <a:rPr lang="fr-FR" b="1" dirty="0" smtClean="0">
                  <a:latin typeface="Arial Narrow" pitchFamily="34" charset="0"/>
                </a:rPr>
                <a:t>Amplification cohérente !</a:t>
              </a:r>
              <a:endParaRPr lang="fr-FR" b="1" dirty="0">
                <a:latin typeface="Arial Narrow"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0" presetClass="path" presetSubtype="0" accel="50000" decel="50000" fill="hold" grpId="1" nodeType="afterEffect">
                                  <p:stCondLst>
                                    <p:cond delay="500"/>
                                  </p:stCondLst>
                                  <p:childTnLst>
                                    <p:animMotion origin="layout" path="M 0 0 C 0.00746 0.01296 0.01493 0.02615 0.0151 0.04027 C 0.01528 0.05439 0.00816 0.0699 0.00104 0.08541 " pathEditMode="relative" ptsTypes="aaA">
                                      <p:cBhvr>
                                        <p:cTn id="10" dur="1000" fill="hold"/>
                                        <p:tgtEl>
                                          <p:spTgt spid="6"/>
                                        </p:tgtEl>
                                        <p:attrNameLst>
                                          <p:attrName>ppt_x</p:attrName>
                                          <p:attrName>ppt_y</p:attrName>
                                        </p:attrNameLst>
                                      </p:cBhvr>
                                    </p:animMotion>
                                  </p:childTnLst>
                                </p:cTn>
                              </p:par>
                            </p:childTnLst>
                          </p:cTn>
                        </p:par>
                        <p:par>
                          <p:cTn id="11" fill="hold">
                            <p:stCondLst>
                              <p:cond delay="2000"/>
                            </p:stCondLst>
                            <p:childTnLst>
                              <p:par>
                                <p:cTn id="12" presetID="22" presetClass="entr" presetSubtype="8" fill="hold" nodeType="after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wipe(left)">
                                      <p:cBhvr>
                                        <p:cTn id="14" dur="500"/>
                                        <p:tgtEl>
                                          <p:spTgt spid="10"/>
                                        </p:tgtEl>
                                      </p:cBhvr>
                                    </p:animEffect>
                                  </p:childTnLst>
                                </p:cTn>
                              </p:par>
                            </p:childTnLst>
                          </p:cTn>
                        </p:par>
                        <p:par>
                          <p:cTn id="15" fill="hold">
                            <p:stCondLst>
                              <p:cond delay="2500"/>
                            </p:stCondLst>
                            <p:childTnLst>
                              <p:par>
                                <p:cTn id="16" presetID="1" presetClass="entr" presetSubtype="0" fill="hold" grpId="0" nodeType="afterEffect">
                                  <p:stCondLst>
                                    <p:cond delay="0"/>
                                  </p:stCondLst>
                                  <p:childTnLst>
                                    <p:set>
                                      <p:cBhvr>
                                        <p:cTn id="17" dur="1" fill="hold">
                                          <p:stCondLst>
                                            <p:cond delay="0"/>
                                          </p:stCondLst>
                                        </p:cTn>
                                        <p:tgtEl>
                                          <p:spTgt spid="3"/>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nodeType="clickEffect">
                                  <p:stCondLst>
                                    <p:cond delay="0"/>
                                  </p:stCondLst>
                                  <p:childTnLst>
                                    <p:set>
                                      <p:cBhvr>
                                        <p:cTn id="21" dur="1" fill="hold">
                                          <p:stCondLst>
                                            <p:cond delay="0"/>
                                          </p:stCondLst>
                                        </p:cTn>
                                        <p:tgtEl>
                                          <p:spTgt spid="33"/>
                                        </p:tgtEl>
                                        <p:attrNameLst>
                                          <p:attrName>style.visibility</p:attrName>
                                        </p:attrNameLst>
                                      </p:cBhvr>
                                      <p:to>
                                        <p:strVal val="visible"/>
                                      </p:to>
                                    </p:set>
                                  </p:childTnLst>
                                  <p:subTnLst>
                                    <p:set>
                                      <p:cBhvr override="childStyle">
                                        <p:cTn dur="1" fill="hold" display="0" masterRel="nextClick" afterEffect="1"/>
                                        <p:tgtEl>
                                          <p:spTgt spid="33"/>
                                        </p:tgtEl>
                                        <p:attrNameLst>
                                          <p:attrName>style.visibility</p:attrName>
                                        </p:attrNameLst>
                                      </p:cBhvr>
                                      <p:to>
                                        <p:strVal val="hidden"/>
                                      </p:to>
                                    </p:set>
                                  </p:subTnLst>
                                </p:cTn>
                              </p:par>
                            </p:childTnLst>
                          </p:cTn>
                        </p:par>
                      </p:childTnLst>
                    </p:cTn>
                  </p:par>
                  <p:par>
                    <p:cTn id="22" fill="hold">
                      <p:stCondLst>
                        <p:cond delay="indefinite"/>
                      </p:stCondLst>
                      <p:childTnLst>
                        <p:par>
                          <p:cTn id="23" fill="hold">
                            <p:stCondLst>
                              <p:cond delay="0"/>
                            </p:stCondLst>
                            <p:childTnLst>
                              <p:par>
                                <p:cTn id="24" presetID="1" presetClass="entr" presetSubtype="0" fill="hold" nodeType="clickEffect">
                                  <p:stCondLst>
                                    <p:cond delay="0"/>
                                  </p:stCondLst>
                                  <p:childTnLst>
                                    <p:set>
                                      <p:cBhvr>
                                        <p:cTn id="25" dur="1" fill="hold">
                                          <p:stCondLst>
                                            <p:cond delay="0"/>
                                          </p:stCondLst>
                                        </p:cTn>
                                        <p:tgtEl>
                                          <p:spTgt spid="34"/>
                                        </p:tgtEl>
                                        <p:attrNameLst>
                                          <p:attrName>style.visibility</p:attrName>
                                        </p:attrNameLst>
                                      </p:cBhvr>
                                      <p:to>
                                        <p:strVal val="visible"/>
                                      </p:to>
                                    </p:set>
                                  </p:childTnLst>
                                  <p:subTnLst>
                                    <p:set>
                                      <p:cBhvr override="childStyle">
                                        <p:cTn dur="1" fill="hold" display="0" masterRel="nextClick" afterEffect="1"/>
                                        <p:tgtEl>
                                          <p:spTgt spid="34"/>
                                        </p:tgtEl>
                                        <p:attrNameLst>
                                          <p:attrName>style.visibility</p:attrName>
                                        </p:attrNameLst>
                                      </p:cBhvr>
                                      <p:to>
                                        <p:strVal val="hidden"/>
                                      </p:to>
                                    </p:set>
                                  </p:subTnLst>
                                </p:cTn>
                              </p:par>
                            </p:childTnLst>
                          </p:cTn>
                        </p:par>
                      </p:childTnLst>
                    </p:cTn>
                  </p:par>
                  <p:par>
                    <p:cTn id="26" fill="hold">
                      <p:stCondLst>
                        <p:cond delay="indefinite"/>
                      </p:stCondLst>
                      <p:childTnLst>
                        <p:par>
                          <p:cTn id="27" fill="hold">
                            <p:stCondLst>
                              <p:cond delay="0"/>
                            </p:stCondLst>
                            <p:childTnLst>
                              <p:par>
                                <p:cTn id="28" presetID="1" presetClass="entr" presetSubtype="0" fill="hold" nodeType="clickEffect">
                                  <p:stCondLst>
                                    <p:cond delay="0"/>
                                  </p:stCondLst>
                                  <p:childTnLst>
                                    <p:set>
                                      <p:cBhvr>
                                        <p:cTn id="29" dur="1" fill="hold">
                                          <p:stCondLst>
                                            <p:cond delay="0"/>
                                          </p:stCondLst>
                                        </p:cTn>
                                        <p:tgtEl>
                                          <p:spTgt spid="38"/>
                                        </p:tgtEl>
                                        <p:attrNameLst>
                                          <p:attrName>style.visibility</p:attrName>
                                        </p:attrNameLst>
                                      </p:cBhvr>
                                      <p:to>
                                        <p:strVal val="visible"/>
                                      </p:to>
                                    </p:set>
                                  </p:childTnLst>
                                  <p:subTnLst>
                                    <p:set>
                                      <p:cBhvr override="childStyle">
                                        <p:cTn dur="1" fill="hold" display="0" masterRel="nextClick" afterEffect="1"/>
                                        <p:tgtEl>
                                          <p:spTgt spid="38"/>
                                        </p:tgtEl>
                                        <p:attrNameLst>
                                          <p:attrName>style.visibility</p:attrName>
                                        </p:attrNameLst>
                                      </p:cBhvr>
                                      <p:to>
                                        <p:strVal val="hidden"/>
                                      </p:to>
                                    </p:set>
                                  </p:subTnLst>
                                </p:cTn>
                              </p:par>
                            </p:childTnLst>
                          </p:cTn>
                        </p:par>
                      </p:childTnLst>
                    </p:cTn>
                  </p:par>
                  <p:par>
                    <p:cTn id="30" fill="hold">
                      <p:stCondLst>
                        <p:cond delay="indefinite"/>
                      </p:stCondLst>
                      <p:childTnLst>
                        <p:par>
                          <p:cTn id="31" fill="hold">
                            <p:stCondLst>
                              <p:cond delay="0"/>
                            </p:stCondLst>
                            <p:childTnLst>
                              <p:par>
                                <p:cTn id="32" presetID="1" presetClass="entr" presetSubtype="0" fill="hold" nodeType="clickEffect">
                                  <p:stCondLst>
                                    <p:cond delay="0"/>
                                  </p:stCondLst>
                                  <p:childTnLst>
                                    <p:set>
                                      <p:cBhvr>
                                        <p:cTn id="33" dur="1" fill="hold">
                                          <p:stCondLst>
                                            <p:cond delay="0"/>
                                          </p:stCondLst>
                                        </p:cTn>
                                        <p:tgtEl>
                                          <p:spTgt spid="42"/>
                                        </p:tgtEl>
                                        <p:attrNameLst>
                                          <p:attrName>style.visibility</p:attrName>
                                        </p:attrNameLst>
                                      </p:cBhvr>
                                      <p:to>
                                        <p:strVal val="visible"/>
                                      </p:to>
                                    </p:set>
                                  </p:childTnLst>
                                  <p:subTnLst>
                                    <p:set>
                                      <p:cBhvr override="childStyle">
                                        <p:cTn dur="1" fill="hold" display="0" masterRel="nextClick" afterEffect="1"/>
                                        <p:tgtEl>
                                          <p:spTgt spid="42"/>
                                        </p:tgtEl>
                                        <p:attrNameLst>
                                          <p:attrName>style.visibility</p:attrName>
                                        </p:attrNameLst>
                                      </p:cBhvr>
                                      <p:to>
                                        <p:strVal val="hidden"/>
                                      </p:to>
                                    </p:set>
                                  </p:subTnLst>
                                </p:cTn>
                              </p:par>
                            </p:childTnLst>
                          </p:cTn>
                        </p:par>
                      </p:childTnLst>
                    </p:cTn>
                  </p:par>
                  <p:par>
                    <p:cTn id="34" fill="hold">
                      <p:stCondLst>
                        <p:cond delay="indefinite"/>
                      </p:stCondLst>
                      <p:childTnLst>
                        <p:par>
                          <p:cTn id="35" fill="hold">
                            <p:stCondLst>
                              <p:cond delay="0"/>
                            </p:stCondLst>
                            <p:childTnLst>
                              <p:par>
                                <p:cTn id="36" presetID="22" presetClass="entr" presetSubtype="8" fill="hold" nodeType="clickEffect">
                                  <p:stCondLst>
                                    <p:cond delay="0"/>
                                  </p:stCondLst>
                                  <p:childTnLst>
                                    <p:set>
                                      <p:cBhvr>
                                        <p:cTn id="37" dur="1" fill="hold">
                                          <p:stCondLst>
                                            <p:cond delay="0"/>
                                          </p:stCondLst>
                                        </p:cTn>
                                        <p:tgtEl>
                                          <p:spTgt spid="20"/>
                                        </p:tgtEl>
                                        <p:attrNameLst>
                                          <p:attrName>style.visibility</p:attrName>
                                        </p:attrNameLst>
                                      </p:cBhvr>
                                      <p:to>
                                        <p:strVal val="visible"/>
                                      </p:to>
                                    </p:set>
                                    <p:animEffect transition="in" filter="wipe(left)">
                                      <p:cBhvr>
                                        <p:cTn id="38" dur="500"/>
                                        <p:tgtEl>
                                          <p:spTgt spid="20"/>
                                        </p:tgtEl>
                                      </p:cBhvr>
                                    </p:animEffec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46"/>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nodeType="clickEffect">
                                  <p:stCondLst>
                                    <p:cond delay="0"/>
                                  </p:stCondLst>
                                  <p:childTnLst>
                                    <p:set>
                                      <p:cBhvr>
                                        <p:cTn id="46" dur="1" fill="hold">
                                          <p:stCondLst>
                                            <p:cond delay="0"/>
                                          </p:stCondLst>
                                        </p:cTn>
                                        <p:tgtEl>
                                          <p:spTgt spid="49"/>
                                        </p:tgtEl>
                                        <p:attrNameLst>
                                          <p:attrName>style.visibility</p:attrName>
                                        </p:attrNameLst>
                                      </p:cBhvr>
                                      <p:to>
                                        <p:strVal val="visible"/>
                                      </p:to>
                                    </p:set>
                                    <p:animEffect transition="in" filter="wipe(left)">
                                      <p:cBhvr>
                                        <p:cTn id="47"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1" animBg="1"/>
      <p:bldP spid="3" grpId="0"/>
      <p:bldP spid="46"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txBox="1">
            <a:spLocks noChangeArrowheads="1"/>
          </p:cNvSpPr>
          <p:nvPr/>
        </p:nvSpPr>
        <p:spPr>
          <a:xfrm>
            <a:off x="131763" y="986471"/>
            <a:ext cx="9067800" cy="513169"/>
          </a:xfrm>
          <a:prstGeom prst="rect">
            <a:avLst/>
          </a:prstGeom>
        </p:spPr>
        <p:txBody>
          <a:bodyPr/>
          <a:lstStyle/>
          <a:p>
            <a:r>
              <a:rPr lang="fr-FR" sz="2400" b="1" kern="0" dirty="0">
                <a:solidFill>
                  <a:srgbClr val="DA6667"/>
                </a:solidFill>
                <a:latin typeface="Arial Narrow" pitchFamily="34" charset="0"/>
              </a:rPr>
              <a:t>Transitions induites : </a:t>
            </a:r>
            <a:r>
              <a:rPr lang="fr-FR" sz="2400" b="1" kern="0" dirty="0" err="1">
                <a:solidFill>
                  <a:srgbClr val="DA6667"/>
                </a:solidFill>
                <a:latin typeface="Arial Narrow" pitchFamily="34" charset="0"/>
              </a:rPr>
              <a:t>Equations</a:t>
            </a:r>
            <a:r>
              <a:rPr lang="fr-FR" sz="2400" b="1" kern="0" dirty="0">
                <a:solidFill>
                  <a:srgbClr val="DA6667"/>
                </a:solidFill>
                <a:latin typeface="Arial Narrow" pitchFamily="34" charset="0"/>
              </a:rPr>
              <a:t> d’Einstein</a:t>
            </a:r>
            <a:endParaRPr lang="fr-FR" sz="2400" b="1" kern="0" dirty="0">
              <a:solidFill>
                <a:srgbClr val="DA6667"/>
              </a:solidFill>
              <a:latin typeface="Arial Narrow" pitchFamily="34" charset="0"/>
              <a:ea typeface="+mj-ea"/>
              <a:cs typeface="+mj-cs"/>
            </a:endParaRPr>
          </a:p>
        </p:txBody>
      </p:sp>
      <p:sp>
        <p:nvSpPr>
          <p:cNvPr id="218114" name="Rectangle 2"/>
          <p:cNvSpPr>
            <a:spLocks noChangeArrowheads="1"/>
          </p:cNvSpPr>
          <p:nvPr/>
        </p:nvSpPr>
        <p:spPr bwMode="auto">
          <a:xfrm>
            <a:off x="1524000" y="-184666"/>
            <a:ext cx="184731" cy="369332"/>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sp>
        <p:nvSpPr>
          <p:cNvPr id="218115" name="Rectangle 3"/>
          <p:cNvSpPr>
            <a:spLocks noChangeArrowheads="1"/>
          </p:cNvSpPr>
          <p:nvPr/>
        </p:nvSpPr>
        <p:spPr bwMode="auto">
          <a:xfrm>
            <a:off x="1524000" y="43934"/>
            <a:ext cx="184731" cy="369332"/>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grpSp>
        <p:nvGrpSpPr>
          <p:cNvPr id="3" name="Groupe 2"/>
          <p:cNvGrpSpPr/>
          <p:nvPr/>
        </p:nvGrpSpPr>
        <p:grpSpPr>
          <a:xfrm>
            <a:off x="7257582" y="1813239"/>
            <a:ext cx="4844954" cy="1664988"/>
            <a:chOff x="2361402" y="4521430"/>
            <a:chExt cx="4844954" cy="1664988"/>
          </a:xfrm>
        </p:grpSpPr>
        <p:sp>
          <p:nvSpPr>
            <p:cNvPr id="22" name="Rectangle à coins arrondis 21"/>
            <p:cNvSpPr/>
            <p:nvPr/>
          </p:nvSpPr>
          <p:spPr>
            <a:xfrm>
              <a:off x="2361402" y="5146153"/>
              <a:ext cx="4844954" cy="1040265"/>
            </a:xfrm>
            <a:prstGeom prst="roundRect">
              <a:avLst/>
            </a:prstGeom>
            <a:solidFill>
              <a:schemeClr val="tx2"/>
            </a:solidFill>
            <a:ln w="19050"/>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mc:AlternateContent xmlns:mc="http://schemas.openxmlformats.org/markup-compatibility/2006" xmlns:a14="http://schemas.microsoft.com/office/drawing/2010/main">
          <mc:Choice Requires="a14">
            <p:sp>
              <p:nvSpPr>
                <p:cNvPr id="15" name="Rectangle 14"/>
                <p:cNvSpPr/>
                <p:nvPr/>
              </p:nvSpPr>
              <p:spPr>
                <a:xfrm>
                  <a:off x="3215588" y="4521430"/>
                  <a:ext cx="2999475" cy="369332"/>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
                          <m:sSubPr>
                            <m:ctrlPr>
                              <a:rPr lang="fr-FR" i="1">
                                <a:latin typeface="Cambria Math" panose="02040503050406030204" pitchFamily="18" charset="0"/>
                              </a:rPr>
                            </m:ctrlPr>
                          </m:sSubPr>
                          <m:e>
                            <m:r>
                              <a:rPr lang="fr-FR" i="1">
                                <a:latin typeface="Cambria Math" panose="02040503050406030204" pitchFamily="18" charset="0"/>
                              </a:rPr>
                              <m:t>𝑁</m:t>
                            </m:r>
                          </m:e>
                          <m:sub>
                            <m:r>
                              <a:rPr lang="fr-FR" i="1">
                                <a:latin typeface="Cambria Math" panose="02040503050406030204" pitchFamily="18" charset="0"/>
                              </a:rPr>
                              <m:t>𝑏</m:t>
                            </m:r>
                          </m:sub>
                        </m:sSub>
                        <m:r>
                          <a:rPr lang="fr-FR">
                            <a:latin typeface="Cambria Math" panose="02040503050406030204" pitchFamily="18" charset="0"/>
                          </a:rPr>
                          <m:t>(</m:t>
                        </m:r>
                        <m:sSub>
                          <m:sSubPr>
                            <m:ctrlPr>
                              <a:rPr lang="fr-FR" i="1">
                                <a:latin typeface="Cambria Math" panose="02040503050406030204" pitchFamily="18" charset="0"/>
                              </a:rPr>
                            </m:ctrlPr>
                          </m:sSubPr>
                          <m:e>
                            <m:r>
                              <a:rPr lang="fr-FR" i="1">
                                <a:latin typeface="Cambria Math" panose="02040503050406030204" pitchFamily="18" charset="0"/>
                              </a:rPr>
                              <m:t>𝐴</m:t>
                            </m:r>
                          </m:e>
                          <m:sub>
                            <m:r>
                              <a:rPr lang="fr-FR" i="1">
                                <a:latin typeface="Cambria Math" panose="02040503050406030204" pitchFamily="18" charset="0"/>
                              </a:rPr>
                              <m:t>𝑏𝑎</m:t>
                            </m:r>
                          </m:sub>
                        </m:sSub>
                        <m:r>
                          <a:rPr lang="fr-FR">
                            <a:latin typeface="Cambria Math" panose="02040503050406030204" pitchFamily="18" charset="0"/>
                          </a:rPr>
                          <m:t>+</m:t>
                        </m:r>
                        <m:sSub>
                          <m:sSubPr>
                            <m:ctrlPr>
                              <a:rPr lang="fr-FR" i="1">
                                <a:latin typeface="Cambria Math" panose="02040503050406030204" pitchFamily="18" charset="0"/>
                              </a:rPr>
                            </m:ctrlPr>
                          </m:sSubPr>
                          <m:e>
                            <m:r>
                              <a:rPr lang="fr-FR" i="1">
                                <a:latin typeface="Cambria Math" panose="02040503050406030204" pitchFamily="18" charset="0"/>
                              </a:rPr>
                              <m:t>𝐵</m:t>
                            </m:r>
                          </m:e>
                          <m:sub>
                            <m:r>
                              <a:rPr lang="fr-FR" i="1">
                                <a:latin typeface="Cambria Math" panose="02040503050406030204" pitchFamily="18" charset="0"/>
                              </a:rPr>
                              <m:t>𝑏𝑎</m:t>
                            </m:r>
                          </m:sub>
                        </m:sSub>
                        <m:sSub>
                          <m:sSubPr>
                            <m:ctrlPr>
                              <a:rPr lang="fr-FR" i="1">
                                <a:latin typeface="Cambria Math" panose="02040503050406030204" pitchFamily="18" charset="0"/>
                              </a:rPr>
                            </m:ctrlPr>
                          </m:sSubPr>
                          <m:e>
                            <m:r>
                              <a:rPr lang="fr-FR" i="1">
                                <a:latin typeface="Cambria Math" panose="02040503050406030204" pitchFamily="18" charset="0"/>
                              </a:rPr>
                              <m:t>𝜌</m:t>
                            </m:r>
                          </m:e>
                          <m:sub>
                            <m:r>
                              <a:rPr lang="fr-FR" i="1">
                                <a:latin typeface="Cambria Math" panose="02040503050406030204" pitchFamily="18" charset="0"/>
                              </a:rPr>
                              <m:t>𝜈</m:t>
                            </m:r>
                          </m:sub>
                        </m:sSub>
                        <m:r>
                          <a:rPr lang="fr-FR">
                            <a:latin typeface="Cambria Math" panose="02040503050406030204" pitchFamily="18" charset="0"/>
                          </a:rPr>
                          <m:t>)=</m:t>
                        </m:r>
                        <m:r>
                          <a:rPr lang="fr-FR" i="1">
                            <a:latin typeface="Cambria Math" panose="02040503050406030204" pitchFamily="18" charset="0"/>
                          </a:rPr>
                          <m:t>𝐵</m:t>
                        </m:r>
                        <m:sSub>
                          <m:sSubPr>
                            <m:ctrlPr>
                              <a:rPr lang="fr-FR" i="1">
                                <a:latin typeface="Cambria Math" panose="02040503050406030204" pitchFamily="18" charset="0"/>
                              </a:rPr>
                            </m:ctrlPr>
                          </m:sSubPr>
                          <m:e>
                            <m:r>
                              <a:rPr lang="fr-FR" i="1">
                                <a:latin typeface="Cambria Math" panose="02040503050406030204" pitchFamily="18" charset="0"/>
                              </a:rPr>
                              <m:t>𝐴</m:t>
                            </m:r>
                          </m:e>
                          <m:sub>
                            <m:r>
                              <a:rPr lang="fr-FR" i="1">
                                <a:latin typeface="Cambria Math" panose="02040503050406030204" pitchFamily="18" charset="0"/>
                              </a:rPr>
                              <m:t>𝑎𝑏</m:t>
                            </m:r>
                          </m:sub>
                        </m:sSub>
                        <m:sSub>
                          <m:sSubPr>
                            <m:ctrlPr>
                              <a:rPr lang="fr-FR" i="1">
                                <a:latin typeface="Cambria Math" panose="02040503050406030204" pitchFamily="18" charset="0"/>
                              </a:rPr>
                            </m:ctrlPr>
                          </m:sSubPr>
                          <m:e>
                            <m:r>
                              <a:rPr lang="fr-FR" i="1">
                                <a:latin typeface="Cambria Math" panose="02040503050406030204" pitchFamily="18" charset="0"/>
                              </a:rPr>
                              <m:t>𝜌</m:t>
                            </m:r>
                          </m:e>
                          <m:sub>
                            <m:r>
                              <a:rPr lang="fr-FR" i="1">
                                <a:latin typeface="Cambria Math" panose="02040503050406030204" pitchFamily="18" charset="0"/>
                              </a:rPr>
                              <m:t>𝜈</m:t>
                            </m:r>
                          </m:sub>
                        </m:sSub>
                      </m:oMath>
                    </m:oMathPara>
                  </a14:m>
                  <a:endParaRPr lang="fr-FR" dirty="0"/>
                </a:p>
              </p:txBody>
            </p:sp>
          </mc:Choice>
          <mc:Fallback xmlns="">
            <p:sp>
              <p:nvSpPr>
                <p:cNvPr id="15" name="Rectangle 14"/>
                <p:cNvSpPr>
                  <a:spLocks noRot="1" noChangeAspect="1" noMove="1" noResize="1" noEditPoints="1" noAdjustHandles="1" noChangeArrowheads="1" noChangeShapeType="1" noTextEdit="1"/>
                </p:cNvSpPr>
                <p:nvPr/>
              </p:nvSpPr>
              <p:spPr>
                <a:xfrm>
                  <a:off x="3215588" y="4521430"/>
                  <a:ext cx="2999475" cy="369332"/>
                </a:xfrm>
                <a:prstGeom prst="rect">
                  <a:avLst/>
                </a:prstGeom>
                <a:blipFill>
                  <a:blip r:embed="rId2"/>
                  <a:stretch>
                    <a:fillRect b="-14754"/>
                  </a:stretch>
                </a:blipFill>
              </p:spPr>
              <p:txBody>
                <a:bodyPr/>
                <a:lstStyle/>
                <a:p>
                  <a:r>
                    <a:rPr lang="fr-FR">
                      <a:noFill/>
                    </a:rPr>
                    <a:t> </a:t>
                  </a:r>
                </a:p>
              </p:txBody>
            </p:sp>
          </mc:Fallback>
        </mc:AlternateContent>
        <mc:AlternateContent xmlns:mc="http://schemas.openxmlformats.org/markup-compatibility/2006" xmlns:a14="http://schemas.microsoft.com/office/drawing/2010/main">
          <mc:Choice Requires="a14">
            <p:sp>
              <p:nvSpPr>
                <p:cNvPr id="16" name="Rectangle 15"/>
                <p:cNvSpPr/>
                <p:nvPr/>
              </p:nvSpPr>
              <p:spPr>
                <a:xfrm>
                  <a:off x="2615881" y="5204089"/>
                  <a:ext cx="4335995" cy="970715"/>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
                          <m:sSubPr>
                            <m:ctrlPr>
                              <a:rPr lang="fr-FR" sz="2000" i="1">
                                <a:latin typeface="Cambria Math" panose="02040503050406030204" pitchFamily="18" charset="0"/>
                              </a:rPr>
                            </m:ctrlPr>
                          </m:sSubPr>
                          <m:e>
                            <m:r>
                              <a:rPr lang="fr-FR" sz="2000" i="1">
                                <a:latin typeface="Cambria Math" panose="02040503050406030204" pitchFamily="18" charset="0"/>
                              </a:rPr>
                              <m:t>𝜌</m:t>
                            </m:r>
                          </m:e>
                          <m:sub>
                            <m:r>
                              <a:rPr lang="fr-FR" sz="2000" i="1">
                                <a:latin typeface="Cambria Math" panose="02040503050406030204" pitchFamily="18" charset="0"/>
                              </a:rPr>
                              <m:t>𝜈</m:t>
                            </m:r>
                          </m:sub>
                        </m:sSub>
                        <m:r>
                          <a:rPr lang="fr-FR" sz="2000">
                            <a:latin typeface="Cambria Math" panose="02040503050406030204" pitchFamily="18" charset="0"/>
                          </a:rPr>
                          <m:t>=</m:t>
                        </m:r>
                        <m:f>
                          <m:fPr>
                            <m:ctrlPr>
                              <a:rPr lang="fr-FR" sz="2000" i="1">
                                <a:latin typeface="Cambria Math" panose="02040503050406030204" pitchFamily="18" charset="0"/>
                              </a:rPr>
                            </m:ctrlPr>
                          </m:fPr>
                          <m:num>
                            <m:sSub>
                              <m:sSubPr>
                                <m:ctrlPr>
                                  <a:rPr lang="fr-FR" sz="2000" i="1">
                                    <a:latin typeface="Cambria Math" panose="02040503050406030204" pitchFamily="18" charset="0"/>
                                  </a:rPr>
                                </m:ctrlPr>
                              </m:sSubPr>
                              <m:e>
                                <m:r>
                                  <a:rPr lang="fr-FR" sz="2000" i="1">
                                    <a:latin typeface="Cambria Math" panose="02040503050406030204" pitchFamily="18" charset="0"/>
                                  </a:rPr>
                                  <m:t>𝑁</m:t>
                                </m:r>
                              </m:e>
                              <m:sub>
                                <m:r>
                                  <a:rPr lang="fr-FR" sz="2000" i="1">
                                    <a:latin typeface="Cambria Math" panose="02040503050406030204" pitchFamily="18" charset="0"/>
                                  </a:rPr>
                                  <m:t>𝑏</m:t>
                                </m:r>
                              </m:sub>
                            </m:sSub>
                            <m:sSub>
                              <m:sSubPr>
                                <m:ctrlPr>
                                  <a:rPr lang="fr-FR" sz="2000" i="1">
                                    <a:latin typeface="Cambria Math" panose="02040503050406030204" pitchFamily="18" charset="0"/>
                                  </a:rPr>
                                </m:ctrlPr>
                              </m:sSubPr>
                              <m:e>
                                <m:r>
                                  <a:rPr lang="fr-FR" sz="2000" i="1">
                                    <a:latin typeface="Cambria Math" panose="02040503050406030204" pitchFamily="18" charset="0"/>
                                  </a:rPr>
                                  <m:t>𝐴</m:t>
                                </m:r>
                              </m:e>
                              <m:sub>
                                <m:r>
                                  <a:rPr lang="fr-FR" sz="2000" i="1">
                                    <a:latin typeface="Cambria Math" panose="02040503050406030204" pitchFamily="18" charset="0"/>
                                  </a:rPr>
                                  <m:t>𝑏𝑎</m:t>
                                </m:r>
                              </m:sub>
                            </m:sSub>
                          </m:num>
                          <m:den>
                            <m:sSub>
                              <m:sSubPr>
                                <m:ctrlPr>
                                  <a:rPr lang="fr-FR" sz="2000" i="1">
                                    <a:latin typeface="Cambria Math" panose="02040503050406030204" pitchFamily="18" charset="0"/>
                                  </a:rPr>
                                </m:ctrlPr>
                              </m:sSubPr>
                              <m:e>
                                <m:r>
                                  <a:rPr lang="fr-FR" sz="2000" i="1">
                                    <a:latin typeface="Cambria Math" panose="02040503050406030204" pitchFamily="18" charset="0"/>
                                  </a:rPr>
                                  <m:t>𝑁</m:t>
                                </m:r>
                              </m:e>
                              <m:sub>
                                <m:r>
                                  <a:rPr lang="fr-FR" sz="2000" i="1">
                                    <a:latin typeface="Cambria Math" panose="02040503050406030204" pitchFamily="18" charset="0"/>
                                  </a:rPr>
                                  <m:t>𝑎</m:t>
                                </m:r>
                              </m:sub>
                            </m:sSub>
                            <m:sSub>
                              <m:sSubPr>
                                <m:ctrlPr>
                                  <a:rPr lang="fr-FR" sz="2000" i="1">
                                    <a:latin typeface="Cambria Math" panose="02040503050406030204" pitchFamily="18" charset="0"/>
                                  </a:rPr>
                                </m:ctrlPr>
                              </m:sSubPr>
                              <m:e>
                                <m:r>
                                  <a:rPr lang="fr-FR" sz="2000" i="1">
                                    <a:latin typeface="Cambria Math" panose="02040503050406030204" pitchFamily="18" charset="0"/>
                                  </a:rPr>
                                  <m:t>𝐵</m:t>
                                </m:r>
                              </m:e>
                              <m:sub>
                                <m:r>
                                  <a:rPr lang="fr-FR" sz="2000" i="1">
                                    <a:latin typeface="Cambria Math" panose="02040503050406030204" pitchFamily="18" charset="0"/>
                                  </a:rPr>
                                  <m:t>𝑎𝑏</m:t>
                                </m:r>
                              </m:sub>
                            </m:sSub>
                            <m:r>
                              <a:rPr lang="fr-FR" sz="2000">
                                <a:latin typeface="Cambria Math" panose="02040503050406030204" pitchFamily="18" charset="0"/>
                              </a:rPr>
                              <m:t>−</m:t>
                            </m:r>
                            <m:sSub>
                              <m:sSubPr>
                                <m:ctrlPr>
                                  <a:rPr lang="fr-FR" sz="2000" i="1">
                                    <a:latin typeface="Cambria Math" panose="02040503050406030204" pitchFamily="18" charset="0"/>
                                  </a:rPr>
                                </m:ctrlPr>
                              </m:sSubPr>
                              <m:e>
                                <m:r>
                                  <a:rPr lang="fr-FR" sz="2000" i="1">
                                    <a:latin typeface="Cambria Math" panose="02040503050406030204" pitchFamily="18" charset="0"/>
                                  </a:rPr>
                                  <m:t>𝑁</m:t>
                                </m:r>
                              </m:e>
                              <m:sub>
                                <m:r>
                                  <a:rPr lang="fr-FR" sz="2000" i="1">
                                    <a:latin typeface="Cambria Math" panose="02040503050406030204" pitchFamily="18" charset="0"/>
                                  </a:rPr>
                                  <m:t>𝑏</m:t>
                                </m:r>
                              </m:sub>
                            </m:sSub>
                            <m:sSub>
                              <m:sSubPr>
                                <m:ctrlPr>
                                  <a:rPr lang="fr-FR" sz="2000" i="1">
                                    <a:latin typeface="Cambria Math" panose="02040503050406030204" pitchFamily="18" charset="0"/>
                                  </a:rPr>
                                </m:ctrlPr>
                              </m:sSubPr>
                              <m:e>
                                <m:r>
                                  <a:rPr lang="fr-FR" sz="2000" i="1">
                                    <a:latin typeface="Cambria Math" panose="02040503050406030204" pitchFamily="18" charset="0"/>
                                  </a:rPr>
                                  <m:t>𝐵</m:t>
                                </m:r>
                              </m:e>
                              <m:sub>
                                <m:r>
                                  <a:rPr lang="fr-FR" sz="2000" i="1">
                                    <a:latin typeface="Cambria Math" panose="02040503050406030204" pitchFamily="18" charset="0"/>
                                  </a:rPr>
                                  <m:t>𝑏𝑎</m:t>
                                </m:r>
                              </m:sub>
                            </m:sSub>
                          </m:den>
                        </m:f>
                        <m:r>
                          <a:rPr lang="fr-FR" sz="2000">
                            <a:latin typeface="Cambria Math" panose="02040503050406030204" pitchFamily="18" charset="0"/>
                          </a:rPr>
                          <m:t>=</m:t>
                        </m:r>
                        <m:f>
                          <m:fPr>
                            <m:ctrlPr>
                              <a:rPr lang="fr-FR" sz="2000" i="1">
                                <a:latin typeface="Cambria Math" panose="02040503050406030204" pitchFamily="18" charset="0"/>
                              </a:rPr>
                            </m:ctrlPr>
                          </m:fPr>
                          <m:num>
                            <m:sSub>
                              <m:sSubPr>
                                <m:ctrlPr>
                                  <a:rPr lang="fr-FR" sz="2000" i="1">
                                    <a:latin typeface="Cambria Math" panose="02040503050406030204" pitchFamily="18" charset="0"/>
                                  </a:rPr>
                                </m:ctrlPr>
                              </m:sSubPr>
                              <m:e>
                                <m:r>
                                  <a:rPr lang="fr-FR" sz="2000" i="1">
                                    <a:latin typeface="Cambria Math" panose="02040503050406030204" pitchFamily="18" charset="0"/>
                                  </a:rPr>
                                  <m:t>𝐴</m:t>
                                </m:r>
                              </m:e>
                              <m:sub>
                                <m:r>
                                  <a:rPr lang="fr-FR" sz="2000" i="1">
                                    <a:latin typeface="Cambria Math" panose="02040503050406030204" pitchFamily="18" charset="0"/>
                                  </a:rPr>
                                  <m:t>𝑏𝑎</m:t>
                                </m:r>
                              </m:sub>
                            </m:sSub>
                          </m:num>
                          <m:den>
                            <m:sSub>
                              <m:sSubPr>
                                <m:ctrlPr>
                                  <a:rPr lang="fr-FR" sz="2000" i="1">
                                    <a:latin typeface="Cambria Math" panose="02040503050406030204" pitchFamily="18" charset="0"/>
                                  </a:rPr>
                                </m:ctrlPr>
                              </m:sSubPr>
                              <m:e>
                                <m:r>
                                  <a:rPr lang="fr-FR" sz="2000" i="1">
                                    <a:latin typeface="Cambria Math" panose="02040503050406030204" pitchFamily="18" charset="0"/>
                                  </a:rPr>
                                  <m:t>𝐵</m:t>
                                </m:r>
                              </m:e>
                              <m:sub>
                                <m:r>
                                  <a:rPr lang="fr-FR" sz="2000" i="1">
                                    <a:latin typeface="Cambria Math" panose="02040503050406030204" pitchFamily="18" charset="0"/>
                                  </a:rPr>
                                  <m:t>𝑎𝑏</m:t>
                                </m:r>
                              </m:sub>
                            </m:sSub>
                            <m:f>
                              <m:fPr>
                                <m:ctrlPr>
                                  <a:rPr lang="fr-FR" sz="2000" b="1" i="1">
                                    <a:solidFill>
                                      <a:srgbClr val="FF0000"/>
                                    </a:solidFill>
                                    <a:latin typeface="Cambria Math" panose="02040503050406030204" pitchFamily="18" charset="0"/>
                                  </a:rPr>
                                </m:ctrlPr>
                              </m:fPr>
                              <m:num>
                                <m:sSub>
                                  <m:sSubPr>
                                    <m:ctrlPr>
                                      <a:rPr lang="fr-FR" sz="2000" b="1" i="1">
                                        <a:solidFill>
                                          <a:srgbClr val="FF0000"/>
                                        </a:solidFill>
                                        <a:latin typeface="Cambria Math" panose="02040503050406030204" pitchFamily="18" charset="0"/>
                                      </a:rPr>
                                    </m:ctrlPr>
                                  </m:sSubPr>
                                  <m:e>
                                    <m:r>
                                      <a:rPr lang="fr-FR" sz="2000" b="1" i="1">
                                        <a:solidFill>
                                          <a:srgbClr val="FF0000"/>
                                        </a:solidFill>
                                        <a:latin typeface="Cambria Math" panose="02040503050406030204" pitchFamily="18" charset="0"/>
                                      </a:rPr>
                                      <m:t>𝑵</m:t>
                                    </m:r>
                                  </m:e>
                                  <m:sub>
                                    <m:r>
                                      <a:rPr lang="fr-FR" sz="2000" b="1" i="1">
                                        <a:solidFill>
                                          <a:srgbClr val="FF0000"/>
                                        </a:solidFill>
                                        <a:latin typeface="Cambria Math" panose="02040503050406030204" pitchFamily="18" charset="0"/>
                                      </a:rPr>
                                      <m:t>𝒂</m:t>
                                    </m:r>
                                  </m:sub>
                                </m:sSub>
                              </m:num>
                              <m:den>
                                <m:sSub>
                                  <m:sSubPr>
                                    <m:ctrlPr>
                                      <a:rPr lang="fr-FR" sz="2000" b="1" i="1">
                                        <a:solidFill>
                                          <a:srgbClr val="FF0000"/>
                                        </a:solidFill>
                                        <a:latin typeface="Cambria Math" panose="02040503050406030204" pitchFamily="18" charset="0"/>
                                      </a:rPr>
                                    </m:ctrlPr>
                                  </m:sSubPr>
                                  <m:e>
                                    <m:r>
                                      <a:rPr lang="fr-FR" sz="2000" b="1" i="1">
                                        <a:solidFill>
                                          <a:srgbClr val="FF0000"/>
                                        </a:solidFill>
                                        <a:latin typeface="Cambria Math" panose="02040503050406030204" pitchFamily="18" charset="0"/>
                                      </a:rPr>
                                      <m:t>𝑵</m:t>
                                    </m:r>
                                  </m:e>
                                  <m:sub>
                                    <m:r>
                                      <a:rPr lang="fr-FR" sz="2000" b="1" i="1">
                                        <a:solidFill>
                                          <a:srgbClr val="FF0000"/>
                                        </a:solidFill>
                                        <a:latin typeface="Cambria Math" panose="02040503050406030204" pitchFamily="18" charset="0"/>
                                      </a:rPr>
                                      <m:t>𝒃</m:t>
                                    </m:r>
                                  </m:sub>
                                </m:sSub>
                              </m:den>
                            </m:f>
                            <m:r>
                              <a:rPr lang="fr-FR" sz="2000">
                                <a:latin typeface="Cambria Math" panose="02040503050406030204" pitchFamily="18" charset="0"/>
                              </a:rPr>
                              <m:t>−</m:t>
                            </m:r>
                            <m:sSub>
                              <m:sSubPr>
                                <m:ctrlPr>
                                  <a:rPr lang="fr-FR" sz="2000" i="1">
                                    <a:latin typeface="Cambria Math" panose="02040503050406030204" pitchFamily="18" charset="0"/>
                                  </a:rPr>
                                </m:ctrlPr>
                              </m:sSubPr>
                              <m:e>
                                <m:r>
                                  <a:rPr lang="fr-FR" sz="2000" i="1">
                                    <a:latin typeface="Cambria Math" panose="02040503050406030204" pitchFamily="18" charset="0"/>
                                  </a:rPr>
                                  <m:t>𝐵</m:t>
                                </m:r>
                              </m:e>
                              <m:sub>
                                <m:r>
                                  <a:rPr lang="fr-FR" sz="2000" i="1">
                                    <a:latin typeface="Cambria Math" panose="02040503050406030204" pitchFamily="18" charset="0"/>
                                  </a:rPr>
                                  <m:t>𝑏𝑎</m:t>
                                </m:r>
                              </m:sub>
                            </m:sSub>
                          </m:den>
                        </m:f>
                      </m:oMath>
                    </m:oMathPara>
                  </a14:m>
                  <a:endParaRPr lang="fr-FR" sz="2000" dirty="0"/>
                </a:p>
              </p:txBody>
            </p:sp>
          </mc:Choice>
          <mc:Fallback xmlns="">
            <p:sp>
              <p:nvSpPr>
                <p:cNvPr id="16" name="Rectangle 15"/>
                <p:cNvSpPr>
                  <a:spLocks noRot="1" noChangeAspect="1" noMove="1" noResize="1" noEditPoints="1" noAdjustHandles="1" noChangeArrowheads="1" noChangeShapeType="1" noTextEdit="1"/>
                </p:cNvSpPr>
                <p:nvPr/>
              </p:nvSpPr>
              <p:spPr>
                <a:xfrm>
                  <a:off x="2615881" y="5204089"/>
                  <a:ext cx="4335995" cy="970715"/>
                </a:xfrm>
                <a:prstGeom prst="rect">
                  <a:avLst/>
                </a:prstGeom>
                <a:blipFill>
                  <a:blip r:embed="rId3"/>
                  <a:stretch>
                    <a:fillRect/>
                  </a:stretch>
                </a:blipFill>
              </p:spPr>
              <p:txBody>
                <a:bodyPr/>
                <a:lstStyle/>
                <a:p>
                  <a:r>
                    <a:rPr lang="fr-FR">
                      <a:noFill/>
                    </a:rPr>
                    <a:t> </a:t>
                  </a:r>
                </a:p>
              </p:txBody>
            </p:sp>
          </mc:Fallback>
        </mc:AlternateContent>
      </p:grpSp>
      <p:sp>
        <p:nvSpPr>
          <p:cNvPr id="25" name="Titre 1"/>
          <p:cNvSpPr txBox="1">
            <a:spLocks/>
          </p:cNvSpPr>
          <p:nvPr/>
        </p:nvSpPr>
        <p:spPr>
          <a:xfrm>
            <a:off x="2288659" y="6352067"/>
            <a:ext cx="7391400" cy="392666"/>
          </a:xfrm>
          <a:prstGeom prst="rect">
            <a:avLst/>
          </a:prstGeom>
        </p:spPr>
        <p:txBody>
          <a:bodyPr/>
          <a:lstStyle/>
          <a:p>
            <a:pPr>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lang="fr-FR" b="1" kern="0" dirty="0">
              <a:solidFill>
                <a:schemeClr val="tx2"/>
              </a:solidFill>
              <a:latin typeface="+mj-lt"/>
              <a:ea typeface="+mj-ea"/>
              <a:cs typeface="+mj-cs"/>
            </a:endParaRPr>
          </a:p>
        </p:txBody>
      </p:sp>
      <p:sp>
        <p:nvSpPr>
          <p:cNvPr id="26" name="Rectangle 25"/>
          <p:cNvSpPr/>
          <p:nvPr/>
        </p:nvSpPr>
        <p:spPr>
          <a:xfrm>
            <a:off x="2077169" y="457855"/>
            <a:ext cx="8138766" cy="523220"/>
          </a:xfrm>
          <a:prstGeom prst="rect">
            <a:avLst/>
          </a:prstGeom>
        </p:spPr>
        <p:txBody>
          <a:bodyPr wrap="none">
            <a:spAutoFit/>
          </a:bodyPr>
          <a:lstStyle/>
          <a:p>
            <a:r>
              <a:rPr lang="fr-FR" sz="2800" b="1" kern="0" dirty="0" smtClean="0">
                <a:solidFill>
                  <a:srgbClr val="DA6667"/>
                </a:solidFill>
                <a:latin typeface="Arial"/>
              </a:rPr>
              <a:t>3. Les </a:t>
            </a:r>
            <a:r>
              <a:rPr lang="fr-FR" sz="2800" b="1" kern="0" dirty="0">
                <a:solidFill>
                  <a:srgbClr val="DA6667"/>
                </a:solidFill>
                <a:latin typeface="Arial"/>
              </a:rPr>
              <a:t>transitions radiatives : La luminescence</a:t>
            </a:r>
          </a:p>
        </p:txBody>
      </p:sp>
      <p:grpSp>
        <p:nvGrpSpPr>
          <p:cNvPr id="40" name="Groupe 39"/>
          <p:cNvGrpSpPr/>
          <p:nvPr/>
        </p:nvGrpSpPr>
        <p:grpSpPr>
          <a:xfrm>
            <a:off x="116514" y="3872548"/>
            <a:ext cx="6053101" cy="2468115"/>
            <a:chOff x="324371" y="4345249"/>
            <a:chExt cx="6053101" cy="2468115"/>
          </a:xfrm>
        </p:grpSpPr>
        <p:sp>
          <p:nvSpPr>
            <p:cNvPr id="23" name="Rectangle 22"/>
            <p:cNvSpPr/>
            <p:nvPr/>
          </p:nvSpPr>
          <p:spPr>
            <a:xfrm>
              <a:off x="343266" y="4345249"/>
              <a:ext cx="5465397" cy="2468115"/>
            </a:xfrm>
            <a:prstGeom prst="rect">
              <a:avLst/>
            </a:prstGeom>
            <a:solidFill>
              <a:schemeClr val="tx2"/>
            </a:solidFill>
            <a:ln w="38100">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mc:AlternateContent xmlns:mc="http://schemas.openxmlformats.org/markup-compatibility/2006" xmlns:a14="http://schemas.microsoft.com/office/drawing/2010/main">
          <mc:Choice Requires="a14">
            <p:sp>
              <p:nvSpPr>
                <p:cNvPr id="27" name="ZoneTexte 26"/>
                <p:cNvSpPr txBox="1"/>
                <p:nvPr/>
              </p:nvSpPr>
              <p:spPr>
                <a:xfrm>
                  <a:off x="324371" y="4392121"/>
                  <a:ext cx="6053101" cy="833883"/>
                </a:xfrm>
                <a:prstGeom prst="rect">
                  <a:avLst/>
                </a:prstGeom>
                <a:noFill/>
              </p:spPr>
              <p:txBody>
                <a:bodyPr wrap="square" rtlCol="0">
                  <a:spAutoFit/>
                </a:bodyPr>
                <a:lstStyle/>
                <a:p>
                  <a:r>
                    <a:rPr lang="fr-FR" b="1" dirty="0" smtClean="0">
                      <a:latin typeface="Arial Narrow" pitchFamily="34" charset="0"/>
                    </a:rPr>
                    <a:t>Or, Probabilité d’occupation d’un état d’énergie </a:t>
                  </a:r>
                  <a:r>
                    <a:rPr lang="fr-FR" b="1" i="1" dirty="0" smtClean="0">
                      <a:latin typeface="Arial Narrow" pitchFamily="34" charset="0"/>
                    </a:rPr>
                    <a:t>E</a:t>
                  </a:r>
                  <a:r>
                    <a:rPr lang="fr-FR" b="1" i="1" baseline="-25000" dirty="0" smtClean="0">
                      <a:latin typeface="Arial Narrow" pitchFamily="34" charset="0"/>
                    </a:rPr>
                    <a:t>n</a:t>
                  </a:r>
                  <a:r>
                    <a:rPr lang="fr-FR" b="1" dirty="0" smtClean="0">
                      <a:latin typeface="Arial Narrow" pitchFamily="34" charset="0"/>
                    </a:rPr>
                    <a:t> </a:t>
                  </a:r>
                  <a:r>
                    <a:rPr lang="fr-FR" sz="1200" b="1" dirty="0">
                      <a:latin typeface="Arial Narrow" pitchFamily="34" charset="0"/>
                      <a:sym typeface="Wingdings" pitchFamily="2" charset="2"/>
                    </a:rPr>
                    <a:t>(</a:t>
                  </a:r>
                  <a:r>
                    <a:rPr lang="fr-FR" sz="1200" i="1" dirty="0">
                      <a:latin typeface="Arial Narrow" pitchFamily="34" charset="0"/>
                    </a:rPr>
                    <a:t>VoirPHY101)</a:t>
                  </a:r>
                  <a:r>
                    <a:rPr lang="fr-FR" sz="2000" b="1" dirty="0">
                      <a:solidFill>
                        <a:srgbClr val="FF0000"/>
                      </a:solidFill>
                    </a:rPr>
                    <a:t> </a:t>
                  </a:r>
                  <a:endParaRPr lang="fr-FR" b="1" dirty="0" smtClean="0">
                    <a:latin typeface="Arial Narrow" pitchFamily="34" charset="0"/>
                  </a:endParaRPr>
                </a:p>
                <a:p>
                  <a:r>
                    <a:rPr lang="fr-FR" dirty="0" smtClean="0">
                      <a:latin typeface="Arial Narrow" pitchFamily="34" charset="0"/>
                      <a:sym typeface="Wingdings" pitchFamily="2" charset="2"/>
                    </a:rPr>
                    <a:t>       Statistique de Maxwell-Boltzmann     </a:t>
                  </a:r>
                  <a14:m>
                    <m:oMath xmlns:m="http://schemas.openxmlformats.org/officeDocument/2006/math">
                      <m:sSup>
                        <m:sSupPr>
                          <m:ctrlPr>
                            <a:rPr lang="fr-FR" b="1" i="1">
                              <a:solidFill>
                                <a:srgbClr val="FF0000"/>
                              </a:solidFill>
                              <a:latin typeface="Cambria Math" panose="02040503050406030204" pitchFamily="18" charset="0"/>
                            </a:rPr>
                          </m:ctrlPr>
                        </m:sSupPr>
                        <m:e>
                          <m:sSubSup>
                            <m:sSubSupPr>
                              <m:ctrlPr>
                                <a:rPr lang="fr-FR" b="1" i="1">
                                  <a:solidFill>
                                    <a:srgbClr val="FF0000"/>
                                  </a:solidFill>
                                  <a:latin typeface="Cambria Math" panose="02040503050406030204" pitchFamily="18" charset="0"/>
                                </a:rPr>
                              </m:ctrlPr>
                            </m:sSubSupPr>
                            <m:e>
                              <m:r>
                                <a:rPr lang="fr-FR" b="1" i="0" smtClean="0">
                                  <a:solidFill>
                                    <a:srgbClr val="FF0000"/>
                                  </a:solidFill>
                                  <a:latin typeface="Cambria Math" panose="02040503050406030204" pitchFamily="18" charset="0"/>
                                </a:rPr>
                                <m:t>𝐍</m:t>
                              </m:r>
                            </m:e>
                            <m:sub>
                              <m:r>
                                <a:rPr lang="fr-FR" b="1" i="0">
                                  <a:solidFill>
                                    <a:srgbClr val="FF0000"/>
                                  </a:solidFill>
                                  <a:latin typeface="Cambria Math" panose="02040503050406030204" pitchFamily="18" charset="0"/>
                                </a:rPr>
                                <m:t>𝐧</m:t>
                              </m:r>
                            </m:sub>
                            <m:sup/>
                          </m:sSubSup>
                          <m:r>
                            <a:rPr lang="fr-FR" b="1" i="1">
                              <a:solidFill>
                                <a:srgbClr val="FF0000"/>
                              </a:solidFill>
                              <a:latin typeface="Cambria Math" panose="02040503050406030204" pitchFamily="18" charset="0"/>
                              <a:ea typeface="Cambria Math" panose="02040503050406030204" pitchFamily="18" charset="0"/>
                            </a:rPr>
                            <m:t>∝</m:t>
                          </m:r>
                          <m:r>
                            <a:rPr lang="fr-FR" b="1" i="1">
                              <a:solidFill>
                                <a:srgbClr val="FF0000"/>
                              </a:solidFill>
                              <a:latin typeface="Cambria Math" panose="02040503050406030204" pitchFamily="18" charset="0"/>
                            </a:rPr>
                            <m:t>𝒆</m:t>
                          </m:r>
                        </m:e>
                        <m:sup>
                          <m:r>
                            <a:rPr lang="fr-FR" b="1">
                              <a:solidFill>
                                <a:srgbClr val="FF0000"/>
                              </a:solidFill>
                              <a:latin typeface="Cambria Math" panose="02040503050406030204" pitchFamily="18" charset="0"/>
                            </a:rPr>
                            <m:t>−</m:t>
                          </m:r>
                          <m:f>
                            <m:fPr>
                              <m:ctrlPr>
                                <a:rPr lang="fr-FR" b="1" i="1">
                                  <a:solidFill>
                                    <a:srgbClr val="FF0000"/>
                                  </a:solidFill>
                                  <a:latin typeface="Cambria Math" panose="02040503050406030204" pitchFamily="18" charset="0"/>
                                </a:rPr>
                              </m:ctrlPr>
                            </m:fPr>
                            <m:num>
                              <m:sSub>
                                <m:sSubPr>
                                  <m:ctrlPr>
                                    <a:rPr lang="fr-FR" b="1" i="1">
                                      <a:solidFill>
                                        <a:srgbClr val="FF0000"/>
                                      </a:solidFill>
                                      <a:latin typeface="Cambria Math" panose="02040503050406030204" pitchFamily="18" charset="0"/>
                                    </a:rPr>
                                  </m:ctrlPr>
                                </m:sSubPr>
                                <m:e>
                                  <m:r>
                                    <a:rPr lang="fr-FR" b="1" i="1">
                                      <a:solidFill>
                                        <a:srgbClr val="FF0000"/>
                                      </a:solidFill>
                                      <a:latin typeface="Cambria Math" panose="02040503050406030204" pitchFamily="18" charset="0"/>
                                    </a:rPr>
                                    <m:t>𝑬</m:t>
                                  </m:r>
                                </m:e>
                                <m:sub>
                                  <m:r>
                                    <a:rPr lang="fr-FR" b="1" i="1" smtClean="0">
                                      <a:solidFill>
                                        <a:srgbClr val="FF0000"/>
                                      </a:solidFill>
                                      <a:latin typeface="Cambria Math" panose="02040503050406030204" pitchFamily="18" charset="0"/>
                                    </a:rPr>
                                    <m:t>𝒏</m:t>
                                  </m:r>
                                </m:sub>
                              </m:sSub>
                            </m:num>
                            <m:den>
                              <m:sSub>
                                <m:sSubPr>
                                  <m:ctrlPr>
                                    <a:rPr lang="fr-FR" b="1" i="1">
                                      <a:solidFill>
                                        <a:srgbClr val="FF0000"/>
                                      </a:solidFill>
                                      <a:latin typeface="Cambria Math" panose="02040503050406030204" pitchFamily="18" charset="0"/>
                                    </a:rPr>
                                  </m:ctrlPr>
                                </m:sSubPr>
                                <m:e>
                                  <m:r>
                                    <a:rPr lang="fr-FR" b="1" i="1">
                                      <a:solidFill>
                                        <a:srgbClr val="FF0000"/>
                                      </a:solidFill>
                                      <a:latin typeface="Cambria Math" panose="02040503050406030204" pitchFamily="18" charset="0"/>
                                    </a:rPr>
                                    <m:t>𝒌</m:t>
                                  </m:r>
                                </m:e>
                                <m:sub>
                                  <m:r>
                                    <a:rPr lang="fr-FR" b="1" i="1">
                                      <a:solidFill>
                                        <a:srgbClr val="FF0000"/>
                                      </a:solidFill>
                                      <a:latin typeface="Cambria Math" panose="02040503050406030204" pitchFamily="18" charset="0"/>
                                    </a:rPr>
                                    <m:t>𝒃</m:t>
                                  </m:r>
                                </m:sub>
                              </m:sSub>
                              <m:r>
                                <a:rPr lang="fr-FR" b="1" i="1">
                                  <a:solidFill>
                                    <a:srgbClr val="FF0000"/>
                                  </a:solidFill>
                                  <a:latin typeface="Cambria Math" panose="02040503050406030204" pitchFamily="18" charset="0"/>
                                </a:rPr>
                                <m:t>𝑻</m:t>
                              </m:r>
                            </m:den>
                          </m:f>
                        </m:sup>
                      </m:sSup>
                    </m:oMath>
                  </a14:m>
                  <a:endParaRPr lang="fr-FR" sz="1400" i="1" dirty="0">
                    <a:latin typeface="Arial Narrow" pitchFamily="34" charset="0"/>
                  </a:endParaRPr>
                </a:p>
              </p:txBody>
            </p:sp>
          </mc:Choice>
          <mc:Fallback xmlns="">
            <p:sp>
              <p:nvSpPr>
                <p:cNvPr id="27" name="ZoneTexte 26"/>
                <p:cNvSpPr txBox="1">
                  <a:spLocks noRot="1" noChangeAspect="1" noMove="1" noResize="1" noEditPoints="1" noAdjustHandles="1" noChangeArrowheads="1" noChangeShapeType="1" noTextEdit="1"/>
                </p:cNvSpPr>
                <p:nvPr/>
              </p:nvSpPr>
              <p:spPr>
                <a:xfrm>
                  <a:off x="324371" y="4392121"/>
                  <a:ext cx="6053101" cy="833883"/>
                </a:xfrm>
                <a:prstGeom prst="rect">
                  <a:avLst/>
                </a:prstGeom>
                <a:blipFill>
                  <a:blip r:embed="rId4"/>
                  <a:stretch>
                    <a:fillRect l="-806" t="-1460" b="-10949"/>
                  </a:stretch>
                </a:blipFill>
              </p:spPr>
              <p:txBody>
                <a:bodyPr/>
                <a:lstStyle/>
                <a:p>
                  <a:r>
                    <a:rPr lang="fr-FR">
                      <a:noFill/>
                    </a:rPr>
                    <a:t> </a:t>
                  </a:r>
                </a:p>
              </p:txBody>
            </p:sp>
          </mc:Fallback>
        </mc:AlternateContent>
        <p:sp>
          <p:nvSpPr>
            <p:cNvPr id="28" name="ZoneTexte 27"/>
            <p:cNvSpPr txBox="1"/>
            <p:nvPr/>
          </p:nvSpPr>
          <p:spPr>
            <a:xfrm>
              <a:off x="803535" y="5290875"/>
              <a:ext cx="4196801" cy="338554"/>
            </a:xfrm>
            <a:prstGeom prst="rect">
              <a:avLst/>
            </a:prstGeom>
            <a:noFill/>
          </p:spPr>
          <p:txBody>
            <a:bodyPr wrap="square" rtlCol="0">
              <a:spAutoFit/>
            </a:bodyPr>
            <a:lstStyle/>
            <a:p>
              <a:r>
                <a:rPr lang="fr-FR" sz="1600" dirty="0">
                  <a:solidFill>
                    <a:srgbClr val="FF0000"/>
                  </a:solidFill>
                  <a:sym typeface="Wingdings" panose="05000000000000000000" pitchFamily="2" charset="2"/>
                </a:rPr>
                <a:t> </a:t>
              </a:r>
              <a:r>
                <a:rPr lang="fr-FR" sz="1600" dirty="0">
                  <a:solidFill>
                    <a:srgbClr val="FF0000"/>
                  </a:solidFill>
                </a:rPr>
                <a:t>Si </a:t>
              </a:r>
              <a:r>
                <a:rPr lang="fr-FR" sz="1600" dirty="0" err="1">
                  <a:solidFill>
                    <a:srgbClr val="FF0000"/>
                  </a:solidFill>
                </a:rPr>
                <a:t>E</a:t>
              </a:r>
              <a:r>
                <a:rPr lang="fr-FR" sz="1600" baseline="-25000" dirty="0" err="1">
                  <a:solidFill>
                    <a:srgbClr val="FF0000"/>
                  </a:solidFill>
                </a:rPr>
                <a:t>b</a:t>
              </a:r>
              <a:r>
                <a:rPr lang="fr-FR" sz="1600" dirty="0">
                  <a:solidFill>
                    <a:srgbClr val="FF0000"/>
                  </a:solidFill>
                </a:rPr>
                <a:t>&gt;</a:t>
              </a:r>
              <a:r>
                <a:rPr lang="fr-FR" sz="1600" dirty="0" err="1">
                  <a:solidFill>
                    <a:srgbClr val="FF0000"/>
                  </a:solidFill>
                </a:rPr>
                <a:t>E</a:t>
              </a:r>
              <a:r>
                <a:rPr lang="fr-FR" sz="1600" baseline="-25000" dirty="0" err="1">
                  <a:solidFill>
                    <a:srgbClr val="FF0000"/>
                  </a:solidFill>
                </a:rPr>
                <a:t>a</a:t>
              </a:r>
              <a:r>
                <a:rPr lang="fr-FR" sz="1600" dirty="0">
                  <a:solidFill>
                    <a:srgbClr val="FF0000"/>
                  </a:solidFill>
                </a:rPr>
                <a:t>  </a:t>
              </a:r>
              <a:r>
                <a:rPr lang="fr-FR" sz="1600" dirty="0">
                  <a:solidFill>
                    <a:srgbClr val="FF0000"/>
                  </a:solidFill>
                  <a:sym typeface="Wingdings" panose="05000000000000000000" pitchFamily="2" charset="2"/>
                </a:rPr>
                <a:t> </a:t>
              </a:r>
              <a:r>
                <a:rPr lang="fr-FR" sz="1600" b="1" dirty="0">
                  <a:solidFill>
                    <a:srgbClr val="FF0000"/>
                  </a:solidFill>
                  <a:sym typeface="Wingdings" panose="05000000000000000000" pitchFamily="2" charset="2"/>
                </a:rPr>
                <a:t>Naturellement</a:t>
              </a:r>
              <a:r>
                <a:rPr lang="fr-FR" sz="1600" dirty="0">
                  <a:solidFill>
                    <a:srgbClr val="FF0000"/>
                  </a:solidFill>
                  <a:sym typeface="Wingdings" panose="05000000000000000000" pitchFamily="2" charset="2"/>
                </a:rPr>
                <a:t> </a:t>
              </a:r>
              <a:r>
                <a:rPr lang="fr-FR" sz="1600" b="1" dirty="0">
                  <a:solidFill>
                    <a:srgbClr val="FF0000"/>
                  </a:solidFill>
                  <a:sym typeface="Wingdings" panose="05000000000000000000" pitchFamily="2" charset="2"/>
                </a:rPr>
                <a:t>N</a:t>
              </a:r>
              <a:r>
                <a:rPr lang="fr-FR" sz="1600" b="1" baseline="-25000" dirty="0">
                  <a:solidFill>
                    <a:srgbClr val="FF0000"/>
                  </a:solidFill>
                  <a:sym typeface="Wingdings" panose="05000000000000000000" pitchFamily="2" charset="2"/>
                </a:rPr>
                <a:t>b</a:t>
              </a:r>
              <a:r>
                <a:rPr lang="fr-FR" sz="1600" b="1" dirty="0">
                  <a:solidFill>
                    <a:srgbClr val="FF0000"/>
                  </a:solidFill>
                  <a:sym typeface="Wingdings" panose="05000000000000000000" pitchFamily="2" charset="2"/>
                </a:rPr>
                <a:t>&lt; N</a:t>
              </a:r>
              <a:r>
                <a:rPr lang="fr-FR" sz="1600" b="1" baseline="-25000" dirty="0">
                  <a:solidFill>
                    <a:srgbClr val="FF0000"/>
                  </a:solidFill>
                  <a:sym typeface="Wingdings" panose="05000000000000000000" pitchFamily="2" charset="2"/>
                </a:rPr>
                <a:t>a</a:t>
              </a:r>
              <a:endParaRPr lang="fr-FR" sz="1600" b="1" baseline="-25000" dirty="0">
                <a:solidFill>
                  <a:srgbClr val="FF0000"/>
                </a:solidFill>
              </a:endParaRPr>
            </a:p>
          </p:txBody>
        </p:sp>
        <p:sp>
          <p:nvSpPr>
            <p:cNvPr id="29" name="Virage 28"/>
            <p:cNvSpPr/>
            <p:nvPr/>
          </p:nvSpPr>
          <p:spPr>
            <a:xfrm rot="10800000" flipH="1">
              <a:off x="513255" y="5829869"/>
              <a:ext cx="508958" cy="483080"/>
            </a:xfrm>
            <a:prstGeom prst="ben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schemeClr val="tx1"/>
                </a:solidFill>
                <a:latin typeface="Arial Narrow" pitchFamily="34" charset="0"/>
              </a:endParaRPr>
            </a:p>
          </p:txBody>
        </p:sp>
        <mc:AlternateContent xmlns:mc="http://schemas.openxmlformats.org/markup-compatibility/2006" xmlns:a14="http://schemas.microsoft.com/office/drawing/2010/main">
          <mc:Choice Requires="a14">
            <p:sp>
              <p:nvSpPr>
                <p:cNvPr id="30" name="Rectangle 29"/>
                <p:cNvSpPr/>
                <p:nvPr/>
              </p:nvSpPr>
              <p:spPr>
                <a:xfrm>
                  <a:off x="1176180" y="5688129"/>
                  <a:ext cx="3185872" cy="983987"/>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f>
                          <m:fPr>
                            <m:ctrlPr>
                              <a:rPr lang="fr-FR" b="1" i="1" smtClean="0">
                                <a:solidFill>
                                  <a:srgbClr val="FF0000"/>
                                </a:solidFill>
                                <a:latin typeface="Cambria Math" panose="02040503050406030204" pitchFamily="18" charset="0"/>
                              </a:rPr>
                            </m:ctrlPr>
                          </m:fPr>
                          <m:num>
                            <m:sSub>
                              <m:sSubPr>
                                <m:ctrlPr>
                                  <a:rPr lang="fr-FR" b="1" i="1">
                                    <a:solidFill>
                                      <a:srgbClr val="FF0000"/>
                                    </a:solidFill>
                                    <a:latin typeface="Cambria Math" panose="02040503050406030204" pitchFamily="18" charset="0"/>
                                  </a:rPr>
                                </m:ctrlPr>
                              </m:sSubPr>
                              <m:e>
                                <m:r>
                                  <a:rPr lang="fr-FR" b="1" i="1">
                                    <a:solidFill>
                                      <a:srgbClr val="FF0000"/>
                                    </a:solidFill>
                                    <a:latin typeface="Cambria Math" panose="02040503050406030204" pitchFamily="18" charset="0"/>
                                  </a:rPr>
                                  <m:t>𝑵</m:t>
                                </m:r>
                              </m:e>
                              <m:sub>
                                <m:r>
                                  <a:rPr lang="fr-FR" b="1" i="1">
                                    <a:solidFill>
                                      <a:srgbClr val="FF0000"/>
                                    </a:solidFill>
                                    <a:latin typeface="Cambria Math" panose="02040503050406030204" pitchFamily="18" charset="0"/>
                                  </a:rPr>
                                  <m:t>𝒂</m:t>
                                </m:r>
                              </m:sub>
                            </m:sSub>
                          </m:num>
                          <m:den>
                            <m:sSub>
                              <m:sSubPr>
                                <m:ctrlPr>
                                  <a:rPr lang="fr-FR" b="1" i="1">
                                    <a:solidFill>
                                      <a:srgbClr val="FF0000"/>
                                    </a:solidFill>
                                    <a:latin typeface="Cambria Math" panose="02040503050406030204" pitchFamily="18" charset="0"/>
                                  </a:rPr>
                                </m:ctrlPr>
                              </m:sSubPr>
                              <m:e>
                                <m:r>
                                  <a:rPr lang="fr-FR" b="1" i="1">
                                    <a:solidFill>
                                      <a:srgbClr val="FF0000"/>
                                    </a:solidFill>
                                    <a:latin typeface="Cambria Math" panose="02040503050406030204" pitchFamily="18" charset="0"/>
                                  </a:rPr>
                                  <m:t>𝑵</m:t>
                                </m:r>
                              </m:e>
                              <m:sub>
                                <m:r>
                                  <a:rPr lang="fr-FR" b="1" i="1">
                                    <a:solidFill>
                                      <a:srgbClr val="FF0000"/>
                                    </a:solidFill>
                                    <a:latin typeface="Cambria Math" panose="02040503050406030204" pitchFamily="18" charset="0"/>
                                  </a:rPr>
                                  <m:t>𝒃</m:t>
                                </m:r>
                              </m:sub>
                            </m:sSub>
                          </m:den>
                        </m:f>
                        <m:r>
                          <a:rPr lang="fr-FR" i="0">
                            <a:latin typeface="Cambria Math" panose="02040503050406030204" pitchFamily="18" charset="0"/>
                          </a:rPr>
                          <m:t>=</m:t>
                        </m:r>
                        <m:f>
                          <m:fPr>
                            <m:ctrlPr>
                              <a:rPr lang="fr-FR" i="1">
                                <a:latin typeface="Cambria Math" panose="02040503050406030204" pitchFamily="18" charset="0"/>
                              </a:rPr>
                            </m:ctrlPr>
                          </m:fPr>
                          <m:num>
                            <m:sSup>
                              <m:sSupPr>
                                <m:ctrlPr>
                                  <a:rPr lang="fr-FR" i="1" smtClean="0">
                                    <a:latin typeface="Cambria Math" panose="02040503050406030204" pitchFamily="18" charset="0"/>
                                  </a:rPr>
                                </m:ctrlPr>
                              </m:sSupPr>
                              <m:e>
                                <m:r>
                                  <a:rPr lang="fr-FR" i="1" smtClean="0">
                                    <a:latin typeface="Cambria Math" panose="02040503050406030204" pitchFamily="18" charset="0"/>
                                  </a:rPr>
                                  <m:t>𝑒</m:t>
                                </m:r>
                              </m:e>
                              <m:sup>
                                <m:r>
                                  <a:rPr lang="fr-FR" i="0">
                                    <a:latin typeface="Cambria Math" panose="02040503050406030204" pitchFamily="18" charset="0"/>
                                  </a:rPr>
                                  <m:t>−</m:t>
                                </m:r>
                                <m:f>
                                  <m:fPr>
                                    <m:ctrlPr>
                                      <a:rPr lang="fr-FR" i="1" smtClean="0">
                                        <a:latin typeface="Cambria Math" panose="02040503050406030204" pitchFamily="18" charset="0"/>
                                      </a:rPr>
                                    </m:ctrlPr>
                                  </m:fPr>
                                  <m:num>
                                    <m:sSub>
                                      <m:sSubPr>
                                        <m:ctrlPr>
                                          <a:rPr lang="fr-FR" i="1">
                                            <a:latin typeface="Cambria Math" panose="02040503050406030204" pitchFamily="18" charset="0"/>
                                          </a:rPr>
                                        </m:ctrlPr>
                                      </m:sSubPr>
                                      <m:e>
                                        <m:r>
                                          <a:rPr lang="fr-FR" i="1">
                                            <a:latin typeface="Cambria Math" panose="02040503050406030204" pitchFamily="18" charset="0"/>
                                          </a:rPr>
                                          <m:t>𝐸</m:t>
                                        </m:r>
                                      </m:e>
                                      <m:sub>
                                        <m:r>
                                          <a:rPr lang="fr-FR" b="0" i="1" smtClean="0">
                                            <a:latin typeface="Cambria Math" panose="02040503050406030204" pitchFamily="18" charset="0"/>
                                          </a:rPr>
                                          <m:t>𝑎</m:t>
                                        </m:r>
                                      </m:sub>
                                    </m:sSub>
                                  </m:num>
                                  <m:den>
                                    <m:sSub>
                                      <m:sSubPr>
                                        <m:ctrlPr>
                                          <a:rPr lang="fr-FR" i="1">
                                            <a:latin typeface="Cambria Math" panose="02040503050406030204" pitchFamily="18" charset="0"/>
                                          </a:rPr>
                                        </m:ctrlPr>
                                      </m:sSubPr>
                                      <m:e>
                                        <m:r>
                                          <a:rPr lang="fr-FR" i="1">
                                            <a:latin typeface="Cambria Math" panose="02040503050406030204" pitchFamily="18" charset="0"/>
                                          </a:rPr>
                                          <m:t>𝑘</m:t>
                                        </m:r>
                                      </m:e>
                                      <m:sub>
                                        <m:r>
                                          <a:rPr lang="fr-FR" i="1">
                                            <a:latin typeface="Cambria Math" panose="02040503050406030204" pitchFamily="18" charset="0"/>
                                          </a:rPr>
                                          <m:t>𝑏</m:t>
                                        </m:r>
                                      </m:sub>
                                    </m:sSub>
                                    <m:r>
                                      <a:rPr lang="fr-FR" i="1">
                                        <a:latin typeface="Cambria Math" panose="02040503050406030204" pitchFamily="18" charset="0"/>
                                      </a:rPr>
                                      <m:t>𝑇</m:t>
                                    </m:r>
                                  </m:den>
                                </m:f>
                              </m:sup>
                            </m:sSup>
                          </m:num>
                          <m:den>
                            <m:sSup>
                              <m:sSupPr>
                                <m:ctrlPr>
                                  <a:rPr lang="fr-FR" i="1">
                                    <a:latin typeface="Cambria Math" panose="02040503050406030204" pitchFamily="18" charset="0"/>
                                  </a:rPr>
                                </m:ctrlPr>
                              </m:sSupPr>
                              <m:e>
                                <m:r>
                                  <a:rPr lang="fr-FR" i="1">
                                    <a:latin typeface="Cambria Math" panose="02040503050406030204" pitchFamily="18" charset="0"/>
                                  </a:rPr>
                                  <m:t>𝑒</m:t>
                                </m:r>
                              </m:e>
                              <m:sup>
                                <m:r>
                                  <a:rPr lang="fr-FR" i="0">
                                    <a:latin typeface="Cambria Math" panose="02040503050406030204" pitchFamily="18" charset="0"/>
                                  </a:rPr>
                                  <m:t>−</m:t>
                                </m:r>
                                <m:f>
                                  <m:fPr>
                                    <m:ctrlPr>
                                      <a:rPr lang="fr-FR" i="1">
                                        <a:latin typeface="Cambria Math" panose="02040503050406030204" pitchFamily="18" charset="0"/>
                                      </a:rPr>
                                    </m:ctrlPr>
                                  </m:fPr>
                                  <m:num>
                                    <m:sSub>
                                      <m:sSubPr>
                                        <m:ctrlPr>
                                          <a:rPr lang="fr-FR" i="1">
                                            <a:latin typeface="Cambria Math" panose="02040503050406030204" pitchFamily="18" charset="0"/>
                                          </a:rPr>
                                        </m:ctrlPr>
                                      </m:sSubPr>
                                      <m:e>
                                        <m:r>
                                          <a:rPr lang="fr-FR" i="1">
                                            <a:latin typeface="Cambria Math" panose="02040503050406030204" pitchFamily="18" charset="0"/>
                                          </a:rPr>
                                          <m:t>𝐸</m:t>
                                        </m:r>
                                      </m:e>
                                      <m:sub>
                                        <m:r>
                                          <a:rPr lang="fr-FR" b="0" i="1" smtClean="0">
                                            <a:latin typeface="Cambria Math" panose="02040503050406030204" pitchFamily="18" charset="0"/>
                                          </a:rPr>
                                          <m:t>𝑏</m:t>
                                        </m:r>
                                      </m:sub>
                                    </m:sSub>
                                  </m:num>
                                  <m:den>
                                    <m:sSub>
                                      <m:sSubPr>
                                        <m:ctrlPr>
                                          <a:rPr lang="fr-FR" i="1">
                                            <a:latin typeface="Cambria Math" panose="02040503050406030204" pitchFamily="18" charset="0"/>
                                          </a:rPr>
                                        </m:ctrlPr>
                                      </m:sSubPr>
                                      <m:e>
                                        <m:r>
                                          <a:rPr lang="fr-FR" i="1">
                                            <a:latin typeface="Cambria Math" panose="02040503050406030204" pitchFamily="18" charset="0"/>
                                          </a:rPr>
                                          <m:t>𝑘</m:t>
                                        </m:r>
                                      </m:e>
                                      <m:sub>
                                        <m:r>
                                          <a:rPr lang="fr-FR" i="1">
                                            <a:latin typeface="Cambria Math" panose="02040503050406030204" pitchFamily="18" charset="0"/>
                                          </a:rPr>
                                          <m:t>𝑏</m:t>
                                        </m:r>
                                      </m:sub>
                                    </m:sSub>
                                    <m:r>
                                      <a:rPr lang="fr-FR" i="1">
                                        <a:latin typeface="Cambria Math" panose="02040503050406030204" pitchFamily="18" charset="0"/>
                                      </a:rPr>
                                      <m:t>𝑇</m:t>
                                    </m:r>
                                  </m:den>
                                </m:f>
                              </m:sup>
                            </m:sSup>
                          </m:den>
                        </m:f>
                        <m:r>
                          <a:rPr lang="fr-FR" i="0">
                            <a:latin typeface="Cambria Math" panose="02040503050406030204" pitchFamily="18" charset="0"/>
                          </a:rPr>
                          <m:t>=</m:t>
                        </m:r>
                        <m:sSup>
                          <m:sSupPr>
                            <m:ctrlPr>
                              <a:rPr lang="fr-FR" i="1">
                                <a:latin typeface="Cambria Math" panose="02040503050406030204" pitchFamily="18" charset="0"/>
                              </a:rPr>
                            </m:ctrlPr>
                          </m:sSupPr>
                          <m:e>
                            <m:r>
                              <a:rPr lang="fr-FR" i="1">
                                <a:latin typeface="Cambria Math" panose="02040503050406030204" pitchFamily="18" charset="0"/>
                              </a:rPr>
                              <m:t>𝑒</m:t>
                            </m:r>
                          </m:e>
                          <m:sup>
                            <m:f>
                              <m:fPr>
                                <m:ctrlPr>
                                  <a:rPr lang="fr-FR" i="1">
                                    <a:latin typeface="Cambria Math" panose="02040503050406030204" pitchFamily="18" charset="0"/>
                                  </a:rPr>
                                </m:ctrlPr>
                              </m:fPr>
                              <m:num>
                                <m:sSub>
                                  <m:sSubPr>
                                    <m:ctrlPr>
                                      <a:rPr lang="fr-FR" i="1">
                                        <a:latin typeface="Cambria Math" panose="02040503050406030204" pitchFamily="18" charset="0"/>
                                      </a:rPr>
                                    </m:ctrlPr>
                                  </m:sSubPr>
                                  <m:e>
                                    <m:r>
                                      <a:rPr lang="fr-FR" i="1">
                                        <a:latin typeface="Cambria Math" panose="02040503050406030204" pitchFamily="18" charset="0"/>
                                      </a:rPr>
                                      <m:t>𝐸</m:t>
                                    </m:r>
                                  </m:e>
                                  <m:sub>
                                    <m:r>
                                      <a:rPr lang="fr-FR" i="1">
                                        <a:latin typeface="Cambria Math" panose="02040503050406030204" pitchFamily="18" charset="0"/>
                                      </a:rPr>
                                      <m:t>𝑏</m:t>
                                    </m:r>
                                  </m:sub>
                                </m:sSub>
                                <m:r>
                                  <a:rPr lang="fr-FR" b="0" i="1" smtClean="0">
                                    <a:latin typeface="Cambria Math" panose="02040503050406030204" pitchFamily="18" charset="0"/>
                                  </a:rPr>
                                  <m:t>−</m:t>
                                </m:r>
                                <m:sSub>
                                  <m:sSubPr>
                                    <m:ctrlPr>
                                      <a:rPr lang="fr-FR" i="1">
                                        <a:latin typeface="Cambria Math" panose="02040503050406030204" pitchFamily="18" charset="0"/>
                                      </a:rPr>
                                    </m:ctrlPr>
                                  </m:sSubPr>
                                  <m:e>
                                    <m:r>
                                      <a:rPr lang="fr-FR" i="1">
                                        <a:latin typeface="Cambria Math" panose="02040503050406030204" pitchFamily="18" charset="0"/>
                                      </a:rPr>
                                      <m:t>𝐸</m:t>
                                    </m:r>
                                  </m:e>
                                  <m:sub>
                                    <m:r>
                                      <a:rPr lang="fr-FR" i="1">
                                        <a:latin typeface="Cambria Math" panose="02040503050406030204" pitchFamily="18" charset="0"/>
                                      </a:rPr>
                                      <m:t>𝑎</m:t>
                                    </m:r>
                                  </m:sub>
                                </m:sSub>
                              </m:num>
                              <m:den>
                                <m:sSub>
                                  <m:sSubPr>
                                    <m:ctrlPr>
                                      <a:rPr lang="fr-FR" i="1">
                                        <a:latin typeface="Cambria Math" panose="02040503050406030204" pitchFamily="18" charset="0"/>
                                      </a:rPr>
                                    </m:ctrlPr>
                                  </m:sSubPr>
                                  <m:e>
                                    <m:r>
                                      <a:rPr lang="fr-FR" i="1">
                                        <a:latin typeface="Cambria Math" panose="02040503050406030204" pitchFamily="18" charset="0"/>
                                      </a:rPr>
                                      <m:t>𝑘</m:t>
                                    </m:r>
                                  </m:e>
                                  <m:sub>
                                    <m:r>
                                      <a:rPr lang="fr-FR" i="1">
                                        <a:latin typeface="Cambria Math" panose="02040503050406030204" pitchFamily="18" charset="0"/>
                                      </a:rPr>
                                      <m:t>𝑏</m:t>
                                    </m:r>
                                  </m:sub>
                                </m:sSub>
                                <m:r>
                                  <a:rPr lang="fr-FR" i="1">
                                    <a:latin typeface="Cambria Math" panose="02040503050406030204" pitchFamily="18" charset="0"/>
                                  </a:rPr>
                                  <m:t>𝑇</m:t>
                                </m:r>
                              </m:den>
                            </m:f>
                          </m:sup>
                        </m:sSup>
                        <m:r>
                          <a:rPr lang="fr-FR" b="0" i="1" smtClean="0">
                            <a:latin typeface="Cambria Math" panose="02040503050406030204" pitchFamily="18" charset="0"/>
                          </a:rPr>
                          <m:t>=</m:t>
                        </m:r>
                        <m:sSup>
                          <m:sSupPr>
                            <m:ctrlPr>
                              <a:rPr lang="fr-FR" i="1">
                                <a:latin typeface="Cambria Math" panose="02040503050406030204" pitchFamily="18" charset="0"/>
                              </a:rPr>
                            </m:ctrlPr>
                          </m:sSupPr>
                          <m:e>
                            <m:r>
                              <a:rPr lang="fr-FR" i="1">
                                <a:latin typeface="Cambria Math" panose="02040503050406030204" pitchFamily="18" charset="0"/>
                              </a:rPr>
                              <m:t>𝑒</m:t>
                            </m:r>
                          </m:e>
                          <m:sup>
                            <m:f>
                              <m:fPr>
                                <m:ctrlPr>
                                  <a:rPr lang="fr-FR" i="1">
                                    <a:latin typeface="Cambria Math" panose="02040503050406030204" pitchFamily="18" charset="0"/>
                                  </a:rPr>
                                </m:ctrlPr>
                              </m:fPr>
                              <m:num>
                                <m:r>
                                  <a:rPr lang="fr-FR" i="1">
                                    <a:latin typeface="Cambria Math" panose="02040503050406030204" pitchFamily="18" charset="0"/>
                                  </a:rPr>
                                  <m:t>h</m:t>
                                </m:r>
                                <m:sSub>
                                  <m:sSubPr>
                                    <m:ctrlPr>
                                      <a:rPr lang="fr-FR" b="1" i="1" smtClean="0">
                                        <a:solidFill>
                                          <a:srgbClr val="FF0000"/>
                                        </a:solidFill>
                                        <a:latin typeface="Cambria Math" panose="02040503050406030204" pitchFamily="18" charset="0"/>
                                      </a:rPr>
                                    </m:ctrlPr>
                                  </m:sSubPr>
                                  <m:e>
                                    <m:r>
                                      <a:rPr lang="fr-FR" b="1" i="1">
                                        <a:solidFill>
                                          <a:srgbClr val="FF0000"/>
                                        </a:solidFill>
                                        <a:latin typeface="Cambria Math" panose="02040503050406030204" pitchFamily="18" charset="0"/>
                                      </a:rPr>
                                      <m:t>𝝂</m:t>
                                    </m:r>
                                  </m:e>
                                  <m:sub>
                                    <m:r>
                                      <a:rPr lang="fr-FR" b="1" i="1" smtClean="0">
                                        <a:solidFill>
                                          <a:srgbClr val="FF0000"/>
                                        </a:solidFill>
                                        <a:latin typeface="Cambria Math" panose="02040503050406030204" pitchFamily="18" charset="0"/>
                                      </a:rPr>
                                      <m:t>𝑩𝑨</m:t>
                                    </m:r>
                                  </m:sub>
                                </m:sSub>
                              </m:num>
                              <m:den>
                                <m:sSub>
                                  <m:sSubPr>
                                    <m:ctrlPr>
                                      <a:rPr lang="fr-FR" i="1">
                                        <a:latin typeface="Cambria Math" panose="02040503050406030204" pitchFamily="18" charset="0"/>
                                      </a:rPr>
                                    </m:ctrlPr>
                                  </m:sSubPr>
                                  <m:e>
                                    <m:r>
                                      <a:rPr lang="fr-FR" i="1">
                                        <a:latin typeface="Cambria Math" panose="02040503050406030204" pitchFamily="18" charset="0"/>
                                      </a:rPr>
                                      <m:t>𝑘</m:t>
                                    </m:r>
                                  </m:e>
                                  <m:sub>
                                    <m:r>
                                      <a:rPr lang="fr-FR" i="1">
                                        <a:latin typeface="Cambria Math" panose="02040503050406030204" pitchFamily="18" charset="0"/>
                                      </a:rPr>
                                      <m:t>𝑏</m:t>
                                    </m:r>
                                  </m:sub>
                                </m:sSub>
                                <m:r>
                                  <a:rPr lang="fr-FR" i="1">
                                    <a:latin typeface="Cambria Math" panose="02040503050406030204" pitchFamily="18" charset="0"/>
                                  </a:rPr>
                                  <m:t>𝑇</m:t>
                                </m:r>
                              </m:den>
                            </m:f>
                          </m:sup>
                        </m:sSup>
                      </m:oMath>
                    </m:oMathPara>
                  </a14:m>
                  <a:endParaRPr lang="fr-FR" dirty="0"/>
                </a:p>
              </p:txBody>
            </p:sp>
          </mc:Choice>
          <mc:Fallback xmlns="">
            <p:sp>
              <p:nvSpPr>
                <p:cNvPr id="30" name="Rectangle 29"/>
                <p:cNvSpPr>
                  <a:spLocks noRot="1" noChangeAspect="1" noMove="1" noResize="1" noEditPoints="1" noAdjustHandles="1" noChangeArrowheads="1" noChangeShapeType="1" noTextEdit="1"/>
                </p:cNvSpPr>
                <p:nvPr/>
              </p:nvSpPr>
              <p:spPr>
                <a:xfrm>
                  <a:off x="1176180" y="5688129"/>
                  <a:ext cx="3185872" cy="983987"/>
                </a:xfrm>
                <a:prstGeom prst="rect">
                  <a:avLst/>
                </a:prstGeom>
                <a:blipFill>
                  <a:blip r:embed="rId5"/>
                  <a:stretch>
                    <a:fillRect/>
                  </a:stretch>
                </a:blipFill>
              </p:spPr>
              <p:txBody>
                <a:bodyPr/>
                <a:lstStyle/>
                <a:p>
                  <a:r>
                    <a:rPr lang="fr-FR">
                      <a:noFill/>
                    </a:rPr>
                    <a:t> </a:t>
                  </a:r>
                </a:p>
              </p:txBody>
            </p:sp>
          </mc:Fallback>
        </mc:AlternateContent>
      </p:grpSp>
      <p:grpSp>
        <p:nvGrpSpPr>
          <p:cNvPr id="42" name="Groupe 41"/>
          <p:cNvGrpSpPr/>
          <p:nvPr/>
        </p:nvGrpSpPr>
        <p:grpSpPr>
          <a:xfrm>
            <a:off x="61508" y="1596290"/>
            <a:ext cx="6203365" cy="2098886"/>
            <a:chOff x="61508" y="1596290"/>
            <a:chExt cx="6203365" cy="2098886"/>
          </a:xfrm>
        </p:grpSpPr>
        <p:sp>
          <p:nvSpPr>
            <p:cNvPr id="6" name="ZoneTexte 5"/>
            <p:cNvSpPr txBox="1"/>
            <p:nvPr/>
          </p:nvSpPr>
          <p:spPr>
            <a:xfrm>
              <a:off x="396247" y="1596290"/>
              <a:ext cx="5533887" cy="707886"/>
            </a:xfrm>
            <a:prstGeom prst="rect">
              <a:avLst/>
            </a:prstGeom>
            <a:noFill/>
          </p:spPr>
          <p:txBody>
            <a:bodyPr wrap="none" rtlCol="0">
              <a:spAutoFit/>
            </a:bodyPr>
            <a:lstStyle/>
            <a:p>
              <a:pPr algn="ctr"/>
              <a:r>
                <a:rPr lang="fr-FR" sz="2000" dirty="0" smtClean="0">
                  <a:latin typeface="Arial Narrow" pitchFamily="34" charset="0"/>
                </a:rPr>
                <a:t>On considère </a:t>
              </a:r>
              <a:r>
                <a:rPr lang="fr-FR" sz="2000" b="1" dirty="0" smtClean="0">
                  <a:latin typeface="Arial Narrow" pitchFamily="34" charset="0"/>
                </a:rPr>
                <a:t>un </a:t>
              </a:r>
              <a:r>
                <a:rPr lang="fr-FR" sz="2000" b="1" dirty="0" smtClean="0">
                  <a:solidFill>
                    <a:srgbClr val="FF0000"/>
                  </a:solidFill>
                  <a:latin typeface="Arial Narrow" pitchFamily="34" charset="0"/>
                </a:rPr>
                <a:t>état stationnaire </a:t>
              </a:r>
            </a:p>
            <a:p>
              <a:pPr algn="ctr"/>
              <a:r>
                <a:rPr lang="fr-FR" sz="2000" dirty="0" smtClean="0">
                  <a:latin typeface="Arial Narrow" pitchFamily="34" charset="0"/>
                  <a:sym typeface="Wingdings" pitchFamily="2" charset="2"/>
                </a:rPr>
                <a:t>(autant de transitions de |b&gt; vers |a&gt; que de |a&gt; vers |b&gt;)</a:t>
              </a:r>
            </a:p>
          </p:txBody>
        </p:sp>
        <p:grpSp>
          <p:nvGrpSpPr>
            <p:cNvPr id="38" name="Groupe 37"/>
            <p:cNvGrpSpPr/>
            <p:nvPr/>
          </p:nvGrpSpPr>
          <p:grpSpPr>
            <a:xfrm>
              <a:off x="61508" y="2721196"/>
              <a:ext cx="6203365" cy="973980"/>
              <a:chOff x="5873197" y="1654869"/>
              <a:chExt cx="6203365" cy="973980"/>
            </a:xfrm>
          </p:grpSpPr>
          <p:sp>
            <p:nvSpPr>
              <p:cNvPr id="8" name="ZoneTexte 7"/>
              <p:cNvSpPr txBox="1"/>
              <p:nvPr/>
            </p:nvSpPr>
            <p:spPr>
              <a:xfrm>
                <a:off x="5873197" y="1654869"/>
                <a:ext cx="6203365" cy="369332"/>
              </a:xfrm>
              <a:prstGeom prst="rect">
                <a:avLst/>
              </a:prstGeom>
              <a:noFill/>
              <a:ln>
                <a:solidFill>
                  <a:srgbClr val="FF0000"/>
                </a:solidFill>
              </a:ln>
            </p:spPr>
            <p:txBody>
              <a:bodyPr wrap="none" rtlCol="0">
                <a:spAutoFit/>
              </a:bodyPr>
              <a:lstStyle/>
              <a:p>
                <a:r>
                  <a:rPr lang="fr-FR" b="1" dirty="0" smtClean="0"/>
                  <a:t>Émission spontanée + Émission stimulée = Absorption</a:t>
                </a:r>
                <a:endParaRPr lang="fr-FR" b="1" dirty="0"/>
              </a:p>
            </p:txBody>
          </p:sp>
          <p:grpSp>
            <p:nvGrpSpPr>
              <p:cNvPr id="13" name="Groupe 12"/>
              <p:cNvGrpSpPr/>
              <p:nvPr/>
            </p:nvGrpSpPr>
            <p:grpSpPr>
              <a:xfrm>
                <a:off x="5959463" y="2008550"/>
                <a:ext cx="6048520" cy="620299"/>
                <a:chOff x="2734574" y="3623093"/>
                <a:chExt cx="6048520" cy="620299"/>
              </a:xfrm>
            </p:grpSpPr>
            <p:sp>
              <p:nvSpPr>
                <p:cNvPr id="9" name="Rectangle 8"/>
                <p:cNvSpPr/>
                <p:nvPr/>
              </p:nvSpPr>
              <p:spPr>
                <a:xfrm>
                  <a:off x="7553270" y="3822301"/>
                  <a:ext cx="1229824" cy="369332"/>
                </a:xfrm>
                <a:prstGeom prst="rect">
                  <a:avLst/>
                </a:prstGeom>
              </p:spPr>
              <p:txBody>
                <a:bodyPr wrap="none">
                  <a:spAutoFit/>
                </a:bodyPr>
                <a:lstStyle/>
                <a:p>
                  <a:r>
                    <a:rPr lang="fr-FR" b="1" dirty="0" smtClean="0">
                      <a:solidFill>
                        <a:srgbClr val="FF0000"/>
                      </a:solidFill>
                      <a:latin typeface="Arial Narrow" pitchFamily="34" charset="0"/>
                      <a:sym typeface="Wingdings" pitchFamily="2" charset="2"/>
                    </a:rPr>
                    <a:t>|a&gt; vers |b&gt;</a:t>
                  </a:r>
                  <a:endParaRPr lang="fr-FR" b="1" dirty="0">
                    <a:solidFill>
                      <a:srgbClr val="FF0000"/>
                    </a:solidFill>
                  </a:endParaRPr>
                </a:p>
              </p:txBody>
            </p:sp>
            <p:sp>
              <p:nvSpPr>
                <p:cNvPr id="10" name="Rectangle 9"/>
                <p:cNvSpPr/>
                <p:nvPr/>
              </p:nvSpPr>
              <p:spPr>
                <a:xfrm>
                  <a:off x="4343673" y="3874060"/>
                  <a:ext cx="1282723" cy="369332"/>
                </a:xfrm>
                <a:prstGeom prst="rect">
                  <a:avLst/>
                </a:prstGeom>
              </p:spPr>
              <p:txBody>
                <a:bodyPr wrap="none">
                  <a:spAutoFit/>
                </a:bodyPr>
                <a:lstStyle/>
                <a:p>
                  <a:r>
                    <a:rPr lang="fr-FR" b="1" dirty="0" smtClean="0">
                      <a:solidFill>
                        <a:srgbClr val="FF0000"/>
                      </a:solidFill>
                      <a:latin typeface="Arial Narrow" pitchFamily="34" charset="0"/>
                      <a:sym typeface="Wingdings" pitchFamily="2" charset="2"/>
                    </a:rPr>
                    <a:t>|b&gt; vers |a&gt; </a:t>
                  </a:r>
                  <a:endParaRPr lang="fr-FR" b="1" dirty="0">
                    <a:solidFill>
                      <a:srgbClr val="FF0000"/>
                    </a:solidFill>
                  </a:endParaRPr>
                </a:p>
              </p:txBody>
            </p:sp>
            <p:sp>
              <p:nvSpPr>
                <p:cNvPr id="11" name="Accolade ouvrante 10"/>
                <p:cNvSpPr/>
                <p:nvPr/>
              </p:nvSpPr>
              <p:spPr>
                <a:xfrm rot="16200000">
                  <a:off x="4839419" y="1518248"/>
                  <a:ext cx="267419" cy="4477109"/>
                </a:xfrm>
                <a:prstGeom prst="leftBrace">
                  <a:avLst>
                    <a:gd name="adj1" fmla="val 53985"/>
                    <a:gd name="adj2" fmla="val 50000"/>
                  </a:avLst>
                </a:prstGeom>
                <a:ln w="19050">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sp>
              <p:nvSpPr>
                <p:cNvPr id="12" name="Accolade ouvrante 11"/>
                <p:cNvSpPr/>
                <p:nvPr/>
              </p:nvSpPr>
              <p:spPr>
                <a:xfrm rot="16200000">
                  <a:off x="7929188" y="3167406"/>
                  <a:ext cx="267419" cy="1190295"/>
                </a:xfrm>
                <a:prstGeom prst="leftBrace">
                  <a:avLst>
                    <a:gd name="adj1" fmla="val 53985"/>
                    <a:gd name="adj2" fmla="val 50000"/>
                  </a:avLst>
                </a:prstGeom>
                <a:ln w="19050">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grpSp>
        </p:grpSp>
        <p:sp>
          <p:nvSpPr>
            <p:cNvPr id="2" name="Flèche droite 1"/>
            <p:cNvSpPr/>
            <p:nvPr/>
          </p:nvSpPr>
          <p:spPr>
            <a:xfrm rot="5400000">
              <a:off x="2992337" y="2270184"/>
              <a:ext cx="341707" cy="369332"/>
            </a:xfrm>
            <a:prstGeom prst="righ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grpSp>
      <p:sp>
        <p:nvSpPr>
          <p:cNvPr id="32" name="Espace réservé du numéro de diapositive 1"/>
          <p:cNvSpPr>
            <a:spLocks noGrp="1"/>
          </p:cNvSpPr>
          <p:nvPr>
            <p:ph type="sldNum" sz="quarter" idx="11"/>
          </p:nvPr>
        </p:nvSpPr>
        <p:spPr>
          <a:xfrm>
            <a:off x="438151" y="6403938"/>
            <a:ext cx="1115483" cy="288925"/>
          </a:xfrm>
        </p:spPr>
        <p:txBody>
          <a:bodyPr/>
          <a:lstStyle/>
          <a:p>
            <a:r>
              <a:rPr lang="fr-FR" dirty="0" smtClean="0"/>
              <a:t>page </a:t>
            </a:r>
            <a:fld id="{C6DDD436-036D-4AFC-B45E-DF406FB8E6F8}" type="slidenum">
              <a:rPr lang="fr-FR" smtClean="0"/>
              <a:pPr/>
              <a:t>20</a:t>
            </a:fld>
            <a:endParaRPr lang="fr-FR" dirty="0"/>
          </a:p>
        </p:txBody>
      </p:sp>
      <p:grpSp>
        <p:nvGrpSpPr>
          <p:cNvPr id="41" name="Groupe 40"/>
          <p:cNvGrpSpPr/>
          <p:nvPr/>
        </p:nvGrpSpPr>
        <p:grpSpPr>
          <a:xfrm>
            <a:off x="7173845" y="4330906"/>
            <a:ext cx="4844954" cy="1201757"/>
            <a:chOff x="7173845" y="4330906"/>
            <a:chExt cx="4844954" cy="1201757"/>
          </a:xfrm>
        </p:grpSpPr>
        <p:sp>
          <p:nvSpPr>
            <p:cNvPr id="46" name="Rectangle à coins arrondis 45"/>
            <p:cNvSpPr/>
            <p:nvPr/>
          </p:nvSpPr>
          <p:spPr>
            <a:xfrm>
              <a:off x="7173845" y="4330906"/>
              <a:ext cx="4844954" cy="1201757"/>
            </a:xfrm>
            <a:prstGeom prst="roundRect">
              <a:avLst/>
            </a:prstGeom>
            <a:solidFill>
              <a:schemeClr val="tx2"/>
            </a:solidFill>
            <a:ln w="38100"/>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mc:AlternateContent xmlns:mc="http://schemas.openxmlformats.org/markup-compatibility/2006" xmlns:a14="http://schemas.microsoft.com/office/drawing/2010/main">
          <mc:Choice Requires="a14">
            <p:sp>
              <p:nvSpPr>
                <p:cNvPr id="36" name="Rectangle 35"/>
                <p:cNvSpPr/>
                <p:nvPr/>
              </p:nvSpPr>
              <p:spPr>
                <a:xfrm>
                  <a:off x="7534508" y="4490285"/>
                  <a:ext cx="4123629" cy="882999"/>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
                          <m:sSubPr>
                            <m:ctrlPr>
                              <a:rPr lang="fr-FR" i="1">
                                <a:latin typeface="Cambria Math" panose="02040503050406030204" pitchFamily="18" charset="0"/>
                              </a:rPr>
                            </m:ctrlPr>
                          </m:sSubPr>
                          <m:e>
                            <m:r>
                              <a:rPr lang="fr-FR" i="1">
                                <a:latin typeface="Cambria Math" panose="02040503050406030204" pitchFamily="18" charset="0"/>
                              </a:rPr>
                              <m:t>𝜌</m:t>
                            </m:r>
                          </m:e>
                          <m:sub>
                            <m:sSub>
                              <m:sSubPr>
                                <m:ctrlPr>
                                  <a:rPr lang="fr-FR" b="1" i="1">
                                    <a:solidFill>
                                      <a:srgbClr val="FF0000"/>
                                    </a:solidFill>
                                    <a:latin typeface="Cambria Math" panose="02040503050406030204" pitchFamily="18" charset="0"/>
                                  </a:rPr>
                                </m:ctrlPr>
                              </m:sSubPr>
                              <m:e>
                                <m:r>
                                  <a:rPr lang="fr-FR" b="1" i="1">
                                    <a:solidFill>
                                      <a:srgbClr val="FF0000"/>
                                    </a:solidFill>
                                    <a:latin typeface="Cambria Math" panose="02040503050406030204" pitchFamily="18" charset="0"/>
                                  </a:rPr>
                                  <m:t>𝝂</m:t>
                                </m:r>
                              </m:e>
                              <m:sub>
                                <m:r>
                                  <a:rPr lang="fr-FR" b="1" i="1">
                                    <a:solidFill>
                                      <a:srgbClr val="FF0000"/>
                                    </a:solidFill>
                                    <a:latin typeface="Cambria Math" panose="02040503050406030204" pitchFamily="18" charset="0"/>
                                  </a:rPr>
                                  <m:t>𝑩𝑨</m:t>
                                </m:r>
                              </m:sub>
                            </m:sSub>
                          </m:sub>
                        </m:sSub>
                        <m:r>
                          <a:rPr lang="fr-FR" i="0">
                            <a:latin typeface="Cambria Math" panose="02040503050406030204" pitchFamily="18" charset="0"/>
                          </a:rPr>
                          <m:t>=</m:t>
                        </m:r>
                        <m:f>
                          <m:fPr>
                            <m:ctrlPr>
                              <a:rPr lang="fr-FR" i="1">
                                <a:latin typeface="Cambria Math" panose="02040503050406030204" pitchFamily="18" charset="0"/>
                              </a:rPr>
                            </m:ctrlPr>
                          </m:fPr>
                          <m:num>
                            <m:sSub>
                              <m:sSubPr>
                                <m:ctrlPr>
                                  <a:rPr lang="fr-FR" i="1">
                                    <a:latin typeface="Cambria Math" panose="02040503050406030204" pitchFamily="18" charset="0"/>
                                  </a:rPr>
                                </m:ctrlPr>
                              </m:sSubPr>
                              <m:e>
                                <m:r>
                                  <a:rPr lang="fr-FR" i="1">
                                    <a:latin typeface="Cambria Math" panose="02040503050406030204" pitchFamily="18" charset="0"/>
                                  </a:rPr>
                                  <m:t>𝐴</m:t>
                                </m:r>
                              </m:e>
                              <m:sub>
                                <m:r>
                                  <a:rPr lang="fr-FR" i="1">
                                    <a:latin typeface="Cambria Math" panose="02040503050406030204" pitchFamily="18" charset="0"/>
                                  </a:rPr>
                                  <m:t>𝑏𝑎</m:t>
                                </m:r>
                              </m:sub>
                            </m:sSub>
                          </m:num>
                          <m:den>
                            <m:sSub>
                              <m:sSubPr>
                                <m:ctrlPr>
                                  <a:rPr lang="fr-FR" i="1">
                                    <a:latin typeface="Cambria Math" panose="02040503050406030204" pitchFamily="18" charset="0"/>
                                  </a:rPr>
                                </m:ctrlPr>
                              </m:sSubPr>
                              <m:e>
                                <m:r>
                                  <a:rPr lang="fr-FR" i="1">
                                    <a:latin typeface="Cambria Math" panose="02040503050406030204" pitchFamily="18" charset="0"/>
                                  </a:rPr>
                                  <m:t>𝐵</m:t>
                                </m:r>
                              </m:e>
                              <m:sub>
                                <m:r>
                                  <a:rPr lang="fr-FR" i="1">
                                    <a:latin typeface="Cambria Math" panose="02040503050406030204" pitchFamily="18" charset="0"/>
                                  </a:rPr>
                                  <m:t>𝑎𝑏</m:t>
                                </m:r>
                              </m:sub>
                            </m:sSub>
                            <m:f>
                              <m:fPr>
                                <m:ctrlPr>
                                  <a:rPr lang="fr-FR" i="1">
                                    <a:latin typeface="Cambria Math" panose="02040503050406030204" pitchFamily="18" charset="0"/>
                                  </a:rPr>
                                </m:ctrlPr>
                              </m:fPr>
                              <m:num>
                                <m:sSub>
                                  <m:sSubPr>
                                    <m:ctrlPr>
                                      <a:rPr lang="fr-FR" i="1">
                                        <a:latin typeface="Cambria Math" panose="02040503050406030204" pitchFamily="18" charset="0"/>
                                      </a:rPr>
                                    </m:ctrlPr>
                                  </m:sSubPr>
                                  <m:e>
                                    <m:r>
                                      <a:rPr lang="fr-FR" i="1">
                                        <a:latin typeface="Cambria Math" panose="02040503050406030204" pitchFamily="18" charset="0"/>
                                      </a:rPr>
                                      <m:t>𝑁</m:t>
                                    </m:r>
                                  </m:e>
                                  <m:sub>
                                    <m:r>
                                      <a:rPr lang="fr-FR" i="1">
                                        <a:latin typeface="Cambria Math" panose="02040503050406030204" pitchFamily="18" charset="0"/>
                                      </a:rPr>
                                      <m:t>𝑎</m:t>
                                    </m:r>
                                  </m:sub>
                                </m:sSub>
                              </m:num>
                              <m:den>
                                <m:sSub>
                                  <m:sSubPr>
                                    <m:ctrlPr>
                                      <a:rPr lang="fr-FR" i="1">
                                        <a:latin typeface="Cambria Math" panose="02040503050406030204" pitchFamily="18" charset="0"/>
                                      </a:rPr>
                                    </m:ctrlPr>
                                  </m:sSubPr>
                                  <m:e>
                                    <m:r>
                                      <a:rPr lang="fr-FR" i="1">
                                        <a:latin typeface="Cambria Math" panose="02040503050406030204" pitchFamily="18" charset="0"/>
                                      </a:rPr>
                                      <m:t>𝑁</m:t>
                                    </m:r>
                                  </m:e>
                                  <m:sub>
                                    <m:r>
                                      <a:rPr lang="fr-FR" i="1">
                                        <a:latin typeface="Cambria Math" panose="02040503050406030204" pitchFamily="18" charset="0"/>
                                      </a:rPr>
                                      <m:t>𝑏</m:t>
                                    </m:r>
                                  </m:sub>
                                </m:sSub>
                              </m:den>
                            </m:f>
                            <m:r>
                              <a:rPr lang="fr-FR" i="0">
                                <a:latin typeface="Cambria Math" panose="02040503050406030204" pitchFamily="18" charset="0"/>
                              </a:rPr>
                              <m:t>−</m:t>
                            </m:r>
                            <m:sSub>
                              <m:sSubPr>
                                <m:ctrlPr>
                                  <a:rPr lang="fr-FR" i="1">
                                    <a:latin typeface="Cambria Math" panose="02040503050406030204" pitchFamily="18" charset="0"/>
                                  </a:rPr>
                                </m:ctrlPr>
                              </m:sSubPr>
                              <m:e>
                                <m:r>
                                  <a:rPr lang="fr-FR" i="1">
                                    <a:latin typeface="Cambria Math" panose="02040503050406030204" pitchFamily="18" charset="0"/>
                                  </a:rPr>
                                  <m:t>𝐵</m:t>
                                </m:r>
                              </m:e>
                              <m:sub>
                                <m:r>
                                  <a:rPr lang="fr-FR" i="1">
                                    <a:latin typeface="Cambria Math" panose="02040503050406030204" pitchFamily="18" charset="0"/>
                                  </a:rPr>
                                  <m:t>𝑏𝑎</m:t>
                                </m:r>
                              </m:sub>
                            </m:sSub>
                          </m:den>
                        </m:f>
                        <m:r>
                          <a:rPr lang="fr-FR">
                            <a:latin typeface="Cambria Math" panose="02040503050406030204" pitchFamily="18" charset="0"/>
                          </a:rPr>
                          <m:t>=</m:t>
                        </m:r>
                        <m:f>
                          <m:fPr>
                            <m:ctrlPr>
                              <a:rPr lang="fr-FR" i="1">
                                <a:latin typeface="Cambria Math" panose="02040503050406030204" pitchFamily="18" charset="0"/>
                              </a:rPr>
                            </m:ctrlPr>
                          </m:fPr>
                          <m:num>
                            <m:sSub>
                              <m:sSubPr>
                                <m:ctrlPr>
                                  <a:rPr lang="fr-FR" i="1">
                                    <a:latin typeface="Cambria Math" panose="02040503050406030204" pitchFamily="18" charset="0"/>
                                  </a:rPr>
                                </m:ctrlPr>
                              </m:sSubPr>
                              <m:e>
                                <m:r>
                                  <a:rPr lang="fr-FR" i="1">
                                    <a:latin typeface="Cambria Math" panose="02040503050406030204" pitchFamily="18" charset="0"/>
                                  </a:rPr>
                                  <m:t>𝐴</m:t>
                                </m:r>
                              </m:e>
                              <m:sub>
                                <m:r>
                                  <a:rPr lang="fr-FR" i="1">
                                    <a:latin typeface="Cambria Math" panose="02040503050406030204" pitchFamily="18" charset="0"/>
                                  </a:rPr>
                                  <m:t>𝑏𝑎</m:t>
                                </m:r>
                              </m:sub>
                            </m:sSub>
                          </m:num>
                          <m:den>
                            <m:sSub>
                              <m:sSubPr>
                                <m:ctrlPr>
                                  <a:rPr lang="fr-FR" i="1">
                                    <a:latin typeface="Cambria Math" panose="02040503050406030204" pitchFamily="18" charset="0"/>
                                  </a:rPr>
                                </m:ctrlPr>
                              </m:sSubPr>
                              <m:e>
                                <m:r>
                                  <a:rPr lang="fr-FR" i="1">
                                    <a:latin typeface="Cambria Math" panose="02040503050406030204" pitchFamily="18" charset="0"/>
                                  </a:rPr>
                                  <m:t>𝐵</m:t>
                                </m:r>
                              </m:e>
                              <m:sub>
                                <m:r>
                                  <a:rPr lang="fr-FR" i="1">
                                    <a:latin typeface="Cambria Math" panose="02040503050406030204" pitchFamily="18" charset="0"/>
                                  </a:rPr>
                                  <m:t>𝑎𝑏</m:t>
                                </m:r>
                              </m:sub>
                            </m:sSub>
                            <m:sSup>
                              <m:sSupPr>
                                <m:ctrlPr>
                                  <a:rPr lang="fr-FR" i="1">
                                    <a:latin typeface="Cambria Math" panose="02040503050406030204" pitchFamily="18" charset="0"/>
                                  </a:rPr>
                                </m:ctrlPr>
                              </m:sSupPr>
                              <m:e>
                                <m:r>
                                  <a:rPr lang="fr-FR" i="1">
                                    <a:latin typeface="Cambria Math" panose="02040503050406030204" pitchFamily="18" charset="0"/>
                                  </a:rPr>
                                  <m:t>𝑒</m:t>
                                </m:r>
                              </m:e>
                              <m:sup>
                                <m:f>
                                  <m:fPr>
                                    <m:ctrlPr>
                                      <a:rPr lang="fr-FR" i="1">
                                        <a:latin typeface="Cambria Math" panose="02040503050406030204" pitchFamily="18" charset="0"/>
                                      </a:rPr>
                                    </m:ctrlPr>
                                  </m:fPr>
                                  <m:num>
                                    <m:r>
                                      <a:rPr lang="fr-FR" i="1">
                                        <a:latin typeface="Cambria Math" panose="02040503050406030204" pitchFamily="18" charset="0"/>
                                      </a:rPr>
                                      <m:t>h</m:t>
                                    </m:r>
                                    <m:sSub>
                                      <m:sSubPr>
                                        <m:ctrlPr>
                                          <a:rPr lang="fr-FR" b="1" i="1">
                                            <a:solidFill>
                                              <a:srgbClr val="FF0000"/>
                                            </a:solidFill>
                                            <a:latin typeface="Cambria Math" panose="02040503050406030204" pitchFamily="18" charset="0"/>
                                          </a:rPr>
                                        </m:ctrlPr>
                                      </m:sSubPr>
                                      <m:e>
                                        <m:r>
                                          <a:rPr lang="fr-FR" b="1" i="1">
                                            <a:solidFill>
                                              <a:srgbClr val="FF0000"/>
                                            </a:solidFill>
                                            <a:latin typeface="Cambria Math" panose="02040503050406030204" pitchFamily="18" charset="0"/>
                                          </a:rPr>
                                          <m:t>𝝂</m:t>
                                        </m:r>
                                      </m:e>
                                      <m:sub>
                                        <m:r>
                                          <a:rPr lang="fr-FR" b="1" i="1">
                                            <a:solidFill>
                                              <a:srgbClr val="FF0000"/>
                                            </a:solidFill>
                                            <a:latin typeface="Cambria Math" panose="02040503050406030204" pitchFamily="18" charset="0"/>
                                          </a:rPr>
                                          <m:t>𝑩𝑨</m:t>
                                        </m:r>
                                      </m:sub>
                                    </m:sSub>
                                  </m:num>
                                  <m:den>
                                    <m:sSub>
                                      <m:sSubPr>
                                        <m:ctrlPr>
                                          <a:rPr lang="fr-FR" i="1">
                                            <a:latin typeface="Cambria Math" panose="02040503050406030204" pitchFamily="18" charset="0"/>
                                          </a:rPr>
                                        </m:ctrlPr>
                                      </m:sSubPr>
                                      <m:e>
                                        <m:r>
                                          <a:rPr lang="fr-FR" i="1">
                                            <a:latin typeface="Cambria Math" panose="02040503050406030204" pitchFamily="18" charset="0"/>
                                          </a:rPr>
                                          <m:t>𝑘</m:t>
                                        </m:r>
                                      </m:e>
                                      <m:sub>
                                        <m:r>
                                          <a:rPr lang="fr-FR" i="1">
                                            <a:latin typeface="Cambria Math" panose="02040503050406030204" pitchFamily="18" charset="0"/>
                                          </a:rPr>
                                          <m:t>𝑏</m:t>
                                        </m:r>
                                      </m:sub>
                                    </m:sSub>
                                    <m:r>
                                      <a:rPr lang="fr-FR" i="1">
                                        <a:latin typeface="Cambria Math" panose="02040503050406030204" pitchFamily="18" charset="0"/>
                                      </a:rPr>
                                      <m:t>𝑇</m:t>
                                    </m:r>
                                  </m:den>
                                </m:f>
                              </m:sup>
                            </m:sSup>
                            <m:r>
                              <a:rPr lang="fr-FR">
                                <a:latin typeface="Cambria Math" panose="02040503050406030204" pitchFamily="18" charset="0"/>
                              </a:rPr>
                              <m:t>−</m:t>
                            </m:r>
                            <m:sSub>
                              <m:sSubPr>
                                <m:ctrlPr>
                                  <a:rPr lang="fr-FR" i="1">
                                    <a:latin typeface="Cambria Math" panose="02040503050406030204" pitchFamily="18" charset="0"/>
                                  </a:rPr>
                                </m:ctrlPr>
                              </m:sSubPr>
                              <m:e>
                                <m:r>
                                  <a:rPr lang="fr-FR" i="1">
                                    <a:latin typeface="Cambria Math" panose="02040503050406030204" pitchFamily="18" charset="0"/>
                                  </a:rPr>
                                  <m:t>𝐵</m:t>
                                </m:r>
                              </m:e>
                              <m:sub>
                                <m:r>
                                  <a:rPr lang="fr-FR" i="1">
                                    <a:latin typeface="Cambria Math" panose="02040503050406030204" pitchFamily="18" charset="0"/>
                                  </a:rPr>
                                  <m:t>𝑏𝑎</m:t>
                                </m:r>
                              </m:sub>
                            </m:sSub>
                          </m:den>
                        </m:f>
                      </m:oMath>
                    </m:oMathPara>
                  </a14:m>
                  <a:endParaRPr lang="fr-FR" dirty="0"/>
                </a:p>
              </p:txBody>
            </p:sp>
          </mc:Choice>
          <mc:Fallback xmlns="">
            <p:sp>
              <p:nvSpPr>
                <p:cNvPr id="36" name="Rectangle 35"/>
                <p:cNvSpPr>
                  <a:spLocks noRot="1" noChangeAspect="1" noMove="1" noResize="1" noEditPoints="1" noAdjustHandles="1" noChangeArrowheads="1" noChangeShapeType="1" noTextEdit="1"/>
                </p:cNvSpPr>
                <p:nvPr/>
              </p:nvSpPr>
              <p:spPr>
                <a:xfrm>
                  <a:off x="7534508" y="4490285"/>
                  <a:ext cx="4123629" cy="882999"/>
                </a:xfrm>
                <a:prstGeom prst="rect">
                  <a:avLst/>
                </a:prstGeom>
                <a:blipFill>
                  <a:blip r:embed="rId6"/>
                  <a:stretch>
                    <a:fillRect/>
                  </a:stretch>
                </a:blipFill>
              </p:spPr>
              <p:txBody>
                <a:bodyPr/>
                <a:lstStyle/>
                <a:p>
                  <a:r>
                    <a:rPr lang="fr-FR">
                      <a:noFill/>
                    </a:rPr>
                    <a:t> </a:t>
                  </a:r>
                </a:p>
              </p:txBody>
            </p:sp>
          </mc:Fallback>
        </mc:AlternateContent>
      </p:grpSp>
      <p:sp>
        <p:nvSpPr>
          <p:cNvPr id="39" name="Flèche droite 38"/>
          <p:cNvSpPr/>
          <p:nvPr/>
        </p:nvSpPr>
        <p:spPr>
          <a:xfrm>
            <a:off x="6377472" y="4677115"/>
            <a:ext cx="455128" cy="393891"/>
          </a:xfrm>
          <a:prstGeom prst="righ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44" name="Flèche droite 43"/>
          <p:cNvSpPr/>
          <p:nvPr/>
        </p:nvSpPr>
        <p:spPr>
          <a:xfrm>
            <a:off x="6377472" y="1809967"/>
            <a:ext cx="455128" cy="393891"/>
          </a:xfrm>
          <a:prstGeom prst="righ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45" name="Flèche droite 44"/>
          <p:cNvSpPr/>
          <p:nvPr/>
        </p:nvSpPr>
        <p:spPr>
          <a:xfrm rot="5400000">
            <a:off x="9383940" y="3738192"/>
            <a:ext cx="455128" cy="393891"/>
          </a:xfrm>
          <a:prstGeom prst="righ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grpSp>
        <p:nvGrpSpPr>
          <p:cNvPr id="58" name="Groupe 57"/>
          <p:cNvGrpSpPr/>
          <p:nvPr/>
        </p:nvGrpSpPr>
        <p:grpSpPr>
          <a:xfrm>
            <a:off x="4470319" y="5032703"/>
            <a:ext cx="1893969" cy="1239282"/>
            <a:chOff x="4470319" y="5032703"/>
            <a:chExt cx="1893969" cy="1239282"/>
          </a:xfrm>
        </p:grpSpPr>
        <p:grpSp>
          <p:nvGrpSpPr>
            <p:cNvPr id="52" name="Groupe 51"/>
            <p:cNvGrpSpPr/>
            <p:nvPr/>
          </p:nvGrpSpPr>
          <p:grpSpPr>
            <a:xfrm>
              <a:off x="4470319" y="5060021"/>
              <a:ext cx="1893969" cy="1211964"/>
              <a:chOff x="4949283" y="4987451"/>
              <a:chExt cx="1893969" cy="1211964"/>
            </a:xfrm>
          </p:grpSpPr>
          <p:sp>
            <p:nvSpPr>
              <p:cNvPr id="50" name="Rectangle à coins arrondis 49"/>
              <p:cNvSpPr/>
              <p:nvPr/>
            </p:nvSpPr>
            <p:spPr>
              <a:xfrm>
                <a:off x="4949283" y="4987451"/>
                <a:ext cx="1893969" cy="1211964"/>
              </a:xfrm>
              <a:prstGeom prst="roundRect">
                <a:avLst/>
              </a:prstGeom>
              <a:solidFill>
                <a:srgbClr val="FFFF00"/>
              </a:solidFill>
              <a:ln w="38100"/>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cxnSp>
            <p:nvCxnSpPr>
              <p:cNvPr id="48" name="Connecteur droit 47"/>
              <p:cNvCxnSpPr/>
              <p:nvPr/>
            </p:nvCxnSpPr>
            <p:spPr>
              <a:xfrm>
                <a:off x="5471886" y="5532663"/>
                <a:ext cx="1224000" cy="0"/>
              </a:xfrm>
              <a:prstGeom prst="line">
                <a:avLst/>
              </a:prstGeom>
              <a:ln w="38100">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51" name="Connecteur droit 50"/>
              <p:cNvCxnSpPr/>
              <p:nvPr/>
            </p:nvCxnSpPr>
            <p:spPr>
              <a:xfrm>
                <a:off x="5471886" y="5960835"/>
                <a:ext cx="1224000" cy="0"/>
              </a:xfrm>
              <a:prstGeom prst="line">
                <a:avLst/>
              </a:prstGeom>
              <a:ln w="38100">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sp>
            <p:nvSpPr>
              <p:cNvPr id="49" name="ZoneTexte 48"/>
              <p:cNvSpPr txBox="1"/>
              <p:nvPr/>
            </p:nvSpPr>
            <p:spPr>
              <a:xfrm>
                <a:off x="4954724" y="5751422"/>
                <a:ext cx="433132" cy="369332"/>
              </a:xfrm>
              <a:prstGeom prst="rect">
                <a:avLst/>
              </a:prstGeom>
              <a:noFill/>
            </p:spPr>
            <p:txBody>
              <a:bodyPr wrap="none" rtlCol="0">
                <a:spAutoFit/>
              </a:bodyPr>
              <a:lstStyle/>
              <a:p>
                <a:r>
                  <a:rPr lang="fr-FR" b="1" dirty="0" smtClean="0"/>
                  <a:t>E</a:t>
                </a:r>
                <a:r>
                  <a:rPr lang="fr-FR" b="1" baseline="-25000" dirty="0" smtClean="0"/>
                  <a:t>n</a:t>
                </a:r>
                <a:endParaRPr lang="fr-FR" b="1" baseline="-25000" dirty="0"/>
              </a:p>
            </p:txBody>
          </p:sp>
          <p:sp>
            <p:nvSpPr>
              <p:cNvPr id="53" name="ZoneTexte 52"/>
              <p:cNvSpPr txBox="1"/>
              <p:nvPr/>
            </p:nvSpPr>
            <p:spPr>
              <a:xfrm>
                <a:off x="4949283" y="5247488"/>
                <a:ext cx="607859" cy="369332"/>
              </a:xfrm>
              <a:prstGeom prst="rect">
                <a:avLst/>
              </a:prstGeom>
              <a:noFill/>
            </p:spPr>
            <p:txBody>
              <a:bodyPr wrap="none" rtlCol="0">
                <a:spAutoFit/>
              </a:bodyPr>
              <a:lstStyle/>
              <a:p>
                <a:r>
                  <a:rPr lang="fr-FR" b="1" dirty="0" smtClean="0"/>
                  <a:t>E</a:t>
                </a:r>
                <a:r>
                  <a:rPr lang="fr-FR" b="1" baseline="-25000" dirty="0" smtClean="0"/>
                  <a:t>n+1</a:t>
                </a:r>
                <a:endParaRPr lang="fr-FR" b="1" baseline="-25000" dirty="0"/>
              </a:p>
            </p:txBody>
          </p:sp>
          <p:sp>
            <p:nvSpPr>
              <p:cNvPr id="54" name="ZoneTexte 53"/>
              <p:cNvSpPr txBox="1"/>
              <p:nvPr/>
            </p:nvSpPr>
            <p:spPr>
              <a:xfrm>
                <a:off x="5440812" y="5671557"/>
                <a:ext cx="1069524" cy="276999"/>
              </a:xfrm>
              <a:prstGeom prst="rect">
                <a:avLst/>
              </a:prstGeom>
              <a:noFill/>
            </p:spPr>
            <p:txBody>
              <a:bodyPr wrap="none" rtlCol="0">
                <a:spAutoFit/>
              </a:bodyPr>
              <a:lstStyle/>
              <a:p>
                <a:r>
                  <a:rPr lang="fr-FR" sz="1200" b="1" i="1" dirty="0" err="1" smtClean="0">
                    <a:solidFill>
                      <a:srgbClr val="FF0000"/>
                    </a:solidFill>
                  </a:rPr>
                  <a:t>N</a:t>
                </a:r>
                <a:r>
                  <a:rPr lang="fr-FR" sz="1200" b="1" i="1" baseline="-25000" dirty="0" err="1" smtClean="0">
                    <a:solidFill>
                      <a:srgbClr val="FF0000"/>
                    </a:solidFill>
                  </a:rPr>
                  <a:t>n</a:t>
                </a:r>
                <a:r>
                  <a:rPr lang="fr-FR" sz="1200" b="1" i="1" baseline="-25000" dirty="0" smtClean="0">
                    <a:solidFill>
                      <a:srgbClr val="FF0000"/>
                    </a:solidFill>
                  </a:rPr>
                  <a:t> </a:t>
                </a:r>
                <a:r>
                  <a:rPr lang="fr-FR" sz="1200" b="1" i="1" dirty="0" smtClean="0">
                    <a:solidFill>
                      <a:srgbClr val="FF0000"/>
                    </a:solidFill>
                  </a:rPr>
                  <a:t>électrons</a:t>
                </a:r>
                <a:endParaRPr lang="fr-FR" sz="1200" b="1" i="1" baseline="30000" dirty="0">
                  <a:solidFill>
                    <a:srgbClr val="FF0000"/>
                  </a:solidFill>
                </a:endParaRPr>
              </a:p>
            </p:txBody>
          </p:sp>
          <p:sp>
            <p:nvSpPr>
              <p:cNvPr id="55" name="ZoneTexte 54"/>
              <p:cNvSpPr txBox="1"/>
              <p:nvPr/>
            </p:nvSpPr>
            <p:spPr>
              <a:xfrm>
                <a:off x="5453388" y="5214002"/>
                <a:ext cx="1186543" cy="276999"/>
              </a:xfrm>
              <a:prstGeom prst="rect">
                <a:avLst/>
              </a:prstGeom>
              <a:noFill/>
            </p:spPr>
            <p:txBody>
              <a:bodyPr wrap="none" rtlCol="0">
                <a:spAutoFit/>
              </a:bodyPr>
              <a:lstStyle/>
              <a:p>
                <a:r>
                  <a:rPr lang="fr-FR" sz="1200" b="1" i="1" dirty="0" smtClean="0">
                    <a:solidFill>
                      <a:srgbClr val="FF0000"/>
                    </a:solidFill>
                  </a:rPr>
                  <a:t>N</a:t>
                </a:r>
                <a:r>
                  <a:rPr lang="fr-FR" sz="1200" b="1" i="1" baseline="-25000" dirty="0" smtClean="0">
                    <a:solidFill>
                      <a:srgbClr val="FF0000"/>
                    </a:solidFill>
                  </a:rPr>
                  <a:t>n+1 </a:t>
                </a:r>
                <a:r>
                  <a:rPr lang="fr-FR" sz="1200" b="1" i="1" dirty="0" smtClean="0">
                    <a:solidFill>
                      <a:srgbClr val="FF0000"/>
                    </a:solidFill>
                  </a:rPr>
                  <a:t>électrons</a:t>
                </a:r>
                <a:endParaRPr lang="fr-FR" sz="1200" b="1" i="1" baseline="30000" dirty="0">
                  <a:solidFill>
                    <a:srgbClr val="FF0000"/>
                  </a:solidFill>
                </a:endParaRPr>
              </a:p>
            </p:txBody>
          </p:sp>
        </p:grpSp>
        <p:sp>
          <p:nvSpPr>
            <p:cNvPr id="56" name="Ellipse 55"/>
            <p:cNvSpPr/>
            <p:nvPr/>
          </p:nvSpPr>
          <p:spPr>
            <a:xfrm>
              <a:off x="5283201" y="5537300"/>
              <a:ext cx="108000" cy="1080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59" name="Ellipse 58"/>
            <p:cNvSpPr/>
            <p:nvPr/>
          </p:nvSpPr>
          <p:spPr>
            <a:xfrm>
              <a:off x="5435601" y="5537300"/>
              <a:ext cx="108000" cy="1080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60" name="Ellipse 59"/>
            <p:cNvSpPr/>
            <p:nvPr/>
          </p:nvSpPr>
          <p:spPr>
            <a:xfrm>
              <a:off x="5588001" y="5537300"/>
              <a:ext cx="108000" cy="1080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61" name="Ellipse 60"/>
            <p:cNvSpPr/>
            <p:nvPr/>
          </p:nvSpPr>
          <p:spPr>
            <a:xfrm>
              <a:off x="5740401" y="5537300"/>
              <a:ext cx="108000" cy="1080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62" name="Ellipse 61"/>
            <p:cNvSpPr/>
            <p:nvPr/>
          </p:nvSpPr>
          <p:spPr>
            <a:xfrm>
              <a:off x="5109029" y="5980006"/>
              <a:ext cx="108000" cy="1080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63" name="Ellipse 62"/>
            <p:cNvSpPr/>
            <p:nvPr/>
          </p:nvSpPr>
          <p:spPr>
            <a:xfrm>
              <a:off x="5261429" y="5980006"/>
              <a:ext cx="108000" cy="1080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64" name="Ellipse 63"/>
            <p:cNvSpPr/>
            <p:nvPr/>
          </p:nvSpPr>
          <p:spPr>
            <a:xfrm>
              <a:off x="5413829" y="5980006"/>
              <a:ext cx="108000" cy="1080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65" name="Ellipse 64"/>
            <p:cNvSpPr/>
            <p:nvPr/>
          </p:nvSpPr>
          <p:spPr>
            <a:xfrm>
              <a:off x="5566229" y="5980006"/>
              <a:ext cx="108000" cy="1080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66" name="Ellipse 65"/>
            <p:cNvSpPr/>
            <p:nvPr/>
          </p:nvSpPr>
          <p:spPr>
            <a:xfrm>
              <a:off x="5718629" y="5980006"/>
              <a:ext cx="108000" cy="1080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67" name="Ellipse 66"/>
            <p:cNvSpPr/>
            <p:nvPr/>
          </p:nvSpPr>
          <p:spPr>
            <a:xfrm>
              <a:off x="5871029" y="5980006"/>
              <a:ext cx="108000" cy="1080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68" name="Ellipse 67"/>
            <p:cNvSpPr/>
            <p:nvPr/>
          </p:nvSpPr>
          <p:spPr>
            <a:xfrm>
              <a:off x="6023429" y="5980006"/>
              <a:ext cx="108000" cy="1080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57" name="ZoneTexte 56"/>
            <p:cNvSpPr txBox="1"/>
            <p:nvPr/>
          </p:nvSpPr>
          <p:spPr>
            <a:xfrm>
              <a:off x="4803571" y="5032703"/>
              <a:ext cx="1298753" cy="307777"/>
            </a:xfrm>
            <a:prstGeom prst="rect">
              <a:avLst/>
            </a:prstGeom>
            <a:noFill/>
          </p:spPr>
          <p:txBody>
            <a:bodyPr wrap="none" rtlCol="0">
              <a:spAutoFit/>
            </a:bodyPr>
            <a:lstStyle/>
            <a:p>
              <a:r>
                <a:rPr lang="fr-FR" sz="1400" i="1" dirty="0" smtClean="0"/>
                <a:t>Naturellement</a:t>
              </a:r>
              <a:endParaRPr lang="fr-FR" sz="1400" i="1"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40"/>
                                        </p:tgtEl>
                                        <p:attrNameLst>
                                          <p:attrName>style.visibility</p:attrName>
                                        </p:attrNameLst>
                                      </p:cBhvr>
                                      <p:to>
                                        <p:strVal val="visible"/>
                                      </p:to>
                                    </p:set>
                                  </p:childTnLst>
                                </p:cTn>
                              </p:par>
                            </p:childTnLst>
                          </p:cTn>
                        </p:par>
                        <p:par>
                          <p:cTn id="13" fill="hold">
                            <p:stCondLst>
                              <p:cond delay="0"/>
                            </p:stCondLst>
                            <p:childTnLst>
                              <p:par>
                                <p:cTn id="14" presetID="1" presetClass="entr" presetSubtype="0" fill="hold" nodeType="afterEffect">
                                  <p:stCondLst>
                                    <p:cond delay="0"/>
                                  </p:stCondLst>
                                  <p:childTnLst>
                                    <p:set>
                                      <p:cBhvr>
                                        <p:cTn id="15" dur="1" fill="hold">
                                          <p:stCondLst>
                                            <p:cond delay="0"/>
                                          </p:stCondLst>
                                        </p:cTn>
                                        <p:tgtEl>
                                          <p:spTgt spid="58"/>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22" presetClass="entr" presetSubtype="1" fill="hold" grpId="0" nodeType="clickEffect">
                                  <p:stCondLst>
                                    <p:cond delay="0"/>
                                  </p:stCondLst>
                                  <p:childTnLst>
                                    <p:set>
                                      <p:cBhvr>
                                        <p:cTn id="19" dur="1" fill="hold">
                                          <p:stCondLst>
                                            <p:cond delay="0"/>
                                          </p:stCondLst>
                                        </p:cTn>
                                        <p:tgtEl>
                                          <p:spTgt spid="45"/>
                                        </p:tgtEl>
                                        <p:attrNameLst>
                                          <p:attrName>style.visibility</p:attrName>
                                        </p:attrNameLst>
                                      </p:cBhvr>
                                      <p:to>
                                        <p:strVal val="visible"/>
                                      </p:to>
                                    </p:set>
                                    <p:animEffect transition="in" filter="wipe(up)">
                                      <p:cBhvr>
                                        <p:cTn id="20" dur="500"/>
                                        <p:tgtEl>
                                          <p:spTgt spid="45"/>
                                        </p:tgtEl>
                                      </p:cBhvr>
                                    </p:animEffect>
                                  </p:childTnLst>
                                </p:cTn>
                              </p:par>
                              <p:par>
                                <p:cTn id="21" presetID="22" presetClass="entr" presetSubtype="8" fill="hold" grpId="0" nodeType="withEffect">
                                  <p:stCondLst>
                                    <p:cond delay="0"/>
                                  </p:stCondLst>
                                  <p:childTnLst>
                                    <p:set>
                                      <p:cBhvr>
                                        <p:cTn id="22" dur="1" fill="hold">
                                          <p:stCondLst>
                                            <p:cond delay="0"/>
                                          </p:stCondLst>
                                        </p:cTn>
                                        <p:tgtEl>
                                          <p:spTgt spid="39"/>
                                        </p:tgtEl>
                                        <p:attrNameLst>
                                          <p:attrName>style.visibility</p:attrName>
                                        </p:attrNameLst>
                                      </p:cBhvr>
                                      <p:to>
                                        <p:strVal val="visible"/>
                                      </p:to>
                                    </p:set>
                                    <p:animEffect transition="in" filter="wipe(left)">
                                      <p:cBhvr>
                                        <p:cTn id="23" dur="500"/>
                                        <p:tgtEl>
                                          <p:spTgt spid="39"/>
                                        </p:tgtEl>
                                      </p:cBhvr>
                                    </p:animEffect>
                                  </p:childTnLst>
                                </p:cTn>
                              </p:par>
                            </p:childTnLst>
                          </p:cTn>
                        </p:par>
                        <p:par>
                          <p:cTn id="24" fill="hold">
                            <p:stCondLst>
                              <p:cond delay="500"/>
                            </p:stCondLst>
                            <p:childTnLst>
                              <p:par>
                                <p:cTn id="25" presetID="22" presetClass="entr" presetSubtype="1" fill="hold" nodeType="afterEffect">
                                  <p:stCondLst>
                                    <p:cond delay="0"/>
                                  </p:stCondLst>
                                  <p:childTnLst>
                                    <p:set>
                                      <p:cBhvr>
                                        <p:cTn id="26" dur="1" fill="hold">
                                          <p:stCondLst>
                                            <p:cond delay="0"/>
                                          </p:stCondLst>
                                        </p:cTn>
                                        <p:tgtEl>
                                          <p:spTgt spid="41"/>
                                        </p:tgtEl>
                                        <p:attrNameLst>
                                          <p:attrName>style.visibility</p:attrName>
                                        </p:attrNameLst>
                                      </p:cBhvr>
                                      <p:to>
                                        <p:strVal val="visible"/>
                                      </p:to>
                                    </p:set>
                                    <p:animEffect transition="in" filter="wipe(up)">
                                      <p:cBhvr>
                                        <p:cTn id="27"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4" grpId="0" animBg="1"/>
      <p:bldP spid="45"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txBox="1">
            <a:spLocks noChangeArrowheads="1"/>
          </p:cNvSpPr>
          <p:nvPr/>
        </p:nvSpPr>
        <p:spPr>
          <a:xfrm>
            <a:off x="131762" y="984441"/>
            <a:ext cx="11857037" cy="513169"/>
          </a:xfrm>
          <a:prstGeom prst="rect">
            <a:avLst/>
          </a:prstGeom>
        </p:spPr>
        <p:txBody>
          <a:bodyPr/>
          <a:lstStyle/>
          <a:p>
            <a:r>
              <a:rPr lang="fr-FR" sz="2400" b="1" kern="0" dirty="0">
                <a:solidFill>
                  <a:srgbClr val="DA6667"/>
                </a:solidFill>
                <a:latin typeface="Arial Narrow" pitchFamily="34" charset="0"/>
              </a:rPr>
              <a:t>Transitions induites : Amplification optique </a:t>
            </a:r>
            <a:r>
              <a:rPr lang="fr-FR" sz="2400" b="1" kern="0" dirty="0" smtClean="0">
                <a:solidFill>
                  <a:srgbClr val="DA6667"/>
                </a:solidFill>
                <a:latin typeface="Arial Narrow" pitchFamily="34" charset="0"/>
                <a:sym typeface="Wingdings" pitchFamily="2" charset="2"/>
              </a:rPr>
              <a:t> </a:t>
            </a:r>
            <a:r>
              <a:rPr lang="fr-FR" sz="2400" b="1" kern="0" dirty="0">
                <a:solidFill>
                  <a:srgbClr val="DA6667"/>
                </a:solidFill>
                <a:latin typeface="Arial Narrow" pitchFamily="34" charset="0"/>
                <a:sym typeface="Wingdings" pitchFamily="2" charset="2"/>
              </a:rPr>
              <a:t>Nécessité d’un pompage : inversion de population</a:t>
            </a:r>
            <a:endParaRPr lang="fr-FR" sz="2400" b="1" kern="0" dirty="0">
              <a:solidFill>
                <a:srgbClr val="DA6667"/>
              </a:solidFill>
              <a:latin typeface="Arial Narrow" pitchFamily="34" charset="0"/>
              <a:ea typeface="+mj-ea"/>
              <a:cs typeface="+mj-cs"/>
            </a:endParaRPr>
          </a:p>
        </p:txBody>
      </p:sp>
      <p:sp>
        <p:nvSpPr>
          <p:cNvPr id="217090" name="Rectangle 2"/>
          <p:cNvSpPr>
            <a:spLocks noChangeArrowheads="1"/>
          </p:cNvSpPr>
          <p:nvPr/>
        </p:nvSpPr>
        <p:spPr bwMode="auto">
          <a:xfrm>
            <a:off x="1524000" y="-184666"/>
            <a:ext cx="184731" cy="369332"/>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sp>
        <p:nvSpPr>
          <p:cNvPr id="217091" name="Rectangle 3"/>
          <p:cNvSpPr>
            <a:spLocks noChangeArrowheads="1"/>
          </p:cNvSpPr>
          <p:nvPr/>
        </p:nvSpPr>
        <p:spPr bwMode="auto">
          <a:xfrm>
            <a:off x="1524000" y="243959"/>
            <a:ext cx="184731" cy="369332"/>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sp>
        <p:nvSpPr>
          <p:cNvPr id="217093" name="Rectangle 5"/>
          <p:cNvSpPr>
            <a:spLocks noChangeArrowheads="1"/>
          </p:cNvSpPr>
          <p:nvPr/>
        </p:nvSpPr>
        <p:spPr bwMode="auto">
          <a:xfrm>
            <a:off x="1524000" y="-184666"/>
            <a:ext cx="184731" cy="369332"/>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sp>
        <p:nvSpPr>
          <p:cNvPr id="217094" name="Rectangle 6"/>
          <p:cNvSpPr>
            <a:spLocks noChangeArrowheads="1"/>
          </p:cNvSpPr>
          <p:nvPr/>
        </p:nvSpPr>
        <p:spPr bwMode="auto">
          <a:xfrm>
            <a:off x="1524000" y="243959"/>
            <a:ext cx="184731" cy="369332"/>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sp>
        <p:nvSpPr>
          <p:cNvPr id="217096" name="Rectangle 8"/>
          <p:cNvSpPr>
            <a:spLocks noChangeArrowheads="1"/>
          </p:cNvSpPr>
          <p:nvPr/>
        </p:nvSpPr>
        <p:spPr bwMode="auto">
          <a:xfrm>
            <a:off x="1524000" y="-184666"/>
            <a:ext cx="184731" cy="369332"/>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sp>
        <p:nvSpPr>
          <p:cNvPr id="217097" name="Rectangle 9"/>
          <p:cNvSpPr>
            <a:spLocks noChangeArrowheads="1"/>
          </p:cNvSpPr>
          <p:nvPr/>
        </p:nvSpPr>
        <p:spPr bwMode="auto">
          <a:xfrm>
            <a:off x="1524000" y="301109"/>
            <a:ext cx="184731" cy="369332"/>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sp>
        <p:nvSpPr>
          <p:cNvPr id="217099" name="Rectangle 11"/>
          <p:cNvSpPr>
            <a:spLocks noChangeArrowheads="1"/>
          </p:cNvSpPr>
          <p:nvPr/>
        </p:nvSpPr>
        <p:spPr bwMode="auto">
          <a:xfrm>
            <a:off x="1524000" y="-184666"/>
            <a:ext cx="184731" cy="369332"/>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sp>
        <p:nvSpPr>
          <p:cNvPr id="217100" name="Rectangle 12"/>
          <p:cNvSpPr>
            <a:spLocks noChangeArrowheads="1"/>
          </p:cNvSpPr>
          <p:nvPr/>
        </p:nvSpPr>
        <p:spPr bwMode="auto">
          <a:xfrm>
            <a:off x="1524000" y="272534"/>
            <a:ext cx="184731" cy="369332"/>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grpSp>
        <p:nvGrpSpPr>
          <p:cNvPr id="40" name="Groupe 39"/>
          <p:cNvGrpSpPr/>
          <p:nvPr/>
        </p:nvGrpSpPr>
        <p:grpSpPr>
          <a:xfrm>
            <a:off x="4850051" y="3801188"/>
            <a:ext cx="3679353" cy="524696"/>
            <a:chOff x="3946587" y="4891087"/>
            <a:chExt cx="2572111" cy="524696"/>
          </a:xfrm>
        </p:grpSpPr>
        <p:sp>
          <p:nvSpPr>
            <p:cNvPr id="36" name="Accolade ouvrante 35"/>
            <p:cNvSpPr/>
            <p:nvPr/>
          </p:nvSpPr>
          <p:spPr>
            <a:xfrm rot="16200000">
              <a:off x="4423196" y="4414478"/>
              <a:ext cx="276045" cy="1229264"/>
            </a:xfrm>
            <a:prstGeom prst="leftBrace">
              <a:avLst/>
            </a:prstGeom>
            <a:ln w="28575">
              <a:solidFill>
                <a:srgbClr val="FF0000"/>
              </a:solidFill>
              <a:headEnd type="none" w="med" len="med"/>
              <a:tailEnd type="none" w="med" len="med"/>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sp>
          <p:nvSpPr>
            <p:cNvPr id="37" name="Accolade ouvrante 36"/>
            <p:cNvSpPr/>
            <p:nvPr/>
          </p:nvSpPr>
          <p:spPr>
            <a:xfrm rot="16200000">
              <a:off x="5766043" y="4414478"/>
              <a:ext cx="276045" cy="1229264"/>
            </a:xfrm>
            <a:prstGeom prst="leftBrace">
              <a:avLst/>
            </a:prstGeom>
            <a:ln w="28575">
              <a:solidFill>
                <a:srgbClr val="FF0000"/>
              </a:solidFill>
              <a:headEnd type="none" w="med" len="med"/>
              <a:tailEnd type="none" w="med" len="med"/>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sp>
          <p:nvSpPr>
            <p:cNvPr id="38" name="ZoneTexte 37"/>
            <p:cNvSpPr txBox="1"/>
            <p:nvPr/>
          </p:nvSpPr>
          <p:spPr>
            <a:xfrm>
              <a:off x="4347713" y="5046451"/>
              <a:ext cx="317355" cy="369332"/>
            </a:xfrm>
            <a:prstGeom prst="rect">
              <a:avLst/>
            </a:prstGeom>
            <a:noFill/>
          </p:spPr>
          <p:txBody>
            <a:bodyPr wrap="none" rtlCol="0">
              <a:spAutoFit/>
            </a:bodyPr>
            <a:lstStyle/>
            <a:p>
              <a:r>
                <a:rPr lang="fr-FR" b="1" dirty="0" smtClean="0">
                  <a:solidFill>
                    <a:srgbClr val="FF0000"/>
                  </a:solidFill>
                  <a:latin typeface="Arial Narrow" pitchFamily="34" charset="0"/>
                </a:rPr>
                <a:t>= 0</a:t>
              </a:r>
              <a:endParaRPr lang="fr-FR" b="1" dirty="0">
                <a:solidFill>
                  <a:srgbClr val="FF0000"/>
                </a:solidFill>
                <a:latin typeface="Arial Narrow" pitchFamily="34" charset="0"/>
              </a:endParaRPr>
            </a:p>
          </p:txBody>
        </p:sp>
        <p:sp>
          <p:nvSpPr>
            <p:cNvPr id="39" name="ZoneTexte 38"/>
            <p:cNvSpPr txBox="1"/>
            <p:nvPr/>
          </p:nvSpPr>
          <p:spPr>
            <a:xfrm>
              <a:off x="5707804" y="5034951"/>
              <a:ext cx="317355" cy="369332"/>
            </a:xfrm>
            <a:prstGeom prst="rect">
              <a:avLst/>
            </a:prstGeom>
            <a:noFill/>
          </p:spPr>
          <p:txBody>
            <a:bodyPr wrap="none" rtlCol="0">
              <a:spAutoFit/>
            </a:bodyPr>
            <a:lstStyle/>
            <a:p>
              <a:r>
                <a:rPr lang="fr-FR" b="1" dirty="0" smtClean="0">
                  <a:solidFill>
                    <a:srgbClr val="FF0000"/>
                  </a:solidFill>
                  <a:latin typeface="Arial Narrow" pitchFamily="34" charset="0"/>
                </a:rPr>
                <a:t>= 0</a:t>
              </a:r>
              <a:endParaRPr lang="fr-FR" b="1" dirty="0">
                <a:solidFill>
                  <a:srgbClr val="FF0000"/>
                </a:solidFill>
                <a:latin typeface="Arial Narrow" pitchFamily="34" charset="0"/>
              </a:endParaRPr>
            </a:p>
          </p:txBody>
        </p:sp>
      </p:grpSp>
      <p:sp>
        <p:nvSpPr>
          <p:cNvPr id="29" name="Rectangle 28"/>
          <p:cNvSpPr/>
          <p:nvPr/>
        </p:nvSpPr>
        <p:spPr>
          <a:xfrm>
            <a:off x="6354762" y="1488444"/>
            <a:ext cx="5689600" cy="646331"/>
          </a:xfrm>
          <a:prstGeom prst="rect">
            <a:avLst/>
          </a:prstGeom>
        </p:spPr>
        <p:txBody>
          <a:bodyPr wrap="square">
            <a:spAutoFit/>
          </a:bodyPr>
          <a:lstStyle/>
          <a:p>
            <a:pPr marL="285750" indent="-285750" algn="ctr">
              <a:buFont typeface="Arial" panose="020B0604020202020204" pitchFamily="34" charset="0"/>
              <a:buChar char="•"/>
            </a:pPr>
            <a:r>
              <a:rPr lang="fr-FR" dirty="0" smtClean="0">
                <a:latin typeface="+mj-lt"/>
              </a:rPr>
              <a:t>Rappel Densité volumique et spectrale d’énergie</a:t>
            </a:r>
          </a:p>
          <a:p>
            <a:pPr algn="ctr"/>
            <a:r>
              <a:rPr lang="fr-FR" i="1" dirty="0" smtClean="0">
                <a:latin typeface="Arial Narrow" pitchFamily="34" charset="0"/>
              </a:rPr>
              <a:t>(rappel rayonnement thermique Planck)</a:t>
            </a:r>
            <a:r>
              <a:rPr lang="fr-FR" b="1" dirty="0" smtClean="0">
                <a:latin typeface="Arial Narrow" pitchFamily="34" charset="0"/>
              </a:rPr>
              <a:t> </a:t>
            </a:r>
            <a:endParaRPr lang="fr-FR" b="1" dirty="0">
              <a:latin typeface="Arial Narrow" pitchFamily="34" charset="0"/>
            </a:endParaRPr>
          </a:p>
        </p:txBody>
      </p:sp>
      <mc:AlternateContent xmlns:mc="http://schemas.openxmlformats.org/markup-compatibility/2006" xmlns:a14="http://schemas.microsoft.com/office/drawing/2010/main">
        <mc:Choice Requires="a14">
          <p:sp>
            <p:nvSpPr>
              <p:cNvPr id="10" name="Rectangle 9"/>
              <p:cNvSpPr/>
              <p:nvPr/>
            </p:nvSpPr>
            <p:spPr>
              <a:xfrm>
                <a:off x="7675610" y="2015115"/>
                <a:ext cx="3047904" cy="823623"/>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
                        <m:sSubPr>
                          <m:ctrlPr>
                            <a:rPr lang="fr-FR" i="1" smtClean="0">
                              <a:latin typeface="Cambria Math" panose="02040503050406030204" pitchFamily="18" charset="0"/>
                            </a:rPr>
                          </m:ctrlPr>
                        </m:sSubPr>
                        <m:e>
                          <m:r>
                            <a:rPr lang="fr-FR" i="1">
                              <a:latin typeface="Cambria Math" panose="02040503050406030204" pitchFamily="18" charset="0"/>
                            </a:rPr>
                            <m:t>𝜌</m:t>
                          </m:r>
                        </m:e>
                        <m:sub>
                          <m:sSub>
                            <m:sSubPr>
                              <m:ctrlPr>
                                <a:rPr lang="fr-FR" b="1" i="1">
                                  <a:solidFill>
                                    <a:srgbClr val="FF0000"/>
                                  </a:solidFill>
                                  <a:latin typeface="Cambria Math" panose="02040503050406030204" pitchFamily="18" charset="0"/>
                                </a:rPr>
                              </m:ctrlPr>
                            </m:sSubPr>
                            <m:e>
                              <m:r>
                                <a:rPr lang="fr-FR" b="1" i="1">
                                  <a:solidFill>
                                    <a:srgbClr val="FF0000"/>
                                  </a:solidFill>
                                  <a:latin typeface="Cambria Math" panose="02040503050406030204" pitchFamily="18" charset="0"/>
                                </a:rPr>
                                <m:t>𝝂</m:t>
                              </m:r>
                            </m:e>
                            <m:sub>
                              <m:r>
                                <a:rPr lang="fr-FR" b="1" i="1">
                                  <a:solidFill>
                                    <a:srgbClr val="FF0000"/>
                                  </a:solidFill>
                                  <a:latin typeface="Cambria Math" panose="02040503050406030204" pitchFamily="18" charset="0"/>
                                </a:rPr>
                                <m:t>𝑩𝑨</m:t>
                              </m:r>
                            </m:sub>
                          </m:sSub>
                        </m:sub>
                      </m:sSub>
                      <m:r>
                        <a:rPr lang="fr-FR" i="0">
                          <a:latin typeface="Cambria Math" panose="02040503050406030204" pitchFamily="18" charset="0"/>
                        </a:rPr>
                        <m:t>=</m:t>
                      </m:r>
                      <m:f>
                        <m:fPr>
                          <m:ctrlPr>
                            <a:rPr lang="fr-FR" i="1">
                              <a:latin typeface="Cambria Math" panose="02040503050406030204" pitchFamily="18" charset="0"/>
                            </a:rPr>
                          </m:ctrlPr>
                        </m:fPr>
                        <m:num>
                          <m:r>
                            <a:rPr lang="fr-FR" i="0">
                              <a:latin typeface="Cambria Math" panose="02040503050406030204" pitchFamily="18" charset="0"/>
                            </a:rPr>
                            <m:t>8</m:t>
                          </m:r>
                          <m:r>
                            <a:rPr lang="fr-FR" i="1">
                              <a:latin typeface="Cambria Math" panose="02040503050406030204" pitchFamily="18" charset="0"/>
                            </a:rPr>
                            <m:t>𝜋</m:t>
                          </m:r>
                          <m:r>
                            <a:rPr lang="fr-FR" i="1">
                              <a:latin typeface="Cambria Math" panose="02040503050406030204" pitchFamily="18" charset="0"/>
                            </a:rPr>
                            <m:t>h</m:t>
                          </m:r>
                          <m:sSup>
                            <m:sSupPr>
                              <m:ctrlPr>
                                <a:rPr lang="fr-FR" i="1">
                                  <a:latin typeface="Cambria Math" panose="02040503050406030204" pitchFamily="18" charset="0"/>
                                </a:rPr>
                              </m:ctrlPr>
                            </m:sSupPr>
                            <m:e>
                              <m:r>
                                <a:rPr lang="fr-FR" i="1">
                                  <a:latin typeface="Cambria Math" panose="02040503050406030204" pitchFamily="18" charset="0"/>
                                </a:rPr>
                                <m:t>𝜈</m:t>
                              </m:r>
                            </m:e>
                            <m:sup>
                              <m:r>
                                <a:rPr lang="fr-FR" i="0">
                                  <a:latin typeface="Cambria Math" panose="02040503050406030204" pitchFamily="18" charset="0"/>
                                </a:rPr>
                                <m:t>3</m:t>
                              </m:r>
                            </m:sup>
                          </m:sSup>
                        </m:num>
                        <m:den>
                          <m:sSup>
                            <m:sSupPr>
                              <m:ctrlPr>
                                <a:rPr lang="fr-FR" i="1">
                                  <a:latin typeface="Cambria Math" panose="02040503050406030204" pitchFamily="18" charset="0"/>
                                </a:rPr>
                              </m:ctrlPr>
                            </m:sSupPr>
                            <m:e>
                              <m:r>
                                <a:rPr lang="fr-FR" i="1">
                                  <a:latin typeface="Cambria Math" panose="02040503050406030204" pitchFamily="18" charset="0"/>
                                </a:rPr>
                                <m:t>𝑐</m:t>
                              </m:r>
                            </m:e>
                            <m:sup>
                              <m:r>
                                <a:rPr lang="fr-FR" i="0">
                                  <a:latin typeface="Cambria Math" panose="02040503050406030204" pitchFamily="18" charset="0"/>
                                </a:rPr>
                                <m:t>3</m:t>
                              </m:r>
                            </m:sup>
                          </m:sSup>
                        </m:den>
                      </m:f>
                      <m:f>
                        <m:fPr>
                          <m:ctrlPr>
                            <a:rPr lang="fr-FR" i="1">
                              <a:latin typeface="Cambria Math" panose="02040503050406030204" pitchFamily="18" charset="0"/>
                            </a:rPr>
                          </m:ctrlPr>
                        </m:fPr>
                        <m:num>
                          <m:r>
                            <a:rPr lang="fr-FR" i="0">
                              <a:latin typeface="Cambria Math" panose="02040503050406030204" pitchFamily="18" charset="0"/>
                            </a:rPr>
                            <m:t>1</m:t>
                          </m:r>
                        </m:num>
                        <m:den>
                          <m:sSup>
                            <m:sSupPr>
                              <m:ctrlPr>
                                <a:rPr lang="fr-FR" i="1">
                                  <a:latin typeface="Cambria Math" panose="02040503050406030204" pitchFamily="18" charset="0"/>
                                </a:rPr>
                              </m:ctrlPr>
                            </m:sSupPr>
                            <m:e>
                              <m:r>
                                <a:rPr lang="fr-FR" i="1">
                                  <a:latin typeface="Cambria Math" panose="02040503050406030204" pitchFamily="18" charset="0"/>
                                </a:rPr>
                                <m:t>𝑒</m:t>
                              </m:r>
                            </m:e>
                            <m:sup>
                              <m:f>
                                <m:fPr>
                                  <m:ctrlPr>
                                    <a:rPr lang="fr-FR" i="1">
                                      <a:latin typeface="Cambria Math" panose="02040503050406030204" pitchFamily="18" charset="0"/>
                                    </a:rPr>
                                  </m:ctrlPr>
                                </m:fPr>
                                <m:num>
                                  <m:r>
                                    <a:rPr lang="fr-FR" i="1">
                                      <a:latin typeface="Cambria Math" panose="02040503050406030204" pitchFamily="18" charset="0"/>
                                    </a:rPr>
                                    <m:t>h</m:t>
                                  </m:r>
                                  <m:sSub>
                                    <m:sSubPr>
                                      <m:ctrlPr>
                                        <a:rPr lang="fr-FR" b="1" i="1">
                                          <a:solidFill>
                                            <a:srgbClr val="FF0000"/>
                                          </a:solidFill>
                                          <a:latin typeface="Cambria Math" panose="02040503050406030204" pitchFamily="18" charset="0"/>
                                        </a:rPr>
                                      </m:ctrlPr>
                                    </m:sSubPr>
                                    <m:e>
                                      <m:r>
                                        <a:rPr lang="fr-FR" b="1" i="1">
                                          <a:solidFill>
                                            <a:srgbClr val="FF0000"/>
                                          </a:solidFill>
                                          <a:latin typeface="Cambria Math" panose="02040503050406030204" pitchFamily="18" charset="0"/>
                                        </a:rPr>
                                        <m:t>𝝂</m:t>
                                      </m:r>
                                    </m:e>
                                    <m:sub>
                                      <m:r>
                                        <a:rPr lang="fr-FR" b="1" i="1">
                                          <a:solidFill>
                                            <a:srgbClr val="FF0000"/>
                                          </a:solidFill>
                                          <a:latin typeface="Cambria Math" panose="02040503050406030204" pitchFamily="18" charset="0"/>
                                        </a:rPr>
                                        <m:t>𝑩𝑨</m:t>
                                      </m:r>
                                    </m:sub>
                                  </m:sSub>
                                </m:num>
                                <m:den>
                                  <m:sSub>
                                    <m:sSubPr>
                                      <m:ctrlPr>
                                        <a:rPr lang="fr-FR" i="1">
                                          <a:latin typeface="Cambria Math" panose="02040503050406030204" pitchFamily="18" charset="0"/>
                                        </a:rPr>
                                      </m:ctrlPr>
                                    </m:sSubPr>
                                    <m:e>
                                      <m:r>
                                        <a:rPr lang="fr-FR" i="1">
                                          <a:latin typeface="Cambria Math" panose="02040503050406030204" pitchFamily="18" charset="0"/>
                                        </a:rPr>
                                        <m:t>𝑘</m:t>
                                      </m:r>
                                    </m:e>
                                    <m:sub>
                                      <m:r>
                                        <a:rPr lang="fr-FR" i="1">
                                          <a:latin typeface="Cambria Math" panose="02040503050406030204" pitchFamily="18" charset="0"/>
                                        </a:rPr>
                                        <m:t>𝑏</m:t>
                                      </m:r>
                                    </m:sub>
                                  </m:sSub>
                                  <m:r>
                                    <a:rPr lang="fr-FR" i="1">
                                      <a:latin typeface="Cambria Math" panose="02040503050406030204" pitchFamily="18" charset="0"/>
                                    </a:rPr>
                                    <m:t>𝑇</m:t>
                                  </m:r>
                                </m:den>
                              </m:f>
                            </m:sup>
                          </m:sSup>
                          <m:r>
                            <a:rPr lang="fr-FR" i="0">
                              <a:latin typeface="Cambria Math" panose="02040503050406030204" pitchFamily="18" charset="0"/>
                            </a:rPr>
                            <m:t>−1</m:t>
                          </m:r>
                        </m:den>
                      </m:f>
                    </m:oMath>
                  </m:oMathPara>
                </a14:m>
                <a:endParaRPr lang="fr-FR" dirty="0"/>
              </a:p>
            </p:txBody>
          </p:sp>
        </mc:Choice>
        <mc:Fallback xmlns="">
          <p:sp>
            <p:nvSpPr>
              <p:cNvPr id="10" name="Rectangle 9"/>
              <p:cNvSpPr>
                <a:spLocks noRot="1" noChangeAspect="1" noMove="1" noResize="1" noEditPoints="1" noAdjustHandles="1" noChangeArrowheads="1" noChangeShapeType="1" noTextEdit="1"/>
              </p:cNvSpPr>
              <p:nvPr/>
            </p:nvSpPr>
            <p:spPr>
              <a:xfrm>
                <a:off x="7675610" y="2015115"/>
                <a:ext cx="3047904" cy="823623"/>
              </a:xfrm>
              <a:prstGeom prst="rect">
                <a:avLst/>
              </a:prstGeom>
              <a:blipFill>
                <a:blip r:embed="rId2"/>
                <a:stretch>
                  <a:fillRect/>
                </a:stretch>
              </a:blipFill>
            </p:spPr>
            <p:txBody>
              <a:bodyPr/>
              <a:lstStyle/>
              <a:p>
                <a:r>
                  <a:rPr lang="fr-FR">
                    <a:noFill/>
                  </a:rPr>
                  <a:t> </a:t>
                </a:r>
              </a:p>
            </p:txBody>
          </p:sp>
        </mc:Fallback>
      </mc:AlternateContent>
      <mc:AlternateContent xmlns:mc="http://schemas.openxmlformats.org/markup-compatibility/2006" xmlns:a14="http://schemas.microsoft.com/office/drawing/2010/main">
        <mc:Choice Requires="a14">
          <p:sp>
            <p:nvSpPr>
              <p:cNvPr id="35" name="Rectangle 34"/>
              <p:cNvSpPr/>
              <p:nvPr/>
            </p:nvSpPr>
            <p:spPr>
              <a:xfrm>
                <a:off x="1708731" y="1907965"/>
                <a:ext cx="2513893" cy="835037"/>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
                        <m:sSubPr>
                          <m:ctrlPr>
                            <a:rPr lang="fr-FR" i="1">
                              <a:latin typeface="Cambria Math" panose="02040503050406030204" pitchFamily="18" charset="0"/>
                            </a:rPr>
                          </m:ctrlPr>
                        </m:sSubPr>
                        <m:e>
                          <m:r>
                            <a:rPr lang="fr-FR" i="1">
                              <a:latin typeface="Cambria Math" panose="02040503050406030204" pitchFamily="18" charset="0"/>
                            </a:rPr>
                            <m:t>𝜌</m:t>
                          </m:r>
                        </m:e>
                        <m:sub>
                          <m:sSub>
                            <m:sSubPr>
                              <m:ctrlPr>
                                <a:rPr lang="fr-FR" b="1" i="1">
                                  <a:solidFill>
                                    <a:srgbClr val="FF0000"/>
                                  </a:solidFill>
                                  <a:latin typeface="Cambria Math" panose="02040503050406030204" pitchFamily="18" charset="0"/>
                                </a:rPr>
                              </m:ctrlPr>
                            </m:sSubPr>
                            <m:e>
                              <m:r>
                                <a:rPr lang="fr-FR" b="1" i="1">
                                  <a:solidFill>
                                    <a:srgbClr val="FF0000"/>
                                  </a:solidFill>
                                  <a:latin typeface="Cambria Math" panose="02040503050406030204" pitchFamily="18" charset="0"/>
                                </a:rPr>
                                <m:t>𝝂</m:t>
                              </m:r>
                            </m:e>
                            <m:sub>
                              <m:r>
                                <a:rPr lang="fr-FR" b="1" i="1">
                                  <a:solidFill>
                                    <a:srgbClr val="FF0000"/>
                                  </a:solidFill>
                                  <a:latin typeface="Cambria Math" panose="02040503050406030204" pitchFamily="18" charset="0"/>
                                </a:rPr>
                                <m:t>𝑩𝑨</m:t>
                              </m:r>
                            </m:sub>
                          </m:sSub>
                        </m:sub>
                      </m:sSub>
                      <m:r>
                        <a:rPr lang="fr-FR" i="0">
                          <a:latin typeface="Cambria Math" panose="02040503050406030204" pitchFamily="18" charset="0"/>
                        </a:rPr>
                        <m:t>=</m:t>
                      </m:r>
                      <m:f>
                        <m:fPr>
                          <m:ctrlPr>
                            <a:rPr lang="fr-FR" i="1">
                              <a:latin typeface="Cambria Math" panose="02040503050406030204" pitchFamily="18" charset="0"/>
                            </a:rPr>
                          </m:ctrlPr>
                        </m:fPr>
                        <m:num>
                          <m:sSub>
                            <m:sSubPr>
                              <m:ctrlPr>
                                <a:rPr lang="fr-FR" i="1">
                                  <a:latin typeface="Cambria Math" panose="02040503050406030204" pitchFamily="18" charset="0"/>
                                </a:rPr>
                              </m:ctrlPr>
                            </m:sSubPr>
                            <m:e>
                              <m:r>
                                <a:rPr lang="fr-FR" i="1">
                                  <a:latin typeface="Cambria Math" panose="02040503050406030204" pitchFamily="18" charset="0"/>
                                </a:rPr>
                                <m:t>𝐴</m:t>
                              </m:r>
                            </m:e>
                            <m:sub>
                              <m:r>
                                <a:rPr lang="fr-FR" i="1">
                                  <a:latin typeface="Cambria Math" panose="02040503050406030204" pitchFamily="18" charset="0"/>
                                </a:rPr>
                                <m:t>𝑏𝑎</m:t>
                              </m:r>
                            </m:sub>
                          </m:sSub>
                        </m:num>
                        <m:den>
                          <m:sSub>
                            <m:sSubPr>
                              <m:ctrlPr>
                                <a:rPr lang="fr-FR" i="1">
                                  <a:latin typeface="Cambria Math" panose="02040503050406030204" pitchFamily="18" charset="0"/>
                                </a:rPr>
                              </m:ctrlPr>
                            </m:sSubPr>
                            <m:e>
                              <m:r>
                                <a:rPr lang="fr-FR" i="1">
                                  <a:latin typeface="Cambria Math" panose="02040503050406030204" pitchFamily="18" charset="0"/>
                                </a:rPr>
                                <m:t>𝐵</m:t>
                              </m:r>
                            </m:e>
                            <m:sub>
                              <m:r>
                                <a:rPr lang="fr-FR" i="1">
                                  <a:latin typeface="Cambria Math" panose="02040503050406030204" pitchFamily="18" charset="0"/>
                                </a:rPr>
                                <m:t>𝑎𝑏</m:t>
                              </m:r>
                            </m:sub>
                          </m:sSub>
                          <m:sSup>
                            <m:sSupPr>
                              <m:ctrlPr>
                                <a:rPr lang="fr-FR" i="1">
                                  <a:latin typeface="Cambria Math" panose="02040503050406030204" pitchFamily="18" charset="0"/>
                                </a:rPr>
                              </m:ctrlPr>
                            </m:sSupPr>
                            <m:e>
                              <m:r>
                                <a:rPr lang="fr-FR" i="1">
                                  <a:latin typeface="Cambria Math" panose="02040503050406030204" pitchFamily="18" charset="0"/>
                                </a:rPr>
                                <m:t>𝑒</m:t>
                              </m:r>
                            </m:e>
                            <m:sup>
                              <m:f>
                                <m:fPr>
                                  <m:ctrlPr>
                                    <a:rPr lang="fr-FR" i="1">
                                      <a:latin typeface="Cambria Math" panose="02040503050406030204" pitchFamily="18" charset="0"/>
                                    </a:rPr>
                                  </m:ctrlPr>
                                </m:fPr>
                                <m:num>
                                  <m:r>
                                    <a:rPr lang="fr-FR" i="1">
                                      <a:latin typeface="Cambria Math" panose="02040503050406030204" pitchFamily="18" charset="0"/>
                                    </a:rPr>
                                    <m:t>h</m:t>
                                  </m:r>
                                  <m:sSub>
                                    <m:sSubPr>
                                      <m:ctrlPr>
                                        <a:rPr lang="fr-FR" b="1" i="1">
                                          <a:solidFill>
                                            <a:srgbClr val="FF0000"/>
                                          </a:solidFill>
                                          <a:latin typeface="Cambria Math" panose="02040503050406030204" pitchFamily="18" charset="0"/>
                                        </a:rPr>
                                      </m:ctrlPr>
                                    </m:sSubPr>
                                    <m:e>
                                      <m:r>
                                        <a:rPr lang="fr-FR" b="1" i="1">
                                          <a:solidFill>
                                            <a:srgbClr val="FF0000"/>
                                          </a:solidFill>
                                          <a:latin typeface="Cambria Math" panose="02040503050406030204" pitchFamily="18" charset="0"/>
                                        </a:rPr>
                                        <m:t>𝝂</m:t>
                                      </m:r>
                                    </m:e>
                                    <m:sub>
                                      <m:r>
                                        <a:rPr lang="fr-FR" b="1" i="1">
                                          <a:solidFill>
                                            <a:srgbClr val="FF0000"/>
                                          </a:solidFill>
                                          <a:latin typeface="Cambria Math" panose="02040503050406030204" pitchFamily="18" charset="0"/>
                                        </a:rPr>
                                        <m:t>𝑩𝑨</m:t>
                                      </m:r>
                                    </m:sub>
                                  </m:sSub>
                                </m:num>
                                <m:den>
                                  <m:sSub>
                                    <m:sSubPr>
                                      <m:ctrlPr>
                                        <a:rPr lang="fr-FR" i="1">
                                          <a:latin typeface="Cambria Math" panose="02040503050406030204" pitchFamily="18" charset="0"/>
                                        </a:rPr>
                                      </m:ctrlPr>
                                    </m:sSubPr>
                                    <m:e>
                                      <m:r>
                                        <a:rPr lang="fr-FR" i="1">
                                          <a:latin typeface="Cambria Math" panose="02040503050406030204" pitchFamily="18" charset="0"/>
                                        </a:rPr>
                                        <m:t>𝑘</m:t>
                                      </m:r>
                                    </m:e>
                                    <m:sub>
                                      <m:r>
                                        <a:rPr lang="fr-FR" i="1">
                                          <a:latin typeface="Cambria Math" panose="02040503050406030204" pitchFamily="18" charset="0"/>
                                        </a:rPr>
                                        <m:t>𝑏</m:t>
                                      </m:r>
                                    </m:sub>
                                  </m:sSub>
                                  <m:r>
                                    <a:rPr lang="fr-FR" i="1">
                                      <a:latin typeface="Cambria Math" panose="02040503050406030204" pitchFamily="18" charset="0"/>
                                    </a:rPr>
                                    <m:t>𝑇</m:t>
                                  </m:r>
                                </m:den>
                              </m:f>
                            </m:sup>
                          </m:sSup>
                          <m:r>
                            <a:rPr lang="fr-FR">
                              <a:latin typeface="Cambria Math" panose="02040503050406030204" pitchFamily="18" charset="0"/>
                            </a:rPr>
                            <m:t>−</m:t>
                          </m:r>
                          <m:sSub>
                            <m:sSubPr>
                              <m:ctrlPr>
                                <a:rPr lang="fr-FR" i="1">
                                  <a:latin typeface="Cambria Math" panose="02040503050406030204" pitchFamily="18" charset="0"/>
                                </a:rPr>
                              </m:ctrlPr>
                            </m:sSubPr>
                            <m:e>
                              <m:r>
                                <a:rPr lang="fr-FR" i="1">
                                  <a:latin typeface="Cambria Math" panose="02040503050406030204" pitchFamily="18" charset="0"/>
                                </a:rPr>
                                <m:t>𝐵</m:t>
                              </m:r>
                            </m:e>
                            <m:sub>
                              <m:r>
                                <a:rPr lang="fr-FR" i="1">
                                  <a:latin typeface="Cambria Math" panose="02040503050406030204" pitchFamily="18" charset="0"/>
                                </a:rPr>
                                <m:t>𝑏𝑎</m:t>
                              </m:r>
                            </m:sub>
                          </m:sSub>
                        </m:den>
                      </m:f>
                    </m:oMath>
                  </m:oMathPara>
                </a14:m>
                <a:endParaRPr lang="fr-FR" dirty="0"/>
              </a:p>
            </p:txBody>
          </p:sp>
        </mc:Choice>
        <mc:Fallback xmlns="">
          <p:sp>
            <p:nvSpPr>
              <p:cNvPr id="35" name="Rectangle 34"/>
              <p:cNvSpPr>
                <a:spLocks noRot="1" noChangeAspect="1" noMove="1" noResize="1" noEditPoints="1" noAdjustHandles="1" noChangeArrowheads="1" noChangeShapeType="1" noTextEdit="1"/>
              </p:cNvSpPr>
              <p:nvPr/>
            </p:nvSpPr>
            <p:spPr>
              <a:xfrm>
                <a:off x="1708731" y="1907965"/>
                <a:ext cx="2513893" cy="835037"/>
              </a:xfrm>
              <a:prstGeom prst="rect">
                <a:avLst/>
              </a:prstGeom>
              <a:blipFill>
                <a:blip r:embed="rId3"/>
                <a:stretch>
                  <a:fillRect/>
                </a:stretch>
              </a:blipFill>
            </p:spPr>
            <p:txBody>
              <a:bodyPr/>
              <a:lstStyle/>
              <a:p>
                <a:r>
                  <a:rPr lang="fr-FR">
                    <a:noFill/>
                  </a:rPr>
                  <a:t> </a:t>
                </a:r>
              </a:p>
            </p:txBody>
          </p:sp>
        </mc:Fallback>
      </mc:AlternateContent>
      <p:sp>
        <p:nvSpPr>
          <p:cNvPr id="15" name="ZoneTexte 14"/>
          <p:cNvSpPr txBox="1"/>
          <p:nvPr/>
        </p:nvSpPr>
        <p:spPr>
          <a:xfrm>
            <a:off x="557137" y="1485756"/>
            <a:ext cx="5320687" cy="369332"/>
          </a:xfrm>
          <a:prstGeom prst="rect">
            <a:avLst/>
          </a:prstGeom>
          <a:noFill/>
        </p:spPr>
        <p:txBody>
          <a:bodyPr wrap="none" rtlCol="0">
            <a:spAutoFit/>
          </a:bodyPr>
          <a:lstStyle/>
          <a:p>
            <a:pPr marL="285750" indent="-285750">
              <a:buFont typeface="Arial" panose="020B0604020202020204" pitchFamily="34" charset="0"/>
              <a:buChar char="•"/>
            </a:pPr>
            <a:r>
              <a:rPr lang="fr-FR" dirty="0"/>
              <a:t>O</a:t>
            </a:r>
            <a:r>
              <a:rPr lang="fr-FR" dirty="0" smtClean="0"/>
              <a:t>n vient de voir que, depuis les </a:t>
            </a:r>
            <a:r>
              <a:rPr lang="fr-FR" dirty="0" err="1" smtClean="0"/>
              <a:t>éq</a:t>
            </a:r>
            <a:r>
              <a:rPr lang="fr-FR" dirty="0" smtClean="0"/>
              <a:t>. D’Einstein :</a:t>
            </a:r>
            <a:endParaRPr lang="fr-FR" dirty="0"/>
          </a:p>
        </p:txBody>
      </p:sp>
      <p:sp>
        <p:nvSpPr>
          <p:cNvPr id="44" name="Espace réservé du numéro de diapositive 1"/>
          <p:cNvSpPr>
            <a:spLocks noGrp="1"/>
          </p:cNvSpPr>
          <p:nvPr>
            <p:ph type="sldNum" sz="quarter" idx="11"/>
          </p:nvPr>
        </p:nvSpPr>
        <p:spPr>
          <a:xfrm>
            <a:off x="438151" y="6403938"/>
            <a:ext cx="1115483" cy="288925"/>
          </a:xfrm>
        </p:spPr>
        <p:txBody>
          <a:bodyPr/>
          <a:lstStyle/>
          <a:p>
            <a:r>
              <a:rPr lang="fr-FR" dirty="0" smtClean="0"/>
              <a:t>page </a:t>
            </a:r>
            <a:fld id="{C6DDD436-036D-4AFC-B45E-DF406FB8E6F8}" type="slidenum">
              <a:rPr lang="fr-FR" smtClean="0"/>
              <a:pPr/>
              <a:t>21</a:t>
            </a:fld>
            <a:endParaRPr lang="fr-FR" dirty="0"/>
          </a:p>
        </p:txBody>
      </p:sp>
      <p:sp>
        <p:nvSpPr>
          <p:cNvPr id="45" name="Titre 1"/>
          <p:cNvSpPr txBox="1">
            <a:spLocks/>
          </p:cNvSpPr>
          <p:nvPr/>
        </p:nvSpPr>
        <p:spPr>
          <a:xfrm>
            <a:off x="2288659" y="6352067"/>
            <a:ext cx="7391400" cy="392666"/>
          </a:xfrm>
          <a:prstGeom prst="rect">
            <a:avLst/>
          </a:prstGeom>
        </p:spPr>
        <p:txBody>
          <a:bodyPr/>
          <a:lstStyle/>
          <a:p>
            <a:pPr>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lang="fr-FR" b="1" kern="0" dirty="0">
              <a:solidFill>
                <a:schemeClr val="tx2"/>
              </a:solidFill>
              <a:latin typeface="+mj-lt"/>
              <a:ea typeface="+mj-ea"/>
              <a:cs typeface="+mj-cs"/>
            </a:endParaRPr>
          </a:p>
        </p:txBody>
      </p:sp>
      <p:sp>
        <p:nvSpPr>
          <p:cNvPr id="46" name="Rectangle 45"/>
          <p:cNvSpPr/>
          <p:nvPr/>
        </p:nvSpPr>
        <p:spPr>
          <a:xfrm>
            <a:off x="2077169" y="457855"/>
            <a:ext cx="8138766" cy="523220"/>
          </a:xfrm>
          <a:prstGeom prst="rect">
            <a:avLst/>
          </a:prstGeom>
        </p:spPr>
        <p:txBody>
          <a:bodyPr wrap="none">
            <a:spAutoFit/>
          </a:bodyPr>
          <a:lstStyle/>
          <a:p>
            <a:r>
              <a:rPr lang="fr-FR" sz="2800" b="1" kern="0" dirty="0" smtClean="0">
                <a:solidFill>
                  <a:srgbClr val="DA6667"/>
                </a:solidFill>
                <a:latin typeface="Arial"/>
              </a:rPr>
              <a:t>3. Les </a:t>
            </a:r>
            <a:r>
              <a:rPr lang="fr-FR" sz="2800" b="1" kern="0" dirty="0">
                <a:solidFill>
                  <a:srgbClr val="DA6667"/>
                </a:solidFill>
                <a:latin typeface="Arial"/>
              </a:rPr>
              <a:t>transitions radiatives : La luminescence</a:t>
            </a:r>
          </a:p>
        </p:txBody>
      </p:sp>
      <p:grpSp>
        <p:nvGrpSpPr>
          <p:cNvPr id="12" name="Groupe 11"/>
          <p:cNvGrpSpPr/>
          <p:nvPr/>
        </p:nvGrpSpPr>
        <p:grpSpPr>
          <a:xfrm>
            <a:off x="3150532" y="2409294"/>
            <a:ext cx="6364214" cy="1380136"/>
            <a:chOff x="3150532" y="2968094"/>
            <a:chExt cx="6364214" cy="1380136"/>
          </a:xfrm>
        </p:grpSpPr>
        <mc:AlternateContent xmlns:mc="http://schemas.openxmlformats.org/markup-compatibility/2006" xmlns:a14="http://schemas.microsoft.com/office/drawing/2010/main">
          <mc:Choice Requires="a14">
            <p:sp>
              <p:nvSpPr>
                <p:cNvPr id="13" name="Rectangle 12"/>
                <p:cNvSpPr/>
                <p:nvPr/>
              </p:nvSpPr>
              <p:spPr>
                <a:xfrm>
                  <a:off x="3150532" y="3630918"/>
                  <a:ext cx="6364214" cy="717312"/>
                </a:xfrm>
                <a:prstGeom prst="rect">
                  <a:avLst/>
                </a:prstGeom>
              </p:spPr>
              <p:txBody>
                <a:bodyPr wrap="square">
                  <a:spAutoFit/>
                </a:bodyPr>
                <a:lstStyle/>
                <a:p>
                  <a:pPr/>
                  <a14:m>
                    <m:oMathPara xmlns:m="http://schemas.openxmlformats.org/officeDocument/2006/math">
                      <m:oMathParaPr>
                        <m:jc m:val="centerGroup"/>
                      </m:oMathParaPr>
                      <m:oMath xmlns:m="http://schemas.openxmlformats.org/officeDocument/2006/math">
                        <m:sSup>
                          <m:sSupPr>
                            <m:ctrlPr>
                              <a:rPr lang="fr-FR" i="1">
                                <a:latin typeface="Cambria Math" panose="02040503050406030204" pitchFamily="18" charset="0"/>
                              </a:rPr>
                            </m:ctrlPr>
                          </m:sSupPr>
                          <m:e>
                            <m:r>
                              <a:rPr lang="fr-FR" i="1">
                                <a:latin typeface="Cambria Math" panose="02040503050406030204" pitchFamily="18" charset="0"/>
                              </a:rPr>
                              <m:t>𝑒</m:t>
                            </m:r>
                          </m:e>
                          <m:sup>
                            <m:r>
                              <a:rPr lang="fr-FR" i="1">
                                <a:latin typeface="Cambria Math" panose="02040503050406030204" pitchFamily="18" charset="0"/>
                              </a:rPr>
                              <m:t>h</m:t>
                            </m:r>
                            <m:f>
                              <m:fPr>
                                <m:type m:val="lin"/>
                                <m:ctrlPr>
                                  <a:rPr lang="fr-FR" i="1">
                                    <a:latin typeface="Cambria Math" panose="02040503050406030204" pitchFamily="18" charset="0"/>
                                  </a:rPr>
                                </m:ctrlPr>
                              </m:fPr>
                              <m:num>
                                <m:r>
                                  <a:rPr lang="fr-FR" i="1">
                                    <a:latin typeface="Cambria Math" panose="02040503050406030204" pitchFamily="18" charset="0"/>
                                  </a:rPr>
                                  <m:t>𝜈</m:t>
                                </m:r>
                              </m:num>
                              <m:den>
                                <m:sSub>
                                  <m:sSubPr>
                                    <m:ctrlPr>
                                      <a:rPr lang="fr-FR" i="1">
                                        <a:latin typeface="Cambria Math" panose="02040503050406030204" pitchFamily="18" charset="0"/>
                                      </a:rPr>
                                    </m:ctrlPr>
                                  </m:sSubPr>
                                  <m:e>
                                    <m:r>
                                      <a:rPr lang="fr-FR" i="1">
                                        <a:latin typeface="Cambria Math" panose="02040503050406030204" pitchFamily="18" charset="0"/>
                                      </a:rPr>
                                      <m:t>𝑘</m:t>
                                    </m:r>
                                  </m:e>
                                  <m:sub>
                                    <m:r>
                                      <a:rPr lang="fr-FR" i="1">
                                        <a:latin typeface="Cambria Math" panose="02040503050406030204" pitchFamily="18" charset="0"/>
                                      </a:rPr>
                                      <m:t>𝐵</m:t>
                                    </m:r>
                                  </m:sub>
                                </m:sSub>
                              </m:den>
                            </m:f>
                            <m:r>
                              <a:rPr lang="fr-FR" b="1" i="1" smtClean="0">
                                <a:solidFill>
                                  <a:srgbClr val="FF0000"/>
                                </a:solidFill>
                                <a:latin typeface="Cambria Math" panose="02040503050406030204" pitchFamily="18" charset="0"/>
                              </a:rPr>
                              <m:t>𝑻</m:t>
                            </m:r>
                          </m:sup>
                        </m:sSup>
                        <m:d>
                          <m:dPr>
                            <m:begChr m:val="["/>
                            <m:endChr m:val="]"/>
                            <m:ctrlPr>
                              <a:rPr lang="fr-FR" i="1">
                                <a:latin typeface="Cambria Math" panose="02040503050406030204" pitchFamily="18" charset="0"/>
                              </a:rPr>
                            </m:ctrlPr>
                          </m:dPr>
                          <m:e>
                            <m:f>
                              <m:fPr>
                                <m:ctrlPr>
                                  <a:rPr lang="fr-FR" i="1">
                                    <a:latin typeface="Cambria Math" panose="02040503050406030204" pitchFamily="18" charset="0"/>
                                  </a:rPr>
                                </m:ctrlPr>
                              </m:fPr>
                              <m:num>
                                <m:r>
                                  <a:rPr lang="fr-FR" i="0">
                                    <a:latin typeface="Cambria Math" panose="02040503050406030204" pitchFamily="18" charset="0"/>
                                  </a:rPr>
                                  <m:t>8</m:t>
                                </m:r>
                                <m:r>
                                  <a:rPr lang="fr-FR" i="1">
                                    <a:latin typeface="Cambria Math" panose="02040503050406030204" pitchFamily="18" charset="0"/>
                                  </a:rPr>
                                  <m:t>𝜋</m:t>
                                </m:r>
                                <m:r>
                                  <a:rPr lang="fr-FR" i="1">
                                    <a:latin typeface="Cambria Math" panose="02040503050406030204" pitchFamily="18" charset="0"/>
                                  </a:rPr>
                                  <m:t>h</m:t>
                                </m:r>
                                <m:sSup>
                                  <m:sSupPr>
                                    <m:ctrlPr>
                                      <a:rPr lang="fr-FR" i="1">
                                        <a:latin typeface="Cambria Math" panose="02040503050406030204" pitchFamily="18" charset="0"/>
                                      </a:rPr>
                                    </m:ctrlPr>
                                  </m:sSupPr>
                                  <m:e>
                                    <m:r>
                                      <a:rPr lang="fr-FR" i="1">
                                        <a:latin typeface="Cambria Math" panose="02040503050406030204" pitchFamily="18" charset="0"/>
                                      </a:rPr>
                                      <m:t>𝜈</m:t>
                                    </m:r>
                                  </m:e>
                                  <m:sup>
                                    <m:r>
                                      <a:rPr lang="fr-FR" i="0">
                                        <a:latin typeface="Cambria Math" panose="02040503050406030204" pitchFamily="18" charset="0"/>
                                      </a:rPr>
                                      <m:t>3</m:t>
                                    </m:r>
                                  </m:sup>
                                </m:sSup>
                              </m:num>
                              <m:den>
                                <m:sSup>
                                  <m:sSupPr>
                                    <m:ctrlPr>
                                      <a:rPr lang="fr-FR" i="1">
                                        <a:latin typeface="Cambria Math" panose="02040503050406030204" pitchFamily="18" charset="0"/>
                                      </a:rPr>
                                    </m:ctrlPr>
                                  </m:sSupPr>
                                  <m:e>
                                    <m:r>
                                      <a:rPr lang="fr-FR" i="1">
                                        <a:latin typeface="Cambria Math" panose="02040503050406030204" pitchFamily="18" charset="0"/>
                                      </a:rPr>
                                      <m:t>𝑐</m:t>
                                    </m:r>
                                  </m:e>
                                  <m:sup>
                                    <m:r>
                                      <a:rPr lang="fr-FR" i="0">
                                        <a:latin typeface="Cambria Math" panose="02040503050406030204" pitchFamily="18" charset="0"/>
                                      </a:rPr>
                                      <m:t>3</m:t>
                                    </m:r>
                                  </m:sup>
                                </m:sSup>
                              </m:den>
                            </m:f>
                            <m:sSub>
                              <m:sSubPr>
                                <m:ctrlPr>
                                  <a:rPr lang="fr-FR" i="1">
                                    <a:latin typeface="Cambria Math" panose="02040503050406030204" pitchFamily="18" charset="0"/>
                                  </a:rPr>
                                </m:ctrlPr>
                              </m:sSubPr>
                              <m:e>
                                <m:r>
                                  <a:rPr lang="fr-FR" i="1">
                                    <a:latin typeface="Cambria Math" panose="02040503050406030204" pitchFamily="18" charset="0"/>
                                  </a:rPr>
                                  <m:t>𝐵</m:t>
                                </m:r>
                              </m:e>
                              <m:sub>
                                <m:r>
                                  <a:rPr lang="fr-FR" i="1">
                                    <a:latin typeface="Cambria Math" panose="02040503050406030204" pitchFamily="18" charset="0"/>
                                  </a:rPr>
                                  <m:t>𝑎𝑏</m:t>
                                </m:r>
                              </m:sub>
                            </m:sSub>
                            <m:r>
                              <a:rPr lang="fr-FR" i="0">
                                <a:latin typeface="Cambria Math" panose="02040503050406030204" pitchFamily="18" charset="0"/>
                              </a:rPr>
                              <m:t>−</m:t>
                            </m:r>
                            <m:sSub>
                              <m:sSubPr>
                                <m:ctrlPr>
                                  <a:rPr lang="fr-FR" i="1">
                                    <a:latin typeface="Cambria Math" panose="02040503050406030204" pitchFamily="18" charset="0"/>
                                  </a:rPr>
                                </m:ctrlPr>
                              </m:sSubPr>
                              <m:e>
                                <m:r>
                                  <a:rPr lang="fr-FR" i="1">
                                    <a:latin typeface="Cambria Math" panose="02040503050406030204" pitchFamily="18" charset="0"/>
                                  </a:rPr>
                                  <m:t>𝐴</m:t>
                                </m:r>
                              </m:e>
                              <m:sub>
                                <m:r>
                                  <a:rPr lang="fr-FR" i="1">
                                    <a:latin typeface="Cambria Math" panose="02040503050406030204" pitchFamily="18" charset="0"/>
                                  </a:rPr>
                                  <m:t>𝑏𝑎</m:t>
                                </m:r>
                              </m:sub>
                            </m:sSub>
                          </m:e>
                        </m:d>
                        <m:r>
                          <a:rPr lang="fr-FR" i="0">
                            <a:latin typeface="Cambria Math" panose="02040503050406030204" pitchFamily="18" charset="0"/>
                          </a:rPr>
                          <m:t>=</m:t>
                        </m:r>
                        <m:d>
                          <m:dPr>
                            <m:begChr m:val="["/>
                            <m:endChr m:val="]"/>
                            <m:ctrlPr>
                              <a:rPr lang="fr-FR" i="1">
                                <a:latin typeface="Cambria Math" panose="02040503050406030204" pitchFamily="18" charset="0"/>
                              </a:rPr>
                            </m:ctrlPr>
                          </m:dPr>
                          <m:e>
                            <m:f>
                              <m:fPr>
                                <m:ctrlPr>
                                  <a:rPr lang="fr-FR" i="1">
                                    <a:latin typeface="Cambria Math" panose="02040503050406030204" pitchFamily="18" charset="0"/>
                                  </a:rPr>
                                </m:ctrlPr>
                              </m:fPr>
                              <m:num>
                                <m:r>
                                  <a:rPr lang="fr-FR" i="0">
                                    <a:latin typeface="Cambria Math" panose="02040503050406030204" pitchFamily="18" charset="0"/>
                                  </a:rPr>
                                  <m:t>8</m:t>
                                </m:r>
                                <m:r>
                                  <a:rPr lang="fr-FR" i="1">
                                    <a:latin typeface="Cambria Math" panose="02040503050406030204" pitchFamily="18" charset="0"/>
                                  </a:rPr>
                                  <m:t>𝜋</m:t>
                                </m:r>
                                <m:r>
                                  <a:rPr lang="fr-FR" i="1">
                                    <a:latin typeface="Cambria Math" panose="02040503050406030204" pitchFamily="18" charset="0"/>
                                  </a:rPr>
                                  <m:t>h</m:t>
                                </m:r>
                                <m:sSup>
                                  <m:sSupPr>
                                    <m:ctrlPr>
                                      <a:rPr lang="fr-FR" i="1">
                                        <a:latin typeface="Cambria Math" panose="02040503050406030204" pitchFamily="18" charset="0"/>
                                      </a:rPr>
                                    </m:ctrlPr>
                                  </m:sSupPr>
                                  <m:e>
                                    <m:r>
                                      <a:rPr lang="fr-FR" i="1">
                                        <a:latin typeface="Cambria Math" panose="02040503050406030204" pitchFamily="18" charset="0"/>
                                      </a:rPr>
                                      <m:t>𝜈</m:t>
                                    </m:r>
                                  </m:e>
                                  <m:sup>
                                    <m:r>
                                      <a:rPr lang="fr-FR" i="0">
                                        <a:latin typeface="Cambria Math" panose="02040503050406030204" pitchFamily="18" charset="0"/>
                                      </a:rPr>
                                      <m:t>3</m:t>
                                    </m:r>
                                  </m:sup>
                                </m:sSup>
                              </m:num>
                              <m:den>
                                <m:sSup>
                                  <m:sSupPr>
                                    <m:ctrlPr>
                                      <a:rPr lang="fr-FR" i="1">
                                        <a:latin typeface="Cambria Math" panose="02040503050406030204" pitchFamily="18" charset="0"/>
                                      </a:rPr>
                                    </m:ctrlPr>
                                  </m:sSupPr>
                                  <m:e>
                                    <m:r>
                                      <a:rPr lang="fr-FR" i="1">
                                        <a:latin typeface="Cambria Math" panose="02040503050406030204" pitchFamily="18" charset="0"/>
                                      </a:rPr>
                                      <m:t>𝑐</m:t>
                                    </m:r>
                                  </m:e>
                                  <m:sup>
                                    <m:r>
                                      <a:rPr lang="fr-FR" i="0">
                                        <a:latin typeface="Cambria Math" panose="02040503050406030204" pitchFamily="18" charset="0"/>
                                      </a:rPr>
                                      <m:t>3</m:t>
                                    </m:r>
                                  </m:sup>
                                </m:sSup>
                              </m:den>
                            </m:f>
                            <m:sSub>
                              <m:sSubPr>
                                <m:ctrlPr>
                                  <a:rPr lang="fr-FR" i="1">
                                    <a:latin typeface="Cambria Math" panose="02040503050406030204" pitchFamily="18" charset="0"/>
                                  </a:rPr>
                                </m:ctrlPr>
                              </m:sSubPr>
                              <m:e>
                                <m:r>
                                  <a:rPr lang="fr-FR" i="1">
                                    <a:latin typeface="Cambria Math" panose="02040503050406030204" pitchFamily="18" charset="0"/>
                                  </a:rPr>
                                  <m:t>𝐵</m:t>
                                </m:r>
                              </m:e>
                              <m:sub>
                                <m:r>
                                  <a:rPr lang="fr-FR" i="1">
                                    <a:latin typeface="Cambria Math" panose="02040503050406030204" pitchFamily="18" charset="0"/>
                                  </a:rPr>
                                  <m:t>𝑏𝑎</m:t>
                                </m:r>
                              </m:sub>
                            </m:sSub>
                            <m:r>
                              <a:rPr lang="fr-FR" i="0">
                                <a:latin typeface="Cambria Math" panose="02040503050406030204" pitchFamily="18" charset="0"/>
                              </a:rPr>
                              <m:t>−</m:t>
                            </m:r>
                            <m:sSub>
                              <m:sSubPr>
                                <m:ctrlPr>
                                  <a:rPr lang="fr-FR" i="1">
                                    <a:latin typeface="Cambria Math" panose="02040503050406030204" pitchFamily="18" charset="0"/>
                                  </a:rPr>
                                </m:ctrlPr>
                              </m:sSubPr>
                              <m:e>
                                <m:r>
                                  <a:rPr lang="fr-FR" i="1">
                                    <a:latin typeface="Cambria Math" panose="02040503050406030204" pitchFamily="18" charset="0"/>
                                  </a:rPr>
                                  <m:t>𝐴</m:t>
                                </m:r>
                              </m:e>
                              <m:sub>
                                <m:r>
                                  <a:rPr lang="fr-FR" i="1">
                                    <a:latin typeface="Cambria Math" panose="02040503050406030204" pitchFamily="18" charset="0"/>
                                  </a:rPr>
                                  <m:t>𝑏𝑎</m:t>
                                </m:r>
                              </m:sub>
                            </m:sSub>
                          </m:e>
                        </m:d>
                      </m:oMath>
                    </m:oMathPara>
                  </a14:m>
                  <a:endParaRPr lang="fr-FR" dirty="0"/>
                </a:p>
              </p:txBody>
            </p:sp>
          </mc:Choice>
          <mc:Fallback xmlns="">
            <p:sp>
              <p:nvSpPr>
                <p:cNvPr id="13" name="Rectangle 12"/>
                <p:cNvSpPr>
                  <a:spLocks noRot="1" noChangeAspect="1" noMove="1" noResize="1" noEditPoints="1" noAdjustHandles="1" noChangeArrowheads="1" noChangeShapeType="1" noTextEdit="1"/>
                </p:cNvSpPr>
                <p:nvPr/>
              </p:nvSpPr>
              <p:spPr>
                <a:xfrm>
                  <a:off x="3150532" y="3630918"/>
                  <a:ext cx="6364214" cy="717312"/>
                </a:xfrm>
                <a:prstGeom prst="rect">
                  <a:avLst/>
                </a:prstGeom>
                <a:blipFill>
                  <a:blip r:embed="rId4"/>
                  <a:stretch>
                    <a:fillRect/>
                  </a:stretch>
                </a:blipFill>
              </p:spPr>
              <p:txBody>
                <a:bodyPr/>
                <a:lstStyle/>
                <a:p>
                  <a:r>
                    <a:rPr lang="fr-FR">
                      <a:noFill/>
                    </a:rPr>
                    <a:t> </a:t>
                  </a:r>
                </a:p>
              </p:txBody>
            </p:sp>
          </mc:Fallback>
        </mc:AlternateContent>
        <p:grpSp>
          <p:nvGrpSpPr>
            <p:cNvPr id="4" name="Groupe 3"/>
            <p:cNvGrpSpPr/>
            <p:nvPr/>
          </p:nvGrpSpPr>
          <p:grpSpPr>
            <a:xfrm>
              <a:off x="4995493" y="2968094"/>
              <a:ext cx="2414136" cy="598910"/>
              <a:chOff x="4995493" y="3247494"/>
              <a:chExt cx="2414136" cy="598910"/>
            </a:xfrm>
          </p:grpSpPr>
          <p:sp>
            <p:nvSpPr>
              <p:cNvPr id="2" name="Flèche vers le bas 1"/>
              <p:cNvSpPr/>
              <p:nvPr/>
            </p:nvSpPr>
            <p:spPr>
              <a:xfrm rot="19402702">
                <a:off x="4995493" y="3249504"/>
                <a:ext cx="330200" cy="596900"/>
              </a:xfrm>
              <a:prstGeom prst="down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47" name="Flèche vers le bas 46"/>
              <p:cNvSpPr/>
              <p:nvPr/>
            </p:nvSpPr>
            <p:spPr>
              <a:xfrm rot="2197298" flipH="1">
                <a:off x="7079429" y="3247494"/>
                <a:ext cx="330200" cy="596900"/>
              </a:xfrm>
              <a:prstGeom prst="down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grpSp>
      </p:grpSp>
      <p:grpSp>
        <p:nvGrpSpPr>
          <p:cNvPr id="11" name="Groupe 10"/>
          <p:cNvGrpSpPr/>
          <p:nvPr/>
        </p:nvGrpSpPr>
        <p:grpSpPr>
          <a:xfrm>
            <a:off x="11538" y="3602139"/>
            <a:ext cx="4757273" cy="475094"/>
            <a:chOff x="11538" y="4224439"/>
            <a:chExt cx="4757273" cy="475094"/>
          </a:xfrm>
        </p:grpSpPr>
        <p:sp>
          <p:nvSpPr>
            <p:cNvPr id="31" name="Rectangle 30"/>
            <p:cNvSpPr/>
            <p:nvPr/>
          </p:nvSpPr>
          <p:spPr>
            <a:xfrm>
              <a:off x="462969" y="4330201"/>
              <a:ext cx="4305842" cy="369332"/>
            </a:xfrm>
            <a:prstGeom prst="rect">
              <a:avLst/>
            </a:prstGeom>
          </p:spPr>
          <p:txBody>
            <a:bodyPr wrap="square">
              <a:spAutoFit/>
            </a:bodyPr>
            <a:lstStyle/>
            <a:p>
              <a:r>
                <a:rPr lang="fr-FR" b="1" dirty="0" smtClean="0">
                  <a:solidFill>
                    <a:srgbClr val="FF0000"/>
                  </a:solidFill>
                  <a:latin typeface="+mj-lt"/>
                </a:rPr>
                <a:t>Cette équation doit être vérifiée </a:t>
              </a:r>
              <a:r>
                <a:rPr lang="fr-FR" b="1" dirty="0" smtClean="0">
                  <a:solidFill>
                    <a:srgbClr val="FF0000"/>
                  </a:solidFill>
                  <a:latin typeface="+mj-lt"/>
                  <a:sym typeface="Symbol" panose="05050102010706020507" pitchFamily="18" charset="2"/>
                </a:rPr>
                <a:t> T°</a:t>
              </a:r>
              <a:r>
                <a:rPr lang="fr-FR" b="1" dirty="0" smtClean="0">
                  <a:solidFill>
                    <a:srgbClr val="FF0000"/>
                  </a:solidFill>
                  <a:latin typeface="+mj-lt"/>
                </a:rPr>
                <a:t> !</a:t>
              </a:r>
              <a:endParaRPr lang="fr-FR" b="1" dirty="0">
                <a:solidFill>
                  <a:srgbClr val="FF0000"/>
                </a:solidFill>
                <a:latin typeface="+mj-lt"/>
              </a:endParaRPr>
            </a:p>
          </p:txBody>
        </p:sp>
        <p:sp>
          <p:nvSpPr>
            <p:cNvPr id="8" name="Virage 7"/>
            <p:cNvSpPr/>
            <p:nvPr/>
          </p:nvSpPr>
          <p:spPr>
            <a:xfrm flipV="1">
              <a:off x="11538" y="4224439"/>
              <a:ext cx="451431" cy="398096"/>
            </a:xfrm>
            <a:prstGeom prst="ben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schemeClr val="tx1"/>
                </a:solidFill>
              </a:endParaRPr>
            </a:p>
          </p:txBody>
        </p:sp>
      </p:grpSp>
      <p:grpSp>
        <p:nvGrpSpPr>
          <p:cNvPr id="26" name="Groupe 25"/>
          <p:cNvGrpSpPr/>
          <p:nvPr/>
        </p:nvGrpSpPr>
        <p:grpSpPr>
          <a:xfrm>
            <a:off x="50056" y="4506307"/>
            <a:ext cx="11354543" cy="370413"/>
            <a:chOff x="50056" y="4506307"/>
            <a:chExt cx="11354543" cy="370413"/>
          </a:xfrm>
        </p:grpSpPr>
        <p:sp>
          <p:nvSpPr>
            <p:cNvPr id="23" name="Flèche droite 22"/>
            <p:cNvSpPr/>
            <p:nvPr/>
          </p:nvSpPr>
          <p:spPr>
            <a:xfrm>
              <a:off x="50056" y="4506307"/>
              <a:ext cx="507081" cy="370413"/>
            </a:xfrm>
            <a:prstGeom prst="righ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mc:AlternateContent xmlns:mc="http://schemas.openxmlformats.org/markup-compatibility/2006" xmlns:a14="http://schemas.microsoft.com/office/drawing/2010/main">
          <mc:Choice Requires="a14">
            <p:sp>
              <p:nvSpPr>
                <p:cNvPr id="52" name="Rectangle 51"/>
                <p:cNvSpPr/>
                <p:nvPr/>
              </p:nvSpPr>
              <p:spPr>
                <a:xfrm>
                  <a:off x="787400" y="4506307"/>
                  <a:ext cx="10617199" cy="369332"/>
                </a:xfrm>
                <a:prstGeom prst="rect">
                  <a:avLst/>
                </a:prstGeom>
              </p:spPr>
              <p:txBody>
                <a:bodyPr wrap="square">
                  <a:spAutoFit/>
                </a:bodyPr>
                <a:lstStyle/>
                <a:p>
                  <a14:m>
                    <m:oMath xmlns:m="http://schemas.openxmlformats.org/officeDocument/2006/math">
                      <m:sSub>
                        <m:sSubPr>
                          <m:ctrlPr>
                            <a:rPr lang="fr-FR" b="1" i="1">
                              <a:solidFill>
                                <a:srgbClr val="FF0000"/>
                              </a:solidFill>
                              <a:latin typeface="Cambria Math" panose="02040503050406030204" pitchFamily="18" charset="0"/>
                            </a:rPr>
                          </m:ctrlPr>
                        </m:sSubPr>
                        <m:e>
                          <m:r>
                            <a:rPr lang="fr-FR" b="1" i="1">
                              <a:solidFill>
                                <a:srgbClr val="FF0000"/>
                              </a:solidFill>
                              <a:latin typeface="Cambria Math" panose="02040503050406030204" pitchFamily="18" charset="0"/>
                              <a:ea typeface="Times New Roman" panose="02020603050405020304" pitchFamily="18" charset="0"/>
                              <a:cs typeface="Times New Roman" panose="02020603050405020304" pitchFamily="18" charset="0"/>
                            </a:rPr>
                            <m:t>𝑩</m:t>
                          </m:r>
                        </m:e>
                        <m:sub>
                          <m:r>
                            <a:rPr lang="fr-FR" b="1" i="1">
                              <a:solidFill>
                                <a:srgbClr val="FF0000"/>
                              </a:solidFill>
                              <a:latin typeface="Cambria Math" panose="02040503050406030204" pitchFamily="18" charset="0"/>
                              <a:ea typeface="Times New Roman" panose="02020603050405020304" pitchFamily="18" charset="0"/>
                              <a:cs typeface="Times New Roman" panose="02020603050405020304" pitchFamily="18" charset="0"/>
                            </a:rPr>
                            <m:t>𝒂𝒃</m:t>
                          </m:r>
                        </m:sub>
                      </m:sSub>
                      <m:r>
                        <a:rPr lang="fr-FR" b="1" i="1">
                          <a:solidFill>
                            <a:srgbClr val="FF0000"/>
                          </a:solidFill>
                          <a:latin typeface="Cambria Math" panose="02040503050406030204" pitchFamily="18" charset="0"/>
                          <a:ea typeface="Times New Roman" panose="02020603050405020304" pitchFamily="18" charset="0"/>
                          <a:cs typeface="Times New Roman" panose="02020603050405020304" pitchFamily="18" charset="0"/>
                        </a:rPr>
                        <m:t>=</m:t>
                      </m:r>
                      <m:sSub>
                        <m:sSubPr>
                          <m:ctrlPr>
                            <a:rPr lang="fr-FR" b="1" i="1">
                              <a:solidFill>
                                <a:srgbClr val="FF0000"/>
                              </a:solidFill>
                              <a:latin typeface="Cambria Math" panose="02040503050406030204" pitchFamily="18" charset="0"/>
                            </a:rPr>
                          </m:ctrlPr>
                        </m:sSubPr>
                        <m:e>
                          <m:r>
                            <a:rPr lang="fr-FR" b="1" i="1">
                              <a:solidFill>
                                <a:srgbClr val="FF0000"/>
                              </a:solidFill>
                              <a:latin typeface="Cambria Math" panose="02040503050406030204" pitchFamily="18" charset="0"/>
                              <a:ea typeface="Times New Roman" panose="02020603050405020304" pitchFamily="18" charset="0"/>
                              <a:cs typeface="Times New Roman" panose="02020603050405020304" pitchFamily="18" charset="0"/>
                            </a:rPr>
                            <m:t>𝑩</m:t>
                          </m:r>
                        </m:e>
                        <m:sub>
                          <m:r>
                            <a:rPr lang="fr-FR" b="1" i="1">
                              <a:solidFill>
                                <a:srgbClr val="FF0000"/>
                              </a:solidFill>
                              <a:latin typeface="Cambria Math" panose="02040503050406030204" pitchFamily="18" charset="0"/>
                              <a:ea typeface="Times New Roman" panose="02020603050405020304" pitchFamily="18" charset="0"/>
                              <a:cs typeface="Times New Roman" panose="02020603050405020304" pitchFamily="18" charset="0"/>
                            </a:rPr>
                            <m:t>𝒃𝒂</m:t>
                          </m:r>
                        </m:sub>
                      </m:sSub>
                    </m:oMath>
                  </a14:m>
                  <a:r>
                    <a:rPr lang="fr-FR" b="1" dirty="0" smtClean="0">
                      <a:latin typeface="+mj-lt"/>
                    </a:rPr>
                    <a:t> 	</a:t>
                  </a:r>
                  <a:r>
                    <a:rPr lang="fr-FR" b="1" dirty="0" smtClean="0">
                      <a:latin typeface="+mj-lt"/>
                      <a:sym typeface="Wingdings" panose="05000000000000000000" pitchFamily="2" charset="2"/>
                    </a:rPr>
                    <a:t> </a:t>
                  </a:r>
                  <a:r>
                    <a:rPr lang="fr-FR" b="1" dirty="0" smtClean="0">
                      <a:latin typeface="+mj-lt"/>
                    </a:rPr>
                    <a:t>probabilité d’</a:t>
                  </a:r>
                  <a:r>
                    <a:rPr lang="fr-FR" b="1" dirty="0" smtClean="0">
                      <a:solidFill>
                        <a:srgbClr val="FF0000"/>
                      </a:solidFill>
                      <a:latin typeface="+mj-lt"/>
                    </a:rPr>
                    <a:t>émission </a:t>
                  </a:r>
                  <a:r>
                    <a:rPr lang="fr-FR" b="1" dirty="0" smtClean="0">
                      <a:latin typeface="+mj-lt"/>
                    </a:rPr>
                    <a:t>stimulée  </a:t>
                  </a:r>
                  <a:r>
                    <a:rPr lang="fr-FR" b="1" dirty="0" smtClean="0">
                      <a:solidFill>
                        <a:srgbClr val="FF0000"/>
                      </a:solidFill>
                      <a:latin typeface="+mj-lt"/>
                    </a:rPr>
                    <a:t>=</a:t>
                  </a:r>
                  <a:r>
                    <a:rPr lang="fr-FR" b="1" dirty="0" smtClean="0">
                      <a:latin typeface="+mj-lt"/>
                    </a:rPr>
                    <a:t> probabilité d’</a:t>
                  </a:r>
                  <a:r>
                    <a:rPr lang="fr-FR" b="1" dirty="0" smtClean="0">
                      <a:solidFill>
                        <a:srgbClr val="FF0000"/>
                      </a:solidFill>
                      <a:latin typeface="+mj-lt"/>
                    </a:rPr>
                    <a:t>absorption</a:t>
                  </a:r>
                  <a:r>
                    <a:rPr lang="fr-FR" b="1" dirty="0" smtClean="0">
                      <a:latin typeface="+mj-lt"/>
                    </a:rPr>
                    <a:t> stimulée</a:t>
                  </a:r>
                  <a:r>
                    <a:rPr lang="fr-FR" dirty="0" smtClean="0">
                      <a:latin typeface="+mj-lt"/>
                    </a:rPr>
                    <a:t> ! </a:t>
                  </a:r>
                  <a:endParaRPr lang="fr-FR" dirty="0">
                    <a:latin typeface="+mj-lt"/>
                  </a:endParaRPr>
                </a:p>
              </p:txBody>
            </p:sp>
          </mc:Choice>
          <mc:Fallback xmlns="">
            <p:sp>
              <p:nvSpPr>
                <p:cNvPr id="52" name="Rectangle 51"/>
                <p:cNvSpPr>
                  <a:spLocks noRot="1" noChangeAspect="1" noMove="1" noResize="1" noEditPoints="1" noAdjustHandles="1" noChangeArrowheads="1" noChangeShapeType="1" noTextEdit="1"/>
                </p:cNvSpPr>
                <p:nvPr/>
              </p:nvSpPr>
              <p:spPr>
                <a:xfrm>
                  <a:off x="787400" y="4506307"/>
                  <a:ext cx="10617199" cy="369332"/>
                </a:xfrm>
                <a:prstGeom prst="rect">
                  <a:avLst/>
                </a:prstGeom>
                <a:blipFill>
                  <a:blip r:embed="rId5"/>
                  <a:stretch>
                    <a:fillRect t="-8197" b="-24590"/>
                  </a:stretch>
                </a:blipFill>
              </p:spPr>
              <p:txBody>
                <a:bodyPr/>
                <a:lstStyle/>
                <a:p>
                  <a:r>
                    <a:rPr lang="fr-FR">
                      <a:noFill/>
                    </a:rPr>
                    <a:t> </a:t>
                  </a:r>
                </a:p>
              </p:txBody>
            </p:sp>
          </mc:Fallback>
        </mc:AlternateContent>
      </p:grpSp>
      <p:grpSp>
        <p:nvGrpSpPr>
          <p:cNvPr id="33" name="Groupe 32"/>
          <p:cNvGrpSpPr/>
          <p:nvPr/>
        </p:nvGrpSpPr>
        <p:grpSpPr>
          <a:xfrm>
            <a:off x="50056" y="5017421"/>
            <a:ext cx="11354542" cy="381822"/>
            <a:chOff x="50056" y="5017421"/>
            <a:chExt cx="11354542" cy="381822"/>
          </a:xfrm>
        </p:grpSpPr>
        <mc:AlternateContent xmlns:mc="http://schemas.openxmlformats.org/markup-compatibility/2006" xmlns:a14="http://schemas.microsoft.com/office/drawing/2010/main">
          <mc:Choice Requires="a14">
            <p:sp>
              <p:nvSpPr>
                <p:cNvPr id="53" name="Rectangle 52"/>
                <p:cNvSpPr/>
                <p:nvPr/>
              </p:nvSpPr>
              <p:spPr>
                <a:xfrm>
                  <a:off x="787399" y="5017421"/>
                  <a:ext cx="10617199" cy="369332"/>
                </a:xfrm>
                <a:prstGeom prst="rect">
                  <a:avLst/>
                </a:prstGeom>
              </p:spPr>
              <p:txBody>
                <a:bodyPr wrap="square">
                  <a:spAutoFit/>
                </a:bodyPr>
                <a:lstStyle/>
                <a:p>
                  <a:pPr>
                    <a:tabLst>
                      <a:tab pos="1790700" algn="l"/>
                      <a:tab pos="4394200" algn="l"/>
                    </a:tabLst>
                  </a:pPr>
                  <a14:m>
                    <m:oMath xmlns:m="http://schemas.openxmlformats.org/officeDocument/2006/math">
                      <m:sSub>
                        <m:sSubPr>
                          <m:ctrlPr>
                            <a:rPr lang="fr-FR" b="1" i="1" smtClean="0">
                              <a:solidFill>
                                <a:srgbClr val="FF0000"/>
                              </a:solidFill>
                              <a:latin typeface="Cambria Math" panose="02040503050406030204" pitchFamily="18" charset="0"/>
                            </a:rPr>
                          </m:ctrlPr>
                        </m:sSubPr>
                        <m:e>
                          <m:r>
                            <a:rPr lang="fr-FR" b="1" i="1" smtClean="0">
                              <a:solidFill>
                                <a:srgbClr val="FF0000"/>
                              </a:solidFill>
                              <a:latin typeface="Cambria Math" panose="02040503050406030204" pitchFamily="18" charset="0"/>
                            </a:rPr>
                            <m:t>𝑵</m:t>
                          </m:r>
                        </m:e>
                        <m:sub>
                          <m:r>
                            <a:rPr lang="fr-FR" b="1" i="1">
                              <a:solidFill>
                                <a:srgbClr val="FF0000"/>
                              </a:solidFill>
                              <a:latin typeface="Cambria Math" panose="02040503050406030204" pitchFamily="18" charset="0"/>
                              <a:ea typeface="Times New Roman" panose="02020603050405020304" pitchFamily="18" charset="0"/>
                              <a:cs typeface="Times New Roman" panose="02020603050405020304" pitchFamily="18" charset="0"/>
                            </a:rPr>
                            <m:t>𝒃</m:t>
                          </m:r>
                        </m:sub>
                      </m:sSub>
                      <m:r>
                        <a:rPr lang="fr-FR" b="1" i="1" smtClean="0">
                          <a:solidFill>
                            <a:srgbClr val="FF0000"/>
                          </a:solidFill>
                          <a:latin typeface="Cambria Math" panose="02040503050406030204" pitchFamily="18" charset="0"/>
                          <a:ea typeface="Times New Roman" panose="02020603050405020304" pitchFamily="18" charset="0"/>
                          <a:cs typeface="Times New Roman" panose="02020603050405020304" pitchFamily="18" charset="0"/>
                        </a:rPr>
                        <m:t>&gt;</m:t>
                      </m:r>
                      <m:sSub>
                        <m:sSubPr>
                          <m:ctrlPr>
                            <a:rPr lang="fr-FR" b="1" i="1">
                              <a:solidFill>
                                <a:srgbClr val="FF0000"/>
                              </a:solidFill>
                              <a:latin typeface="Cambria Math" panose="02040503050406030204" pitchFamily="18" charset="0"/>
                            </a:rPr>
                          </m:ctrlPr>
                        </m:sSubPr>
                        <m:e>
                          <m:r>
                            <a:rPr lang="fr-FR" b="1" i="1" smtClean="0">
                              <a:solidFill>
                                <a:srgbClr val="FF0000"/>
                              </a:solidFill>
                              <a:latin typeface="Cambria Math" panose="02040503050406030204" pitchFamily="18" charset="0"/>
                            </a:rPr>
                            <m:t>𝑵</m:t>
                          </m:r>
                        </m:e>
                        <m:sub>
                          <m:r>
                            <a:rPr lang="fr-FR" b="1" i="1">
                              <a:solidFill>
                                <a:srgbClr val="FF0000"/>
                              </a:solidFill>
                              <a:latin typeface="Cambria Math" panose="02040503050406030204" pitchFamily="18" charset="0"/>
                              <a:ea typeface="Times New Roman" panose="02020603050405020304" pitchFamily="18" charset="0"/>
                              <a:cs typeface="Times New Roman" panose="02020603050405020304" pitchFamily="18" charset="0"/>
                            </a:rPr>
                            <m:t>𝒂</m:t>
                          </m:r>
                        </m:sub>
                      </m:sSub>
                    </m:oMath>
                  </a14:m>
                  <a:r>
                    <a:rPr lang="fr-FR" b="1" dirty="0" smtClean="0">
                      <a:latin typeface="+mj-lt"/>
                    </a:rPr>
                    <a:t> 	</a:t>
                  </a:r>
                  <a:r>
                    <a:rPr lang="fr-FR" b="1" dirty="0" smtClean="0">
                      <a:latin typeface="+mj-lt"/>
                      <a:sym typeface="Wingdings" panose="05000000000000000000" pitchFamily="2" charset="2"/>
                    </a:rPr>
                    <a:t> </a:t>
                  </a:r>
                  <a:r>
                    <a:rPr lang="fr-FR" b="1" dirty="0" smtClean="0">
                      <a:latin typeface="+mj-lt"/>
                    </a:rPr>
                    <a:t> </a:t>
                  </a:r>
                  <a:r>
                    <a:rPr lang="fr-FR" b="1" dirty="0" smtClean="0">
                      <a:solidFill>
                        <a:srgbClr val="FF0000"/>
                      </a:solidFill>
                      <a:latin typeface="+mj-lt"/>
                    </a:rPr>
                    <a:t>Naturellement :</a:t>
                  </a:r>
                  <a:r>
                    <a:rPr lang="fr-FR" b="1" dirty="0">
                      <a:latin typeface="+mj-lt"/>
                    </a:rPr>
                    <a:t>	</a:t>
                  </a:r>
                  <a:r>
                    <a:rPr lang="fr-FR" b="1" dirty="0" smtClean="0">
                      <a:solidFill>
                        <a:srgbClr val="FF0000"/>
                      </a:solidFill>
                      <a:latin typeface="+mj-lt"/>
                    </a:rPr>
                    <a:t>absorption &gt;</a:t>
                  </a:r>
                  <a:r>
                    <a:rPr lang="fr-FR" dirty="0" smtClean="0">
                      <a:latin typeface="+mj-lt"/>
                    </a:rPr>
                    <a:t> </a:t>
                  </a:r>
                  <a:r>
                    <a:rPr lang="fr-FR" b="1" dirty="0">
                      <a:solidFill>
                        <a:srgbClr val="FF0000"/>
                      </a:solidFill>
                      <a:latin typeface="+mj-lt"/>
                    </a:rPr>
                    <a:t>émission </a:t>
                  </a:r>
                  <a:r>
                    <a:rPr lang="fr-FR" dirty="0" smtClean="0">
                      <a:latin typeface="+mj-lt"/>
                    </a:rPr>
                    <a:t> </a:t>
                  </a:r>
                  <a:endParaRPr lang="fr-FR" dirty="0">
                    <a:latin typeface="+mj-lt"/>
                  </a:endParaRPr>
                </a:p>
              </p:txBody>
            </p:sp>
          </mc:Choice>
          <mc:Fallback xmlns="">
            <p:sp>
              <p:nvSpPr>
                <p:cNvPr id="53" name="Rectangle 52"/>
                <p:cNvSpPr>
                  <a:spLocks noRot="1" noChangeAspect="1" noMove="1" noResize="1" noEditPoints="1" noAdjustHandles="1" noChangeArrowheads="1" noChangeShapeType="1" noTextEdit="1"/>
                </p:cNvSpPr>
                <p:nvPr/>
              </p:nvSpPr>
              <p:spPr>
                <a:xfrm>
                  <a:off x="787399" y="5017421"/>
                  <a:ext cx="10617199" cy="369332"/>
                </a:xfrm>
                <a:prstGeom prst="rect">
                  <a:avLst/>
                </a:prstGeom>
                <a:blipFill>
                  <a:blip r:embed="rId6"/>
                  <a:stretch>
                    <a:fillRect t="-8197" b="-24590"/>
                  </a:stretch>
                </a:blipFill>
              </p:spPr>
              <p:txBody>
                <a:bodyPr/>
                <a:lstStyle/>
                <a:p>
                  <a:r>
                    <a:rPr lang="fr-FR">
                      <a:noFill/>
                    </a:rPr>
                    <a:t> </a:t>
                  </a:r>
                </a:p>
              </p:txBody>
            </p:sp>
          </mc:Fallback>
        </mc:AlternateContent>
        <p:sp>
          <p:nvSpPr>
            <p:cNvPr id="24" name="ZoneTexte 23"/>
            <p:cNvSpPr txBox="1"/>
            <p:nvPr/>
          </p:nvSpPr>
          <p:spPr>
            <a:xfrm>
              <a:off x="50056" y="5029911"/>
              <a:ext cx="441146" cy="369332"/>
            </a:xfrm>
            <a:prstGeom prst="rect">
              <a:avLst/>
            </a:prstGeom>
            <a:noFill/>
          </p:spPr>
          <p:txBody>
            <a:bodyPr wrap="none" rtlCol="0">
              <a:spAutoFit/>
            </a:bodyPr>
            <a:lstStyle/>
            <a:p>
              <a:r>
                <a:rPr lang="fr-FR" dirty="0" smtClean="0"/>
                <a:t>Or</a:t>
              </a:r>
              <a:endParaRPr lang="fr-FR" dirty="0"/>
            </a:p>
          </p:txBody>
        </p:sp>
      </p:grpSp>
      <p:grpSp>
        <p:nvGrpSpPr>
          <p:cNvPr id="34" name="Groupe 33"/>
          <p:cNvGrpSpPr/>
          <p:nvPr/>
        </p:nvGrpSpPr>
        <p:grpSpPr>
          <a:xfrm>
            <a:off x="3113474" y="5417297"/>
            <a:ext cx="5650568" cy="986641"/>
            <a:chOff x="3113474" y="5417297"/>
            <a:chExt cx="5650568" cy="986641"/>
          </a:xfrm>
          <a:solidFill>
            <a:schemeClr val="tx2"/>
          </a:solidFill>
        </p:grpSpPr>
        <p:sp>
          <p:nvSpPr>
            <p:cNvPr id="25" name="Rectangle à coins arrondis 24"/>
            <p:cNvSpPr/>
            <p:nvPr/>
          </p:nvSpPr>
          <p:spPr>
            <a:xfrm>
              <a:off x="3113474" y="5417297"/>
              <a:ext cx="5650568" cy="986641"/>
            </a:xfrm>
            <a:prstGeom prst="roundRect">
              <a:avLst/>
            </a:prstGeom>
            <a:grpFill/>
            <a:ln w="38100">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55" name="ZoneTexte 54"/>
            <p:cNvSpPr txBox="1"/>
            <p:nvPr/>
          </p:nvSpPr>
          <p:spPr>
            <a:xfrm>
              <a:off x="3137350" y="5448952"/>
              <a:ext cx="5602816" cy="923330"/>
            </a:xfrm>
            <a:prstGeom prst="rect">
              <a:avLst/>
            </a:prstGeom>
            <a:grpFill/>
          </p:spPr>
          <p:txBody>
            <a:bodyPr wrap="none" rtlCol="0">
              <a:spAutoFit/>
            </a:bodyPr>
            <a:lstStyle/>
            <a:p>
              <a:pPr algn="ctr"/>
              <a:r>
                <a:rPr lang="fr-FR" b="1" dirty="0" smtClean="0">
                  <a:solidFill>
                    <a:srgbClr val="FF0000"/>
                  </a:solidFill>
                  <a:latin typeface="+mj-lt"/>
                </a:rPr>
                <a:t>Si on veut une amplification, on doit avoir N</a:t>
              </a:r>
              <a:r>
                <a:rPr lang="fr-FR" b="1" baseline="-25000" dirty="0" smtClean="0">
                  <a:solidFill>
                    <a:srgbClr val="FF0000"/>
                  </a:solidFill>
                  <a:latin typeface="+mj-lt"/>
                </a:rPr>
                <a:t>b</a:t>
              </a:r>
              <a:r>
                <a:rPr lang="fr-FR" b="1" dirty="0" smtClean="0">
                  <a:solidFill>
                    <a:srgbClr val="FF0000"/>
                  </a:solidFill>
                  <a:latin typeface="+mj-lt"/>
                </a:rPr>
                <a:t> &gt; N</a:t>
              </a:r>
              <a:r>
                <a:rPr lang="fr-FR" b="1" baseline="-25000" dirty="0" smtClean="0">
                  <a:solidFill>
                    <a:srgbClr val="FF0000"/>
                  </a:solidFill>
                  <a:latin typeface="+mj-lt"/>
                </a:rPr>
                <a:t>a</a:t>
              </a:r>
            </a:p>
            <a:p>
              <a:pPr algn="ctr">
                <a:buFont typeface="Wingdings" pitchFamily="2" charset="2"/>
                <a:buChar char="è"/>
              </a:pPr>
              <a:r>
                <a:rPr lang="fr-FR" b="1" dirty="0" smtClean="0">
                  <a:solidFill>
                    <a:srgbClr val="FF0000"/>
                  </a:solidFill>
                  <a:latin typeface="+mj-lt"/>
                  <a:sym typeface="Wingdings" pitchFamily="2" charset="2"/>
                </a:rPr>
                <a:t>Inversion de population </a:t>
              </a:r>
            </a:p>
            <a:p>
              <a:pPr algn="ctr">
                <a:buFont typeface="Wingdings" pitchFamily="2" charset="2"/>
                <a:buChar char="è"/>
              </a:pPr>
              <a:r>
                <a:rPr lang="fr-FR" b="1" dirty="0" smtClean="0">
                  <a:solidFill>
                    <a:srgbClr val="FF0000"/>
                  </a:solidFill>
                  <a:latin typeface="+mj-lt"/>
                  <a:sym typeface="Wingdings" pitchFamily="2" charset="2"/>
                </a:rPr>
                <a:t>Pompage</a:t>
              </a: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left)">
                                      <p:cBhvr>
                                        <p:cTn id="12" dur="500"/>
                                        <p:tgtEl>
                                          <p:spTgt spid="11"/>
                                        </p:tgtEl>
                                      </p:cBhvr>
                                    </p:animEffect>
                                  </p:childTnLst>
                                </p:cTn>
                              </p:par>
                            </p:childTnLst>
                          </p:cTn>
                        </p:par>
                        <p:par>
                          <p:cTn id="13" fill="hold">
                            <p:stCondLst>
                              <p:cond delay="500"/>
                            </p:stCondLst>
                            <p:childTnLst>
                              <p:par>
                                <p:cTn id="14" presetID="22" presetClass="entr" presetSubtype="1" fill="hold" nodeType="afterEffect">
                                  <p:stCondLst>
                                    <p:cond delay="0"/>
                                  </p:stCondLst>
                                  <p:childTnLst>
                                    <p:set>
                                      <p:cBhvr>
                                        <p:cTn id="15" dur="1" fill="hold">
                                          <p:stCondLst>
                                            <p:cond delay="0"/>
                                          </p:stCondLst>
                                        </p:cTn>
                                        <p:tgtEl>
                                          <p:spTgt spid="40"/>
                                        </p:tgtEl>
                                        <p:attrNameLst>
                                          <p:attrName>style.visibility</p:attrName>
                                        </p:attrNameLst>
                                      </p:cBhvr>
                                      <p:to>
                                        <p:strVal val="visible"/>
                                      </p:to>
                                    </p:set>
                                    <p:animEffect transition="in" filter="wipe(up)">
                                      <p:cBhvr>
                                        <p:cTn id="16" dur="500"/>
                                        <p:tgtEl>
                                          <p:spTgt spid="40"/>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wipe(left)">
                                      <p:cBhvr>
                                        <p:cTn id="21" dur="500"/>
                                        <p:tgtEl>
                                          <p:spTgt spid="33"/>
                                        </p:tgtEl>
                                      </p:cBhvr>
                                    </p:animEffect>
                                  </p:childTnLst>
                                </p:cTn>
                              </p:par>
                              <p:par>
                                <p:cTn id="22" presetID="22" presetClass="entr" presetSubtype="8" fill="hold" nodeType="with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wipe(left)">
                                      <p:cBhvr>
                                        <p:cTn id="24" dur="500"/>
                                        <p:tgtEl>
                                          <p:spTgt spid="26"/>
                                        </p:tgtEl>
                                      </p:cBhvr>
                                    </p:animEffec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au 3"/>
          <p:cNvGraphicFramePr>
            <a:graphicFrameLocks noGrp="1"/>
          </p:cNvGraphicFramePr>
          <p:nvPr>
            <p:extLst>
              <p:ext uri="{D42A27DB-BD31-4B8C-83A1-F6EECF244321}">
                <p14:modId xmlns:p14="http://schemas.microsoft.com/office/powerpoint/2010/main" val="2221253629"/>
              </p:ext>
            </p:extLst>
          </p:nvPr>
        </p:nvGraphicFramePr>
        <p:xfrm>
          <a:off x="2801878" y="3039126"/>
          <a:ext cx="6289111" cy="1203385"/>
        </p:xfrm>
        <a:graphic>
          <a:graphicData uri="http://schemas.openxmlformats.org/drawingml/2006/table">
            <a:tbl>
              <a:tblPr/>
              <a:tblGrid>
                <a:gridCol w="1257549">
                  <a:extLst>
                    <a:ext uri="{9D8B030D-6E8A-4147-A177-3AD203B41FA5}">
                      <a16:colId xmlns:a16="http://schemas.microsoft.com/office/drawing/2014/main" val="20000"/>
                    </a:ext>
                  </a:extLst>
                </a:gridCol>
                <a:gridCol w="1257549">
                  <a:extLst>
                    <a:ext uri="{9D8B030D-6E8A-4147-A177-3AD203B41FA5}">
                      <a16:colId xmlns:a16="http://schemas.microsoft.com/office/drawing/2014/main" val="20001"/>
                    </a:ext>
                  </a:extLst>
                </a:gridCol>
                <a:gridCol w="1257549">
                  <a:extLst>
                    <a:ext uri="{9D8B030D-6E8A-4147-A177-3AD203B41FA5}">
                      <a16:colId xmlns:a16="http://schemas.microsoft.com/office/drawing/2014/main" val="20002"/>
                    </a:ext>
                  </a:extLst>
                </a:gridCol>
                <a:gridCol w="1258232">
                  <a:extLst>
                    <a:ext uri="{9D8B030D-6E8A-4147-A177-3AD203B41FA5}">
                      <a16:colId xmlns:a16="http://schemas.microsoft.com/office/drawing/2014/main" val="20003"/>
                    </a:ext>
                  </a:extLst>
                </a:gridCol>
                <a:gridCol w="1258232">
                  <a:extLst>
                    <a:ext uri="{9D8B030D-6E8A-4147-A177-3AD203B41FA5}">
                      <a16:colId xmlns:a16="http://schemas.microsoft.com/office/drawing/2014/main" val="20004"/>
                    </a:ext>
                  </a:extLst>
                </a:gridCol>
              </a:tblGrid>
              <a:tr h="240677">
                <a:tc>
                  <a:txBody>
                    <a:bodyPr/>
                    <a:lstStyle/>
                    <a:p>
                      <a:pPr algn="just">
                        <a:spcAft>
                          <a:spcPts val="0"/>
                        </a:spcAft>
                      </a:pPr>
                      <a:r>
                        <a:rPr lang="fr-FR" sz="1200" b="1" dirty="0">
                          <a:solidFill>
                            <a:srgbClr val="FF0000"/>
                          </a:solidFill>
                          <a:latin typeface="Arial Narrow"/>
                          <a:ea typeface="Times New Roman"/>
                          <a:cs typeface="Arial"/>
                          <a:sym typeface="Symbol"/>
                        </a:rPr>
                        <a:t></a:t>
                      </a:r>
                      <a:endParaRPr lang="fr-FR" sz="1200" b="1" dirty="0">
                        <a:solidFill>
                          <a:srgbClr val="FF0000"/>
                        </a:solidFill>
                        <a:latin typeface="Arial Narrow"/>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fr-FR" sz="1200">
                          <a:latin typeface="Arial Narrow"/>
                          <a:ea typeface="Times New Roman"/>
                          <a:cs typeface="Arial"/>
                          <a:sym typeface="Symbol"/>
                        </a:rPr>
                        <a:t></a:t>
                      </a:r>
                      <a:r>
                        <a:rPr lang="fr-FR" sz="1200">
                          <a:latin typeface="Arial Narrow"/>
                          <a:ea typeface="Times New Roman"/>
                          <a:cs typeface="Arial"/>
                        </a:rPr>
                        <a:t> (Hz)</a:t>
                      </a:r>
                      <a:endParaRPr lang="fr-FR" sz="1200">
                        <a:latin typeface="Arial Narrow"/>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fr-FR" sz="1200">
                          <a:latin typeface="Arial Narrow"/>
                          <a:ea typeface="Times New Roman"/>
                          <a:cs typeface="Arial"/>
                        </a:rPr>
                        <a:t>h</a:t>
                      </a:r>
                      <a:r>
                        <a:rPr lang="fr-FR" sz="1200">
                          <a:latin typeface="Arial Narrow"/>
                          <a:ea typeface="Times New Roman"/>
                          <a:cs typeface="Arial"/>
                          <a:sym typeface="Symbol"/>
                        </a:rPr>
                        <a:t></a:t>
                      </a:r>
                      <a:r>
                        <a:rPr lang="fr-FR" sz="1200">
                          <a:latin typeface="Arial Narrow"/>
                          <a:ea typeface="Times New Roman"/>
                          <a:cs typeface="Arial"/>
                        </a:rPr>
                        <a:t> (eV)</a:t>
                      </a:r>
                      <a:endParaRPr lang="fr-FR" sz="1200">
                        <a:latin typeface="Arial Narrow"/>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fr-FR" sz="1200">
                          <a:latin typeface="Arial Narrow"/>
                          <a:ea typeface="Times New Roman"/>
                          <a:cs typeface="Arial"/>
                        </a:rPr>
                        <a:t>h</a:t>
                      </a:r>
                      <a:r>
                        <a:rPr lang="fr-FR" sz="1200">
                          <a:latin typeface="Arial Narrow"/>
                          <a:ea typeface="Times New Roman"/>
                          <a:cs typeface="Arial"/>
                          <a:sym typeface="Symbol"/>
                        </a:rPr>
                        <a:t></a:t>
                      </a:r>
                      <a:r>
                        <a:rPr lang="fr-FR" sz="1200">
                          <a:latin typeface="Arial Narrow"/>
                          <a:ea typeface="Times New Roman"/>
                          <a:cs typeface="Arial"/>
                        </a:rPr>
                        <a:t>/kT</a:t>
                      </a:r>
                      <a:endParaRPr lang="fr-FR" sz="1200">
                        <a:latin typeface="Arial Narrow"/>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fr-FR" sz="1200" b="1" i="1" dirty="0" smtClean="0">
                          <a:solidFill>
                            <a:srgbClr val="FF0000"/>
                          </a:solidFill>
                          <a:latin typeface="Arial Narrow"/>
                          <a:ea typeface="Times New Roman"/>
                          <a:cs typeface="Arial"/>
                        </a:rPr>
                        <a:t>N</a:t>
                      </a:r>
                      <a:r>
                        <a:rPr lang="fr-FR" sz="1200" b="1" i="1" baseline="-25000" dirty="0" smtClean="0">
                          <a:solidFill>
                            <a:srgbClr val="FF0000"/>
                          </a:solidFill>
                          <a:latin typeface="Arial Narrow"/>
                          <a:ea typeface="Times New Roman"/>
                          <a:cs typeface="Arial"/>
                        </a:rPr>
                        <a:t>b</a:t>
                      </a:r>
                      <a:r>
                        <a:rPr lang="fr-FR" sz="1200" b="1" i="1" dirty="0" smtClean="0">
                          <a:solidFill>
                            <a:srgbClr val="FF0000"/>
                          </a:solidFill>
                          <a:latin typeface="Arial Narrow"/>
                          <a:ea typeface="Times New Roman"/>
                          <a:cs typeface="Arial"/>
                        </a:rPr>
                        <a:t>/N</a:t>
                      </a:r>
                      <a:r>
                        <a:rPr lang="fr-FR" sz="1200" b="1" i="1" baseline="-25000" dirty="0" smtClean="0">
                          <a:solidFill>
                            <a:srgbClr val="FF0000"/>
                          </a:solidFill>
                          <a:latin typeface="Arial Narrow"/>
                          <a:ea typeface="Times New Roman"/>
                          <a:cs typeface="Arial"/>
                        </a:rPr>
                        <a:t>a</a:t>
                      </a:r>
                      <a:r>
                        <a:rPr lang="fr-FR" sz="1200" b="1" i="1" baseline="0" dirty="0" smtClean="0">
                          <a:solidFill>
                            <a:srgbClr val="FF0000"/>
                          </a:solidFill>
                          <a:latin typeface="Arial Narrow"/>
                          <a:ea typeface="Times New Roman"/>
                          <a:cs typeface="Arial"/>
                        </a:rPr>
                        <a:t> naturel</a:t>
                      </a:r>
                      <a:endParaRPr lang="fr-FR" sz="1200" b="1" baseline="0" dirty="0">
                        <a:solidFill>
                          <a:srgbClr val="FF0000"/>
                        </a:solidFill>
                        <a:latin typeface="Arial Narrow"/>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240677">
                <a:tc>
                  <a:txBody>
                    <a:bodyPr/>
                    <a:lstStyle/>
                    <a:p>
                      <a:pPr algn="just">
                        <a:spcAft>
                          <a:spcPts val="0"/>
                        </a:spcAft>
                      </a:pPr>
                      <a:r>
                        <a:rPr lang="fr-FR" sz="1200" dirty="0">
                          <a:latin typeface="Arial Narrow"/>
                          <a:ea typeface="Times New Roman"/>
                          <a:cs typeface="Arial"/>
                        </a:rPr>
                        <a:t>100nm (UV)</a:t>
                      </a:r>
                      <a:endParaRPr lang="fr-FR" sz="1200" dirty="0">
                        <a:latin typeface="Arial Narrow"/>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fr-FR" sz="1200" dirty="0" smtClean="0">
                          <a:latin typeface="Arial Narrow"/>
                          <a:ea typeface="Times New Roman"/>
                          <a:cs typeface="Arial"/>
                        </a:rPr>
                        <a:t>3.10</a:t>
                      </a:r>
                      <a:r>
                        <a:rPr lang="fr-FR" sz="1200" baseline="30000" dirty="0" smtClean="0">
                          <a:latin typeface="Arial Narrow"/>
                          <a:ea typeface="Times New Roman"/>
                          <a:cs typeface="Arial"/>
                        </a:rPr>
                        <a:t>15</a:t>
                      </a:r>
                      <a:endParaRPr lang="fr-FR" sz="1200" dirty="0">
                        <a:latin typeface="Arial Narrow"/>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fr-FR" sz="1200">
                          <a:latin typeface="Arial Narrow"/>
                          <a:ea typeface="Times New Roman"/>
                          <a:cs typeface="Arial"/>
                        </a:rPr>
                        <a:t>12.38</a:t>
                      </a:r>
                      <a:endParaRPr lang="fr-FR" sz="1200">
                        <a:latin typeface="Arial Narrow"/>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fr-FR" sz="1200">
                          <a:latin typeface="Arial Narrow"/>
                          <a:ea typeface="Times New Roman"/>
                          <a:cs typeface="Arial"/>
                        </a:rPr>
                        <a:t>495</a:t>
                      </a:r>
                      <a:endParaRPr lang="fr-FR" sz="1200">
                        <a:latin typeface="Arial Narrow"/>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fr-FR" sz="1200">
                          <a:latin typeface="Arial Narrow"/>
                          <a:ea typeface="Times New Roman"/>
                          <a:cs typeface="Arial"/>
                        </a:rPr>
                        <a:t>10</a:t>
                      </a:r>
                      <a:r>
                        <a:rPr lang="fr-FR" sz="1200" baseline="30000">
                          <a:latin typeface="Arial Narrow"/>
                          <a:ea typeface="Times New Roman"/>
                          <a:cs typeface="Arial"/>
                        </a:rPr>
                        <a:t>-215</a:t>
                      </a:r>
                      <a:endParaRPr lang="fr-FR" sz="1200">
                        <a:latin typeface="Arial Narrow"/>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40677">
                <a:tc>
                  <a:txBody>
                    <a:bodyPr/>
                    <a:lstStyle/>
                    <a:p>
                      <a:pPr algn="just">
                        <a:spcAft>
                          <a:spcPts val="0"/>
                        </a:spcAft>
                      </a:pPr>
                      <a:r>
                        <a:rPr lang="fr-FR" sz="1200">
                          <a:latin typeface="Arial Narrow"/>
                          <a:ea typeface="Times New Roman"/>
                          <a:cs typeface="Arial"/>
                        </a:rPr>
                        <a:t>500nm (visible)</a:t>
                      </a:r>
                      <a:endParaRPr lang="fr-FR" sz="1200">
                        <a:latin typeface="Arial Narrow"/>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fr-FR" sz="1200">
                          <a:latin typeface="Arial Narrow"/>
                          <a:ea typeface="Times New Roman"/>
                          <a:cs typeface="Arial"/>
                        </a:rPr>
                        <a:t>6.10</a:t>
                      </a:r>
                      <a:r>
                        <a:rPr lang="fr-FR" sz="1200" baseline="30000">
                          <a:latin typeface="Arial Narrow"/>
                          <a:ea typeface="Times New Roman"/>
                          <a:cs typeface="Arial"/>
                        </a:rPr>
                        <a:t>14</a:t>
                      </a:r>
                      <a:endParaRPr lang="fr-FR" sz="1200">
                        <a:latin typeface="Arial Narrow"/>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fr-FR" sz="1200">
                          <a:latin typeface="Arial Narrow"/>
                          <a:ea typeface="Times New Roman"/>
                          <a:cs typeface="Arial"/>
                        </a:rPr>
                        <a:t>0.25</a:t>
                      </a:r>
                      <a:endParaRPr lang="fr-FR" sz="1200">
                        <a:latin typeface="Arial Narrow"/>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fr-FR" sz="1200">
                          <a:latin typeface="Arial Narrow"/>
                          <a:ea typeface="Times New Roman"/>
                          <a:cs typeface="Arial"/>
                        </a:rPr>
                        <a:t>9.9</a:t>
                      </a:r>
                      <a:endParaRPr lang="fr-FR" sz="1200">
                        <a:latin typeface="Arial Narrow"/>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fr-FR" sz="1200">
                          <a:latin typeface="Arial Narrow"/>
                          <a:ea typeface="Times New Roman"/>
                          <a:cs typeface="Arial"/>
                        </a:rPr>
                        <a:t>5.10</a:t>
                      </a:r>
                      <a:r>
                        <a:rPr lang="fr-FR" sz="1200" baseline="30000">
                          <a:latin typeface="Arial Narrow"/>
                          <a:ea typeface="Times New Roman"/>
                          <a:cs typeface="Arial"/>
                        </a:rPr>
                        <a:t>-5</a:t>
                      </a:r>
                      <a:endParaRPr lang="fr-FR" sz="1200">
                        <a:latin typeface="Arial Narrow"/>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240677">
                <a:tc>
                  <a:txBody>
                    <a:bodyPr/>
                    <a:lstStyle/>
                    <a:p>
                      <a:pPr algn="just">
                        <a:spcAft>
                          <a:spcPts val="0"/>
                        </a:spcAft>
                      </a:pPr>
                      <a:r>
                        <a:rPr lang="fr-FR" sz="1200">
                          <a:latin typeface="Arial Narrow"/>
                          <a:ea typeface="Times New Roman"/>
                          <a:cs typeface="Arial"/>
                        </a:rPr>
                        <a:t>10µm (IR)</a:t>
                      </a:r>
                      <a:endParaRPr lang="fr-FR" sz="1200">
                        <a:latin typeface="Arial Narrow"/>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fr-FR" sz="1200" dirty="0">
                          <a:latin typeface="Arial Narrow"/>
                          <a:ea typeface="Times New Roman"/>
                          <a:cs typeface="Arial"/>
                        </a:rPr>
                        <a:t>3.10</a:t>
                      </a:r>
                      <a:r>
                        <a:rPr lang="fr-FR" sz="1200" baseline="30000" dirty="0">
                          <a:latin typeface="Arial Narrow"/>
                          <a:ea typeface="Times New Roman"/>
                          <a:cs typeface="Arial"/>
                        </a:rPr>
                        <a:t>13</a:t>
                      </a:r>
                      <a:endParaRPr lang="fr-FR" sz="1200" dirty="0">
                        <a:latin typeface="Arial Narrow"/>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fr-FR" sz="1200">
                          <a:latin typeface="Arial Narrow"/>
                          <a:ea typeface="Times New Roman"/>
                          <a:cs typeface="Arial"/>
                        </a:rPr>
                        <a:t>0.12</a:t>
                      </a:r>
                      <a:endParaRPr lang="fr-FR" sz="1200">
                        <a:latin typeface="Arial Narrow"/>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fr-FR" sz="1200">
                          <a:latin typeface="Arial Narrow"/>
                          <a:ea typeface="Times New Roman"/>
                          <a:cs typeface="Arial"/>
                        </a:rPr>
                        <a:t>4.95</a:t>
                      </a:r>
                      <a:endParaRPr lang="fr-FR" sz="1200">
                        <a:latin typeface="Arial Narrow"/>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fr-FR" sz="1200">
                          <a:latin typeface="Arial Narrow"/>
                          <a:ea typeface="Times New Roman"/>
                          <a:cs typeface="Arial"/>
                        </a:rPr>
                        <a:t>0.01</a:t>
                      </a:r>
                      <a:endParaRPr lang="fr-FR" sz="1200">
                        <a:latin typeface="Arial Narrow"/>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240677">
                <a:tc>
                  <a:txBody>
                    <a:bodyPr/>
                    <a:lstStyle/>
                    <a:p>
                      <a:pPr algn="just">
                        <a:spcAft>
                          <a:spcPts val="0"/>
                        </a:spcAft>
                      </a:pPr>
                      <a:r>
                        <a:rPr lang="fr-FR" sz="1200" dirty="0">
                          <a:latin typeface="Arial Narrow"/>
                          <a:ea typeface="Times New Roman"/>
                          <a:cs typeface="Arial"/>
                        </a:rPr>
                        <a:t>1 mm (Hertzien)</a:t>
                      </a:r>
                      <a:endParaRPr lang="fr-FR" sz="1200" dirty="0">
                        <a:latin typeface="Arial Narrow"/>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fr-FR" sz="1200" dirty="0" smtClean="0">
                          <a:latin typeface="Arial Narrow"/>
                          <a:ea typeface="Times New Roman"/>
                          <a:cs typeface="Arial"/>
                        </a:rPr>
                        <a:t>3.10</a:t>
                      </a:r>
                      <a:r>
                        <a:rPr lang="fr-FR" sz="1200" baseline="30000" dirty="0" smtClean="0">
                          <a:latin typeface="Arial Narrow"/>
                          <a:ea typeface="Times New Roman"/>
                          <a:cs typeface="Arial"/>
                        </a:rPr>
                        <a:t>1</a:t>
                      </a:r>
                      <a:r>
                        <a:rPr lang="fr-FR" sz="1200" b="1" baseline="30000" dirty="0" smtClean="0">
                          <a:solidFill>
                            <a:srgbClr val="FF0000"/>
                          </a:solidFill>
                          <a:latin typeface="Arial Narrow"/>
                          <a:ea typeface="Times New Roman"/>
                          <a:cs typeface="Arial"/>
                        </a:rPr>
                        <a:t>1</a:t>
                      </a:r>
                      <a:endParaRPr lang="fr-FR" sz="1200" b="1" dirty="0">
                        <a:solidFill>
                          <a:srgbClr val="FF0000"/>
                        </a:solidFill>
                        <a:latin typeface="Arial Narrow"/>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fr-FR" sz="1200">
                          <a:latin typeface="Arial Narrow"/>
                          <a:ea typeface="Times New Roman"/>
                          <a:cs typeface="Arial"/>
                        </a:rPr>
                        <a:t>1.24 10</a:t>
                      </a:r>
                      <a:r>
                        <a:rPr lang="fr-FR" sz="1200" baseline="30000">
                          <a:latin typeface="Arial Narrow"/>
                          <a:ea typeface="Times New Roman"/>
                          <a:cs typeface="Arial"/>
                        </a:rPr>
                        <a:t>-3</a:t>
                      </a:r>
                      <a:endParaRPr lang="fr-FR" sz="1200">
                        <a:latin typeface="Arial Narrow"/>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fr-FR" sz="1200">
                          <a:latin typeface="Arial Narrow"/>
                          <a:ea typeface="Times New Roman"/>
                          <a:cs typeface="Arial"/>
                        </a:rPr>
                        <a:t>0.005</a:t>
                      </a:r>
                      <a:endParaRPr lang="fr-FR" sz="1200">
                        <a:latin typeface="Arial Narrow"/>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fr-FR" sz="1200" dirty="0">
                          <a:latin typeface="Arial Narrow"/>
                          <a:ea typeface="Times New Roman"/>
                          <a:cs typeface="Arial"/>
                        </a:rPr>
                        <a:t>0.95</a:t>
                      </a:r>
                      <a:endParaRPr lang="fr-FR" sz="1200" dirty="0">
                        <a:latin typeface="Arial Narrow"/>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pSp>
        <p:nvGrpSpPr>
          <p:cNvPr id="5" name="Groupe 4"/>
          <p:cNvGrpSpPr/>
          <p:nvPr/>
        </p:nvGrpSpPr>
        <p:grpSpPr>
          <a:xfrm>
            <a:off x="2540632" y="3942231"/>
            <a:ext cx="6592189" cy="1281917"/>
            <a:chOff x="1008004" y="5719323"/>
            <a:chExt cx="6592189" cy="1281917"/>
          </a:xfrm>
        </p:grpSpPr>
        <p:sp>
          <p:nvSpPr>
            <p:cNvPr id="7" name="ZoneTexte 6"/>
            <p:cNvSpPr txBox="1"/>
            <p:nvPr/>
          </p:nvSpPr>
          <p:spPr>
            <a:xfrm>
              <a:off x="1008004" y="6047133"/>
              <a:ext cx="6592189" cy="954107"/>
            </a:xfrm>
            <a:prstGeom prst="rect">
              <a:avLst/>
            </a:prstGeom>
            <a:solidFill>
              <a:schemeClr val="tx2"/>
            </a:solidFill>
          </p:spPr>
          <p:txBody>
            <a:bodyPr wrap="none" rtlCol="0">
              <a:spAutoFit/>
            </a:bodyPr>
            <a:lstStyle/>
            <a:p>
              <a:pPr algn="ctr"/>
              <a:r>
                <a:rPr lang="fr-FR" sz="1400" b="1" i="1" dirty="0">
                  <a:solidFill>
                    <a:srgbClr val="00B050"/>
                  </a:solidFill>
                  <a:latin typeface="Arial Narrow" pitchFamily="34" charset="0"/>
                </a:rPr>
                <a:t>Rapport proche de 1 </a:t>
              </a:r>
              <a:r>
                <a:rPr lang="fr-FR" sz="1400" b="1" i="1" dirty="0">
                  <a:solidFill>
                    <a:srgbClr val="00B050"/>
                  </a:solidFill>
                  <a:latin typeface="Arial Narrow" pitchFamily="34" charset="0"/>
                  <a:sym typeface="Wingdings" pitchFamily="2" charset="2"/>
                </a:rPr>
                <a:t> Inverser ce rapport est facile !</a:t>
              </a:r>
            </a:p>
            <a:p>
              <a:pPr algn="ctr"/>
              <a:r>
                <a:rPr lang="fr-FR" sz="1400" b="1" i="1" dirty="0">
                  <a:solidFill>
                    <a:srgbClr val="00B050"/>
                  </a:solidFill>
                  <a:latin typeface="Arial Narrow" pitchFamily="34" charset="0"/>
                  <a:sym typeface="Wingdings" pitchFamily="2" charset="2"/>
                </a:rPr>
                <a:t>MASER</a:t>
              </a:r>
              <a:r>
                <a:rPr lang="fr-FR" sz="1400" dirty="0">
                  <a:solidFill>
                    <a:srgbClr val="00B050"/>
                  </a:solidFill>
                  <a:latin typeface="Arial Narrow" pitchFamily="34" charset="0"/>
                </a:rPr>
                <a:t> </a:t>
              </a:r>
              <a:r>
                <a:rPr lang="fr-FR" sz="1400" dirty="0">
                  <a:latin typeface="Arial Narrow" pitchFamily="34" charset="0"/>
                </a:rPr>
                <a:t>(source cohérente Hertzienne)</a:t>
              </a:r>
            </a:p>
            <a:p>
              <a:pPr algn="ctr"/>
              <a:r>
                <a:rPr lang="fr-FR" sz="1400" dirty="0">
                  <a:latin typeface="Arial Narrow" pitchFamily="34" charset="0"/>
                  <a:sym typeface="Wingdings" pitchFamily="2" charset="2"/>
                </a:rPr>
                <a:t> </a:t>
              </a:r>
              <a:r>
                <a:rPr lang="fr-FR" sz="1400" dirty="0">
                  <a:latin typeface="Arial Narrow" pitchFamily="34" charset="0"/>
                </a:rPr>
                <a:t>inventé en 1953 à l'université Columbia par Charles Townes, James Gordon et Herbert </a:t>
              </a:r>
              <a:r>
                <a:rPr lang="fr-FR" sz="1400" dirty="0" err="1">
                  <a:latin typeface="Arial Narrow" pitchFamily="34" charset="0"/>
                </a:rPr>
                <a:t>Zeiger</a:t>
              </a:r>
              <a:r>
                <a:rPr lang="fr-FR" sz="1400" dirty="0">
                  <a:latin typeface="Arial Narrow" pitchFamily="34" charset="0"/>
                </a:rPr>
                <a:t>. </a:t>
              </a:r>
            </a:p>
            <a:p>
              <a:pPr algn="ctr"/>
              <a:r>
                <a:rPr lang="fr-FR" sz="1400" dirty="0">
                  <a:latin typeface="Arial Narrow" pitchFamily="34" charset="0"/>
                  <a:sym typeface="Wingdings" pitchFamily="2" charset="2"/>
                </a:rPr>
                <a:t> M</a:t>
              </a:r>
              <a:r>
                <a:rPr lang="fr-FR" sz="1400" dirty="0" smtClean="0">
                  <a:latin typeface="Arial Narrow" pitchFamily="34" charset="0"/>
                </a:rPr>
                <a:t>aser </a:t>
              </a:r>
              <a:r>
                <a:rPr lang="fr-FR" sz="1400" dirty="0">
                  <a:latin typeface="Arial Narrow" pitchFamily="34" charset="0"/>
                </a:rPr>
                <a:t>à </a:t>
              </a:r>
              <a:r>
                <a:rPr lang="fr-FR" sz="1400" dirty="0" smtClean="0">
                  <a:latin typeface="Arial Narrow" pitchFamily="34" charset="0"/>
                </a:rPr>
                <a:t>ammoniac (TD PHY101)</a:t>
              </a:r>
              <a:endParaRPr lang="fr-FR" sz="1400" b="1" i="1" dirty="0">
                <a:solidFill>
                  <a:srgbClr val="FF0000"/>
                </a:solidFill>
                <a:latin typeface="Arial Narrow" pitchFamily="34" charset="0"/>
              </a:endParaRPr>
            </a:p>
          </p:txBody>
        </p:sp>
        <p:sp>
          <p:nvSpPr>
            <p:cNvPr id="8" name="Ellipse 7"/>
            <p:cNvSpPr/>
            <p:nvPr/>
          </p:nvSpPr>
          <p:spPr>
            <a:xfrm>
              <a:off x="6224656" y="5729757"/>
              <a:ext cx="552091" cy="336430"/>
            </a:xfrm>
            <a:prstGeom prst="ellipse">
              <a:avLst/>
            </a:prstGeom>
            <a:noFill/>
            <a:ln w="28575">
              <a:solidFill>
                <a:srgbClr val="00B05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9" name="Forme libre 8"/>
            <p:cNvSpPr/>
            <p:nvPr/>
          </p:nvSpPr>
          <p:spPr>
            <a:xfrm flipH="1">
              <a:off x="6173788" y="6009747"/>
              <a:ext cx="831012" cy="198398"/>
            </a:xfrm>
            <a:custGeom>
              <a:avLst/>
              <a:gdLst>
                <a:gd name="connsiteX0" fmla="*/ 149525 w 477329"/>
                <a:gd name="connsiteY0" fmla="*/ 0 h 379562"/>
                <a:gd name="connsiteX1" fmla="*/ 54634 w 477329"/>
                <a:gd name="connsiteY1" fmla="*/ 319177 h 379562"/>
                <a:gd name="connsiteX2" fmla="*/ 477329 w 477329"/>
                <a:gd name="connsiteY2" fmla="*/ 362309 h 379562"/>
              </a:gdLst>
              <a:ahLst/>
              <a:cxnLst>
                <a:cxn ang="0">
                  <a:pos x="connsiteX0" y="connsiteY0"/>
                </a:cxn>
                <a:cxn ang="0">
                  <a:pos x="connsiteX1" y="connsiteY1"/>
                </a:cxn>
                <a:cxn ang="0">
                  <a:pos x="connsiteX2" y="connsiteY2"/>
                </a:cxn>
              </a:cxnLst>
              <a:rect l="l" t="t" r="r" b="b"/>
              <a:pathLst>
                <a:path w="477329" h="379562">
                  <a:moveTo>
                    <a:pt x="149525" y="0"/>
                  </a:moveTo>
                  <a:cubicBezTo>
                    <a:pt x="74762" y="129396"/>
                    <a:pt x="0" y="258792"/>
                    <a:pt x="54634" y="319177"/>
                  </a:cubicBezTo>
                  <a:cubicBezTo>
                    <a:pt x="109268" y="379562"/>
                    <a:pt x="293298" y="370935"/>
                    <a:pt x="477329" y="362309"/>
                  </a:cubicBezTo>
                </a:path>
              </a:pathLst>
            </a:custGeom>
            <a:ln w="28575">
              <a:solidFill>
                <a:srgbClr val="00B050"/>
              </a:solidFill>
              <a:tailEnd type="arrow"/>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sp>
          <p:nvSpPr>
            <p:cNvPr id="10" name="Forme libre 9"/>
            <p:cNvSpPr/>
            <p:nvPr/>
          </p:nvSpPr>
          <p:spPr>
            <a:xfrm>
              <a:off x="1532629" y="6021249"/>
              <a:ext cx="831012" cy="198398"/>
            </a:xfrm>
            <a:custGeom>
              <a:avLst/>
              <a:gdLst>
                <a:gd name="connsiteX0" fmla="*/ 149525 w 477329"/>
                <a:gd name="connsiteY0" fmla="*/ 0 h 379562"/>
                <a:gd name="connsiteX1" fmla="*/ 54634 w 477329"/>
                <a:gd name="connsiteY1" fmla="*/ 319177 h 379562"/>
                <a:gd name="connsiteX2" fmla="*/ 477329 w 477329"/>
                <a:gd name="connsiteY2" fmla="*/ 362309 h 379562"/>
              </a:gdLst>
              <a:ahLst/>
              <a:cxnLst>
                <a:cxn ang="0">
                  <a:pos x="connsiteX0" y="connsiteY0"/>
                </a:cxn>
                <a:cxn ang="0">
                  <a:pos x="connsiteX1" y="connsiteY1"/>
                </a:cxn>
                <a:cxn ang="0">
                  <a:pos x="connsiteX2" y="connsiteY2"/>
                </a:cxn>
              </a:cxnLst>
              <a:rect l="l" t="t" r="r" b="b"/>
              <a:pathLst>
                <a:path w="477329" h="379562">
                  <a:moveTo>
                    <a:pt x="149525" y="0"/>
                  </a:moveTo>
                  <a:cubicBezTo>
                    <a:pt x="74762" y="129396"/>
                    <a:pt x="0" y="258792"/>
                    <a:pt x="54634" y="319177"/>
                  </a:cubicBezTo>
                  <a:cubicBezTo>
                    <a:pt x="109268" y="379562"/>
                    <a:pt x="293298" y="370935"/>
                    <a:pt x="477329" y="362309"/>
                  </a:cubicBezTo>
                </a:path>
              </a:pathLst>
            </a:custGeom>
            <a:ln w="28575">
              <a:solidFill>
                <a:srgbClr val="00B050"/>
              </a:solidFill>
              <a:tailEnd type="arrow"/>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sp>
          <p:nvSpPr>
            <p:cNvPr id="6" name="Ellipse 5"/>
            <p:cNvSpPr/>
            <p:nvPr/>
          </p:nvSpPr>
          <p:spPr>
            <a:xfrm>
              <a:off x="1682151" y="5719323"/>
              <a:ext cx="552091" cy="336430"/>
            </a:xfrm>
            <a:prstGeom prst="ellipse">
              <a:avLst/>
            </a:prstGeom>
            <a:noFill/>
            <a:ln w="28575">
              <a:solidFill>
                <a:srgbClr val="00B05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grpSp>
      <p:grpSp>
        <p:nvGrpSpPr>
          <p:cNvPr id="24" name="Groupe 23"/>
          <p:cNvGrpSpPr/>
          <p:nvPr/>
        </p:nvGrpSpPr>
        <p:grpSpPr>
          <a:xfrm>
            <a:off x="3043763" y="1931223"/>
            <a:ext cx="5472171" cy="1674039"/>
            <a:chOff x="3043763" y="1931223"/>
            <a:chExt cx="5472171" cy="1674039"/>
          </a:xfrm>
        </p:grpSpPr>
        <p:sp>
          <p:nvSpPr>
            <p:cNvPr id="19" name="ZoneTexte 18"/>
            <p:cNvSpPr txBox="1"/>
            <p:nvPr/>
          </p:nvSpPr>
          <p:spPr>
            <a:xfrm>
              <a:off x="4193493" y="1931223"/>
              <a:ext cx="3119765" cy="954107"/>
            </a:xfrm>
            <a:prstGeom prst="rect">
              <a:avLst/>
            </a:prstGeom>
            <a:solidFill>
              <a:schemeClr val="tx2"/>
            </a:solidFill>
          </p:spPr>
          <p:txBody>
            <a:bodyPr wrap="none" rtlCol="0">
              <a:spAutoFit/>
            </a:bodyPr>
            <a:lstStyle/>
            <a:p>
              <a:pPr algn="ctr"/>
              <a:r>
                <a:rPr lang="fr-FR" sz="1400" b="1" i="1" dirty="0">
                  <a:solidFill>
                    <a:srgbClr val="7030A0"/>
                  </a:solidFill>
                  <a:latin typeface="Arial Narrow" pitchFamily="34" charset="0"/>
                </a:rPr>
                <a:t>Très difficile de réaliser un laser UV</a:t>
              </a:r>
            </a:p>
            <a:p>
              <a:pPr algn="ctr"/>
              <a:r>
                <a:rPr lang="fr-FR" sz="1400" b="1" i="1" dirty="0">
                  <a:solidFill>
                    <a:srgbClr val="7030A0"/>
                  </a:solidFill>
                  <a:latin typeface="Arial Narrow" pitchFamily="34" charset="0"/>
                  <a:sym typeface="Wingdings" pitchFamily="2" charset="2"/>
                </a:rPr>
                <a:t>Pompage extrêmement fort!</a:t>
              </a:r>
            </a:p>
            <a:p>
              <a:pPr algn="ctr">
                <a:buFont typeface="Wingdings"/>
                <a:buChar char="è"/>
              </a:pPr>
              <a:r>
                <a:rPr lang="fr-FR" sz="1400" b="1" i="1" dirty="0">
                  <a:solidFill>
                    <a:srgbClr val="7030A0"/>
                  </a:solidFill>
                  <a:latin typeface="Arial Narrow" pitchFamily="34" charset="0"/>
                  <a:sym typeface="Wingdings" pitchFamily="2" charset="2"/>
                </a:rPr>
                <a:t>Laser </a:t>
              </a:r>
              <a:r>
                <a:rPr lang="fr-FR" sz="1400" b="1" i="1" dirty="0" err="1">
                  <a:solidFill>
                    <a:srgbClr val="7030A0"/>
                  </a:solidFill>
                  <a:latin typeface="Arial Narrow" pitchFamily="34" charset="0"/>
                  <a:sym typeface="Wingdings" pitchFamily="2" charset="2"/>
                </a:rPr>
                <a:t>Excimer</a:t>
              </a:r>
              <a:r>
                <a:rPr lang="fr-FR" sz="1400" b="1" i="1" dirty="0">
                  <a:solidFill>
                    <a:srgbClr val="7030A0"/>
                  </a:solidFill>
                  <a:latin typeface="Arial Narrow" pitchFamily="34" charset="0"/>
                  <a:sym typeface="Wingdings" pitchFamily="2" charset="2"/>
                </a:rPr>
                <a:t> (chirurgie oculaire)</a:t>
              </a:r>
            </a:p>
            <a:p>
              <a:pPr algn="ctr"/>
              <a:r>
                <a:rPr lang="fr-FR" sz="1400" b="1" i="1" dirty="0">
                  <a:solidFill>
                    <a:srgbClr val="7030A0"/>
                  </a:solidFill>
                  <a:latin typeface="Arial Narrow" pitchFamily="34" charset="0"/>
                  <a:sym typeface="Wingdings" pitchFamily="2" charset="2"/>
                </a:rPr>
                <a:t>(</a:t>
              </a:r>
              <a:r>
                <a:rPr lang="fr-FR" sz="1400" b="1" i="1" dirty="0" err="1">
                  <a:solidFill>
                    <a:srgbClr val="7030A0"/>
                  </a:solidFill>
                  <a:latin typeface="Arial Narrow" pitchFamily="34" charset="0"/>
                  <a:sym typeface="Wingdings" pitchFamily="2" charset="2"/>
                </a:rPr>
                <a:t>Excimer</a:t>
              </a:r>
              <a:r>
                <a:rPr lang="fr-FR" sz="1400" b="1" i="1" dirty="0">
                  <a:solidFill>
                    <a:srgbClr val="7030A0"/>
                  </a:solidFill>
                  <a:latin typeface="Arial Narrow" pitchFamily="34" charset="0"/>
                  <a:sym typeface="Wingdings" pitchFamily="2" charset="2"/>
                </a:rPr>
                <a:t> : molécule stable à l’état excité!)</a:t>
              </a:r>
            </a:p>
          </p:txBody>
        </p:sp>
        <p:grpSp>
          <p:nvGrpSpPr>
            <p:cNvPr id="23" name="Groupe 22"/>
            <p:cNvGrpSpPr/>
            <p:nvPr/>
          </p:nvGrpSpPr>
          <p:grpSpPr>
            <a:xfrm>
              <a:off x="3043763" y="2814303"/>
              <a:ext cx="5472171" cy="790959"/>
              <a:chOff x="3043763" y="2814303"/>
              <a:chExt cx="5472171" cy="790959"/>
            </a:xfrm>
          </p:grpSpPr>
          <p:grpSp>
            <p:nvGrpSpPr>
              <p:cNvPr id="3" name="Groupe 2"/>
              <p:cNvGrpSpPr/>
              <p:nvPr/>
            </p:nvGrpSpPr>
            <p:grpSpPr>
              <a:xfrm flipV="1">
                <a:off x="7684922" y="2814303"/>
                <a:ext cx="831012" cy="770333"/>
                <a:chOff x="7684922" y="3264052"/>
                <a:chExt cx="831012" cy="445408"/>
              </a:xfrm>
            </p:grpSpPr>
            <p:sp>
              <p:nvSpPr>
                <p:cNvPr id="20" name="Ellipse 19"/>
                <p:cNvSpPr/>
                <p:nvPr/>
              </p:nvSpPr>
              <p:spPr>
                <a:xfrm>
                  <a:off x="7814168" y="3264052"/>
                  <a:ext cx="552091" cy="227546"/>
                </a:xfrm>
                <a:prstGeom prst="ellipse">
                  <a:avLst/>
                </a:prstGeom>
                <a:noFill/>
                <a:ln w="28575">
                  <a:solidFill>
                    <a:srgbClr val="7030A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21" name="Forme libre 20"/>
                <p:cNvSpPr/>
                <p:nvPr/>
              </p:nvSpPr>
              <p:spPr>
                <a:xfrm flipH="1">
                  <a:off x="7684922" y="3492550"/>
                  <a:ext cx="831012" cy="216910"/>
                </a:xfrm>
                <a:custGeom>
                  <a:avLst/>
                  <a:gdLst>
                    <a:gd name="connsiteX0" fmla="*/ 149525 w 477329"/>
                    <a:gd name="connsiteY0" fmla="*/ 0 h 379562"/>
                    <a:gd name="connsiteX1" fmla="*/ 54634 w 477329"/>
                    <a:gd name="connsiteY1" fmla="*/ 319177 h 379562"/>
                    <a:gd name="connsiteX2" fmla="*/ 477329 w 477329"/>
                    <a:gd name="connsiteY2" fmla="*/ 362309 h 379562"/>
                  </a:gdLst>
                  <a:ahLst/>
                  <a:cxnLst>
                    <a:cxn ang="0">
                      <a:pos x="connsiteX0" y="connsiteY0"/>
                    </a:cxn>
                    <a:cxn ang="0">
                      <a:pos x="connsiteX1" y="connsiteY1"/>
                    </a:cxn>
                    <a:cxn ang="0">
                      <a:pos x="connsiteX2" y="connsiteY2"/>
                    </a:cxn>
                  </a:cxnLst>
                  <a:rect l="l" t="t" r="r" b="b"/>
                  <a:pathLst>
                    <a:path w="477329" h="379562">
                      <a:moveTo>
                        <a:pt x="149525" y="0"/>
                      </a:moveTo>
                      <a:cubicBezTo>
                        <a:pt x="74762" y="129396"/>
                        <a:pt x="0" y="258792"/>
                        <a:pt x="54634" y="319177"/>
                      </a:cubicBezTo>
                      <a:cubicBezTo>
                        <a:pt x="109268" y="379562"/>
                        <a:pt x="293298" y="370935"/>
                        <a:pt x="477329" y="362309"/>
                      </a:cubicBezTo>
                    </a:path>
                  </a:pathLst>
                </a:custGeom>
                <a:ln w="28575">
                  <a:solidFill>
                    <a:srgbClr val="7030A0"/>
                  </a:solidFill>
                  <a:tailEnd type="arrow"/>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grpSp>
          <p:grpSp>
            <p:nvGrpSpPr>
              <p:cNvPr id="2" name="Groupe 1"/>
              <p:cNvGrpSpPr/>
              <p:nvPr/>
            </p:nvGrpSpPr>
            <p:grpSpPr>
              <a:xfrm flipV="1">
                <a:off x="3043763" y="2814325"/>
                <a:ext cx="831012" cy="790937"/>
                <a:chOff x="3043763" y="3284492"/>
                <a:chExt cx="831012" cy="436470"/>
              </a:xfrm>
            </p:grpSpPr>
            <p:sp>
              <p:nvSpPr>
                <p:cNvPr id="18" name="Ellipse 17"/>
                <p:cNvSpPr/>
                <p:nvPr/>
              </p:nvSpPr>
              <p:spPr>
                <a:xfrm>
                  <a:off x="3193285" y="3284492"/>
                  <a:ext cx="552091" cy="251552"/>
                </a:xfrm>
                <a:prstGeom prst="ellipse">
                  <a:avLst/>
                </a:prstGeom>
                <a:noFill/>
                <a:ln w="28575">
                  <a:solidFill>
                    <a:srgbClr val="7030A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22" name="Forme libre 21"/>
                <p:cNvSpPr/>
                <p:nvPr/>
              </p:nvSpPr>
              <p:spPr>
                <a:xfrm>
                  <a:off x="3043763" y="3522564"/>
                  <a:ext cx="831012" cy="198398"/>
                </a:xfrm>
                <a:custGeom>
                  <a:avLst/>
                  <a:gdLst>
                    <a:gd name="connsiteX0" fmla="*/ 149525 w 477329"/>
                    <a:gd name="connsiteY0" fmla="*/ 0 h 379562"/>
                    <a:gd name="connsiteX1" fmla="*/ 54634 w 477329"/>
                    <a:gd name="connsiteY1" fmla="*/ 319177 h 379562"/>
                    <a:gd name="connsiteX2" fmla="*/ 477329 w 477329"/>
                    <a:gd name="connsiteY2" fmla="*/ 362309 h 379562"/>
                  </a:gdLst>
                  <a:ahLst/>
                  <a:cxnLst>
                    <a:cxn ang="0">
                      <a:pos x="connsiteX0" y="connsiteY0"/>
                    </a:cxn>
                    <a:cxn ang="0">
                      <a:pos x="connsiteX1" y="connsiteY1"/>
                    </a:cxn>
                    <a:cxn ang="0">
                      <a:pos x="connsiteX2" y="connsiteY2"/>
                    </a:cxn>
                  </a:cxnLst>
                  <a:rect l="l" t="t" r="r" b="b"/>
                  <a:pathLst>
                    <a:path w="477329" h="379562">
                      <a:moveTo>
                        <a:pt x="149525" y="0"/>
                      </a:moveTo>
                      <a:cubicBezTo>
                        <a:pt x="74762" y="129396"/>
                        <a:pt x="0" y="258792"/>
                        <a:pt x="54634" y="319177"/>
                      </a:cubicBezTo>
                      <a:cubicBezTo>
                        <a:pt x="109268" y="379562"/>
                        <a:pt x="293298" y="370935"/>
                        <a:pt x="477329" y="362309"/>
                      </a:cubicBezTo>
                    </a:path>
                  </a:pathLst>
                </a:custGeom>
                <a:ln w="28575">
                  <a:solidFill>
                    <a:srgbClr val="7030A0"/>
                  </a:solidFill>
                  <a:tailEnd type="arrow"/>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grpSp>
        </p:grpSp>
      </p:grpSp>
      <p:sp>
        <p:nvSpPr>
          <p:cNvPr id="26" name="Espace réservé du numéro de diapositive 1"/>
          <p:cNvSpPr>
            <a:spLocks noGrp="1"/>
          </p:cNvSpPr>
          <p:nvPr>
            <p:ph type="sldNum" sz="quarter" idx="11"/>
          </p:nvPr>
        </p:nvSpPr>
        <p:spPr>
          <a:xfrm>
            <a:off x="438151" y="6403938"/>
            <a:ext cx="1115483" cy="288925"/>
          </a:xfrm>
        </p:spPr>
        <p:txBody>
          <a:bodyPr/>
          <a:lstStyle/>
          <a:p>
            <a:r>
              <a:rPr lang="fr-FR" dirty="0" smtClean="0"/>
              <a:t>page </a:t>
            </a:r>
            <a:fld id="{C6DDD436-036D-4AFC-B45E-DF406FB8E6F8}" type="slidenum">
              <a:rPr lang="fr-FR" smtClean="0"/>
              <a:pPr/>
              <a:t>22</a:t>
            </a:fld>
            <a:endParaRPr lang="fr-FR" dirty="0"/>
          </a:p>
        </p:txBody>
      </p:sp>
      <p:sp>
        <p:nvSpPr>
          <p:cNvPr id="28" name="Titre 1"/>
          <p:cNvSpPr txBox="1">
            <a:spLocks/>
          </p:cNvSpPr>
          <p:nvPr/>
        </p:nvSpPr>
        <p:spPr>
          <a:xfrm>
            <a:off x="2288659" y="6352067"/>
            <a:ext cx="7391400" cy="392666"/>
          </a:xfrm>
          <a:prstGeom prst="rect">
            <a:avLst/>
          </a:prstGeom>
        </p:spPr>
        <p:txBody>
          <a:bodyPr/>
          <a:lstStyle/>
          <a:p>
            <a:pPr>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lang="fr-FR" b="1" kern="0" dirty="0">
              <a:solidFill>
                <a:schemeClr val="tx2"/>
              </a:solidFill>
              <a:latin typeface="+mj-lt"/>
              <a:ea typeface="+mj-ea"/>
              <a:cs typeface="+mj-cs"/>
            </a:endParaRPr>
          </a:p>
        </p:txBody>
      </p:sp>
      <p:sp>
        <p:nvSpPr>
          <p:cNvPr id="29" name="Rectangle 28"/>
          <p:cNvSpPr/>
          <p:nvPr/>
        </p:nvSpPr>
        <p:spPr>
          <a:xfrm>
            <a:off x="2077169" y="457855"/>
            <a:ext cx="8138766" cy="523220"/>
          </a:xfrm>
          <a:prstGeom prst="rect">
            <a:avLst/>
          </a:prstGeom>
        </p:spPr>
        <p:txBody>
          <a:bodyPr wrap="none">
            <a:spAutoFit/>
          </a:bodyPr>
          <a:lstStyle/>
          <a:p>
            <a:r>
              <a:rPr lang="fr-FR" sz="2800" b="1" kern="0" dirty="0" smtClean="0">
                <a:solidFill>
                  <a:srgbClr val="DA6667"/>
                </a:solidFill>
                <a:latin typeface="Arial"/>
              </a:rPr>
              <a:t>3. Les </a:t>
            </a:r>
            <a:r>
              <a:rPr lang="fr-FR" sz="2800" b="1" kern="0" dirty="0">
                <a:solidFill>
                  <a:srgbClr val="DA6667"/>
                </a:solidFill>
                <a:latin typeface="Arial"/>
              </a:rPr>
              <a:t>transitions radiatives : La luminescence</a:t>
            </a:r>
          </a:p>
        </p:txBody>
      </p:sp>
      <p:sp>
        <p:nvSpPr>
          <p:cNvPr id="33" name="Rectangle 2"/>
          <p:cNvSpPr txBox="1">
            <a:spLocks noChangeArrowheads="1"/>
          </p:cNvSpPr>
          <p:nvPr/>
        </p:nvSpPr>
        <p:spPr>
          <a:xfrm>
            <a:off x="131762" y="984441"/>
            <a:ext cx="11857037" cy="513169"/>
          </a:xfrm>
          <a:prstGeom prst="rect">
            <a:avLst/>
          </a:prstGeom>
        </p:spPr>
        <p:txBody>
          <a:bodyPr/>
          <a:lstStyle/>
          <a:p>
            <a:r>
              <a:rPr lang="fr-FR" sz="2400" b="1" kern="0" dirty="0">
                <a:solidFill>
                  <a:srgbClr val="DA6667"/>
                </a:solidFill>
                <a:latin typeface="Arial Narrow" pitchFamily="34" charset="0"/>
              </a:rPr>
              <a:t>Transitions induites : Amplification optique </a:t>
            </a:r>
            <a:r>
              <a:rPr lang="fr-FR" sz="2400" b="1" kern="0" dirty="0" smtClean="0">
                <a:solidFill>
                  <a:srgbClr val="DA6667"/>
                </a:solidFill>
                <a:latin typeface="Arial Narrow" pitchFamily="34" charset="0"/>
                <a:sym typeface="Wingdings" pitchFamily="2" charset="2"/>
              </a:rPr>
              <a:t> </a:t>
            </a:r>
            <a:r>
              <a:rPr lang="fr-FR" sz="2400" b="1" kern="0" dirty="0">
                <a:solidFill>
                  <a:srgbClr val="DA6667"/>
                </a:solidFill>
                <a:latin typeface="Arial Narrow" pitchFamily="34" charset="0"/>
                <a:sym typeface="Wingdings" pitchFamily="2" charset="2"/>
              </a:rPr>
              <a:t>Nécessité d’un pompage : inversion de population</a:t>
            </a:r>
            <a:endParaRPr lang="fr-FR" sz="2400" b="1" kern="0" dirty="0">
              <a:solidFill>
                <a:srgbClr val="DA6667"/>
              </a:solidFill>
              <a:latin typeface="Arial Narrow" pitchFamily="34" charset="0"/>
              <a:ea typeface="+mj-ea"/>
              <a:cs typeface="+mj-cs"/>
            </a:endParaRPr>
          </a:p>
        </p:txBody>
      </p:sp>
      <p:grpSp>
        <p:nvGrpSpPr>
          <p:cNvPr id="36" name="Groupe 35"/>
          <p:cNvGrpSpPr/>
          <p:nvPr/>
        </p:nvGrpSpPr>
        <p:grpSpPr>
          <a:xfrm>
            <a:off x="1978681" y="3692417"/>
            <a:ext cx="7438124" cy="2412248"/>
            <a:chOff x="1978681" y="3692417"/>
            <a:chExt cx="7438124" cy="2412248"/>
          </a:xfrm>
        </p:grpSpPr>
        <p:grpSp>
          <p:nvGrpSpPr>
            <p:cNvPr id="32" name="Groupe 31"/>
            <p:cNvGrpSpPr/>
            <p:nvPr/>
          </p:nvGrpSpPr>
          <p:grpSpPr>
            <a:xfrm>
              <a:off x="3067926" y="3692417"/>
              <a:ext cx="5257640" cy="2412248"/>
              <a:chOff x="3067926" y="3692417"/>
              <a:chExt cx="5257640" cy="2412248"/>
            </a:xfrm>
          </p:grpSpPr>
          <p:grpSp>
            <p:nvGrpSpPr>
              <p:cNvPr id="11" name="Groupe 10"/>
              <p:cNvGrpSpPr/>
              <p:nvPr/>
            </p:nvGrpSpPr>
            <p:grpSpPr>
              <a:xfrm>
                <a:off x="3067926" y="3718347"/>
                <a:ext cx="3732370" cy="2386318"/>
                <a:chOff x="1618651" y="5706623"/>
                <a:chExt cx="3732370" cy="2386318"/>
              </a:xfrm>
            </p:grpSpPr>
            <p:sp>
              <p:nvSpPr>
                <p:cNvPr id="12" name="Ellipse 11"/>
                <p:cNvSpPr/>
                <p:nvPr/>
              </p:nvSpPr>
              <p:spPr>
                <a:xfrm>
                  <a:off x="1618651" y="5706623"/>
                  <a:ext cx="552091" cy="336430"/>
                </a:xfrm>
                <a:prstGeom prst="ellipse">
                  <a:avLst/>
                </a:prstGeom>
                <a:noFill/>
                <a:ln w="28575">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13" name="ZoneTexte 12"/>
                <p:cNvSpPr txBox="1"/>
                <p:nvPr/>
              </p:nvSpPr>
              <p:spPr>
                <a:xfrm>
                  <a:off x="3257178" y="7354277"/>
                  <a:ext cx="2093843" cy="738664"/>
                </a:xfrm>
                <a:prstGeom prst="rect">
                  <a:avLst/>
                </a:prstGeom>
                <a:solidFill>
                  <a:schemeClr val="tx2"/>
                </a:solidFill>
              </p:spPr>
              <p:txBody>
                <a:bodyPr wrap="none" rtlCol="0">
                  <a:spAutoFit/>
                </a:bodyPr>
                <a:lstStyle/>
                <a:p>
                  <a:pPr algn="ctr"/>
                  <a:r>
                    <a:rPr lang="fr-FR" sz="1400" b="1" i="1" dirty="0">
                      <a:solidFill>
                        <a:srgbClr val="FF0000"/>
                      </a:solidFill>
                      <a:latin typeface="Arial Narrow" pitchFamily="34" charset="0"/>
                    </a:rPr>
                    <a:t>Rapport raisonnable</a:t>
                  </a:r>
                </a:p>
                <a:p>
                  <a:pPr marL="285750" indent="-285750" algn="ctr">
                    <a:buFont typeface="Wingdings" pitchFamily="2" charset="2"/>
                    <a:buChar char="è"/>
                  </a:pPr>
                  <a:r>
                    <a:rPr lang="fr-FR" sz="1400" b="1" i="1" dirty="0">
                      <a:solidFill>
                        <a:srgbClr val="FF0000"/>
                      </a:solidFill>
                      <a:latin typeface="Arial Narrow" pitchFamily="34" charset="0"/>
                      <a:sym typeface="Wingdings" pitchFamily="2" charset="2"/>
                    </a:rPr>
                    <a:t>1</a:t>
                  </a:r>
                  <a:r>
                    <a:rPr lang="fr-FR" sz="1400" b="1" i="1" baseline="30000" dirty="0">
                      <a:solidFill>
                        <a:srgbClr val="FF0000"/>
                      </a:solidFill>
                      <a:latin typeface="Arial Narrow" pitchFamily="34" charset="0"/>
                      <a:sym typeface="Wingdings" pitchFamily="2" charset="2"/>
                    </a:rPr>
                    <a:t>ers</a:t>
                  </a:r>
                  <a:r>
                    <a:rPr lang="fr-FR" sz="1400" b="1" i="1" dirty="0">
                      <a:solidFill>
                        <a:srgbClr val="FF0000"/>
                      </a:solidFill>
                      <a:latin typeface="Arial Narrow" pitchFamily="34" charset="0"/>
                      <a:sym typeface="Wingdings" pitchFamily="2" charset="2"/>
                    </a:rPr>
                    <a:t> laser en 1960</a:t>
                  </a:r>
                </a:p>
                <a:p>
                  <a:pPr marL="285750" indent="-285750" algn="ctr">
                    <a:buFont typeface="Wingdings" pitchFamily="2" charset="2"/>
                    <a:buChar char="è"/>
                  </a:pPr>
                  <a:r>
                    <a:rPr lang="fr-FR" sz="1400" b="1" i="1" dirty="0">
                      <a:solidFill>
                        <a:srgbClr val="FF0000"/>
                      </a:solidFill>
                      <a:latin typeface="Arial Narrow" pitchFamily="34" charset="0"/>
                      <a:sym typeface="Wingdings" pitchFamily="2" charset="2"/>
                    </a:rPr>
                    <a:t>Fonctionnant à 0,85µm</a:t>
                  </a:r>
                </a:p>
              </p:txBody>
            </p:sp>
          </p:grpSp>
          <p:sp>
            <p:nvSpPr>
              <p:cNvPr id="30" name="Ellipse 29"/>
              <p:cNvSpPr/>
              <p:nvPr/>
            </p:nvSpPr>
            <p:spPr>
              <a:xfrm flipH="1">
                <a:off x="7773475" y="3692417"/>
                <a:ext cx="552091" cy="336430"/>
              </a:xfrm>
              <a:prstGeom prst="ellipse">
                <a:avLst/>
              </a:prstGeom>
              <a:noFill/>
              <a:ln w="28575">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dirty="0"/>
              </a:p>
            </p:txBody>
          </p:sp>
        </p:grpSp>
        <p:sp>
          <p:nvSpPr>
            <p:cNvPr id="34" name="Forme libre 33"/>
            <p:cNvSpPr/>
            <p:nvPr/>
          </p:nvSpPr>
          <p:spPr>
            <a:xfrm>
              <a:off x="7845287" y="3856383"/>
              <a:ext cx="1571518" cy="1749287"/>
            </a:xfrm>
            <a:custGeom>
              <a:avLst/>
              <a:gdLst>
                <a:gd name="connsiteX0" fmla="*/ 490330 w 1571518"/>
                <a:gd name="connsiteY0" fmla="*/ 0 h 1749287"/>
                <a:gd name="connsiteX1" fmla="*/ 1563756 w 1571518"/>
                <a:gd name="connsiteY1" fmla="*/ 940904 h 1749287"/>
                <a:gd name="connsiteX2" fmla="*/ 0 w 1571518"/>
                <a:gd name="connsiteY2" fmla="*/ 1749287 h 1749287"/>
              </a:gdLst>
              <a:ahLst/>
              <a:cxnLst>
                <a:cxn ang="0">
                  <a:pos x="connsiteX0" y="connsiteY0"/>
                </a:cxn>
                <a:cxn ang="0">
                  <a:pos x="connsiteX1" y="connsiteY1"/>
                </a:cxn>
                <a:cxn ang="0">
                  <a:pos x="connsiteX2" y="connsiteY2"/>
                </a:cxn>
              </a:cxnLst>
              <a:rect l="l" t="t" r="r" b="b"/>
              <a:pathLst>
                <a:path w="1571518" h="1749287">
                  <a:moveTo>
                    <a:pt x="490330" y="0"/>
                  </a:moveTo>
                  <a:cubicBezTo>
                    <a:pt x="1067904" y="324678"/>
                    <a:pt x="1645478" y="649356"/>
                    <a:pt x="1563756" y="940904"/>
                  </a:cubicBezTo>
                  <a:cubicBezTo>
                    <a:pt x="1482034" y="1232452"/>
                    <a:pt x="741017" y="1490869"/>
                    <a:pt x="0" y="1749287"/>
                  </a:cubicBezTo>
                </a:path>
              </a:pathLst>
            </a:custGeom>
            <a:ln w="28575">
              <a:solidFill>
                <a:srgbClr val="FF0000"/>
              </a:solidFill>
              <a:tailEnd type="arrow"/>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solidFill>
                  <a:schemeClr val="tx1"/>
                </a:solidFill>
              </a:endParaRPr>
            </a:p>
          </p:txBody>
        </p:sp>
        <p:sp>
          <p:nvSpPr>
            <p:cNvPr id="35" name="Forme libre 34"/>
            <p:cNvSpPr/>
            <p:nvPr/>
          </p:nvSpPr>
          <p:spPr>
            <a:xfrm flipH="1">
              <a:off x="1978681" y="3852664"/>
              <a:ext cx="1571518" cy="1749287"/>
            </a:xfrm>
            <a:custGeom>
              <a:avLst/>
              <a:gdLst>
                <a:gd name="connsiteX0" fmla="*/ 490330 w 1571518"/>
                <a:gd name="connsiteY0" fmla="*/ 0 h 1749287"/>
                <a:gd name="connsiteX1" fmla="*/ 1563756 w 1571518"/>
                <a:gd name="connsiteY1" fmla="*/ 940904 h 1749287"/>
                <a:gd name="connsiteX2" fmla="*/ 0 w 1571518"/>
                <a:gd name="connsiteY2" fmla="*/ 1749287 h 1749287"/>
              </a:gdLst>
              <a:ahLst/>
              <a:cxnLst>
                <a:cxn ang="0">
                  <a:pos x="connsiteX0" y="connsiteY0"/>
                </a:cxn>
                <a:cxn ang="0">
                  <a:pos x="connsiteX1" y="connsiteY1"/>
                </a:cxn>
                <a:cxn ang="0">
                  <a:pos x="connsiteX2" y="connsiteY2"/>
                </a:cxn>
              </a:cxnLst>
              <a:rect l="l" t="t" r="r" b="b"/>
              <a:pathLst>
                <a:path w="1571518" h="1749287">
                  <a:moveTo>
                    <a:pt x="490330" y="0"/>
                  </a:moveTo>
                  <a:cubicBezTo>
                    <a:pt x="1067904" y="324678"/>
                    <a:pt x="1645478" y="649356"/>
                    <a:pt x="1563756" y="940904"/>
                  </a:cubicBezTo>
                  <a:cubicBezTo>
                    <a:pt x="1482034" y="1232452"/>
                    <a:pt x="741017" y="1490869"/>
                    <a:pt x="0" y="1749287"/>
                  </a:cubicBezTo>
                </a:path>
              </a:pathLst>
            </a:custGeom>
            <a:ln w="28575">
              <a:solidFill>
                <a:srgbClr val="FF0000"/>
              </a:solidFill>
              <a:tailEnd type="arrow"/>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solidFill>
                  <a:schemeClr val="tx1"/>
                </a:solidFill>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36"/>
                                        </p:tgtEl>
                                        <p:attrNameLst>
                                          <p:attrName>style.visibility</p:attrName>
                                        </p:attrNameLst>
                                      </p:cBhvr>
                                      <p:to>
                                        <p:strVal val="visible"/>
                                      </p:to>
                                    </p:set>
                                    <p:animEffect transition="in" filter="wipe(up)">
                                      <p:cBhvr>
                                        <p:cTn id="12" dur="500"/>
                                        <p:tgtEl>
                                          <p:spTgt spid="3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wipe(down)">
                                      <p:cBhvr>
                                        <p:cTn id="17"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txBox="1">
            <a:spLocks noChangeArrowheads="1"/>
          </p:cNvSpPr>
          <p:nvPr/>
        </p:nvSpPr>
        <p:spPr>
          <a:xfrm>
            <a:off x="131763" y="993775"/>
            <a:ext cx="9067800" cy="513169"/>
          </a:xfrm>
          <a:prstGeom prst="rect">
            <a:avLst/>
          </a:prstGeom>
        </p:spPr>
        <p:txBody>
          <a:bodyPr/>
          <a:lstStyle/>
          <a:p>
            <a:r>
              <a:rPr lang="fr-FR" sz="2400" b="1" kern="0" dirty="0">
                <a:solidFill>
                  <a:srgbClr val="DA6667"/>
                </a:solidFill>
                <a:latin typeface="Arial Narrow" pitchFamily="34" charset="0"/>
              </a:rPr>
              <a:t>Transitions induites : Amplification optique </a:t>
            </a:r>
          </a:p>
          <a:p>
            <a:r>
              <a:rPr lang="fr-FR" sz="2400" b="1" kern="0" dirty="0">
                <a:solidFill>
                  <a:srgbClr val="DA6667"/>
                </a:solidFill>
                <a:latin typeface="Arial Narrow" pitchFamily="34" charset="0"/>
                <a:sym typeface="Wingdings" pitchFamily="2" charset="2"/>
              </a:rPr>
              <a:t> Différents type de pompage</a:t>
            </a:r>
            <a:endParaRPr lang="fr-FR" sz="2400" b="1" kern="0" dirty="0">
              <a:solidFill>
                <a:srgbClr val="DA6667"/>
              </a:solidFill>
              <a:latin typeface="Arial Narrow" pitchFamily="34" charset="0"/>
              <a:ea typeface="+mj-ea"/>
              <a:cs typeface="+mj-cs"/>
            </a:endParaRPr>
          </a:p>
        </p:txBody>
      </p:sp>
      <p:sp>
        <p:nvSpPr>
          <p:cNvPr id="6" name="ZoneTexte 5"/>
          <p:cNvSpPr txBox="1"/>
          <p:nvPr/>
        </p:nvSpPr>
        <p:spPr>
          <a:xfrm>
            <a:off x="1851804" y="1708180"/>
            <a:ext cx="8610242" cy="4552528"/>
          </a:xfrm>
          <a:prstGeom prst="rect">
            <a:avLst/>
          </a:prstGeom>
          <a:noFill/>
        </p:spPr>
        <p:txBody>
          <a:bodyPr wrap="none" rtlCol="0">
            <a:spAutoFit/>
          </a:bodyPr>
          <a:lstStyle/>
          <a:p>
            <a:pPr indent="180975">
              <a:buFont typeface="Arial" pitchFamily="34" charset="0"/>
              <a:buChar char="•"/>
            </a:pPr>
            <a:r>
              <a:rPr lang="fr-FR" b="1" dirty="0" smtClean="0">
                <a:latin typeface="Arial Narrow" pitchFamily="34" charset="0"/>
              </a:rPr>
              <a:t>Pompage optique : </a:t>
            </a:r>
          </a:p>
          <a:p>
            <a:r>
              <a:rPr lang="fr-FR" dirty="0" smtClean="0">
                <a:latin typeface="Arial Narrow" pitchFamily="34" charset="0"/>
              </a:rPr>
              <a:t>	</a:t>
            </a:r>
            <a:r>
              <a:rPr lang="fr-FR" dirty="0" smtClean="0">
                <a:latin typeface="Arial Narrow" pitchFamily="34" charset="0"/>
                <a:sym typeface="Wingdings" pitchFamily="2" charset="2"/>
              </a:rPr>
              <a:t> Absorption d’un photon</a:t>
            </a:r>
          </a:p>
          <a:p>
            <a:r>
              <a:rPr lang="fr-FR" dirty="0" smtClean="0">
                <a:latin typeface="Arial Narrow" pitchFamily="34" charset="0"/>
                <a:sym typeface="Wingdings" pitchFamily="2" charset="2"/>
              </a:rPr>
              <a:t>	 Modèle à deux niveaux d’énergie pas efficace</a:t>
            </a:r>
          </a:p>
          <a:p>
            <a:r>
              <a:rPr lang="fr-FR" dirty="0" smtClean="0">
                <a:latin typeface="Arial Narrow" pitchFamily="34" charset="0"/>
                <a:sym typeface="Wingdings" pitchFamily="2" charset="2"/>
              </a:rPr>
              <a:t>	 Nécessité d’un modèle à 3 ou 4 niveaux</a:t>
            </a:r>
          </a:p>
          <a:p>
            <a:r>
              <a:rPr lang="fr-FR" b="1" dirty="0" smtClean="0">
                <a:latin typeface="Arial Narrow" pitchFamily="34" charset="0"/>
                <a:sym typeface="Wingdings" pitchFamily="2" charset="2"/>
              </a:rPr>
              <a:t>	      </a:t>
            </a:r>
            <a:r>
              <a:rPr lang="fr-FR" b="1" dirty="0" smtClean="0">
                <a:solidFill>
                  <a:srgbClr val="FF0000"/>
                </a:solidFill>
                <a:latin typeface="Arial Narrow" pitchFamily="34" charset="0"/>
                <a:sym typeface="Wingdings" pitchFamily="2" charset="2"/>
              </a:rPr>
              <a:t></a:t>
            </a:r>
            <a:r>
              <a:rPr lang="fr-FR" b="1" dirty="0" smtClean="0">
                <a:latin typeface="Arial Narrow" pitchFamily="34" charset="0"/>
                <a:sym typeface="Wingdings" pitchFamily="2" charset="2"/>
              </a:rPr>
              <a:t> </a:t>
            </a:r>
            <a:r>
              <a:rPr lang="fr-FR" b="1" dirty="0" smtClean="0">
                <a:solidFill>
                  <a:srgbClr val="FF0000"/>
                </a:solidFill>
                <a:latin typeface="Arial Narrow" pitchFamily="34" charset="0"/>
                <a:sym typeface="Wingdings" pitchFamily="2" charset="2"/>
              </a:rPr>
              <a:t>Laser Solide </a:t>
            </a:r>
            <a:r>
              <a:rPr lang="fr-FR" b="1" dirty="0" err="1" smtClean="0">
                <a:solidFill>
                  <a:srgbClr val="FF0000"/>
                </a:solidFill>
                <a:latin typeface="Arial Narrow" pitchFamily="34" charset="0"/>
                <a:sym typeface="Wingdings" pitchFamily="2" charset="2"/>
              </a:rPr>
              <a:t>Nd</a:t>
            </a:r>
            <a:r>
              <a:rPr lang="fr-FR" b="1" dirty="0" smtClean="0">
                <a:solidFill>
                  <a:srgbClr val="FF0000"/>
                </a:solidFill>
                <a:latin typeface="Arial Narrow" pitchFamily="34" charset="0"/>
                <a:sym typeface="Wingdings" pitchFamily="2" charset="2"/>
              </a:rPr>
              <a:t> YAG, Lasers et amplificateurs à fibres dopées terres rares…</a:t>
            </a:r>
          </a:p>
          <a:p>
            <a:pPr indent="180975">
              <a:buFont typeface="Arial" pitchFamily="34" charset="0"/>
              <a:buChar char="•"/>
            </a:pPr>
            <a:endParaRPr lang="fr-FR" sz="700" dirty="0">
              <a:sym typeface="Wingdings" pitchFamily="2" charset="2"/>
            </a:endParaRPr>
          </a:p>
          <a:p>
            <a:pPr indent="180975">
              <a:buFont typeface="Arial" pitchFamily="34" charset="0"/>
              <a:buChar char="•"/>
            </a:pPr>
            <a:r>
              <a:rPr lang="fr-FR" b="1" dirty="0" smtClean="0">
                <a:latin typeface="Arial Narrow" pitchFamily="34" charset="0"/>
                <a:sym typeface="Wingdings" pitchFamily="2" charset="2"/>
              </a:rPr>
              <a:t>Pompage électronique :</a:t>
            </a:r>
          </a:p>
          <a:p>
            <a:pPr lvl="1" indent="180975"/>
            <a:r>
              <a:rPr lang="fr-FR" dirty="0" smtClean="0">
                <a:latin typeface="Arial Narrow" pitchFamily="34" charset="0"/>
                <a:sym typeface="Wingdings" pitchFamily="2" charset="2"/>
              </a:rPr>
              <a:t>	Passage d’un courant dans une jonction PN</a:t>
            </a:r>
          </a:p>
          <a:p>
            <a:pPr lvl="1" indent="180975"/>
            <a:r>
              <a:rPr lang="fr-FR" dirty="0" smtClean="0">
                <a:latin typeface="Arial Narrow" pitchFamily="34" charset="0"/>
                <a:sym typeface="Wingdings" pitchFamily="2" charset="2"/>
              </a:rPr>
              <a:t>	 Apparition d’e</a:t>
            </a:r>
            <a:r>
              <a:rPr lang="fr-FR" b="1" baseline="30000" dirty="0" smtClean="0">
                <a:latin typeface="Arial Narrow" pitchFamily="34" charset="0"/>
                <a:sym typeface="Wingdings" pitchFamily="2" charset="2"/>
              </a:rPr>
              <a:t>-</a:t>
            </a:r>
            <a:r>
              <a:rPr lang="fr-FR" dirty="0" smtClean="0">
                <a:latin typeface="Arial Narrow" pitchFamily="34" charset="0"/>
                <a:sym typeface="Wingdings" pitchFamily="2" charset="2"/>
              </a:rPr>
              <a:t> dans la bande de conduction / trous dans la bande de valence</a:t>
            </a:r>
          </a:p>
          <a:p>
            <a:pPr lvl="1" indent="180975">
              <a:lnSpc>
                <a:spcPts val="700"/>
              </a:lnSpc>
            </a:pPr>
            <a:r>
              <a:rPr lang="fr-FR" dirty="0" smtClean="0">
                <a:latin typeface="Arial Narrow" pitchFamily="34" charset="0"/>
                <a:sym typeface="Wingdings" pitchFamily="2" charset="2"/>
              </a:rPr>
              <a:t>			             </a:t>
            </a:r>
            <a:r>
              <a:rPr lang="fr-FR" sz="1200" i="1" dirty="0">
                <a:latin typeface="Arial Narrow" pitchFamily="34" charset="0"/>
                <a:sym typeface="Wingdings" pitchFamily="2" charset="2"/>
              </a:rPr>
              <a:t>(niveau supérieur)                                            (niveau inférieur)</a:t>
            </a:r>
            <a:endParaRPr lang="fr-FR" i="1" dirty="0" smtClean="0">
              <a:latin typeface="Arial Narrow" pitchFamily="34" charset="0"/>
              <a:sym typeface="Wingdings" pitchFamily="2" charset="2"/>
            </a:endParaRPr>
          </a:p>
          <a:p>
            <a:pPr lvl="1" indent="180975"/>
            <a:r>
              <a:rPr lang="fr-FR" dirty="0" smtClean="0">
                <a:latin typeface="Arial Narrow" pitchFamily="34" charset="0"/>
              </a:rPr>
              <a:t>	</a:t>
            </a:r>
            <a:r>
              <a:rPr lang="fr-FR" dirty="0" smtClean="0">
                <a:latin typeface="Arial Narrow" pitchFamily="34" charset="0"/>
                <a:sym typeface="Wingdings" pitchFamily="2" charset="2"/>
              </a:rPr>
              <a:t> Recombinaison de paires électrons/trous</a:t>
            </a:r>
          </a:p>
          <a:p>
            <a:pPr lvl="1" indent="180975"/>
            <a:r>
              <a:rPr lang="fr-FR" dirty="0" smtClean="0">
                <a:latin typeface="Arial Narrow" pitchFamily="34" charset="0"/>
                <a:sym typeface="Wingdings" pitchFamily="2" charset="2"/>
              </a:rPr>
              <a:t>	 Émission de lumière</a:t>
            </a:r>
          </a:p>
          <a:p>
            <a:pPr lvl="1" indent="180975"/>
            <a:r>
              <a:rPr lang="fr-FR" b="1" dirty="0" smtClean="0">
                <a:solidFill>
                  <a:srgbClr val="FF0000"/>
                </a:solidFill>
                <a:latin typeface="Arial Narrow" pitchFamily="34" charset="0"/>
                <a:sym typeface="Wingdings" pitchFamily="2" charset="2"/>
              </a:rPr>
              <a:t>	       LED, Laser à </a:t>
            </a:r>
            <a:r>
              <a:rPr lang="fr-FR" b="1" dirty="0" err="1" smtClean="0">
                <a:solidFill>
                  <a:srgbClr val="FF0000"/>
                </a:solidFill>
                <a:latin typeface="Arial Narrow" pitchFamily="34" charset="0"/>
                <a:sym typeface="Wingdings" pitchFamily="2" charset="2"/>
              </a:rPr>
              <a:t>semiconducteur</a:t>
            </a:r>
            <a:endParaRPr lang="fr-FR" b="1" dirty="0" smtClean="0">
              <a:latin typeface="Arial Narrow" pitchFamily="34" charset="0"/>
              <a:sym typeface="Wingdings" pitchFamily="2" charset="2"/>
            </a:endParaRPr>
          </a:p>
          <a:p>
            <a:pPr marL="0" lvl="1" indent="180975">
              <a:buFont typeface="Arial" pitchFamily="34" charset="0"/>
              <a:buChar char="•"/>
            </a:pPr>
            <a:endParaRPr lang="fr-FR" sz="700" b="1" dirty="0">
              <a:latin typeface="Arial Narrow" pitchFamily="34" charset="0"/>
              <a:sym typeface="Wingdings" pitchFamily="2" charset="2"/>
            </a:endParaRPr>
          </a:p>
          <a:p>
            <a:pPr marL="0" lvl="1" indent="180975">
              <a:buFont typeface="Arial" pitchFamily="34" charset="0"/>
              <a:buChar char="•"/>
            </a:pPr>
            <a:r>
              <a:rPr lang="fr-FR" b="1" dirty="0" smtClean="0">
                <a:latin typeface="Arial Narrow" pitchFamily="34" charset="0"/>
                <a:sym typeface="Wingdings" pitchFamily="2" charset="2"/>
              </a:rPr>
              <a:t>Pompage </a:t>
            </a:r>
            <a:r>
              <a:rPr lang="fr-FR" b="1" dirty="0" err="1" smtClean="0">
                <a:latin typeface="Arial Narrow" pitchFamily="34" charset="0"/>
                <a:sym typeface="Wingdings" pitchFamily="2" charset="2"/>
              </a:rPr>
              <a:t>Collisionnel</a:t>
            </a:r>
            <a:r>
              <a:rPr lang="fr-FR" b="1" dirty="0" smtClean="0">
                <a:latin typeface="Arial Narrow" pitchFamily="34" charset="0"/>
                <a:sym typeface="Wingdings" pitchFamily="2" charset="2"/>
              </a:rPr>
              <a:t> :</a:t>
            </a:r>
          </a:p>
          <a:p>
            <a:pPr marL="0" lvl="1" indent="180975"/>
            <a:r>
              <a:rPr lang="fr-FR" b="1" dirty="0" smtClean="0">
                <a:latin typeface="Arial Narrow" pitchFamily="34" charset="0"/>
                <a:sym typeface="Wingdings" pitchFamily="2" charset="2"/>
              </a:rPr>
              <a:t>	 Décharge électrique dans un gaz  collisions électrons / atomes</a:t>
            </a:r>
          </a:p>
          <a:p>
            <a:pPr marL="0" lvl="1" indent="180975"/>
            <a:r>
              <a:rPr lang="fr-FR" b="1" dirty="0" smtClean="0">
                <a:latin typeface="Arial Narrow" pitchFamily="34" charset="0"/>
                <a:sym typeface="Wingdings" pitchFamily="2" charset="2"/>
              </a:rPr>
              <a:t>	 Inversion de population</a:t>
            </a:r>
          </a:p>
          <a:p>
            <a:pPr marL="0" lvl="1" indent="180975"/>
            <a:r>
              <a:rPr lang="fr-FR" b="1" dirty="0" smtClean="0">
                <a:solidFill>
                  <a:srgbClr val="FF0000"/>
                </a:solidFill>
                <a:latin typeface="Arial Narrow" pitchFamily="34" charset="0"/>
                <a:sym typeface="Wingdings" pitchFamily="2" charset="2"/>
              </a:rPr>
              <a:t>	      Laser à gaz (ex : HeNe)</a:t>
            </a:r>
          </a:p>
        </p:txBody>
      </p:sp>
      <p:sp>
        <p:nvSpPr>
          <p:cNvPr id="7" name="Espace réservé du numéro de diapositive 1"/>
          <p:cNvSpPr>
            <a:spLocks noGrp="1"/>
          </p:cNvSpPr>
          <p:nvPr>
            <p:ph type="sldNum" sz="quarter" idx="11"/>
          </p:nvPr>
        </p:nvSpPr>
        <p:spPr>
          <a:xfrm>
            <a:off x="438151" y="6403938"/>
            <a:ext cx="1115483" cy="288925"/>
          </a:xfrm>
        </p:spPr>
        <p:txBody>
          <a:bodyPr/>
          <a:lstStyle/>
          <a:p>
            <a:r>
              <a:rPr lang="fr-FR" dirty="0" smtClean="0"/>
              <a:t>page </a:t>
            </a:r>
            <a:fld id="{C6DDD436-036D-4AFC-B45E-DF406FB8E6F8}" type="slidenum">
              <a:rPr lang="fr-FR" smtClean="0"/>
              <a:pPr/>
              <a:t>23</a:t>
            </a:fld>
            <a:endParaRPr lang="fr-FR" dirty="0"/>
          </a:p>
        </p:txBody>
      </p:sp>
      <p:sp>
        <p:nvSpPr>
          <p:cNvPr id="9" name="Titre 1"/>
          <p:cNvSpPr txBox="1">
            <a:spLocks/>
          </p:cNvSpPr>
          <p:nvPr/>
        </p:nvSpPr>
        <p:spPr>
          <a:xfrm>
            <a:off x="2288659" y="6352067"/>
            <a:ext cx="7391400" cy="392666"/>
          </a:xfrm>
          <a:prstGeom prst="rect">
            <a:avLst/>
          </a:prstGeom>
        </p:spPr>
        <p:txBody>
          <a:bodyPr/>
          <a:lstStyle/>
          <a:p>
            <a:pPr>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lang="fr-FR" b="1" kern="0" dirty="0">
              <a:solidFill>
                <a:schemeClr val="tx2"/>
              </a:solidFill>
              <a:latin typeface="+mj-lt"/>
              <a:ea typeface="+mj-ea"/>
              <a:cs typeface="+mj-cs"/>
            </a:endParaRPr>
          </a:p>
        </p:txBody>
      </p:sp>
      <p:sp>
        <p:nvSpPr>
          <p:cNvPr id="10" name="Rectangle 9"/>
          <p:cNvSpPr/>
          <p:nvPr/>
        </p:nvSpPr>
        <p:spPr>
          <a:xfrm>
            <a:off x="2077169" y="457855"/>
            <a:ext cx="8138766" cy="523220"/>
          </a:xfrm>
          <a:prstGeom prst="rect">
            <a:avLst/>
          </a:prstGeom>
        </p:spPr>
        <p:txBody>
          <a:bodyPr wrap="none">
            <a:spAutoFit/>
          </a:bodyPr>
          <a:lstStyle/>
          <a:p>
            <a:r>
              <a:rPr lang="fr-FR" sz="2800" b="1" kern="0" dirty="0" smtClean="0">
                <a:solidFill>
                  <a:srgbClr val="DA6667"/>
                </a:solidFill>
                <a:latin typeface="Arial"/>
              </a:rPr>
              <a:t>3. Les </a:t>
            </a:r>
            <a:r>
              <a:rPr lang="fr-FR" sz="2800" b="1" kern="0" dirty="0">
                <a:solidFill>
                  <a:srgbClr val="DA6667"/>
                </a:solidFill>
                <a:latin typeface="Arial"/>
              </a:rPr>
              <a:t>transitions radiatives : La luminescence</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6" end="6"/>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
                                            <p:txEl>
                                              <p:pRg st="7" end="7"/>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6">
                                            <p:txEl>
                                              <p:pRg st="8" end="8"/>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6">
                                            <p:txEl>
                                              <p:pRg st="9" end="9"/>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6">
                                            <p:txEl>
                                              <p:pRg st="10" end="10"/>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6">
                                            <p:txEl>
                                              <p:pRg st="11" end="11"/>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6">
                                            <p:txEl>
                                              <p:pRg st="12" end="1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6">
                                            <p:txEl>
                                              <p:pRg st="14" end="14"/>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6">
                                            <p:txEl>
                                              <p:pRg st="15" end="15"/>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6">
                                            <p:txEl>
                                              <p:pRg st="16" end="16"/>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6">
                                            <p:txEl>
                                              <p:pRg st="17" end="1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txBox="1">
            <a:spLocks noChangeArrowheads="1"/>
          </p:cNvSpPr>
          <p:nvPr/>
        </p:nvSpPr>
        <p:spPr>
          <a:xfrm>
            <a:off x="127000" y="984815"/>
            <a:ext cx="9067800" cy="513169"/>
          </a:xfrm>
          <a:prstGeom prst="rect">
            <a:avLst/>
          </a:prstGeom>
        </p:spPr>
        <p:txBody>
          <a:bodyPr/>
          <a:lstStyle/>
          <a:p>
            <a:r>
              <a:rPr lang="fr-FR" sz="2400" b="1" kern="0" dirty="0">
                <a:solidFill>
                  <a:srgbClr val="DA6667"/>
                </a:solidFill>
                <a:latin typeface="Arial Narrow" pitchFamily="34" charset="0"/>
              </a:rPr>
              <a:t>Transitions induites : Amplification optique </a:t>
            </a:r>
          </a:p>
          <a:p>
            <a:r>
              <a:rPr lang="fr-FR" sz="2400" b="1" kern="0" dirty="0">
                <a:solidFill>
                  <a:srgbClr val="DA6667"/>
                </a:solidFill>
                <a:latin typeface="Arial Narrow" pitchFamily="34" charset="0"/>
                <a:sym typeface="Wingdings" pitchFamily="2" charset="2"/>
              </a:rPr>
              <a:t> Principe de fonctionnement</a:t>
            </a:r>
            <a:endParaRPr lang="fr-FR" sz="2400" b="1" kern="0" dirty="0">
              <a:solidFill>
                <a:srgbClr val="DA6667"/>
              </a:solidFill>
              <a:latin typeface="Arial Narrow" pitchFamily="34" charset="0"/>
              <a:ea typeface="+mj-ea"/>
              <a:cs typeface="+mj-cs"/>
            </a:endParaRPr>
          </a:p>
        </p:txBody>
      </p:sp>
      <p:sp>
        <p:nvSpPr>
          <p:cNvPr id="6" name="ZoneTexte 5"/>
          <p:cNvSpPr txBox="1"/>
          <p:nvPr/>
        </p:nvSpPr>
        <p:spPr>
          <a:xfrm>
            <a:off x="19157" y="1926966"/>
            <a:ext cx="3196709" cy="369332"/>
          </a:xfrm>
          <a:prstGeom prst="rect">
            <a:avLst/>
          </a:prstGeom>
          <a:noFill/>
        </p:spPr>
        <p:txBody>
          <a:bodyPr wrap="none" rtlCol="0">
            <a:spAutoFit/>
          </a:bodyPr>
          <a:lstStyle/>
          <a:p>
            <a:r>
              <a:rPr lang="fr-FR" b="1" dirty="0" smtClean="0">
                <a:solidFill>
                  <a:srgbClr val="FF0000"/>
                </a:solidFill>
                <a:latin typeface="Arial Narrow" pitchFamily="34" charset="0"/>
              </a:rPr>
              <a:t>Cascade de clonage de photons :</a:t>
            </a:r>
            <a:endParaRPr lang="fr-FR" b="1" dirty="0">
              <a:solidFill>
                <a:srgbClr val="FF0000"/>
              </a:solidFill>
              <a:latin typeface="Arial Narrow" pitchFamily="34" charset="0"/>
            </a:endParaRPr>
          </a:p>
        </p:txBody>
      </p:sp>
      <p:sp>
        <p:nvSpPr>
          <p:cNvPr id="57" name="Rectangle 56"/>
          <p:cNvSpPr/>
          <p:nvPr/>
        </p:nvSpPr>
        <p:spPr bwMode="auto">
          <a:xfrm>
            <a:off x="3442870" y="2245510"/>
            <a:ext cx="3286125" cy="1751012"/>
          </a:xfrm>
          <a:prstGeom prst="rect">
            <a:avLst/>
          </a:prstGeom>
          <a:solidFill>
            <a:srgbClr val="BBE0E3"/>
          </a:solidFill>
          <a:ln w="25400" cap="flat" cmpd="sng" algn="ctr">
            <a:solidFill>
              <a:srgbClr val="BBE0E3">
                <a:shade val="50000"/>
              </a:srgbClr>
            </a:solidFill>
            <a:prstDash val="solid"/>
          </a:ln>
          <a:effectLst/>
        </p:spPr>
        <p:txBody>
          <a:bodyPr anchor="ctr"/>
          <a:lstStyle/>
          <a:p>
            <a:pPr algn="ctr" fontAlgn="auto">
              <a:spcBef>
                <a:spcPts val="0"/>
              </a:spcBef>
              <a:spcAft>
                <a:spcPts val="0"/>
              </a:spcAft>
              <a:defRPr/>
            </a:pPr>
            <a:endParaRPr lang="fr-FR" kern="0" dirty="0">
              <a:solidFill>
                <a:srgbClr val="FFFFFF"/>
              </a:solidFill>
              <a:latin typeface="Arial"/>
            </a:endParaRPr>
          </a:p>
        </p:txBody>
      </p:sp>
      <p:grpSp>
        <p:nvGrpSpPr>
          <p:cNvPr id="105" name="Groupe 104"/>
          <p:cNvGrpSpPr/>
          <p:nvPr/>
        </p:nvGrpSpPr>
        <p:grpSpPr>
          <a:xfrm>
            <a:off x="3684170" y="3044023"/>
            <a:ext cx="598487" cy="320675"/>
            <a:chOff x="2082531" y="3921125"/>
            <a:chExt cx="598487" cy="320675"/>
          </a:xfrm>
        </p:grpSpPr>
        <p:sp>
          <p:nvSpPr>
            <p:cNvPr id="59" name="Forme libre 58"/>
            <p:cNvSpPr/>
            <p:nvPr/>
          </p:nvSpPr>
          <p:spPr bwMode="auto">
            <a:xfrm>
              <a:off x="2093643" y="3921125"/>
              <a:ext cx="587375" cy="150813"/>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sp>
          <p:nvSpPr>
            <p:cNvPr id="60" name="Forme libre 59"/>
            <p:cNvSpPr/>
            <p:nvPr/>
          </p:nvSpPr>
          <p:spPr bwMode="auto">
            <a:xfrm>
              <a:off x="2082531" y="4090988"/>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grpSp>
      <p:grpSp>
        <p:nvGrpSpPr>
          <p:cNvPr id="106" name="Groupe 105"/>
          <p:cNvGrpSpPr/>
          <p:nvPr/>
        </p:nvGrpSpPr>
        <p:grpSpPr>
          <a:xfrm>
            <a:off x="4833520" y="2920197"/>
            <a:ext cx="611187" cy="636588"/>
            <a:chOff x="3231881" y="3797300"/>
            <a:chExt cx="611187" cy="636588"/>
          </a:xfrm>
        </p:grpSpPr>
        <p:sp>
          <p:nvSpPr>
            <p:cNvPr id="61" name="Forme libre 60"/>
            <p:cNvSpPr/>
            <p:nvPr/>
          </p:nvSpPr>
          <p:spPr bwMode="auto">
            <a:xfrm>
              <a:off x="3255693" y="3797300"/>
              <a:ext cx="587375" cy="150813"/>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sp>
          <p:nvSpPr>
            <p:cNvPr id="62" name="Forme libre 61"/>
            <p:cNvSpPr/>
            <p:nvPr/>
          </p:nvSpPr>
          <p:spPr bwMode="auto">
            <a:xfrm>
              <a:off x="3242993" y="3967163"/>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sp>
          <p:nvSpPr>
            <p:cNvPr id="63" name="Forme libre 62"/>
            <p:cNvSpPr/>
            <p:nvPr/>
          </p:nvSpPr>
          <p:spPr bwMode="auto">
            <a:xfrm>
              <a:off x="3242993" y="4113213"/>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sp>
          <p:nvSpPr>
            <p:cNvPr id="64" name="Forme libre 63"/>
            <p:cNvSpPr/>
            <p:nvPr/>
          </p:nvSpPr>
          <p:spPr bwMode="auto">
            <a:xfrm>
              <a:off x="3231881" y="4283075"/>
              <a:ext cx="587375" cy="150813"/>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grpSp>
      <p:grpSp>
        <p:nvGrpSpPr>
          <p:cNvPr id="107" name="Groupe 106"/>
          <p:cNvGrpSpPr/>
          <p:nvPr/>
        </p:nvGrpSpPr>
        <p:grpSpPr>
          <a:xfrm>
            <a:off x="5974932" y="2675723"/>
            <a:ext cx="612775" cy="1306513"/>
            <a:chOff x="4373293" y="3552825"/>
            <a:chExt cx="612775" cy="1306513"/>
          </a:xfrm>
        </p:grpSpPr>
        <p:sp>
          <p:nvSpPr>
            <p:cNvPr id="65" name="Forme libre 64"/>
            <p:cNvSpPr/>
            <p:nvPr/>
          </p:nvSpPr>
          <p:spPr bwMode="auto">
            <a:xfrm>
              <a:off x="4398693" y="3552825"/>
              <a:ext cx="587375" cy="150813"/>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sp>
          <p:nvSpPr>
            <p:cNvPr id="66" name="Forme libre 65"/>
            <p:cNvSpPr/>
            <p:nvPr/>
          </p:nvSpPr>
          <p:spPr bwMode="auto">
            <a:xfrm>
              <a:off x="4387581" y="3722688"/>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sp>
          <p:nvSpPr>
            <p:cNvPr id="67" name="Forme libre 66"/>
            <p:cNvSpPr/>
            <p:nvPr/>
          </p:nvSpPr>
          <p:spPr bwMode="auto">
            <a:xfrm>
              <a:off x="4387581" y="3868738"/>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sp>
          <p:nvSpPr>
            <p:cNvPr id="68" name="Forme libre 67"/>
            <p:cNvSpPr/>
            <p:nvPr/>
          </p:nvSpPr>
          <p:spPr bwMode="auto">
            <a:xfrm>
              <a:off x="4376468" y="4038600"/>
              <a:ext cx="587375" cy="150813"/>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sp>
          <p:nvSpPr>
            <p:cNvPr id="69" name="Forme libre 68"/>
            <p:cNvSpPr/>
            <p:nvPr/>
          </p:nvSpPr>
          <p:spPr bwMode="auto">
            <a:xfrm>
              <a:off x="4397106" y="4222750"/>
              <a:ext cx="587375" cy="150813"/>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sp>
          <p:nvSpPr>
            <p:cNvPr id="70" name="Forme libre 69"/>
            <p:cNvSpPr/>
            <p:nvPr/>
          </p:nvSpPr>
          <p:spPr bwMode="auto">
            <a:xfrm>
              <a:off x="4384406" y="4392613"/>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sp>
          <p:nvSpPr>
            <p:cNvPr id="71" name="Forme libre 70"/>
            <p:cNvSpPr/>
            <p:nvPr/>
          </p:nvSpPr>
          <p:spPr bwMode="auto">
            <a:xfrm>
              <a:off x="4384406" y="4538663"/>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sp>
          <p:nvSpPr>
            <p:cNvPr id="72" name="Forme libre 71"/>
            <p:cNvSpPr/>
            <p:nvPr/>
          </p:nvSpPr>
          <p:spPr bwMode="auto">
            <a:xfrm>
              <a:off x="4373293" y="4708525"/>
              <a:ext cx="587375" cy="150813"/>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grpSp>
      <p:sp>
        <p:nvSpPr>
          <p:cNvPr id="73" name="Étoile à 5 branches 72"/>
          <p:cNvSpPr/>
          <p:nvPr/>
        </p:nvSpPr>
        <p:spPr bwMode="auto">
          <a:xfrm>
            <a:off x="4276307" y="2926548"/>
            <a:ext cx="138113" cy="130175"/>
          </a:xfrm>
          <a:prstGeom prst="star5">
            <a:avLst/>
          </a:prstGeom>
          <a:solidFill>
            <a:srgbClr val="BBE0E3"/>
          </a:solidFill>
          <a:ln w="19050" cap="flat" cmpd="sng" algn="ctr">
            <a:solidFill>
              <a:srgbClr val="000000"/>
            </a:solidFill>
            <a:prstDash val="solid"/>
          </a:ln>
          <a:effectLst/>
        </p:spPr>
        <p:txBody>
          <a:bodyPr anchor="ctr"/>
          <a:lstStyle/>
          <a:p>
            <a:pPr algn="ctr" fontAlgn="auto">
              <a:spcBef>
                <a:spcPts val="0"/>
              </a:spcBef>
              <a:spcAft>
                <a:spcPts val="0"/>
              </a:spcAft>
              <a:defRPr/>
            </a:pPr>
            <a:endParaRPr lang="fr-FR" kern="0">
              <a:solidFill>
                <a:srgbClr val="FFFFFF"/>
              </a:solidFill>
              <a:latin typeface="Arial"/>
            </a:endParaRPr>
          </a:p>
        </p:txBody>
      </p:sp>
      <p:sp>
        <p:nvSpPr>
          <p:cNvPr id="76" name="Forme libre 75"/>
          <p:cNvSpPr/>
          <p:nvPr/>
        </p:nvSpPr>
        <p:spPr bwMode="auto">
          <a:xfrm>
            <a:off x="5385970" y="3405973"/>
            <a:ext cx="587375" cy="150813"/>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0070C0"/>
            </a:solidFill>
            <a:prstDash val="sysDash"/>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grpSp>
        <p:nvGrpSpPr>
          <p:cNvPr id="110" name="Groupe 109"/>
          <p:cNvGrpSpPr/>
          <p:nvPr/>
        </p:nvGrpSpPr>
        <p:grpSpPr>
          <a:xfrm>
            <a:off x="5949531" y="3299611"/>
            <a:ext cx="598488" cy="320675"/>
            <a:chOff x="4347893" y="4176713"/>
            <a:chExt cx="598488" cy="320675"/>
          </a:xfrm>
        </p:grpSpPr>
        <p:sp>
          <p:nvSpPr>
            <p:cNvPr id="77" name="Forme libre 76"/>
            <p:cNvSpPr/>
            <p:nvPr/>
          </p:nvSpPr>
          <p:spPr bwMode="auto">
            <a:xfrm>
              <a:off x="4359006" y="4176713"/>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0070C0"/>
              </a:solidFill>
              <a:prstDash val="sysDash"/>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sp>
          <p:nvSpPr>
            <p:cNvPr id="78" name="Forme libre 77"/>
            <p:cNvSpPr/>
            <p:nvPr/>
          </p:nvSpPr>
          <p:spPr bwMode="auto">
            <a:xfrm>
              <a:off x="4347893" y="4346575"/>
              <a:ext cx="587375" cy="150813"/>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0070C0"/>
              </a:solidFill>
              <a:prstDash val="sysDash"/>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grpSp>
      <p:grpSp>
        <p:nvGrpSpPr>
          <p:cNvPr id="113" name="Groupe 112"/>
          <p:cNvGrpSpPr/>
          <p:nvPr/>
        </p:nvGrpSpPr>
        <p:grpSpPr>
          <a:xfrm>
            <a:off x="1944269" y="3140860"/>
            <a:ext cx="1338618" cy="512630"/>
            <a:chOff x="342631" y="4017963"/>
            <a:chExt cx="1338618" cy="512630"/>
          </a:xfrm>
        </p:grpSpPr>
        <p:sp>
          <p:nvSpPr>
            <p:cNvPr id="58" name="Forme libre 57"/>
            <p:cNvSpPr/>
            <p:nvPr/>
          </p:nvSpPr>
          <p:spPr bwMode="auto">
            <a:xfrm>
              <a:off x="906193" y="4017963"/>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sp>
          <p:nvSpPr>
            <p:cNvPr id="79" name="ZoneTexte 42"/>
            <p:cNvSpPr txBox="1">
              <a:spLocks noChangeArrowheads="1"/>
            </p:cNvSpPr>
            <p:nvPr/>
          </p:nvSpPr>
          <p:spPr bwMode="auto">
            <a:xfrm>
              <a:off x="342631" y="4192200"/>
              <a:ext cx="1338618" cy="338393"/>
            </a:xfrm>
            <a:prstGeom prst="rect">
              <a:avLst/>
            </a:prstGeom>
            <a:noFill/>
            <a:ln w="9525">
              <a:noFill/>
              <a:miter lim="800000"/>
              <a:headEnd/>
              <a:tailEnd/>
            </a:ln>
          </p:spPr>
          <p:txBody>
            <a:bodyPr wrap="none">
              <a:spAutoFit/>
            </a:bodyPr>
            <a:lstStyle/>
            <a:p>
              <a:pPr algn="ctr" fontAlgn="auto">
                <a:spcBef>
                  <a:spcPts val="0"/>
                </a:spcBef>
                <a:spcAft>
                  <a:spcPts val="0"/>
                </a:spcAft>
                <a:defRPr/>
              </a:pPr>
              <a:r>
                <a:rPr lang="fr-FR" sz="1600" kern="0" dirty="0">
                  <a:solidFill>
                    <a:srgbClr val="FF0000"/>
                  </a:solidFill>
                  <a:latin typeface="Arial Narrow" pitchFamily="34" charset="0"/>
                </a:rPr>
                <a:t>Photon incident</a:t>
              </a:r>
            </a:p>
          </p:txBody>
        </p:sp>
      </p:grpSp>
      <p:grpSp>
        <p:nvGrpSpPr>
          <p:cNvPr id="109" name="Groupe 108"/>
          <p:cNvGrpSpPr/>
          <p:nvPr/>
        </p:nvGrpSpPr>
        <p:grpSpPr>
          <a:xfrm>
            <a:off x="4357269" y="2321671"/>
            <a:ext cx="1768000" cy="562015"/>
            <a:chOff x="2755631" y="3198773"/>
            <a:chExt cx="1768000" cy="562015"/>
          </a:xfrm>
        </p:grpSpPr>
        <p:sp>
          <p:nvSpPr>
            <p:cNvPr id="74" name="Forme libre 73"/>
            <p:cNvSpPr/>
            <p:nvPr/>
          </p:nvSpPr>
          <p:spPr bwMode="auto">
            <a:xfrm rot="20316049">
              <a:off x="2755631" y="3609975"/>
              <a:ext cx="587375" cy="150813"/>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0070C0"/>
              </a:solidFill>
              <a:prstDash val="sysDash"/>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sp>
          <p:nvSpPr>
            <p:cNvPr id="80" name="ZoneTexte 52"/>
            <p:cNvSpPr txBox="1">
              <a:spLocks noChangeArrowheads="1"/>
            </p:cNvSpPr>
            <p:nvPr/>
          </p:nvSpPr>
          <p:spPr bwMode="auto">
            <a:xfrm rot="20658777">
              <a:off x="3217068" y="3198773"/>
              <a:ext cx="1306563" cy="430683"/>
            </a:xfrm>
            <a:prstGeom prst="rect">
              <a:avLst/>
            </a:prstGeom>
            <a:noFill/>
            <a:ln w="9525">
              <a:noFill/>
              <a:miter lim="800000"/>
              <a:headEnd/>
              <a:tailEnd/>
            </a:ln>
          </p:spPr>
          <p:txBody>
            <a:bodyPr wrap="none">
              <a:spAutoFit/>
            </a:bodyPr>
            <a:lstStyle/>
            <a:p>
              <a:pPr fontAlgn="auto">
                <a:spcBef>
                  <a:spcPts val="0"/>
                </a:spcBef>
                <a:spcAft>
                  <a:spcPts val="0"/>
                </a:spcAft>
                <a:defRPr/>
              </a:pPr>
              <a:r>
                <a:rPr lang="fr-FR" sz="1100" b="1" i="1" kern="0">
                  <a:solidFill>
                    <a:srgbClr val="1A49A6"/>
                  </a:solidFill>
                  <a:latin typeface="Arial Narrow" pitchFamily="34" charset="0"/>
                </a:rPr>
                <a:t>Emission spontanée</a:t>
              </a:r>
            </a:p>
            <a:p>
              <a:pPr fontAlgn="auto">
                <a:spcBef>
                  <a:spcPts val="0"/>
                </a:spcBef>
                <a:spcAft>
                  <a:spcPts val="0"/>
                </a:spcAft>
                <a:defRPr/>
              </a:pPr>
              <a:r>
                <a:rPr lang="fr-FR" sz="1100" b="1" i="1" kern="0">
                  <a:solidFill>
                    <a:srgbClr val="1A49A6"/>
                  </a:solidFill>
                  <a:latin typeface="Arial Narrow" pitchFamily="34" charset="0"/>
                </a:rPr>
                <a:t>non guidée</a:t>
              </a:r>
            </a:p>
          </p:txBody>
        </p:sp>
      </p:grpSp>
      <p:sp>
        <p:nvSpPr>
          <p:cNvPr id="81" name="ZoneTexte 53"/>
          <p:cNvSpPr txBox="1">
            <a:spLocks noChangeArrowheads="1"/>
          </p:cNvSpPr>
          <p:nvPr/>
        </p:nvSpPr>
        <p:spPr bwMode="auto">
          <a:xfrm>
            <a:off x="7872375" y="2771892"/>
            <a:ext cx="2409634" cy="1323439"/>
          </a:xfrm>
          <a:prstGeom prst="rect">
            <a:avLst/>
          </a:prstGeom>
          <a:noFill/>
          <a:ln w="9525">
            <a:noFill/>
            <a:miter lim="800000"/>
            <a:headEnd/>
            <a:tailEnd/>
          </a:ln>
        </p:spPr>
        <p:txBody>
          <a:bodyPr wrap="none">
            <a:spAutoFit/>
          </a:bodyPr>
          <a:lstStyle/>
          <a:p>
            <a:pPr algn="ctr" fontAlgn="auto">
              <a:spcBef>
                <a:spcPts val="0"/>
              </a:spcBef>
              <a:spcAft>
                <a:spcPts val="0"/>
              </a:spcAft>
              <a:defRPr/>
            </a:pPr>
            <a:r>
              <a:rPr lang="fr-FR" sz="1600" kern="0" dirty="0">
                <a:solidFill>
                  <a:srgbClr val="FF0000"/>
                </a:solidFill>
                <a:latin typeface="Arial Narrow" pitchFamily="34" charset="0"/>
              </a:rPr>
              <a:t>Photon incident amplifié</a:t>
            </a:r>
          </a:p>
          <a:p>
            <a:pPr algn="ctr" fontAlgn="auto">
              <a:spcBef>
                <a:spcPts val="0"/>
              </a:spcBef>
              <a:spcAft>
                <a:spcPts val="0"/>
              </a:spcAft>
              <a:defRPr/>
            </a:pPr>
            <a:r>
              <a:rPr lang="fr-FR" sz="1600" kern="0" dirty="0">
                <a:solidFill>
                  <a:srgbClr val="FF0000"/>
                </a:solidFill>
                <a:latin typeface="Arial Narrow" pitchFamily="34" charset="0"/>
                <a:sym typeface="Wingdings" panose="05000000000000000000" pitchFamily="2" charset="2"/>
              </a:rPr>
              <a:t> Armée de clones!</a:t>
            </a:r>
            <a:endParaRPr lang="fr-FR" sz="1600" kern="0" dirty="0">
              <a:solidFill>
                <a:srgbClr val="FF0000"/>
              </a:solidFill>
              <a:latin typeface="Arial Narrow" pitchFamily="34" charset="0"/>
            </a:endParaRPr>
          </a:p>
          <a:p>
            <a:pPr algn="ctr" fontAlgn="auto">
              <a:spcBef>
                <a:spcPts val="0"/>
              </a:spcBef>
              <a:spcAft>
                <a:spcPts val="0"/>
              </a:spcAft>
              <a:defRPr/>
            </a:pPr>
            <a:r>
              <a:rPr lang="fr-FR" sz="1600" kern="0" dirty="0">
                <a:solidFill>
                  <a:sysClr val="windowText" lastClr="000000"/>
                </a:solidFill>
                <a:latin typeface="Arial Narrow" pitchFamily="34" charset="0"/>
              </a:rPr>
              <a:t>+</a:t>
            </a:r>
          </a:p>
          <a:p>
            <a:pPr algn="ctr" fontAlgn="auto">
              <a:spcBef>
                <a:spcPts val="0"/>
              </a:spcBef>
              <a:spcAft>
                <a:spcPts val="0"/>
              </a:spcAft>
              <a:defRPr/>
            </a:pPr>
            <a:r>
              <a:rPr lang="fr-FR" sz="1600" kern="0" dirty="0">
                <a:solidFill>
                  <a:srgbClr val="1A49A6"/>
                </a:solidFill>
                <a:latin typeface="Arial Narrow" pitchFamily="34" charset="0"/>
              </a:rPr>
              <a:t>Émission spontanée </a:t>
            </a:r>
            <a:r>
              <a:rPr lang="fr-FR" sz="1600" kern="0" dirty="0" smtClean="0">
                <a:solidFill>
                  <a:srgbClr val="1A49A6"/>
                </a:solidFill>
                <a:latin typeface="Arial Narrow" pitchFamily="34" charset="0"/>
              </a:rPr>
              <a:t>amplifiée</a:t>
            </a:r>
          </a:p>
          <a:p>
            <a:pPr algn="ctr" fontAlgn="auto">
              <a:spcBef>
                <a:spcPts val="0"/>
              </a:spcBef>
              <a:spcAft>
                <a:spcPts val="0"/>
              </a:spcAft>
              <a:defRPr/>
            </a:pPr>
            <a:r>
              <a:rPr lang="fr-FR" sz="1600" kern="0" dirty="0" smtClean="0">
                <a:solidFill>
                  <a:srgbClr val="1A49A6"/>
                </a:solidFill>
                <a:latin typeface="Arial Narrow" pitchFamily="34" charset="0"/>
              </a:rPr>
              <a:t>(</a:t>
            </a:r>
            <a:r>
              <a:rPr lang="fr-FR" sz="1600" kern="0" dirty="0" smtClean="0">
                <a:solidFill>
                  <a:srgbClr val="1A49A6"/>
                </a:solidFill>
                <a:latin typeface="Arial Narrow" pitchFamily="34" charset="0"/>
                <a:sym typeface="Symbol" panose="05050102010706020507" pitchFamily="18" charset="2"/>
              </a:rPr>
              <a:t>Bruit)</a:t>
            </a:r>
            <a:endParaRPr lang="fr-FR" sz="1600" kern="0" dirty="0">
              <a:solidFill>
                <a:srgbClr val="1A49A6"/>
              </a:solidFill>
              <a:latin typeface="Arial Narrow" pitchFamily="34" charset="0"/>
            </a:endParaRPr>
          </a:p>
        </p:txBody>
      </p:sp>
      <p:sp>
        <p:nvSpPr>
          <p:cNvPr id="82" name="ZoneTexte 63"/>
          <p:cNvSpPr txBox="1">
            <a:spLocks noChangeArrowheads="1"/>
          </p:cNvSpPr>
          <p:nvPr/>
        </p:nvSpPr>
        <p:spPr bwMode="auto">
          <a:xfrm>
            <a:off x="3408712" y="2005797"/>
            <a:ext cx="1364262" cy="276868"/>
          </a:xfrm>
          <a:prstGeom prst="rect">
            <a:avLst/>
          </a:prstGeom>
          <a:noFill/>
          <a:ln w="9525">
            <a:noFill/>
            <a:miter lim="800000"/>
            <a:headEnd/>
            <a:tailEnd/>
          </a:ln>
        </p:spPr>
        <p:txBody>
          <a:bodyPr wrap="none">
            <a:spAutoFit/>
          </a:bodyPr>
          <a:lstStyle/>
          <a:p>
            <a:pPr fontAlgn="auto">
              <a:spcBef>
                <a:spcPts val="0"/>
              </a:spcBef>
              <a:spcAft>
                <a:spcPts val="0"/>
              </a:spcAft>
              <a:defRPr/>
            </a:pPr>
            <a:r>
              <a:rPr lang="fr-FR" sz="1200" b="1" kern="0">
                <a:solidFill>
                  <a:sysClr val="windowText" lastClr="000000"/>
                </a:solidFill>
                <a:latin typeface="Arial Narrow" pitchFamily="34" charset="0"/>
              </a:rPr>
              <a:t>Guide amplificateur</a:t>
            </a:r>
          </a:p>
        </p:txBody>
      </p:sp>
      <p:sp>
        <p:nvSpPr>
          <p:cNvPr id="83" name="ZoneTexte 67"/>
          <p:cNvSpPr txBox="1">
            <a:spLocks noChangeArrowheads="1"/>
          </p:cNvSpPr>
          <p:nvPr/>
        </p:nvSpPr>
        <p:spPr bwMode="auto">
          <a:xfrm>
            <a:off x="3862075" y="4065236"/>
            <a:ext cx="2095445" cy="261610"/>
          </a:xfrm>
          <a:prstGeom prst="rect">
            <a:avLst/>
          </a:prstGeom>
          <a:noFill/>
          <a:ln w="9525">
            <a:noFill/>
            <a:miter lim="800000"/>
            <a:headEnd/>
            <a:tailEnd/>
          </a:ln>
        </p:spPr>
        <p:txBody>
          <a:bodyPr wrap="none">
            <a:spAutoFit/>
          </a:bodyPr>
          <a:lstStyle/>
          <a:p>
            <a:pPr fontAlgn="auto">
              <a:spcBef>
                <a:spcPts val="0"/>
              </a:spcBef>
              <a:spcAft>
                <a:spcPts val="0"/>
              </a:spcAft>
              <a:defRPr/>
            </a:pPr>
            <a:r>
              <a:rPr lang="fr-FR" sz="1100" b="1" i="1" kern="0" dirty="0">
                <a:solidFill>
                  <a:sysClr val="windowText" lastClr="000000"/>
                </a:solidFill>
              </a:rPr>
              <a:t>= Atome amplificateur excité</a:t>
            </a:r>
          </a:p>
        </p:txBody>
      </p:sp>
      <p:sp>
        <p:nvSpPr>
          <p:cNvPr id="84" name="Étoile à 5 branches 83"/>
          <p:cNvSpPr/>
          <p:nvPr/>
        </p:nvSpPr>
        <p:spPr bwMode="auto">
          <a:xfrm>
            <a:off x="4670007" y="3380573"/>
            <a:ext cx="138113" cy="130175"/>
          </a:xfrm>
          <a:prstGeom prst="star5">
            <a:avLst/>
          </a:prstGeom>
          <a:solidFill>
            <a:srgbClr val="BBE0E3"/>
          </a:solidFill>
          <a:ln w="19050" cap="flat" cmpd="sng" algn="ctr">
            <a:solidFill>
              <a:srgbClr val="000000"/>
            </a:solidFill>
            <a:prstDash val="solid"/>
          </a:ln>
          <a:effectLst/>
        </p:spPr>
        <p:txBody>
          <a:bodyPr anchor="ctr"/>
          <a:lstStyle/>
          <a:p>
            <a:pPr algn="ctr" fontAlgn="auto">
              <a:spcBef>
                <a:spcPts val="0"/>
              </a:spcBef>
              <a:spcAft>
                <a:spcPts val="0"/>
              </a:spcAft>
              <a:defRPr/>
            </a:pPr>
            <a:endParaRPr lang="fr-FR" kern="0">
              <a:solidFill>
                <a:srgbClr val="FFFFFF"/>
              </a:solidFill>
              <a:latin typeface="Arial"/>
            </a:endParaRPr>
          </a:p>
        </p:txBody>
      </p:sp>
      <p:sp>
        <p:nvSpPr>
          <p:cNvPr id="85" name="Étoile à 5 branches 84"/>
          <p:cNvSpPr/>
          <p:nvPr/>
        </p:nvSpPr>
        <p:spPr bwMode="auto">
          <a:xfrm>
            <a:off x="3553994" y="3145622"/>
            <a:ext cx="138112" cy="128588"/>
          </a:xfrm>
          <a:prstGeom prst="star5">
            <a:avLst/>
          </a:prstGeom>
          <a:solidFill>
            <a:srgbClr val="BBE0E3"/>
          </a:solidFill>
          <a:ln w="19050" cap="flat" cmpd="sng" algn="ctr">
            <a:solidFill>
              <a:srgbClr val="000000"/>
            </a:solidFill>
            <a:prstDash val="solid"/>
          </a:ln>
          <a:effectLst/>
        </p:spPr>
        <p:txBody>
          <a:bodyPr anchor="ctr"/>
          <a:lstStyle/>
          <a:p>
            <a:pPr algn="ctr" fontAlgn="auto">
              <a:spcBef>
                <a:spcPts val="0"/>
              </a:spcBef>
              <a:spcAft>
                <a:spcPts val="0"/>
              </a:spcAft>
              <a:defRPr/>
            </a:pPr>
            <a:endParaRPr lang="fr-FR" kern="0">
              <a:solidFill>
                <a:srgbClr val="FFFFFF"/>
              </a:solidFill>
              <a:latin typeface="Arial"/>
            </a:endParaRPr>
          </a:p>
        </p:txBody>
      </p:sp>
      <p:sp>
        <p:nvSpPr>
          <p:cNvPr id="86" name="Étoile à 5 branches 85"/>
          <p:cNvSpPr/>
          <p:nvPr/>
        </p:nvSpPr>
        <p:spPr bwMode="auto">
          <a:xfrm>
            <a:off x="4711282" y="3177372"/>
            <a:ext cx="138113" cy="128588"/>
          </a:xfrm>
          <a:prstGeom prst="star5">
            <a:avLst/>
          </a:prstGeom>
          <a:solidFill>
            <a:srgbClr val="BBE0E3"/>
          </a:solidFill>
          <a:ln w="19050" cap="flat" cmpd="sng" algn="ctr">
            <a:solidFill>
              <a:srgbClr val="000000"/>
            </a:solidFill>
            <a:prstDash val="solid"/>
          </a:ln>
          <a:effectLst/>
        </p:spPr>
        <p:txBody>
          <a:bodyPr anchor="ctr"/>
          <a:lstStyle/>
          <a:p>
            <a:pPr algn="ctr" fontAlgn="auto">
              <a:spcBef>
                <a:spcPts val="0"/>
              </a:spcBef>
              <a:spcAft>
                <a:spcPts val="0"/>
              </a:spcAft>
              <a:defRPr/>
            </a:pPr>
            <a:endParaRPr lang="fr-FR" kern="0">
              <a:solidFill>
                <a:srgbClr val="FFFFFF"/>
              </a:solidFill>
              <a:latin typeface="Arial"/>
            </a:endParaRPr>
          </a:p>
        </p:txBody>
      </p:sp>
      <p:sp>
        <p:nvSpPr>
          <p:cNvPr id="87" name="Étoile à 5 branches 86"/>
          <p:cNvSpPr/>
          <p:nvPr/>
        </p:nvSpPr>
        <p:spPr bwMode="auto">
          <a:xfrm>
            <a:off x="5813007" y="3191661"/>
            <a:ext cx="138113" cy="128587"/>
          </a:xfrm>
          <a:prstGeom prst="star5">
            <a:avLst/>
          </a:prstGeom>
          <a:solidFill>
            <a:srgbClr val="BBE0E3"/>
          </a:solidFill>
          <a:ln w="19050" cap="flat" cmpd="sng" algn="ctr">
            <a:solidFill>
              <a:srgbClr val="000000"/>
            </a:solidFill>
            <a:prstDash val="solid"/>
          </a:ln>
          <a:effectLst/>
        </p:spPr>
        <p:txBody>
          <a:bodyPr anchor="ctr"/>
          <a:lstStyle/>
          <a:p>
            <a:pPr algn="ctr" fontAlgn="auto">
              <a:spcBef>
                <a:spcPts val="0"/>
              </a:spcBef>
              <a:spcAft>
                <a:spcPts val="0"/>
              </a:spcAft>
              <a:defRPr/>
            </a:pPr>
            <a:endParaRPr lang="fr-FR" kern="0">
              <a:solidFill>
                <a:srgbClr val="FFFFFF"/>
              </a:solidFill>
              <a:latin typeface="Arial"/>
            </a:endParaRPr>
          </a:p>
        </p:txBody>
      </p:sp>
      <p:sp>
        <p:nvSpPr>
          <p:cNvPr id="88" name="Étoile à 5 branches 87"/>
          <p:cNvSpPr/>
          <p:nvPr/>
        </p:nvSpPr>
        <p:spPr bwMode="auto">
          <a:xfrm>
            <a:off x="5282782" y="3421847"/>
            <a:ext cx="138113" cy="128588"/>
          </a:xfrm>
          <a:prstGeom prst="star5">
            <a:avLst/>
          </a:prstGeom>
          <a:solidFill>
            <a:srgbClr val="BBE0E3"/>
          </a:solidFill>
          <a:ln w="19050" cap="flat" cmpd="sng" algn="ctr">
            <a:solidFill>
              <a:srgbClr val="000000"/>
            </a:solidFill>
            <a:prstDash val="solid"/>
          </a:ln>
          <a:effectLst/>
        </p:spPr>
        <p:txBody>
          <a:bodyPr anchor="ctr"/>
          <a:lstStyle/>
          <a:p>
            <a:pPr algn="ctr" fontAlgn="auto">
              <a:spcBef>
                <a:spcPts val="0"/>
              </a:spcBef>
              <a:spcAft>
                <a:spcPts val="0"/>
              </a:spcAft>
              <a:defRPr/>
            </a:pPr>
            <a:endParaRPr lang="fr-FR" kern="0">
              <a:solidFill>
                <a:srgbClr val="FFFFFF"/>
              </a:solidFill>
              <a:latin typeface="Arial"/>
            </a:endParaRPr>
          </a:p>
        </p:txBody>
      </p:sp>
      <p:sp>
        <p:nvSpPr>
          <p:cNvPr id="89" name="Étoile à 5 branches 88"/>
          <p:cNvSpPr/>
          <p:nvPr/>
        </p:nvSpPr>
        <p:spPr bwMode="auto">
          <a:xfrm>
            <a:off x="3722269" y="4128286"/>
            <a:ext cx="138112" cy="130175"/>
          </a:xfrm>
          <a:prstGeom prst="star5">
            <a:avLst/>
          </a:prstGeom>
          <a:solidFill>
            <a:srgbClr val="BBE0E3"/>
          </a:solidFill>
          <a:ln w="19050" cap="flat" cmpd="sng" algn="ctr">
            <a:solidFill>
              <a:srgbClr val="000000"/>
            </a:solidFill>
            <a:prstDash val="solid"/>
          </a:ln>
          <a:effectLst/>
        </p:spPr>
        <p:txBody>
          <a:bodyPr anchor="ctr"/>
          <a:lstStyle/>
          <a:p>
            <a:pPr algn="ctr" fontAlgn="auto">
              <a:spcBef>
                <a:spcPts val="0"/>
              </a:spcBef>
              <a:spcAft>
                <a:spcPts val="0"/>
              </a:spcAft>
              <a:defRPr/>
            </a:pPr>
            <a:endParaRPr lang="fr-FR" kern="0">
              <a:solidFill>
                <a:srgbClr val="FFFFFF"/>
              </a:solidFill>
              <a:latin typeface="Arial"/>
            </a:endParaRPr>
          </a:p>
        </p:txBody>
      </p:sp>
      <p:sp>
        <p:nvSpPr>
          <p:cNvPr id="92" name="Étoile à 5 branches 91"/>
          <p:cNvSpPr/>
          <p:nvPr/>
        </p:nvSpPr>
        <p:spPr bwMode="auto">
          <a:xfrm>
            <a:off x="5922545" y="3429786"/>
            <a:ext cx="136525" cy="130175"/>
          </a:xfrm>
          <a:prstGeom prst="star5">
            <a:avLst/>
          </a:prstGeom>
          <a:solidFill>
            <a:srgbClr val="BBE0E3"/>
          </a:solidFill>
          <a:ln w="19050" cap="flat" cmpd="sng" algn="ctr">
            <a:solidFill>
              <a:srgbClr val="000000"/>
            </a:solidFill>
            <a:prstDash val="solid"/>
          </a:ln>
          <a:effectLst/>
        </p:spPr>
        <p:txBody>
          <a:bodyPr anchor="ctr"/>
          <a:lstStyle/>
          <a:p>
            <a:pPr algn="ctr" fontAlgn="auto">
              <a:spcBef>
                <a:spcPts val="0"/>
              </a:spcBef>
              <a:spcAft>
                <a:spcPts val="0"/>
              </a:spcAft>
              <a:defRPr/>
            </a:pPr>
            <a:endParaRPr lang="fr-FR" kern="0">
              <a:solidFill>
                <a:srgbClr val="FFFFFF"/>
              </a:solidFill>
              <a:latin typeface="Arial"/>
            </a:endParaRPr>
          </a:p>
        </p:txBody>
      </p:sp>
      <p:grpSp>
        <p:nvGrpSpPr>
          <p:cNvPr id="108" name="Groupe 107"/>
          <p:cNvGrpSpPr/>
          <p:nvPr/>
        </p:nvGrpSpPr>
        <p:grpSpPr>
          <a:xfrm>
            <a:off x="6860757" y="2596348"/>
            <a:ext cx="612775" cy="1304925"/>
            <a:chOff x="5259118" y="3473450"/>
            <a:chExt cx="612775" cy="1304925"/>
          </a:xfrm>
        </p:grpSpPr>
        <p:sp>
          <p:nvSpPr>
            <p:cNvPr id="93" name="Forme libre 92"/>
            <p:cNvSpPr/>
            <p:nvPr/>
          </p:nvSpPr>
          <p:spPr bwMode="auto">
            <a:xfrm>
              <a:off x="5284518" y="3473450"/>
              <a:ext cx="587375" cy="149225"/>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sp>
          <p:nvSpPr>
            <p:cNvPr id="94" name="Forme libre 93"/>
            <p:cNvSpPr/>
            <p:nvPr/>
          </p:nvSpPr>
          <p:spPr bwMode="auto">
            <a:xfrm>
              <a:off x="5273406" y="3641725"/>
              <a:ext cx="587375" cy="150813"/>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sp>
          <p:nvSpPr>
            <p:cNvPr id="95" name="Forme libre 94"/>
            <p:cNvSpPr/>
            <p:nvPr/>
          </p:nvSpPr>
          <p:spPr bwMode="auto">
            <a:xfrm>
              <a:off x="5273406" y="3789363"/>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sp>
          <p:nvSpPr>
            <p:cNvPr id="96" name="Forme libre 95"/>
            <p:cNvSpPr/>
            <p:nvPr/>
          </p:nvSpPr>
          <p:spPr bwMode="auto">
            <a:xfrm>
              <a:off x="5262293" y="3957638"/>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sp>
          <p:nvSpPr>
            <p:cNvPr id="97" name="Forme libre 96"/>
            <p:cNvSpPr/>
            <p:nvPr/>
          </p:nvSpPr>
          <p:spPr bwMode="auto">
            <a:xfrm>
              <a:off x="5281343" y="4141788"/>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sp>
          <p:nvSpPr>
            <p:cNvPr id="98" name="Forme libre 97"/>
            <p:cNvSpPr/>
            <p:nvPr/>
          </p:nvSpPr>
          <p:spPr bwMode="auto">
            <a:xfrm>
              <a:off x="5270231" y="4311650"/>
              <a:ext cx="587375" cy="150813"/>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sp>
          <p:nvSpPr>
            <p:cNvPr id="99" name="Forme libre 98"/>
            <p:cNvSpPr/>
            <p:nvPr/>
          </p:nvSpPr>
          <p:spPr bwMode="auto">
            <a:xfrm>
              <a:off x="5270231" y="4459288"/>
              <a:ext cx="587375" cy="149225"/>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sp>
          <p:nvSpPr>
            <p:cNvPr id="100" name="Forme libre 99"/>
            <p:cNvSpPr/>
            <p:nvPr/>
          </p:nvSpPr>
          <p:spPr bwMode="auto">
            <a:xfrm>
              <a:off x="5259118" y="4627563"/>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grpSp>
      <p:grpSp>
        <p:nvGrpSpPr>
          <p:cNvPr id="111" name="Groupe 110"/>
          <p:cNvGrpSpPr/>
          <p:nvPr/>
        </p:nvGrpSpPr>
        <p:grpSpPr>
          <a:xfrm>
            <a:off x="6811487" y="3004336"/>
            <a:ext cx="602140" cy="319087"/>
            <a:chOff x="5270231" y="3881438"/>
            <a:chExt cx="602140" cy="319087"/>
          </a:xfrm>
        </p:grpSpPr>
        <p:sp>
          <p:nvSpPr>
            <p:cNvPr id="101" name="Forme libre 100"/>
            <p:cNvSpPr/>
            <p:nvPr/>
          </p:nvSpPr>
          <p:spPr bwMode="auto">
            <a:xfrm>
              <a:off x="5270231" y="3881438"/>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0070C0"/>
              </a:solidFill>
              <a:prstDash val="sysDash"/>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sp>
          <p:nvSpPr>
            <p:cNvPr id="102" name="Forme libre 101"/>
            <p:cNvSpPr/>
            <p:nvPr/>
          </p:nvSpPr>
          <p:spPr bwMode="auto">
            <a:xfrm>
              <a:off x="5284996" y="4049713"/>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0070C0"/>
              </a:solidFill>
              <a:prstDash val="sysDash"/>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grpSp>
      <p:grpSp>
        <p:nvGrpSpPr>
          <p:cNvPr id="112" name="Groupe 111"/>
          <p:cNvGrpSpPr/>
          <p:nvPr/>
        </p:nvGrpSpPr>
        <p:grpSpPr>
          <a:xfrm>
            <a:off x="3412707" y="3274210"/>
            <a:ext cx="1800225" cy="736600"/>
            <a:chOff x="1811068" y="4151313"/>
            <a:chExt cx="1800225" cy="736600"/>
          </a:xfrm>
        </p:grpSpPr>
        <p:sp>
          <p:nvSpPr>
            <p:cNvPr id="75" name="Forme libre 74"/>
            <p:cNvSpPr/>
            <p:nvPr/>
          </p:nvSpPr>
          <p:spPr bwMode="auto">
            <a:xfrm rot="10800000">
              <a:off x="2471468" y="4222750"/>
              <a:ext cx="587375" cy="150813"/>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0070C0"/>
              </a:solidFill>
              <a:prstDash val="sysDash"/>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sp>
          <p:nvSpPr>
            <p:cNvPr id="90" name="Forme libre 89"/>
            <p:cNvSpPr/>
            <p:nvPr/>
          </p:nvSpPr>
          <p:spPr bwMode="auto">
            <a:xfrm rot="10800000">
              <a:off x="1963468" y="4151313"/>
              <a:ext cx="585788"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0070C0"/>
              </a:solidFill>
              <a:prstDash val="sysDash"/>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sp>
          <p:nvSpPr>
            <p:cNvPr id="91" name="Forme libre 90"/>
            <p:cNvSpPr/>
            <p:nvPr/>
          </p:nvSpPr>
          <p:spPr bwMode="auto">
            <a:xfrm rot="10800000">
              <a:off x="1963468" y="4337050"/>
              <a:ext cx="585788" cy="150813"/>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0070C0"/>
              </a:solidFill>
              <a:prstDash val="sysDash"/>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sp>
          <p:nvSpPr>
            <p:cNvPr id="103" name="ZoneTexte 95"/>
            <p:cNvSpPr txBox="1">
              <a:spLocks noChangeArrowheads="1"/>
            </p:cNvSpPr>
            <p:nvPr/>
          </p:nvSpPr>
          <p:spPr bwMode="auto">
            <a:xfrm>
              <a:off x="1811068" y="4457700"/>
              <a:ext cx="1800225" cy="430213"/>
            </a:xfrm>
            <a:prstGeom prst="rect">
              <a:avLst/>
            </a:prstGeom>
            <a:noFill/>
            <a:ln w="9525">
              <a:noFill/>
              <a:miter lim="800000"/>
              <a:headEnd/>
              <a:tailEnd/>
            </a:ln>
          </p:spPr>
          <p:txBody>
            <a:bodyPr wrap="none">
              <a:spAutoFit/>
            </a:bodyPr>
            <a:lstStyle/>
            <a:p>
              <a:r>
                <a:rPr lang="fr-FR" sz="1100" b="1" i="1">
                  <a:solidFill>
                    <a:srgbClr val="1A49A6"/>
                  </a:solidFill>
                  <a:latin typeface="Arial Narrow" pitchFamily="34" charset="0"/>
                </a:rPr>
                <a:t>Emission spontanée</a:t>
              </a:r>
            </a:p>
            <a:p>
              <a:r>
                <a:rPr lang="fr-FR" sz="1100" b="1" i="1">
                  <a:solidFill>
                    <a:srgbClr val="1A49A6"/>
                  </a:solidFill>
                  <a:latin typeface="Arial Narrow" pitchFamily="34" charset="0"/>
                </a:rPr>
                <a:t>Amplifiée Contra-propagative</a:t>
              </a:r>
            </a:p>
          </p:txBody>
        </p:sp>
      </p:grpSp>
      <p:sp>
        <p:nvSpPr>
          <p:cNvPr id="104" name="Étoile à 5 branches 103"/>
          <p:cNvSpPr/>
          <p:nvPr/>
        </p:nvSpPr>
        <p:spPr bwMode="auto">
          <a:xfrm>
            <a:off x="4090569" y="3366286"/>
            <a:ext cx="138112" cy="130175"/>
          </a:xfrm>
          <a:prstGeom prst="star5">
            <a:avLst/>
          </a:prstGeom>
          <a:solidFill>
            <a:srgbClr val="BBE0E3"/>
          </a:solidFill>
          <a:ln w="19050" cap="flat" cmpd="sng" algn="ctr">
            <a:solidFill>
              <a:srgbClr val="000000"/>
            </a:solidFill>
            <a:prstDash val="solid"/>
          </a:ln>
          <a:effectLst/>
        </p:spPr>
        <p:txBody>
          <a:bodyPr anchor="ctr"/>
          <a:lstStyle/>
          <a:p>
            <a:pPr algn="ctr" fontAlgn="auto">
              <a:spcBef>
                <a:spcPts val="0"/>
              </a:spcBef>
              <a:spcAft>
                <a:spcPts val="0"/>
              </a:spcAft>
              <a:defRPr/>
            </a:pPr>
            <a:endParaRPr lang="fr-FR" kern="0" dirty="0">
              <a:solidFill>
                <a:srgbClr val="FFFFFF"/>
              </a:solidFill>
              <a:latin typeface="Arial"/>
            </a:endParaRPr>
          </a:p>
        </p:txBody>
      </p:sp>
      <p:grpSp>
        <p:nvGrpSpPr>
          <p:cNvPr id="196" name="Groupe 195"/>
          <p:cNvGrpSpPr/>
          <p:nvPr/>
        </p:nvGrpSpPr>
        <p:grpSpPr>
          <a:xfrm>
            <a:off x="1743076" y="4414320"/>
            <a:ext cx="2065347" cy="1463968"/>
            <a:chOff x="219075" y="4920957"/>
            <a:chExt cx="2065347" cy="1463968"/>
          </a:xfrm>
        </p:grpSpPr>
        <p:sp>
          <p:nvSpPr>
            <p:cNvPr id="114" name="Virage 113"/>
            <p:cNvSpPr/>
            <p:nvPr/>
          </p:nvSpPr>
          <p:spPr>
            <a:xfrm rot="10800000" flipH="1">
              <a:off x="219075" y="4940068"/>
              <a:ext cx="508958" cy="483080"/>
            </a:xfrm>
            <a:prstGeom prst="ben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schemeClr val="tx1"/>
                </a:solidFill>
                <a:latin typeface="Arial Narrow" pitchFamily="34" charset="0"/>
              </a:endParaRPr>
            </a:p>
          </p:txBody>
        </p:sp>
        <p:sp>
          <p:nvSpPr>
            <p:cNvPr id="171" name="ZoneTexte 36"/>
            <p:cNvSpPr txBox="1">
              <a:spLocks noChangeArrowheads="1"/>
            </p:cNvSpPr>
            <p:nvPr/>
          </p:nvSpPr>
          <p:spPr bwMode="auto">
            <a:xfrm>
              <a:off x="837148" y="5688879"/>
              <a:ext cx="316104" cy="277201"/>
            </a:xfrm>
            <a:prstGeom prst="rect">
              <a:avLst/>
            </a:prstGeom>
            <a:noFill/>
            <a:ln w="9525">
              <a:noFill/>
              <a:miter lim="800000"/>
              <a:headEnd/>
              <a:tailEnd/>
            </a:ln>
          </p:spPr>
          <p:txBody>
            <a:bodyPr wrap="none">
              <a:spAutoFit/>
            </a:bodyPr>
            <a:lstStyle/>
            <a:p>
              <a:pPr fontAlgn="auto">
                <a:spcBef>
                  <a:spcPts val="0"/>
                </a:spcBef>
                <a:spcAft>
                  <a:spcPts val="0"/>
                </a:spcAft>
                <a:defRPr/>
              </a:pPr>
              <a:r>
                <a:rPr lang="fr-FR" sz="1200" b="1" kern="0" dirty="0">
                  <a:solidFill>
                    <a:sysClr val="windowText" lastClr="000000"/>
                  </a:solidFill>
                  <a:latin typeface="Arial Narrow" pitchFamily="34" charset="0"/>
                </a:rPr>
                <a:t>P</a:t>
              </a:r>
              <a:r>
                <a:rPr lang="fr-FR" sz="1200" b="1" kern="0" baseline="-25000" dirty="0">
                  <a:solidFill>
                    <a:sysClr val="windowText" lastClr="000000"/>
                  </a:solidFill>
                  <a:latin typeface="Arial Narrow" pitchFamily="34" charset="0"/>
                </a:rPr>
                <a:t>0</a:t>
              </a:r>
            </a:p>
          </p:txBody>
        </p:sp>
        <p:grpSp>
          <p:nvGrpSpPr>
            <p:cNvPr id="172" name="Groupe 61"/>
            <p:cNvGrpSpPr>
              <a:grpSpLocks/>
            </p:cNvGrpSpPr>
            <p:nvPr/>
          </p:nvGrpSpPr>
          <p:grpSpPr bwMode="auto">
            <a:xfrm>
              <a:off x="897538" y="4920957"/>
              <a:ext cx="1386884" cy="1463968"/>
              <a:chOff x="34510" y="1565923"/>
              <a:chExt cx="1386918" cy="1462902"/>
            </a:xfrm>
          </p:grpSpPr>
          <p:cxnSp>
            <p:nvCxnSpPr>
              <p:cNvPr id="188" name="Connecteur droit avec flèche 187"/>
              <p:cNvCxnSpPr/>
              <p:nvPr/>
            </p:nvCxnSpPr>
            <p:spPr>
              <a:xfrm>
                <a:off x="197426" y="2730592"/>
                <a:ext cx="1070001" cy="0"/>
              </a:xfrm>
              <a:prstGeom prst="straightConnector1">
                <a:avLst/>
              </a:prstGeom>
              <a:noFill/>
              <a:ln w="28575" cap="flat" cmpd="sng" algn="ctr">
                <a:solidFill>
                  <a:srgbClr val="000000">
                    <a:shade val="95000"/>
                    <a:satMod val="105000"/>
                  </a:srgbClr>
                </a:solidFill>
                <a:prstDash val="solid"/>
                <a:tailEnd type="arrow"/>
              </a:ln>
              <a:effectLst/>
            </p:spPr>
          </p:cxnSp>
          <p:cxnSp>
            <p:nvCxnSpPr>
              <p:cNvPr id="189" name="Connecteur droit avec flèche 188"/>
              <p:cNvCxnSpPr/>
              <p:nvPr/>
            </p:nvCxnSpPr>
            <p:spPr>
              <a:xfrm flipV="1">
                <a:off x="318079" y="1877139"/>
                <a:ext cx="0" cy="853453"/>
              </a:xfrm>
              <a:prstGeom prst="straightConnector1">
                <a:avLst/>
              </a:prstGeom>
              <a:noFill/>
              <a:ln w="28575" cap="flat" cmpd="sng" algn="ctr">
                <a:solidFill>
                  <a:srgbClr val="000000">
                    <a:shade val="95000"/>
                    <a:satMod val="105000"/>
                  </a:srgbClr>
                </a:solidFill>
                <a:prstDash val="solid"/>
                <a:tailEnd type="arrow"/>
              </a:ln>
              <a:effectLst/>
            </p:spPr>
          </p:cxnSp>
          <p:cxnSp>
            <p:nvCxnSpPr>
              <p:cNvPr id="190" name="Connecteur droit avec flèche 189"/>
              <p:cNvCxnSpPr/>
              <p:nvPr/>
            </p:nvCxnSpPr>
            <p:spPr>
              <a:xfrm flipV="1">
                <a:off x="672101" y="2489468"/>
                <a:ext cx="0" cy="233193"/>
              </a:xfrm>
              <a:prstGeom prst="straightConnector1">
                <a:avLst/>
              </a:prstGeom>
              <a:noFill/>
              <a:ln w="28575" cap="flat" cmpd="sng" algn="ctr">
                <a:solidFill>
                  <a:srgbClr val="FF0000"/>
                </a:solidFill>
                <a:prstDash val="solid"/>
                <a:headEnd type="none" w="med" len="med"/>
                <a:tailEnd type="triangle" w="med" len="med"/>
              </a:ln>
              <a:effectLst/>
            </p:spPr>
          </p:cxnSp>
          <p:sp>
            <p:nvSpPr>
              <p:cNvPr id="191" name="ZoneTexte 37"/>
              <p:cNvSpPr txBox="1">
                <a:spLocks noChangeArrowheads="1"/>
              </p:cNvSpPr>
              <p:nvPr/>
            </p:nvSpPr>
            <p:spPr bwMode="auto">
              <a:xfrm>
                <a:off x="34510" y="1565923"/>
                <a:ext cx="1386918" cy="307777"/>
              </a:xfrm>
              <a:prstGeom prst="rect">
                <a:avLst/>
              </a:prstGeom>
              <a:noFill/>
              <a:ln w="9525">
                <a:noFill/>
                <a:miter lim="800000"/>
                <a:headEnd/>
                <a:tailEnd/>
              </a:ln>
            </p:spPr>
            <p:txBody>
              <a:bodyPr wrap="none">
                <a:spAutoFit/>
              </a:bodyPr>
              <a:lstStyle/>
              <a:p>
                <a:pPr fontAlgn="auto">
                  <a:spcBef>
                    <a:spcPts val="0"/>
                  </a:spcBef>
                  <a:spcAft>
                    <a:spcPts val="0"/>
                  </a:spcAft>
                  <a:defRPr/>
                </a:pPr>
                <a:r>
                  <a:rPr lang="fr-FR" sz="1400" kern="0" dirty="0">
                    <a:solidFill>
                      <a:sysClr val="windowText" lastClr="000000"/>
                    </a:solidFill>
                    <a:latin typeface="Arial Narrow" pitchFamily="34" charset="0"/>
                  </a:rPr>
                  <a:t>Puissance optique</a:t>
                </a:r>
              </a:p>
            </p:txBody>
          </p:sp>
          <p:cxnSp>
            <p:nvCxnSpPr>
              <p:cNvPr id="192" name="Connecteur droit 191"/>
              <p:cNvCxnSpPr/>
              <p:nvPr/>
            </p:nvCxnSpPr>
            <p:spPr>
              <a:xfrm flipH="1">
                <a:off x="362530" y="2472019"/>
                <a:ext cx="327033" cy="0"/>
              </a:xfrm>
              <a:prstGeom prst="line">
                <a:avLst/>
              </a:prstGeom>
              <a:noFill/>
              <a:ln w="9525" cap="flat" cmpd="sng" algn="ctr">
                <a:solidFill>
                  <a:srgbClr val="000000">
                    <a:shade val="95000"/>
                    <a:satMod val="105000"/>
                  </a:srgbClr>
                </a:solidFill>
                <a:prstDash val="dash"/>
              </a:ln>
              <a:effectLst/>
            </p:spPr>
          </p:cxnSp>
          <p:sp>
            <p:nvSpPr>
              <p:cNvPr id="193" name="ZoneTexte 43"/>
              <p:cNvSpPr txBox="1">
                <a:spLocks noChangeArrowheads="1"/>
              </p:cNvSpPr>
              <p:nvPr/>
            </p:nvSpPr>
            <p:spPr bwMode="auto">
              <a:xfrm>
                <a:off x="1026544" y="2751826"/>
                <a:ext cx="269626" cy="276999"/>
              </a:xfrm>
              <a:prstGeom prst="rect">
                <a:avLst/>
              </a:prstGeom>
              <a:noFill/>
              <a:ln w="9525">
                <a:noFill/>
                <a:miter lim="800000"/>
                <a:headEnd/>
                <a:tailEnd/>
              </a:ln>
            </p:spPr>
            <p:txBody>
              <a:bodyPr wrap="none">
                <a:spAutoFit/>
              </a:bodyPr>
              <a:lstStyle/>
              <a:p>
                <a:pPr fontAlgn="auto">
                  <a:spcBef>
                    <a:spcPts val="0"/>
                  </a:spcBef>
                  <a:spcAft>
                    <a:spcPts val="0"/>
                  </a:spcAft>
                  <a:defRPr/>
                </a:pPr>
                <a:r>
                  <a:rPr lang="fr-FR" sz="1200" kern="0">
                    <a:solidFill>
                      <a:sysClr val="windowText" lastClr="000000"/>
                    </a:solidFill>
                    <a:latin typeface="Arial Narrow" pitchFamily="34" charset="0"/>
                    <a:sym typeface="Symbol" pitchFamily="18" charset="2"/>
                  </a:rPr>
                  <a:t></a:t>
                </a:r>
                <a:endParaRPr lang="fr-FR" sz="1200" kern="0">
                  <a:solidFill>
                    <a:sysClr val="windowText" lastClr="000000"/>
                  </a:solidFill>
                  <a:latin typeface="Arial Narrow" pitchFamily="34" charset="0"/>
                </a:endParaRPr>
              </a:p>
            </p:txBody>
          </p:sp>
        </p:grpSp>
        <p:cxnSp>
          <p:nvCxnSpPr>
            <p:cNvPr id="169" name="Connecteur droit 168"/>
            <p:cNvCxnSpPr/>
            <p:nvPr/>
          </p:nvCxnSpPr>
          <p:spPr>
            <a:xfrm>
              <a:off x="1200150" y="6057900"/>
              <a:ext cx="812800" cy="0"/>
            </a:xfrm>
            <a:prstGeom prst="line">
              <a:avLst/>
            </a:prstGeom>
            <a:noFill/>
            <a:ln w="28575" cap="flat" cmpd="sng" algn="ctr">
              <a:solidFill>
                <a:srgbClr val="FF0000"/>
              </a:solidFill>
              <a:prstDash val="solid"/>
            </a:ln>
            <a:effectLst/>
          </p:spPr>
        </p:cxnSp>
      </p:grpSp>
      <p:grpSp>
        <p:nvGrpSpPr>
          <p:cNvPr id="116" name="Groupe 115"/>
          <p:cNvGrpSpPr/>
          <p:nvPr/>
        </p:nvGrpSpPr>
        <p:grpSpPr>
          <a:xfrm>
            <a:off x="4056063" y="4411438"/>
            <a:ext cx="5319712" cy="1463968"/>
            <a:chOff x="2532063" y="4918075"/>
            <a:chExt cx="5319712" cy="1463968"/>
          </a:xfrm>
        </p:grpSpPr>
        <p:grpSp>
          <p:nvGrpSpPr>
            <p:cNvPr id="195" name="Groupe 194"/>
            <p:cNvGrpSpPr/>
            <p:nvPr/>
          </p:nvGrpSpPr>
          <p:grpSpPr>
            <a:xfrm>
              <a:off x="2532063" y="5494338"/>
              <a:ext cx="2454275" cy="720725"/>
              <a:chOff x="2532063" y="5494338"/>
              <a:chExt cx="2454275" cy="720725"/>
            </a:xfrm>
          </p:grpSpPr>
          <p:sp>
            <p:nvSpPr>
              <p:cNvPr id="174" name="Rectangle 173"/>
              <p:cNvSpPr/>
              <p:nvPr/>
            </p:nvSpPr>
            <p:spPr bwMode="auto">
              <a:xfrm>
                <a:off x="2898775" y="5494338"/>
                <a:ext cx="1554163" cy="720725"/>
              </a:xfrm>
              <a:prstGeom prst="rect">
                <a:avLst/>
              </a:prstGeom>
              <a:solidFill>
                <a:srgbClr val="BBE0E3"/>
              </a:solidFill>
              <a:ln w="25400" cap="flat" cmpd="sng" algn="ctr">
                <a:solidFill>
                  <a:srgbClr val="BBE0E3">
                    <a:shade val="50000"/>
                  </a:srgbClr>
                </a:solidFill>
                <a:prstDash val="solid"/>
              </a:ln>
              <a:effectLst/>
            </p:spPr>
            <p:txBody>
              <a:bodyPr anchor="ctr"/>
              <a:lstStyle/>
              <a:p>
                <a:pPr algn="ctr" fontAlgn="auto">
                  <a:spcBef>
                    <a:spcPts val="0"/>
                  </a:spcBef>
                  <a:spcAft>
                    <a:spcPts val="0"/>
                  </a:spcAft>
                  <a:defRPr/>
                </a:pPr>
                <a:endParaRPr lang="fr-FR" kern="0">
                  <a:solidFill>
                    <a:srgbClr val="FFFFFF"/>
                  </a:solidFill>
                  <a:latin typeface="Arial"/>
                </a:endParaRPr>
              </a:p>
            </p:txBody>
          </p:sp>
          <p:sp>
            <p:nvSpPr>
              <p:cNvPr id="175" name="ZoneTexte 64"/>
              <p:cNvSpPr txBox="1">
                <a:spLocks noChangeArrowheads="1"/>
              </p:cNvSpPr>
              <p:nvPr/>
            </p:nvSpPr>
            <p:spPr bwMode="auto">
              <a:xfrm>
                <a:off x="3029407" y="5683139"/>
                <a:ext cx="1366046" cy="277201"/>
              </a:xfrm>
              <a:prstGeom prst="rect">
                <a:avLst/>
              </a:prstGeom>
              <a:noFill/>
              <a:ln w="9525">
                <a:noFill/>
                <a:miter lim="800000"/>
                <a:headEnd/>
                <a:tailEnd/>
              </a:ln>
            </p:spPr>
            <p:txBody>
              <a:bodyPr wrap="none">
                <a:spAutoFit/>
              </a:bodyPr>
              <a:lstStyle/>
              <a:p>
                <a:pPr fontAlgn="auto">
                  <a:spcBef>
                    <a:spcPts val="0"/>
                  </a:spcBef>
                  <a:spcAft>
                    <a:spcPts val="0"/>
                  </a:spcAft>
                  <a:defRPr/>
                </a:pPr>
                <a:r>
                  <a:rPr lang="fr-FR" sz="1200" b="1" kern="0" dirty="0">
                    <a:solidFill>
                      <a:sysClr val="windowText" lastClr="000000"/>
                    </a:solidFill>
                    <a:latin typeface="Arial Narrow" pitchFamily="34" charset="0"/>
                  </a:rPr>
                  <a:t>Milieu amplificateur</a:t>
                </a:r>
              </a:p>
            </p:txBody>
          </p:sp>
          <p:sp>
            <p:nvSpPr>
              <p:cNvPr id="176" name="Flèche droite 175"/>
              <p:cNvSpPr/>
              <p:nvPr/>
            </p:nvSpPr>
            <p:spPr bwMode="auto">
              <a:xfrm>
                <a:off x="2532063" y="5780088"/>
                <a:ext cx="280987" cy="155575"/>
              </a:xfrm>
              <a:prstGeom prst="rightArrow">
                <a:avLst/>
              </a:prstGeom>
              <a:solidFill>
                <a:srgbClr val="BBE0E3"/>
              </a:solidFill>
              <a:ln w="25400" cap="flat" cmpd="sng" algn="ctr">
                <a:solidFill>
                  <a:srgbClr val="FF0000"/>
                </a:solidFill>
                <a:prstDash val="solid"/>
              </a:ln>
              <a:effectLst/>
            </p:spPr>
            <p:txBody>
              <a:bodyPr anchor="ctr"/>
              <a:lstStyle/>
              <a:p>
                <a:pPr algn="ctr" fontAlgn="auto">
                  <a:spcBef>
                    <a:spcPts val="0"/>
                  </a:spcBef>
                  <a:spcAft>
                    <a:spcPts val="0"/>
                  </a:spcAft>
                  <a:defRPr/>
                </a:pPr>
                <a:endParaRPr lang="fr-FR" kern="0">
                  <a:solidFill>
                    <a:srgbClr val="FFFFFF"/>
                  </a:solidFill>
                  <a:latin typeface="Arial"/>
                </a:endParaRPr>
              </a:p>
            </p:txBody>
          </p:sp>
          <p:sp>
            <p:nvSpPr>
              <p:cNvPr id="177" name="Flèche droite 176"/>
              <p:cNvSpPr/>
              <p:nvPr/>
            </p:nvSpPr>
            <p:spPr bwMode="auto">
              <a:xfrm>
                <a:off x="4548188" y="5641975"/>
                <a:ext cx="438150" cy="398463"/>
              </a:xfrm>
              <a:prstGeom prst="rightArrow">
                <a:avLst/>
              </a:prstGeom>
              <a:solidFill>
                <a:srgbClr val="BBE0E3"/>
              </a:solidFill>
              <a:ln w="25400" cap="flat" cmpd="sng" algn="ctr">
                <a:solidFill>
                  <a:srgbClr val="FF0000"/>
                </a:solidFill>
                <a:prstDash val="solid"/>
              </a:ln>
              <a:effectLst/>
            </p:spPr>
            <p:txBody>
              <a:bodyPr anchor="ctr"/>
              <a:lstStyle/>
              <a:p>
                <a:pPr algn="ctr" fontAlgn="auto">
                  <a:spcBef>
                    <a:spcPts val="0"/>
                  </a:spcBef>
                  <a:spcAft>
                    <a:spcPts val="0"/>
                  </a:spcAft>
                  <a:defRPr/>
                </a:pPr>
                <a:endParaRPr lang="fr-FR" kern="0">
                  <a:solidFill>
                    <a:srgbClr val="FFFFFF"/>
                  </a:solidFill>
                  <a:latin typeface="Arial"/>
                </a:endParaRPr>
              </a:p>
            </p:txBody>
          </p:sp>
        </p:grpSp>
        <p:grpSp>
          <p:nvGrpSpPr>
            <p:cNvPr id="194" name="Groupe 193"/>
            <p:cNvGrpSpPr/>
            <p:nvPr/>
          </p:nvGrpSpPr>
          <p:grpSpPr>
            <a:xfrm>
              <a:off x="4983429" y="4918075"/>
              <a:ext cx="2868346" cy="1463968"/>
              <a:chOff x="4983429" y="4918075"/>
              <a:chExt cx="2868346" cy="1463968"/>
            </a:xfrm>
          </p:grpSpPr>
          <p:grpSp>
            <p:nvGrpSpPr>
              <p:cNvPr id="173" name="Groupe 60"/>
              <p:cNvGrpSpPr>
                <a:grpSpLocks/>
              </p:cNvGrpSpPr>
              <p:nvPr/>
            </p:nvGrpSpPr>
            <p:grpSpPr bwMode="auto">
              <a:xfrm>
                <a:off x="4983429" y="4918075"/>
                <a:ext cx="2868346" cy="1463968"/>
                <a:chOff x="4525992" y="1666565"/>
                <a:chExt cx="2868417" cy="1462902"/>
              </a:xfrm>
            </p:grpSpPr>
            <p:cxnSp>
              <p:nvCxnSpPr>
                <p:cNvPr id="178" name="Connecteur droit avec flèche 177"/>
                <p:cNvCxnSpPr/>
                <p:nvPr/>
              </p:nvCxnSpPr>
              <p:spPr>
                <a:xfrm>
                  <a:off x="5113116" y="2830942"/>
                  <a:ext cx="1068413" cy="0"/>
                </a:xfrm>
                <a:prstGeom prst="straightConnector1">
                  <a:avLst/>
                </a:prstGeom>
                <a:noFill/>
                <a:ln w="28575" cap="flat" cmpd="sng" algn="ctr">
                  <a:solidFill>
                    <a:srgbClr val="000000">
                      <a:shade val="95000"/>
                      <a:satMod val="105000"/>
                    </a:srgbClr>
                  </a:solidFill>
                  <a:prstDash val="solid"/>
                  <a:tailEnd type="arrow"/>
                </a:ln>
                <a:effectLst/>
              </p:spPr>
            </p:cxnSp>
            <p:cxnSp>
              <p:nvCxnSpPr>
                <p:cNvPr id="179" name="Connecteur droit avec flèche 178"/>
                <p:cNvCxnSpPr/>
                <p:nvPr/>
              </p:nvCxnSpPr>
              <p:spPr>
                <a:xfrm flipV="1">
                  <a:off x="5233769" y="1977488"/>
                  <a:ext cx="0" cy="853453"/>
                </a:xfrm>
                <a:prstGeom prst="straightConnector1">
                  <a:avLst/>
                </a:prstGeom>
                <a:noFill/>
                <a:ln w="28575" cap="flat" cmpd="sng" algn="ctr">
                  <a:solidFill>
                    <a:srgbClr val="000000">
                      <a:shade val="95000"/>
                      <a:satMod val="105000"/>
                    </a:srgbClr>
                  </a:solidFill>
                  <a:prstDash val="solid"/>
                  <a:tailEnd type="arrow"/>
                </a:ln>
                <a:effectLst/>
              </p:spPr>
            </p:cxnSp>
            <p:cxnSp>
              <p:nvCxnSpPr>
                <p:cNvPr id="180" name="Connecteur droit avec flèche 179"/>
                <p:cNvCxnSpPr/>
                <p:nvPr/>
              </p:nvCxnSpPr>
              <p:spPr>
                <a:xfrm flipV="1">
                  <a:off x="5586202" y="2086947"/>
                  <a:ext cx="3175" cy="736064"/>
                </a:xfrm>
                <a:prstGeom prst="straightConnector1">
                  <a:avLst/>
                </a:prstGeom>
                <a:noFill/>
                <a:ln w="28575" cap="flat" cmpd="sng" algn="ctr">
                  <a:solidFill>
                    <a:srgbClr val="FF0000"/>
                  </a:solidFill>
                  <a:prstDash val="solid"/>
                  <a:headEnd type="none" w="med" len="med"/>
                  <a:tailEnd type="triangle" w="med" len="med"/>
                </a:ln>
                <a:effectLst/>
              </p:spPr>
            </p:cxnSp>
            <p:sp>
              <p:nvSpPr>
                <p:cNvPr id="181" name="ZoneTexte 47"/>
                <p:cNvSpPr txBox="1">
                  <a:spLocks noChangeArrowheads="1"/>
                </p:cNvSpPr>
                <p:nvPr/>
              </p:nvSpPr>
              <p:spPr bwMode="auto">
                <a:xfrm>
                  <a:off x="4525992" y="1925357"/>
                  <a:ext cx="619080" cy="276999"/>
                </a:xfrm>
                <a:prstGeom prst="rect">
                  <a:avLst/>
                </a:prstGeom>
                <a:noFill/>
                <a:ln w="9525">
                  <a:noFill/>
                  <a:miter lim="800000"/>
                  <a:headEnd/>
                  <a:tailEnd/>
                </a:ln>
              </p:spPr>
              <p:txBody>
                <a:bodyPr wrap="none">
                  <a:spAutoFit/>
                </a:bodyPr>
                <a:lstStyle/>
                <a:p>
                  <a:pPr fontAlgn="auto">
                    <a:spcBef>
                      <a:spcPts val="0"/>
                    </a:spcBef>
                    <a:spcAft>
                      <a:spcPts val="0"/>
                    </a:spcAft>
                    <a:defRPr/>
                  </a:pPr>
                  <a:r>
                    <a:rPr lang="fr-FR" sz="1200" b="1" i="1" kern="0">
                      <a:solidFill>
                        <a:sysClr val="windowText" lastClr="000000"/>
                      </a:solidFill>
                      <a:latin typeface="Arial Narrow" pitchFamily="34" charset="0"/>
                    </a:rPr>
                    <a:t>P</a:t>
                  </a:r>
                  <a:r>
                    <a:rPr lang="fr-FR" sz="1200" b="1" i="1" kern="0" baseline="-25000">
                      <a:solidFill>
                        <a:sysClr val="windowText" lastClr="000000"/>
                      </a:solidFill>
                      <a:latin typeface="Arial Narrow" pitchFamily="34" charset="0"/>
                    </a:rPr>
                    <a:t>1</a:t>
                  </a:r>
                  <a:r>
                    <a:rPr lang="fr-FR" sz="1200" b="1" i="1" kern="0">
                      <a:solidFill>
                        <a:sysClr val="windowText" lastClr="000000"/>
                      </a:solidFill>
                      <a:latin typeface="Arial Narrow" pitchFamily="34" charset="0"/>
                    </a:rPr>
                    <a:t>=GP</a:t>
                  </a:r>
                  <a:r>
                    <a:rPr lang="fr-FR" sz="1200" b="1" i="1" kern="0" baseline="-25000">
                      <a:solidFill>
                        <a:sysClr val="windowText" lastClr="000000"/>
                      </a:solidFill>
                      <a:latin typeface="Arial Narrow" pitchFamily="34" charset="0"/>
                    </a:rPr>
                    <a:t>0</a:t>
                  </a:r>
                </a:p>
              </p:txBody>
            </p:sp>
            <p:sp>
              <p:nvSpPr>
                <p:cNvPr id="182" name="ZoneTexte 48"/>
                <p:cNvSpPr txBox="1">
                  <a:spLocks noChangeArrowheads="1"/>
                </p:cNvSpPr>
                <p:nvPr/>
              </p:nvSpPr>
              <p:spPr bwMode="auto">
                <a:xfrm>
                  <a:off x="4948691" y="1666565"/>
                  <a:ext cx="1386918" cy="307777"/>
                </a:xfrm>
                <a:prstGeom prst="rect">
                  <a:avLst/>
                </a:prstGeom>
                <a:noFill/>
                <a:ln w="9525">
                  <a:noFill/>
                  <a:miter lim="800000"/>
                  <a:headEnd/>
                  <a:tailEnd/>
                </a:ln>
              </p:spPr>
              <p:txBody>
                <a:bodyPr wrap="none">
                  <a:spAutoFit/>
                </a:bodyPr>
                <a:lstStyle/>
                <a:p>
                  <a:pPr fontAlgn="auto">
                    <a:spcBef>
                      <a:spcPts val="0"/>
                    </a:spcBef>
                    <a:spcAft>
                      <a:spcPts val="0"/>
                    </a:spcAft>
                    <a:defRPr/>
                  </a:pPr>
                  <a:r>
                    <a:rPr lang="fr-FR" sz="1400" kern="0" dirty="0">
                      <a:solidFill>
                        <a:sysClr val="windowText" lastClr="000000"/>
                      </a:solidFill>
                      <a:latin typeface="Arial Narrow" pitchFamily="34" charset="0"/>
                    </a:rPr>
                    <a:t>Puissance optique</a:t>
                  </a:r>
                </a:p>
              </p:txBody>
            </p:sp>
            <p:cxnSp>
              <p:nvCxnSpPr>
                <p:cNvPr id="183" name="Connecteur droit 182"/>
                <p:cNvCxnSpPr/>
                <p:nvPr/>
              </p:nvCxnSpPr>
              <p:spPr>
                <a:xfrm flipH="1">
                  <a:off x="5276632" y="2098051"/>
                  <a:ext cx="327033" cy="0"/>
                </a:xfrm>
                <a:prstGeom prst="line">
                  <a:avLst/>
                </a:prstGeom>
                <a:noFill/>
                <a:ln w="9525" cap="flat" cmpd="sng" algn="ctr">
                  <a:solidFill>
                    <a:srgbClr val="000000">
                      <a:shade val="95000"/>
                      <a:satMod val="105000"/>
                    </a:srgbClr>
                  </a:solidFill>
                  <a:prstDash val="dash"/>
                </a:ln>
                <a:effectLst/>
              </p:spPr>
            </p:cxnSp>
            <p:sp>
              <p:nvSpPr>
                <p:cNvPr id="184" name="ZoneTexte 50"/>
                <p:cNvSpPr txBox="1">
                  <a:spLocks noChangeArrowheads="1"/>
                </p:cNvSpPr>
                <p:nvPr/>
              </p:nvSpPr>
              <p:spPr bwMode="auto">
                <a:xfrm>
                  <a:off x="5940725" y="2852468"/>
                  <a:ext cx="269626" cy="276999"/>
                </a:xfrm>
                <a:prstGeom prst="rect">
                  <a:avLst/>
                </a:prstGeom>
                <a:noFill/>
                <a:ln w="9525">
                  <a:noFill/>
                  <a:miter lim="800000"/>
                  <a:headEnd/>
                  <a:tailEnd/>
                </a:ln>
              </p:spPr>
              <p:txBody>
                <a:bodyPr wrap="none">
                  <a:spAutoFit/>
                </a:bodyPr>
                <a:lstStyle/>
                <a:p>
                  <a:pPr fontAlgn="auto">
                    <a:spcBef>
                      <a:spcPts val="0"/>
                    </a:spcBef>
                    <a:spcAft>
                      <a:spcPts val="0"/>
                    </a:spcAft>
                    <a:defRPr/>
                  </a:pPr>
                  <a:r>
                    <a:rPr lang="fr-FR" sz="1200" kern="0">
                      <a:solidFill>
                        <a:sysClr val="windowText" lastClr="000000"/>
                      </a:solidFill>
                      <a:latin typeface="Arial Narrow" pitchFamily="34" charset="0"/>
                      <a:sym typeface="Symbol" pitchFamily="18" charset="2"/>
                    </a:rPr>
                    <a:t></a:t>
                  </a:r>
                  <a:endParaRPr lang="fr-FR" sz="1200" kern="0">
                    <a:solidFill>
                      <a:sysClr val="windowText" lastClr="000000"/>
                    </a:solidFill>
                    <a:latin typeface="Arial Narrow" pitchFamily="34" charset="0"/>
                  </a:endParaRPr>
                </a:p>
              </p:txBody>
            </p:sp>
            <p:cxnSp>
              <p:nvCxnSpPr>
                <p:cNvPr id="185" name="Connecteur droit 184"/>
                <p:cNvCxnSpPr/>
                <p:nvPr/>
              </p:nvCxnSpPr>
              <p:spPr>
                <a:xfrm>
                  <a:off x="5252819" y="2692930"/>
                  <a:ext cx="896959" cy="0"/>
                </a:xfrm>
                <a:prstGeom prst="line">
                  <a:avLst/>
                </a:prstGeom>
                <a:noFill/>
                <a:ln w="28575" cap="flat" cmpd="sng" algn="ctr">
                  <a:solidFill>
                    <a:srgbClr val="1A49A6"/>
                  </a:solidFill>
                  <a:prstDash val="sysDash"/>
                </a:ln>
                <a:effectLst/>
              </p:spPr>
            </p:cxnSp>
            <p:sp>
              <p:nvSpPr>
                <p:cNvPr id="186" name="ZoneTexte 58"/>
                <p:cNvSpPr txBox="1">
                  <a:spLocks noChangeArrowheads="1"/>
                </p:cNvSpPr>
                <p:nvPr/>
              </p:nvSpPr>
              <p:spPr bwMode="auto">
                <a:xfrm>
                  <a:off x="6202392" y="2563813"/>
                  <a:ext cx="476424" cy="261420"/>
                </a:xfrm>
                <a:prstGeom prst="rect">
                  <a:avLst/>
                </a:prstGeom>
                <a:noFill/>
                <a:ln w="9525">
                  <a:noFill/>
                  <a:miter lim="800000"/>
                  <a:headEnd/>
                  <a:tailEnd/>
                </a:ln>
              </p:spPr>
              <p:txBody>
                <a:bodyPr wrap="none">
                  <a:spAutoFit/>
                </a:bodyPr>
                <a:lstStyle/>
                <a:p>
                  <a:pPr fontAlgn="auto">
                    <a:spcBef>
                      <a:spcPts val="0"/>
                    </a:spcBef>
                    <a:spcAft>
                      <a:spcPts val="0"/>
                    </a:spcAft>
                    <a:defRPr/>
                  </a:pPr>
                  <a:r>
                    <a:rPr lang="fr-FR" sz="1100" b="1" i="1" kern="0" dirty="0">
                      <a:solidFill>
                        <a:srgbClr val="1A49A6"/>
                      </a:solidFill>
                    </a:rPr>
                    <a:t>ASE</a:t>
                  </a:r>
                </a:p>
              </p:txBody>
            </p:sp>
            <p:sp>
              <p:nvSpPr>
                <p:cNvPr id="187" name="ZoneTexte 59"/>
                <p:cNvSpPr txBox="1">
                  <a:spLocks noChangeArrowheads="1"/>
                </p:cNvSpPr>
                <p:nvPr/>
              </p:nvSpPr>
              <p:spPr bwMode="auto">
                <a:xfrm>
                  <a:off x="5638800" y="2000221"/>
                  <a:ext cx="1755609" cy="261610"/>
                </a:xfrm>
                <a:prstGeom prst="rect">
                  <a:avLst/>
                </a:prstGeom>
                <a:noFill/>
                <a:ln w="9525">
                  <a:noFill/>
                  <a:miter lim="800000"/>
                  <a:headEnd/>
                  <a:tailEnd/>
                </a:ln>
              </p:spPr>
              <p:txBody>
                <a:bodyPr wrap="none">
                  <a:spAutoFit/>
                </a:bodyPr>
                <a:lstStyle/>
                <a:p>
                  <a:pPr fontAlgn="auto">
                    <a:spcBef>
                      <a:spcPts val="0"/>
                    </a:spcBef>
                    <a:spcAft>
                      <a:spcPts val="0"/>
                    </a:spcAft>
                    <a:defRPr/>
                  </a:pPr>
                  <a:r>
                    <a:rPr lang="fr-FR" sz="1100" b="1" i="1" kern="0" dirty="0">
                      <a:solidFill>
                        <a:srgbClr val="FF0000"/>
                      </a:solidFill>
                    </a:rPr>
                    <a:t>Signal incident amplifié</a:t>
                  </a:r>
                </a:p>
              </p:txBody>
            </p:sp>
          </p:grpSp>
          <p:cxnSp>
            <p:nvCxnSpPr>
              <p:cNvPr id="170" name="Connecteur droit 169"/>
              <p:cNvCxnSpPr/>
              <p:nvPr/>
            </p:nvCxnSpPr>
            <p:spPr>
              <a:xfrm>
                <a:off x="5702300" y="6045200"/>
                <a:ext cx="812800" cy="0"/>
              </a:xfrm>
              <a:prstGeom prst="line">
                <a:avLst/>
              </a:prstGeom>
              <a:noFill/>
              <a:ln w="28575" cap="flat" cmpd="sng" algn="ctr">
                <a:solidFill>
                  <a:srgbClr val="FF0000"/>
                </a:solidFill>
                <a:prstDash val="solid"/>
              </a:ln>
              <a:effectLst/>
            </p:spPr>
          </p:cxnSp>
        </p:grpSp>
      </p:grpSp>
      <p:sp>
        <p:nvSpPr>
          <p:cNvPr id="3" name="ZoneTexte 2"/>
          <p:cNvSpPr txBox="1"/>
          <p:nvPr/>
        </p:nvSpPr>
        <p:spPr>
          <a:xfrm>
            <a:off x="1510411" y="5772251"/>
            <a:ext cx="8425127" cy="646331"/>
          </a:xfrm>
          <a:prstGeom prst="rect">
            <a:avLst/>
          </a:prstGeom>
          <a:noFill/>
        </p:spPr>
        <p:txBody>
          <a:bodyPr wrap="none" rtlCol="0">
            <a:spAutoFit/>
          </a:bodyPr>
          <a:lstStyle/>
          <a:p>
            <a:r>
              <a:rPr lang="fr-FR" b="1" dirty="0" smtClean="0">
                <a:solidFill>
                  <a:srgbClr val="FF0000"/>
                </a:solidFill>
              </a:rPr>
              <a:t>Principe des vases communicants : si </a:t>
            </a:r>
            <a:r>
              <a:rPr lang="fr-FR" b="1" dirty="0" err="1" smtClean="0">
                <a:solidFill>
                  <a:srgbClr val="FF0000"/>
                </a:solidFill>
                <a:sym typeface="Wingdings" panose="05000000000000000000" pitchFamily="2" charset="2"/>
              </a:rPr>
              <a:t>E</a:t>
            </a:r>
            <a:r>
              <a:rPr lang="fr-FR" b="1" baseline="-25000" dirty="0" err="1" smtClean="0">
                <a:solidFill>
                  <a:srgbClr val="FF0000"/>
                </a:solidFill>
                <a:sym typeface="Wingdings" panose="05000000000000000000" pitchFamily="2" charset="2"/>
              </a:rPr>
              <a:t>stimulée</a:t>
            </a:r>
            <a:r>
              <a:rPr lang="fr-FR" b="1" dirty="0" smtClean="0">
                <a:solidFill>
                  <a:srgbClr val="FF0000"/>
                </a:solidFill>
              </a:rPr>
              <a:t> </a:t>
            </a:r>
            <a:r>
              <a:rPr lang="fr-FR" b="1" dirty="0" smtClean="0">
                <a:solidFill>
                  <a:srgbClr val="FF0000"/>
                </a:solidFill>
                <a:sym typeface="Symbol" panose="05050102010706020507" pitchFamily="18" charset="2"/>
              </a:rPr>
              <a:t></a:t>
            </a:r>
            <a:r>
              <a:rPr lang="fr-FR" b="1" dirty="0" smtClean="0">
                <a:solidFill>
                  <a:srgbClr val="FF0000"/>
                </a:solidFill>
              </a:rPr>
              <a:t>  </a:t>
            </a:r>
            <a:r>
              <a:rPr lang="fr-FR" b="1" dirty="0" smtClean="0">
                <a:solidFill>
                  <a:srgbClr val="FF0000"/>
                </a:solidFill>
                <a:sym typeface="Wingdings" panose="05000000000000000000" pitchFamily="2" charset="2"/>
              </a:rPr>
              <a:t> </a:t>
            </a:r>
            <a:r>
              <a:rPr lang="fr-FR" b="1" dirty="0" err="1">
                <a:solidFill>
                  <a:srgbClr val="FF0000"/>
                </a:solidFill>
              </a:rPr>
              <a:t>E</a:t>
            </a:r>
            <a:r>
              <a:rPr lang="fr-FR" b="1" baseline="-25000" dirty="0" err="1">
                <a:solidFill>
                  <a:srgbClr val="FF0000"/>
                </a:solidFill>
              </a:rPr>
              <a:t>spontanée</a:t>
            </a:r>
            <a:r>
              <a:rPr lang="fr-FR" b="1" dirty="0" smtClean="0">
                <a:solidFill>
                  <a:srgbClr val="FF0000"/>
                </a:solidFill>
                <a:sym typeface="Symbol" panose="05050102010706020507" pitchFamily="18" charset="2"/>
              </a:rPr>
              <a:t></a:t>
            </a:r>
            <a:r>
              <a:rPr lang="fr-FR" b="1" dirty="0" smtClean="0">
                <a:solidFill>
                  <a:srgbClr val="FF0000"/>
                </a:solidFill>
                <a:sym typeface="Wingdings" panose="05000000000000000000" pitchFamily="2" charset="2"/>
              </a:rPr>
              <a:t> </a:t>
            </a:r>
          </a:p>
          <a:p>
            <a:r>
              <a:rPr lang="fr-FR" b="1" dirty="0" smtClean="0">
                <a:solidFill>
                  <a:srgbClr val="FF0000"/>
                </a:solidFill>
                <a:sym typeface="Wingdings" panose="05000000000000000000" pitchFamily="2" charset="2"/>
              </a:rPr>
              <a:t> Pour limiter le bruit ASE, il faut rapprocher les amplis les uns des autres</a:t>
            </a:r>
            <a:endParaRPr lang="fr-FR" b="1" dirty="0">
              <a:solidFill>
                <a:srgbClr val="FF0000"/>
              </a:solidFill>
            </a:endParaRPr>
          </a:p>
        </p:txBody>
      </p:sp>
      <p:sp>
        <p:nvSpPr>
          <p:cNvPr id="115" name="Espace réservé du numéro de diapositive 1"/>
          <p:cNvSpPr>
            <a:spLocks noGrp="1"/>
          </p:cNvSpPr>
          <p:nvPr>
            <p:ph type="sldNum" sz="quarter" idx="11"/>
          </p:nvPr>
        </p:nvSpPr>
        <p:spPr>
          <a:xfrm>
            <a:off x="438151" y="6403938"/>
            <a:ext cx="1115483" cy="288925"/>
          </a:xfrm>
        </p:spPr>
        <p:txBody>
          <a:bodyPr/>
          <a:lstStyle/>
          <a:p>
            <a:r>
              <a:rPr lang="fr-FR" dirty="0" smtClean="0"/>
              <a:t>page </a:t>
            </a:r>
            <a:fld id="{C6DDD436-036D-4AFC-B45E-DF406FB8E6F8}" type="slidenum">
              <a:rPr lang="fr-FR" smtClean="0"/>
              <a:pPr/>
              <a:t>24</a:t>
            </a:fld>
            <a:endParaRPr lang="fr-FR" dirty="0"/>
          </a:p>
        </p:txBody>
      </p:sp>
      <p:sp>
        <p:nvSpPr>
          <p:cNvPr id="118" name="Titre 1"/>
          <p:cNvSpPr txBox="1">
            <a:spLocks/>
          </p:cNvSpPr>
          <p:nvPr/>
        </p:nvSpPr>
        <p:spPr>
          <a:xfrm>
            <a:off x="2288659" y="6352067"/>
            <a:ext cx="7391400" cy="392666"/>
          </a:xfrm>
          <a:prstGeom prst="rect">
            <a:avLst/>
          </a:prstGeom>
        </p:spPr>
        <p:txBody>
          <a:bodyPr/>
          <a:lstStyle/>
          <a:p>
            <a:pPr>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lang="fr-FR" b="1" kern="0" dirty="0">
              <a:solidFill>
                <a:schemeClr val="tx2"/>
              </a:solidFill>
              <a:latin typeface="+mj-lt"/>
              <a:ea typeface="+mj-ea"/>
              <a:cs typeface="+mj-cs"/>
            </a:endParaRPr>
          </a:p>
        </p:txBody>
      </p:sp>
      <p:sp>
        <p:nvSpPr>
          <p:cNvPr id="119" name="Rectangle 118"/>
          <p:cNvSpPr/>
          <p:nvPr/>
        </p:nvSpPr>
        <p:spPr>
          <a:xfrm>
            <a:off x="2077169" y="457855"/>
            <a:ext cx="8138766" cy="523220"/>
          </a:xfrm>
          <a:prstGeom prst="rect">
            <a:avLst/>
          </a:prstGeom>
        </p:spPr>
        <p:txBody>
          <a:bodyPr wrap="none">
            <a:spAutoFit/>
          </a:bodyPr>
          <a:lstStyle/>
          <a:p>
            <a:r>
              <a:rPr lang="fr-FR" sz="2800" b="1" kern="0" dirty="0" smtClean="0">
                <a:solidFill>
                  <a:srgbClr val="DA6667"/>
                </a:solidFill>
                <a:latin typeface="Arial"/>
              </a:rPr>
              <a:t>3. Les </a:t>
            </a:r>
            <a:r>
              <a:rPr lang="fr-FR" sz="2800" b="1" kern="0" dirty="0">
                <a:solidFill>
                  <a:srgbClr val="DA6667"/>
                </a:solidFill>
                <a:latin typeface="Arial"/>
              </a:rPr>
              <a:t>transitions radiatives : La luminescence</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13"/>
                                        </p:tgtEl>
                                        <p:attrNameLst>
                                          <p:attrName>style.visibility</p:attrName>
                                        </p:attrNameLst>
                                      </p:cBhvr>
                                      <p:to>
                                        <p:strVal val="visible"/>
                                      </p:to>
                                    </p:set>
                                    <p:animEffect transition="in" filter="wipe(left)">
                                      <p:cBhvr>
                                        <p:cTn id="7" dur="500"/>
                                        <p:tgtEl>
                                          <p:spTgt spid="11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05"/>
                                        </p:tgtEl>
                                        <p:attrNameLst>
                                          <p:attrName>style.visibility</p:attrName>
                                        </p:attrNameLst>
                                      </p:cBhvr>
                                      <p:to>
                                        <p:strVal val="visible"/>
                                      </p:to>
                                    </p:set>
                                    <p:animEffect transition="in" filter="wipe(left)">
                                      <p:cBhvr>
                                        <p:cTn id="12" dur="500"/>
                                        <p:tgtEl>
                                          <p:spTgt spid="10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06"/>
                                        </p:tgtEl>
                                        <p:attrNameLst>
                                          <p:attrName>style.visibility</p:attrName>
                                        </p:attrNameLst>
                                      </p:cBhvr>
                                      <p:to>
                                        <p:strVal val="visible"/>
                                      </p:to>
                                    </p:set>
                                    <p:animEffect transition="in" filter="wipe(left)">
                                      <p:cBhvr>
                                        <p:cTn id="17" dur="500"/>
                                        <p:tgtEl>
                                          <p:spTgt spid="106"/>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107"/>
                                        </p:tgtEl>
                                        <p:attrNameLst>
                                          <p:attrName>style.visibility</p:attrName>
                                        </p:attrNameLst>
                                      </p:cBhvr>
                                      <p:to>
                                        <p:strVal val="visible"/>
                                      </p:to>
                                    </p:set>
                                    <p:animEffect transition="in" filter="wipe(left)">
                                      <p:cBhvr>
                                        <p:cTn id="22" dur="500"/>
                                        <p:tgtEl>
                                          <p:spTgt spid="107"/>
                                        </p:tgtEl>
                                      </p:cBhvr>
                                    </p:animEffect>
                                  </p:childTnLst>
                                </p:cTn>
                              </p:par>
                            </p:childTnLst>
                          </p:cTn>
                        </p:par>
                        <p:par>
                          <p:cTn id="23" fill="hold">
                            <p:stCondLst>
                              <p:cond delay="500"/>
                            </p:stCondLst>
                            <p:childTnLst>
                              <p:par>
                                <p:cTn id="24" presetID="22" presetClass="entr" presetSubtype="8" fill="hold" nodeType="afterEffect">
                                  <p:stCondLst>
                                    <p:cond delay="0"/>
                                  </p:stCondLst>
                                  <p:childTnLst>
                                    <p:set>
                                      <p:cBhvr>
                                        <p:cTn id="25" dur="1" fill="hold">
                                          <p:stCondLst>
                                            <p:cond delay="0"/>
                                          </p:stCondLst>
                                        </p:cTn>
                                        <p:tgtEl>
                                          <p:spTgt spid="108"/>
                                        </p:tgtEl>
                                        <p:attrNameLst>
                                          <p:attrName>style.visibility</p:attrName>
                                        </p:attrNameLst>
                                      </p:cBhvr>
                                      <p:to>
                                        <p:strVal val="visible"/>
                                      </p:to>
                                    </p:set>
                                    <p:animEffect transition="in" filter="wipe(left)">
                                      <p:cBhvr>
                                        <p:cTn id="26" dur="500"/>
                                        <p:tgtEl>
                                          <p:spTgt spid="108"/>
                                        </p:tgtEl>
                                      </p:cBhvr>
                                    </p:animEffect>
                                  </p:childTnLst>
                                </p:cTn>
                              </p:par>
                            </p:childTnLst>
                          </p:cTn>
                        </p:par>
                        <p:par>
                          <p:cTn id="27" fill="hold">
                            <p:stCondLst>
                              <p:cond delay="1000"/>
                            </p:stCondLst>
                            <p:childTnLst>
                              <p:par>
                                <p:cTn id="28" presetID="1" presetClass="entr" presetSubtype="0" fill="hold" nodeType="afterEffect">
                                  <p:stCondLst>
                                    <p:cond delay="0"/>
                                  </p:stCondLst>
                                  <p:childTnLst>
                                    <p:set>
                                      <p:cBhvr>
                                        <p:cTn id="29" dur="1" fill="hold">
                                          <p:stCondLst>
                                            <p:cond delay="0"/>
                                          </p:stCondLst>
                                        </p:cTn>
                                        <p:tgtEl>
                                          <p:spTgt spid="81">
                                            <p:txEl>
                                              <p:pRg st="0" end="0"/>
                                            </p:txEl>
                                          </p:spTgt>
                                        </p:tgtEl>
                                        <p:attrNameLst>
                                          <p:attrName>style.visibility</p:attrName>
                                        </p:attrNameLst>
                                      </p:cBhvr>
                                      <p:to>
                                        <p:strVal val="visible"/>
                                      </p:to>
                                    </p:set>
                                  </p:childTnLst>
                                </p:cTn>
                              </p:par>
                            </p:childTnLst>
                          </p:cTn>
                        </p:par>
                        <p:par>
                          <p:cTn id="30" fill="hold">
                            <p:stCondLst>
                              <p:cond delay="1000"/>
                            </p:stCondLst>
                            <p:childTnLst>
                              <p:par>
                                <p:cTn id="31" presetID="1" presetClass="entr" presetSubtype="0" fill="hold" nodeType="afterEffect">
                                  <p:stCondLst>
                                    <p:cond delay="0"/>
                                  </p:stCondLst>
                                  <p:childTnLst>
                                    <p:set>
                                      <p:cBhvr>
                                        <p:cTn id="32" dur="1" fill="hold">
                                          <p:stCondLst>
                                            <p:cond delay="0"/>
                                          </p:stCondLst>
                                        </p:cTn>
                                        <p:tgtEl>
                                          <p:spTgt spid="81">
                                            <p:txEl>
                                              <p:pRg st="1" end="1"/>
                                            </p:txEl>
                                          </p:spTgt>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22" presetClass="entr" presetSubtype="4" fill="hold" nodeType="clickEffect">
                                  <p:stCondLst>
                                    <p:cond delay="0"/>
                                  </p:stCondLst>
                                  <p:childTnLst>
                                    <p:set>
                                      <p:cBhvr>
                                        <p:cTn id="36" dur="1" fill="hold">
                                          <p:stCondLst>
                                            <p:cond delay="0"/>
                                          </p:stCondLst>
                                        </p:cTn>
                                        <p:tgtEl>
                                          <p:spTgt spid="109"/>
                                        </p:tgtEl>
                                        <p:attrNameLst>
                                          <p:attrName>style.visibility</p:attrName>
                                        </p:attrNameLst>
                                      </p:cBhvr>
                                      <p:to>
                                        <p:strVal val="visible"/>
                                      </p:to>
                                    </p:set>
                                    <p:animEffect transition="in" filter="wipe(down)">
                                      <p:cBhvr>
                                        <p:cTn id="37" dur="500"/>
                                        <p:tgtEl>
                                          <p:spTgt spid="109"/>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76"/>
                                        </p:tgtEl>
                                        <p:attrNameLst>
                                          <p:attrName>style.visibility</p:attrName>
                                        </p:attrNameLst>
                                      </p:cBhvr>
                                      <p:to>
                                        <p:strVal val="visible"/>
                                      </p:to>
                                    </p:set>
                                    <p:animEffect transition="in" filter="wipe(left)">
                                      <p:cBhvr>
                                        <p:cTn id="42" dur="500"/>
                                        <p:tgtEl>
                                          <p:spTgt spid="76"/>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nodeType="clickEffect">
                                  <p:stCondLst>
                                    <p:cond delay="0"/>
                                  </p:stCondLst>
                                  <p:childTnLst>
                                    <p:set>
                                      <p:cBhvr>
                                        <p:cTn id="46" dur="1" fill="hold">
                                          <p:stCondLst>
                                            <p:cond delay="0"/>
                                          </p:stCondLst>
                                        </p:cTn>
                                        <p:tgtEl>
                                          <p:spTgt spid="110"/>
                                        </p:tgtEl>
                                        <p:attrNameLst>
                                          <p:attrName>style.visibility</p:attrName>
                                        </p:attrNameLst>
                                      </p:cBhvr>
                                      <p:to>
                                        <p:strVal val="visible"/>
                                      </p:to>
                                    </p:set>
                                    <p:animEffect transition="in" filter="wipe(left)">
                                      <p:cBhvr>
                                        <p:cTn id="47" dur="500"/>
                                        <p:tgtEl>
                                          <p:spTgt spid="110"/>
                                        </p:tgtEl>
                                      </p:cBhvr>
                                    </p:animEffect>
                                  </p:childTnLst>
                                </p:cTn>
                              </p:par>
                            </p:childTnLst>
                          </p:cTn>
                        </p:par>
                        <p:par>
                          <p:cTn id="48" fill="hold">
                            <p:stCondLst>
                              <p:cond delay="500"/>
                            </p:stCondLst>
                            <p:childTnLst>
                              <p:par>
                                <p:cTn id="49" presetID="22" presetClass="entr" presetSubtype="8" fill="hold" nodeType="afterEffect">
                                  <p:stCondLst>
                                    <p:cond delay="0"/>
                                  </p:stCondLst>
                                  <p:childTnLst>
                                    <p:set>
                                      <p:cBhvr>
                                        <p:cTn id="50" dur="1" fill="hold">
                                          <p:stCondLst>
                                            <p:cond delay="0"/>
                                          </p:stCondLst>
                                        </p:cTn>
                                        <p:tgtEl>
                                          <p:spTgt spid="111"/>
                                        </p:tgtEl>
                                        <p:attrNameLst>
                                          <p:attrName>style.visibility</p:attrName>
                                        </p:attrNameLst>
                                      </p:cBhvr>
                                      <p:to>
                                        <p:strVal val="visible"/>
                                      </p:to>
                                    </p:set>
                                    <p:animEffect transition="in" filter="wipe(left)">
                                      <p:cBhvr>
                                        <p:cTn id="51" dur="500"/>
                                        <p:tgtEl>
                                          <p:spTgt spid="111"/>
                                        </p:tgtEl>
                                      </p:cBhvr>
                                    </p:animEffect>
                                  </p:childTnLst>
                                </p:cTn>
                              </p:par>
                            </p:childTnLst>
                          </p:cTn>
                        </p:par>
                        <p:par>
                          <p:cTn id="52" fill="hold">
                            <p:stCondLst>
                              <p:cond delay="1000"/>
                            </p:stCondLst>
                            <p:childTnLst>
                              <p:par>
                                <p:cTn id="53" presetID="22" presetClass="entr" presetSubtype="8" fill="hold" nodeType="afterEffect">
                                  <p:stCondLst>
                                    <p:cond delay="0"/>
                                  </p:stCondLst>
                                  <p:childTnLst>
                                    <p:set>
                                      <p:cBhvr>
                                        <p:cTn id="54" dur="1" fill="hold">
                                          <p:stCondLst>
                                            <p:cond delay="0"/>
                                          </p:stCondLst>
                                        </p:cTn>
                                        <p:tgtEl>
                                          <p:spTgt spid="81">
                                            <p:txEl>
                                              <p:pRg st="2" end="2"/>
                                            </p:txEl>
                                          </p:spTgt>
                                        </p:tgtEl>
                                        <p:attrNameLst>
                                          <p:attrName>style.visibility</p:attrName>
                                        </p:attrNameLst>
                                      </p:cBhvr>
                                      <p:to>
                                        <p:strVal val="visible"/>
                                      </p:to>
                                    </p:set>
                                    <p:animEffect transition="in" filter="wipe(left)">
                                      <p:cBhvr>
                                        <p:cTn id="55" dur="500"/>
                                        <p:tgtEl>
                                          <p:spTgt spid="81">
                                            <p:txEl>
                                              <p:pRg st="2" end="2"/>
                                            </p:txEl>
                                          </p:spTgt>
                                        </p:tgtEl>
                                      </p:cBhvr>
                                    </p:animEffect>
                                  </p:childTnLst>
                                </p:cTn>
                              </p:par>
                              <p:par>
                                <p:cTn id="56" presetID="22" presetClass="entr" presetSubtype="8" fill="hold" nodeType="withEffect">
                                  <p:stCondLst>
                                    <p:cond delay="0"/>
                                  </p:stCondLst>
                                  <p:childTnLst>
                                    <p:set>
                                      <p:cBhvr>
                                        <p:cTn id="57" dur="1" fill="hold">
                                          <p:stCondLst>
                                            <p:cond delay="0"/>
                                          </p:stCondLst>
                                        </p:cTn>
                                        <p:tgtEl>
                                          <p:spTgt spid="81">
                                            <p:txEl>
                                              <p:pRg st="3" end="3"/>
                                            </p:txEl>
                                          </p:spTgt>
                                        </p:tgtEl>
                                        <p:attrNameLst>
                                          <p:attrName>style.visibility</p:attrName>
                                        </p:attrNameLst>
                                      </p:cBhvr>
                                      <p:to>
                                        <p:strVal val="visible"/>
                                      </p:to>
                                    </p:set>
                                    <p:animEffect transition="in" filter="wipe(left)">
                                      <p:cBhvr>
                                        <p:cTn id="58" dur="500"/>
                                        <p:tgtEl>
                                          <p:spTgt spid="81">
                                            <p:txEl>
                                              <p:pRg st="3" end="3"/>
                                            </p:txEl>
                                          </p:spTgt>
                                        </p:tgtEl>
                                      </p:cBhvr>
                                    </p:animEffect>
                                  </p:childTnLst>
                                </p:cTn>
                              </p:par>
                              <p:par>
                                <p:cTn id="59" presetID="22" presetClass="entr" presetSubtype="8" fill="hold" nodeType="withEffect">
                                  <p:stCondLst>
                                    <p:cond delay="0"/>
                                  </p:stCondLst>
                                  <p:childTnLst>
                                    <p:set>
                                      <p:cBhvr>
                                        <p:cTn id="60" dur="1" fill="hold">
                                          <p:stCondLst>
                                            <p:cond delay="0"/>
                                          </p:stCondLst>
                                        </p:cTn>
                                        <p:tgtEl>
                                          <p:spTgt spid="81">
                                            <p:txEl>
                                              <p:pRg st="4" end="4"/>
                                            </p:txEl>
                                          </p:spTgt>
                                        </p:tgtEl>
                                        <p:attrNameLst>
                                          <p:attrName>style.visibility</p:attrName>
                                        </p:attrNameLst>
                                      </p:cBhvr>
                                      <p:to>
                                        <p:strVal val="visible"/>
                                      </p:to>
                                    </p:set>
                                    <p:animEffect transition="in" filter="wipe(left)">
                                      <p:cBhvr>
                                        <p:cTn id="61" dur="500"/>
                                        <p:tgtEl>
                                          <p:spTgt spid="81">
                                            <p:txEl>
                                              <p:pRg st="4" end="4"/>
                                            </p:txEl>
                                          </p:spTgt>
                                        </p:tgtEl>
                                      </p:cBhvr>
                                    </p:animEffect>
                                  </p:childTnLst>
                                </p:cTn>
                              </p:par>
                            </p:childTnLst>
                          </p:cTn>
                        </p:par>
                      </p:childTnLst>
                    </p:cTn>
                  </p:par>
                  <p:par>
                    <p:cTn id="62" fill="hold">
                      <p:stCondLst>
                        <p:cond delay="indefinite"/>
                      </p:stCondLst>
                      <p:childTnLst>
                        <p:par>
                          <p:cTn id="63" fill="hold">
                            <p:stCondLst>
                              <p:cond delay="0"/>
                            </p:stCondLst>
                            <p:childTnLst>
                              <p:par>
                                <p:cTn id="64" presetID="22" presetClass="entr" presetSubtype="2" fill="hold" nodeType="clickEffect">
                                  <p:stCondLst>
                                    <p:cond delay="0"/>
                                  </p:stCondLst>
                                  <p:childTnLst>
                                    <p:set>
                                      <p:cBhvr>
                                        <p:cTn id="65" dur="1" fill="hold">
                                          <p:stCondLst>
                                            <p:cond delay="0"/>
                                          </p:stCondLst>
                                        </p:cTn>
                                        <p:tgtEl>
                                          <p:spTgt spid="112"/>
                                        </p:tgtEl>
                                        <p:attrNameLst>
                                          <p:attrName>style.visibility</p:attrName>
                                        </p:attrNameLst>
                                      </p:cBhvr>
                                      <p:to>
                                        <p:strVal val="visible"/>
                                      </p:to>
                                    </p:set>
                                    <p:animEffect transition="in" filter="wipe(right)">
                                      <p:cBhvr>
                                        <p:cTn id="66" dur="500"/>
                                        <p:tgtEl>
                                          <p:spTgt spid="112"/>
                                        </p:tgtEl>
                                      </p:cBhvr>
                                    </p:animEffec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nodeType="clickEffect">
                                  <p:stCondLst>
                                    <p:cond delay="0"/>
                                  </p:stCondLst>
                                  <p:childTnLst>
                                    <p:set>
                                      <p:cBhvr>
                                        <p:cTn id="70" dur="1" fill="hold">
                                          <p:stCondLst>
                                            <p:cond delay="0"/>
                                          </p:stCondLst>
                                        </p:cTn>
                                        <p:tgtEl>
                                          <p:spTgt spid="196"/>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22" presetClass="entr" presetSubtype="8" fill="hold" nodeType="clickEffect">
                                  <p:stCondLst>
                                    <p:cond delay="0"/>
                                  </p:stCondLst>
                                  <p:childTnLst>
                                    <p:set>
                                      <p:cBhvr>
                                        <p:cTn id="74" dur="1" fill="hold">
                                          <p:stCondLst>
                                            <p:cond delay="0"/>
                                          </p:stCondLst>
                                        </p:cTn>
                                        <p:tgtEl>
                                          <p:spTgt spid="116"/>
                                        </p:tgtEl>
                                        <p:attrNameLst>
                                          <p:attrName>style.visibility</p:attrName>
                                        </p:attrNameLst>
                                      </p:cBhvr>
                                      <p:to>
                                        <p:strVal val="visible"/>
                                      </p:to>
                                    </p:set>
                                    <p:animEffect transition="in" filter="wipe(left)">
                                      <p:cBhvr>
                                        <p:cTn id="75" dur="500"/>
                                        <p:tgtEl>
                                          <p:spTgt spid="116"/>
                                        </p:tgtEl>
                                      </p:cBhvr>
                                    </p:animEffect>
                                  </p:childTnLst>
                                </p:cTn>
                              </p:par>
                            </p:childTnLst>
                          </p:cTn>
                        </p:par>
                      </p:childTnLst>
                    </p:cTn>
                  </p:par>
                  <p:par>
                    <p:cTn id="76" fill="hold">
                      <p:stCondLst>
                        <p:cond delay="indefinite"/>
                      </p:stCondLst>
                      <p:childTnLst>
                        <p:par>
                          <p:cTn id="77" fill="hold">
                            <p:stCondLst>
                              <p:cond delay="0"/>
                            </p:stCondLst>
                            <p:childTnLst>
                              <p:par>
                                <p:cTn id="78" presetID="1" presetClass="entr" presetSubtype="0" fill="hold" grpId="0" nodeType="clickEffect">
                                  <p:stCondLst>
                                    <p:cond delay="0"/>
                                  </p:stCondLst>
                                  <p:childTnLst>
                                    <p:set>
                                      <p:cBhvr>
                                        <p:cTn id="79"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animBg="1"/>
      <p:bldP spid="3"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txBox="1">
            <a:spLocks noChangeArrowheads="1"/>
          </p:cNvSpPr>
          <p:nvPr/>
        </p:nvSpPr>
        <p:spPr>
          <a:xfrm>
            <a:off x="127541" y="984464"/>
            <a:ext cx="9067800" cy="513169"/>
          </a:xfrm>
          <a:prstGeom prst="rect">
            <a:avLst/>
          </a:prstGeom>
        </p:spPr>
        <p:txBody>
          <a:bodyPr/>
          <a:lstStyle/>
          <a:p>
            <a:r>
              <a:rPr lang="fr-FR" sz="2400" b="1" kern="0" dirty="0">
                <a:solidFill>
                  <a:srgbClr val="DA6667"/>
                </a:solidFill>
                <a:latin typeface="Arial Narrow" pitchFamily="34" charset="0"/>
              </a:rPr>
              <a:t>Transitions induites : Amplification optique </a:t>
            </a:r>
          </a:p>
          <a:p>
            <a:r>
              <a:rPr lang="fr-FR" sz="2400" b="1" kern="0" dirty="0">
                <a:solidFill>
                  <a:srgbClr val="DA6667"/>
                </a:solidFill>
                <a:latin typeface="Arial Narrow" pitchFamily="34" charset="0"/>
                <a:sym typeface="Wingdings" pitchFamily="2" charset="2"/>
              </a:rPr>
              <a:t> L’amplificateur Erbium : </a:t>
            </a:r>
            <a:r>
              <a:rPr lang="fr-FR" sz="2400" b="1" kern="0" dirty="0">
                <a:solidFill>
                  <a:srgbClr val="C00000"/>
                </a:solidFill>
                <a:latin typeface="Arial Narrow" pitchFamily="34" charset="0"/>
                <a:sym typeface="Wingdings" pitchFamily="2" charset="2"/>
              </a:rPr>
              <a:t>Erbium </a:t>
            </a:r>
            <a:r>
              <a:rPr lang="fr-FR" sz="2400" b="1" kern="0" dirty="0" err="1">
                <a:solidFill>
                  <a:srgbClr val="C00000"/>
                </a:solidFill>
                <a:latin typeface="Arial Narrow" pitchFamily="34" charset="0"/>
                <a:sym typeface="Wingdings" pitchFamily="2" charset="2"/>
              </a:rPr>
              <a:t>Doped</a:t>
            </a:r>
            <a:r>
              <a:rPr lang="fr-FR" sz="2400" b="1" kern="0" dirty="0">
                <a:solidFill>
                  <a:srgbClr val="C00000"/>
                </a:solidFill>
                <a:latin typeface="Arial Narrow" pitchFamily="34" charset="0"/>
                <a:sym typeface="Wingdings" pitchFamily="2" charset="2"/>
              </a:rPr>
              <a:t> </a:t>
            </a:r>
            <a:r>
              <a:rPr lang="fr-FR" sz="2400" b="1" kern="0" dirty="0" err="1">
                <a:solidFill>
                  <a:srgbClr val="C00000"/>
                </a:solidFill>
                <a:latin typeface="Arial Narrow" pitchFamily="34" charset="0"/>
                <a:sym typeface="Wingdings" pitchFamily="2" charset="2"/>
              </a:rPr>
              <a:t>Fiber</a:t>
            </a:r>
            <a:r>
              <a:rPr lang="fr-FR" sz="2400" b="1" kern="0" dirty="0">
                <a:solidFill>
                  <a:srgbClr val="C00000"/>
                </a:solidFill>
                <a:latin typeface="Arial Narrow" pitchFamily="34" charset="0"/>
                <a:sym typeface="Wingdings" pitchFamily="2" charset="2"/>
              </a:rPr>
              <a:t> Amplifier (EDFA)</a:t>
            </a:r>
            <a:endParaRPr lang="fr-FR" sz="2400" b="1" kern="0" dirty="0">
              <a:solidFill>
                <a:srgbClr val="C00000"/>
              </a:solidFill>
              <a:latin typeface="Arial Narrow" pitchFamily="34" charset="0"/>
              <a:ea typeface="+mj-ea"/>
              <a:cs typeface="+mj-cs"/>
            </a:endParaRPr>
          </a:p>
        </p:txBody>
      </p:sp>
      <p:cxnSp>
        <p:nvCxnSpPr>
          <p:cNvPr id="30" name="Connecteur droit 29"/>
          <p:cNvCxnSpPr/>
          <p:nvPr/>
        </p:nvCxnSpPr>
        <p:spPr bwMode="auto">
          <a:xfrm>
            <a:off x="2913872" y="3330166"/>
            <a:ext cx="5891213" cy="0"/>
          </a:xfrm>
          <a:prstGeom prst="line">
            <a:avLst/>
          </a:prstGeom>
          <a:noFill/>
          <a:ln w="38100" cap="flat" cmpd="sng" algn="ctr">
            <a:solidFill>
              <a:srgbClr val="000000">
                <a:shade val="95000"/>
                <a:satMod val="105000"/>
              </a:srgbClr>
            </a:solidFill>
            <a:prstDash val="solid"/>
          </a:ln>
          <a:effectLst/>
        </p:spPr>
      </p:cxnSp>
      <p:sp>
        <p:nvSpPr>
          <p:cNvPr id="31" name="Ellipse 30"/>
          <p:cNvSpPr/>
          <p:nvPr/>
        </p:nvSpPr>
        <p:spPr bwMode="auto">
          <a:xfrm>
            <a:off x="5795184" y="2596741"/>
            <a:ext cx="500062" cy="715962"/>
          </a:xfrm>
          <a:prstGeom prst="ellipse">
            <a:avLst/>
          </a:prstGeom>
          <a:noFill/>
          <a:ln w="38100" cap="flat" cmpd="sng" algn="ctr">
            <a:solidFill>
              <a:srgbClr val="000000"/>
            </a:solidFill>
            <a:prstDash val="solid"/>
          </a:ln>
          <a:effectLst/>
        </p:spPr>
        <p:txBody>
          <a:bodyPr anchor="ctr"/>
          <a:lstStyle/>
          <a:p>
            <a:pPr algn="ctr" fontAlgn="auto">
              <a:spcBef>
                <a:spcPts val="0"/>
              </a:spcBef>
              <a:spcAft>
                <a:spcPts val="0"/>
              </a:spcAft>
              <a:defRPr/>
            </a:pPr>
            <a:endParaRPr lang="fr-FR" kern="0">
              <a:solidFill>
                <a:srgbClr val="FFFFFF"/>
              </a:solidFill>
              <a:latin typeface="Arial"/>
            </a:endParaRPr>
          </a:p>
        </p:txBody>
      </p:sp>
      <p:sp>
        <p:nvSpPr>
          <p:cNvPr id="32" name="Ellipse 31"/>
          <p:cNvSpPr/>
          <p:nvPr/>
        </p:nvSpPr>
        <p:spPr bwMode="auto">
          <a:xfrm>
            <a:off x="5947584" y="2596741"/>
            <a:ext cx="500062" cy="715962"/>
          </a:xfrm>
          <a:prstGeom prst="ellipse">
            <a:avLst/>
          </a:prstGeom>
          <a:noFill/>
          <a:ln w="38100" cap="flat" cmpd="sng" algn="ctr">
            <a:solidFill>
              <a:srgbClr val="000000"/>
            </a:solidFill>
            <a:prstDash val="solid"/>
          </a:ln>
          <a:effectLst/>
        </p:spPr>
        <p:txBody>
          <a:bodyPr anchor="ctr"/>
          <a:lstStyle/>
          <a:p>
            <a:pPr algn="ctr" fontAlgn="auto">
              <a:spcBef>
                <a:spcPts val="0"/>
              </a:spcBef>
              <a:spcAft>
                <a:spcPts val="0"/>
              </a:spcAft>
              <a:defRPr/>
            </a:pPr>
            <a:endParaRPr lang="fr-FR" kern="0">
              <a:solidFill>
                <a:srgbClr val="FFFFFF"/>
              </a:solidFill>
              <a:latin typeface="Arial"/>
            </a:endParaRPr>
          </a:p>
        </p:txBody>
      </p:sp>
      <p:sp>
        <p:nvSpPr>
          <p:cNvPr id="33" name="Ellipse 32"/>
          <p:cNvSpPr/>
          <p:nvPr/>
        </p:nvSpPr>
        <p:spPr bwMode="auto">
          <a:xfrm>
            <a:off x="6099984" y="2596741"/>
            <a:ext cx="500062" cy="715962"/>
          </a:xfrm>
          <a:prstGeom prst="ellipse">
            <a:avLst/>
          </a:prstGeom>
          <a:noFill/>
          <a:ln w="38100" cap="flat" cmpd="sng" algn="ctr">
            <a:solidFill>
              <a:srgbClr val="000000"/>
            </a:solidFill>
            <a:prstDash val="solid"/>
          </a:ln>
          <a:effectLst/>
        </p:spPr>
        <p:txBody>
          <a:bodyPr anchor="ctr"/>
          <a:lstStyle/>
          <a:p>
            <a:pPr algn="ctr" fontAlgn="auto">
              <a:spcBef>
                <a:spcPts val="0"/>
              </a:spcBef>
              <a:spcAft>
                <a:spcPts val="0"/>
              </a:spcAft>
              <a:defRPr/>
            </a:pPr>
            <a:endParaRPr lang="fr-FR" kern="0">
              <a:solidFill>
                <a:srgbClr val="FFFFFF"/>
              </a:solidFill>
              <a:latin typeface="Arial"/>
            </a:endParaRPr>
          </a:p>
        </p:txBody>
      </p:sp>
      <p:sp>
        <p:nvSpPr>
          <p:cNvPr id="34" name="Forme libre 33"/>
          <p:cNvSpPr/>
          <p:nvPr/>
        </p:nvSpPr>
        <p:spPr bwMode="auto">
          <a:xfrm>
            <a:off x="3861609" y="2571342"/>
            <a:ext cx="1104900" cy="758825"/>
          </a:xfrm>
          <a:custGeom>
            <a:avLst/>
            <a:gdLst>
              <a:gd name="connsiteX0" fmla="*/ 0 w 1104181"/>
              <a:gd name="connsiteY0" fmla="*/ 0 h 759125"/>
              <a:gd name="connsiteX1" fmla="*/ 431321 w 1104181"/>
              <a:gd name="connsiteY1" fmla="*/ 543464 h 759125"/>
              <a:gd name="connsiteX2" fmla="*/ 1104181 w 1104181"/>
              <a:gd name="connsiteY2" fmla="*/ 759125 h 759125"/>
            </a:gdLst>
            <a:ahLst/>
            <a:cxnLst>
              <a:cxn ang="0">
                <a:pos x="connsiteX0" y="connsiteY0"/>
              </a:cxn>
              <a:cxn ang="0">
                <a:pos x="connsiteX1" y="connsiteY1"/>
              </a:cxn>
              <a:cxn ang="0">
                <a:pos x="connsiteX2" y="connsiteY2"/>
              </a:cxn>
            </a:cxnLst>
            <a:rect l="l" t="t" r="r" b="b"/>
            <a:pathLst>
              <a:path w="1104181" h="759125">
                <a:moveTo>
                  <a:pt x="0" y="0"/>
                </a:moveTo>
                <a:cubicBezTo>
                  <a:pt x="123645" y="208471"/>
                  <a:pt x="247291" y="416943"/>
                  <a:pt x="431321" y="543464"/>
                </a:cubicBezTo>
                <a:cubicBezTo>
                  <a:pt x="615351" y="669985"/>
                  <a:pt x="859766" y="714555"/>
                  <a:pt x="1104181" y="759125"/>
                </a:cubicBezTo>
              </a:path>
            </a:pathLst>
          </a:custGeom>
          <a:noFill/>
          <a:ln w="38100" cap="flat" cmpd="sng" algn="ctr">
            <a:solidFill>
              <a:srgbClr val="000000">
                <a:shade val="95000"/>
                <a:satMod val="105000"/>
              </a:srgbClr>
            </a:solidFill>
            <a:prstDash val="solid"/>
          </a:ln>
          <a:effectLst/>
        </p:spPr>
        <p:txBody>
          <a:bodyPr anchor="ctr"/>
          <a:lstStyle/>
          <a:p>
            <a:pPr algn="ctr" fontAlgn="auto">
              <a:spcBef>
                <a:spcPts val="0"/>
              </a:spcBef>
              <a:spcAft>
                <a:spcPts val="0"/>
              </a:spcAft>
              <a:defRPr/>
            </a:pPr>
            <a:endParaRPr lang="fr-FR" kern="0">
              <a:solidFill>
                <a:srgbClr val="000000"/>
              </a:solidFill>
              <a:latin typeface="Arial"/>
            </a:endParaRPr>
          </a:p>
        </p:txBody>
      </p:sp>
      <p:sp>
        <p:nvSpPr>
          <p:cNvPr id="35" name="Forme libre 34"/>
          <p:cNvSpPr/>
          <p:nvPr/>
        </p:nvSpPr>
        <p:spPr bwMode="auto">
          <a:xfrm flipH="1">
            <a:off x="7525559" y="2558642"/>
            <a:ext cx="1104900" cy="758825"/>
          </a:xfrm>
          <a:custGeom>
            <a:avLst/>
            <a:gdLst>
              <a:gd name="connsiteX0" fmla="*/ 0 w 1104181"/>
              <a:gd name="connsiteY0" fmla="*/ 0 h 759125"/>
              <a:gd name="connsiteX1" fmla="*/ 431321 w 1104181"/>
              <a:gd name="connsiteY1" fmla="*/ 543464 h 759125"/>
              <a:gd name="connsiteX2" fmla="*/ 1104181 w 1104181"/>
              <a:gd name="connsiteY2" fmla="*/ 759125 h 759125"/>
            </a:gdLst>
            <a:ahLst/>
            <a:cxnLst>
              <a:cxn ang="0">
                <a:pos x="connsiteX0" y="connsiteY0"/>
              </a:cxn>
              <a:cxn ang="0">
                <a:pos x="connsiteX1" y="connsiteY1"/>
              </a:cxn>
              <a:cxn ang="0">
                <a:pos x="connsiteX2" y="connsiteY2"/>
              </a:cxn>
            </a:cxnLst>
            <a:rect l="l" t="t" r="r" b="b"/>
            <a:pathLst>
              <a:path w="1104181" h="759125">
                <a:moveTo>
                  <a:pt x="0" y="0"/>
                </a:moveTo>
                <a:cubicBezTo>
                  <a:pt x="123645" y="208471"/>
                  <a:pt x="247291" y="416943"/>
                  <a:pt x="431321" y="543464"/>
                </a:cubicBezTo>
                <a:cubicBezTo>
                  <a:pt x="615351" y="669985"/>
                  <a:pt x="859766" y="714555"/>
                  <a:pt x="1104181" y="759125"/>
                </a:cubicBezTo>
              </a:path>
            </a:pathLst>
          </a:custGeom>
          <a:noFill/>
          <a:ln w="38100" cap="flat" cmpd="sng" algn="ctr">
            <a:solidFill>
              <a:srgbClr val="000000">
                <a:shade val="95000"/>
                <a:satMod val="105000"/>
              </a:srgbClr>
            </a:solidFill>
            <a:prstDash val="solid"/>
          </a:ln>
          <a:effectLst/>
        </p:spPr>
        <p:txBody>
          <a:bodyPr anchor="ctr"/>
          <a:lstStyle/>
          <a:p>
            <a:pPr algn="ctr" fontAlgn="auto">
              <a:spcBef>
                <a:spcPts val="0"/>
              </a:spcBef>
              <a:spcAft>
                <a:spcPts val="0"/>
              </a:spcAft>
              <a:defRPr/>
            </a:pPr>
            <a:endParaRPr lang="fr-FR" kern="0">
              <a:solidFill>
                <a:srgbClr val="000000"/>
              </a:solidFill>
              <a:latin typeface="Arial"/>
            </a:endParaRPr>
          </a:p>
        </p:txBody>
      </p:sp>
      <p:sp>
        <p:nvSpPr>
          <p:cNvPr id="36" name="Ellipse 35"/>
          <p:cNvSpPr/>
          <p:nvPr/>
        </p:nvSpPr>
        <p:spPr bwMode="auto">
          <a:xfrm>
            <a:off x="7330296" y="3174592"/>
            <a:ext cx="457200" cy="249237"/>
          </a:xfrm>
          <a:prstGeom prst="ellipse">
            <a:avLst/>
          </a:prstGeom>
          <a:solidFill>
            <a:srgbClr val="BBE0E3"/>
          </a:solidFill>
          <a:ln w="25400" cap="flat" cmpd="sng" algn="ctr">
            <a:solidFill>
              <a:srgbClr val="BBE0E3">
                <a:shade val="50000"/>
              </a:srgbClr>
            </a:solidFill>
            <a:prstDash val="solid"/>
          </a:ln>
          <a:effectLst/>
        </p:spPr>
        <p:txBody>
          <a:bodyPr anchor="ctr"/>
          <a:lstStyle/>
          <a:p>
            <a:pPr algn="ctr" fontAlgn="auto">
              <a:spcBef>
                <a:spcPts val="0"/>
              </a:spcBef>
              <a:spcAft>
                <a:spcPts val="0"/>
              </a:spcAft>
              <a:defRPr/>
            </a:pPr>
            <a:endParaRPr lang="fr-FR" kern="0">
              <a:solidFill>
                <a:srgbClr val="FFFFFF"/>
              </a:solidFill>
              <a:latin typeface="Arial"/>
            </a:endParaRPr>
          </a:p>
        </p:txBody>
      </p:sp>
      <p:sp>
        <p:nvSpPr>
          <p:cNvPr id="37" name="ZoneTexte 36"/>
          <p:cNvSpPr txBox="1">
            <a:spLocks noChangeArrowheads="1"/>
          </p:cNvSpPr>
          <p:nvPr/>
        </p:nvSpPr>
        <p:spPr bwMode="auto">
          <a:xfrm>
            <a:off x="7304133" y="3157081"/>
            <a:ext cx="526090" cy="276849"/>
          </a:xfrm>
          <a:prstGeom prst="rect">
            <a:avLst/>
          </a:prstGeom>
          <a:noFill/>
          <a:ln w="9525">
            <a:noFill/>
            <a:miter lim="800000"/>
            <a:headEnd/>
            <a:tailEnd/>
          </a:ln>
        </p:spPr>
        <p:txBody>
          <a:bodyPr wrap="none">
            <a:spAutoFit/>
          </a:bodyPr>
          <a:lstStyle/>
          <a:p>
            <a:pPr fontAlgn="auto">
              <a:spcBef>
                <a:spcPts val="0"/>
              </a:spcBef>
              <a:spcAft>
                <a:spcPts val="0"/>
              </a:spcAft>
              <a:defRPr/>
            </a:pPr>
            <a:r>
              <a:rPr lang="fr-FR" sz="1200" kern="0" dirty="0">
                <a:solidFill>
                  <a:sysClr val="windowText" lastClr="000000"/>
                </a:solidFill>
              </a:rPr>
              <a:t>MUX</a:t>
            </a:r>
          </a:p>
        </p:txBody>
      </p:sp>
      <p:sp>
        <p:nvSpPr>
          <p:cNvPr id="38" name="Ellipse 37"/>
          <p:cNvSpPr/>
          <p:nvPr/>
        </p:nvSpPr>
        <p:spPr bwMode="auto">
          <a:xfrm>
            <a:off x="4714096" y="3196817"/>
            <a:ext cx="457200" cy="250825"/>
          </a:xfrm>
          <a:prstGeom prst="ellipse">
            <a:avLst/>
          </a:prstGeom>
          <a:solidFill>
            <a:srgbClr val="BBE0E3"/>
          </a:solidFill>
          <a:ln w="25400" cap="flat" cmpd="sng" algn="ctr">
            <a:solidFill>
              <a:srgbClr val="BBE0E3">
                <a:shade val="50000"/>
              </a:srgbClr>
            </a:solidFill>
            <a:prstDash val="solid"/>
          </a:ln>
          <a:effectLst/>
        </p:spPr>
        <p:txBody>
          <a:bodyPr anchor="ctr"/>
          <a:lstStyle/>
          <a:p>
            <a:pPr algn="ctr" fontAlgn="auto">
              <a:spcBef>
                <a:spcPts val="0"/>
              </a:spcBef>
              <a:spcAft>
                <a:spcPts val="0"/>
              </a:spcAft>
              <a:defRPr/>
            </a:pPr>
            <a:endParaRPr lang="fr-FR" kern="0">
              <a:solidFill>
                <a:srgbClr val="FFFFFF"/>
              </a:solidFill>
              <a:latin typeface="Arial"/>
            </a:endParaRPr>
          </a:p>
        </p:txBody>
      </p:sp>
      <p:sp>
        <p:nvSpPr>
          <p:cNvPr id="39" name="ZoneTexte 38"/>
          <p:cNvSpPr txBox="1">
            <a:spLocks noChangeArrowheads="1"/>
          </p:cNvSpPr>
          <p:nvPr/>
        </p:nvSpPr>
        <p:spPr bwMode="auto">
          <a:xfrm>
            <a:off x="4696123" y="3180074"/>
            <a:ext cx="526090" cy="276849"/>
          </a:xfrm>
          <a:prstGeom prst="rect">
            <a:avLst/>
          </a:prstGeom>
          <a:noFill/>
          <a:ln w="9525">
            <a:noFill/>
            <a:miter lim="800000"/>
            <a:headEnd/>
            <a:tailEnd/>
          </a:ln>
        </p:spPr>
        <p:txBody>
          <a:bodyPr wrap="none">
            <a:spAutoFit/>
          </a:bodyPr>
          <a:lstStyle/>
          <a:p>
            <a:pPr fontAlgn="auto">
              <a:spcBef>
                <a:spcPts val="0"/>
              </a:spcBef>
              <a:spcAft>
                <a:spcPts val="0"/>
              </a:spcAft>
              <a:defRPr/>
            </a:pPr>
            <a:r>
              <a:rPr lang="fr-FR" sz="1200" kern="0" dirty="0">
                <a:solidFill>
                  <a:sysClr val="windowText" lastClr="000000"/>
                </a:solidFill>
              </a:rPr>
              <a:t>MUX</a:t>
            </a:r>
          </a:p>
        </p:txBody>
      </p:sp>
      <p:sp>
        <p:nvSpPr>
          <p:cNvPr id="40" name="Flèche droite 39"/>
          <p:cNvSpPr/>
          <p:nvPr/>
        </p:nvSpPr>
        <p:spPr bwMode="auto">
          <a:xfrm>
            <a:off x="1999472" y="3044416"/>
            <a:ext cx="836613" cy="552450"/>
          </a:xfrm>
          <a:prstGeom prst="rightArrow">
            <a:avLst/>
          </a:prstGeom>
          <a:solidFill>
            <a:srgbClr val="BBE0E3"/>
          </a:solidFill>
          <a:ln w="25400" cap="flat" cmpd="sng" algn="ctr">
            <a:solidFill>
              <a:srgbClr val="BBE0E3">
                <a:shade val="50000"/>
              </a:srgbClr>
            </a:solidFill>
            <a:prstDash val="solid"/>
          </a:ln>
          <a:effectLst/>
        </p:spPr>
        <p:txBody>
          <a:bodyPr anchor="ctr"/>
          <a:lstStyle/>
          <a:p>
            <a:pPr algn="ctr" fontAlgn="auto">
              <a:spcBef>
                <a:spcPts val="0"/>
              </a:spcBef>
              <a:spcAft>
                <a:spcPts val="0"/>
              </a:spcAft>
              <a:defRPr/>
            </a:pPr>
            <a:endParaRPr lang="fr-FR" kern="0">
              <a:solidFill>
                <a:srgbClr val="FFFFFF"/>
              </a:solidFill>
              <a:latin typeface="Arial"/>
            </a:endParaRPr>
          </a:p>
        </p:txBody>
      </p:sp>
      <p:sp>
        <p:nvSpPr>
          <p:cNvPr id="41" name="ZoneTexte 39"/>
          <p:cNvSpPr txBox="1">
            <a:spLocks noChangeArrowheads="1"/>
          </p:cNvSpPr>
          <p:nvPr/>
        </p:nvSpPr>
        <p:spPr bwMode="auto">
          <a:xfrm>
            <a:off x="1964547" y="3122590"/>
            <a:ext cx="825841" cy="369132"/>
          </a:xfrm>
          <a:prstGeom prst="rect">
            <a:avLst/>
          </a:prstGeom>
          <a:noFill/>
          <a:ln w="9525">
            <a:noFill/>
            <a:miter lim="800000"/>
            <a:headEnd/>
            <a:tailEnd/>
          </a:ln>
        </p:spPr>
        <p:txBody>
          <a:bodyPr wrap="none">
            <a:spAutoFit/>
          </a:bodyPr>
          <a:lstStyle/>
          <a:p>
            <a:pPr fontAlgn="auto">
              <a:spcBef>
                <a:spcPts val="0"/>
              </a:spcBef>
              <a:spcAft>
                <a:spcPts val="0"/>
              </a:spcAft>
              <a:defRPr/>
            </a:pPr>
            <a:r>
              <a:rPr lang="fr-FR" kern="0">
                <a:solidFill>
                  <a:sysClr val="windowText" lastClr="000000"/>
                </a:solidFill>
              </a:rPr>
              <a:t>Signal</a:t>
            </a:r>
          </a:p>
        </p:txBody>
      </p:sp>
      <p:sp>
        <p:nvSpPr>
          <p:cNvPr id="42" name="Flèche droite 41"/>
          <p:cNvSpPr/>
          <p:nvPr/>
        </p:nvSpPr>
        <p:spPr bwMode="auto">
          <a:xfrm rot="3582389">
            <a:off x="3229784" y="1929991"/>
            <a:ext cx="836612" cy="550862"/>
          </a:xfrm>
          <a:prstGeom prst="rightArrow">
            <a:avLst/>
          </a:prstGeom>
          <a:solidFill>
            <a:srgbClr val="BBE0E3"/>
          </a:solidFill>
          <a:ln w="25400" cap="flat" cmpd="sng" algn="ctr">
            <a:solidFill>
              <a:srgbClr val="BBE0E3">
                <a:shade val="50000"/>
              </a:srgbClr>
            </a:solidFill>
            <a:prstDash val="solid"/>
          </a:ln>
          <a:effectLst/>
        </p:spPr>
        <p:txBody>
          <a:bodyPr anchor="ctr"/>
          <a:lstStyle/>
          <a:p>
            <a:pPr algn="ctr" fontAlgn="auto">
              <a:spcBef>
                <a:spcPts val="0"/>
              </a:spcBef>
              <a:spcAft>
                <a:spcPts val="0"/>
              </a:spcAft>
              <a:defRPr/>
            </a:pPr>
            <a:endParaRPr lang="fr-FR" kern="0">
              <a:solidFill>
                <a:srgbClr val="FFFFFF"/>
              </a:solidFill>
              <a:latin typeface="Arial"/>
            </a:endParaRPr>
          </a:p>
        </p:txBody>
      </p:sp>
      <p:sp>
        <p:nvSpPr>
          <p:cNvPr id="43" name="ZoneTexte 42"/>
          <p:cNvSpPr txBox="1">
            <a:spLocks noChangeArrowheads="1"/>
          </p:cNvSpPr>
          <p:nvPr/>
        </p:nvSpPr>
        <p:spPr bwMode="auto">
          <a:xfrm rot="3582389">
            <a:off x="3202278" y="1990175"/>
            <a:ext cx="915138" cy="369320"/>
          </a:xfrm>
          <a:prstGeom prst="rect">
            <a:avLst/>
          </a:prstGeom>
          <a:noFill/>
          <a:ln w="9525">
            <a:noFill/>
            <a:miter lim="800000"/>
            <a:headEnd/>
            <a:tailEnd/>
          </a:ln>
        </p:spPr>
        <p:txBody>
          <a:bodyPr wrap="none">
            <a:spAutoFit/>
          </a:bodyPr>
          <a:lstStyle/>
          <a:p>
            <a:pPr fontAlgn="auto">
              <a:spcBef>
                <a:spcPts val="0"/>
              </a:spcBef>
              <a:spcAft>
                <a:spcPts val="0"/>
              </a:spcAft>
              <a:defRPr/>
            </a:pPr>
            <a:r>
              <a:rPr lang="fr-FR" kern="0" dirty="0">
                <a:solidFill>
                  <a:sysClr val="windowText" lastClr="000000"/>
                </a:solidFill>
              </a:rPr>
              <a:t>Pompe</a:t>
            </a:r>
          </a:p>
        </p:txBody>
      </p:sp>
      <p:grpSp>
        <p:nvGrpSpPr>
          <p:cNvPr id="44" name="Groupe 45"/>
          <p:cNvGrpSpPr>
            <a:grpSpLocks/>
          </p:cNvGrpSpPr>
          <p:nvPr/>
        </p:nvGrpSpPr>
        <p:grpSpPr bwMode="auto">
          <a:xfrm rot="4374492">
            <a:off x="8678363" y="1759798"/>
            <a:ext cx="551790" cy="926681"/>
            <a:chOff x="2776271" y="227787"/>
            <a:chExt cx="552090" cy="926710"/>
          </a:xfrm>
        </p:grpSpPr>
        <p:sp>
          <p:nvSpPr>
            <p:cNvPr id="50" name="Flèche droite 49"/>
            <p:cNvSpPr/>
            <p:nvPr/>
          </p:nvSpPr>
          <p:spPr>
            <a:xfrm rot="3582389">
              <a:off x="2624367" y="468640"/>
              <a:ext cx="839814" cy="549574"/>
            </a:xfrm>
            <a:prstGeom prst="rightArrow">
              <a:avLst/>
            </a:prstGeom>
            <a:solidFill>
              <a:srgbClr val="BBE0E3"/>
            </a:solidFill>
            <a:ln w="25400" cap="flat" cmpd="sng" algn="ctr">
              <a:solidFill>
                <a:srgbClr val="BBE0E3">
                  <a:shade val="50000"/>
                </a:srgbClr>
              </a:solidFill>
              <a:prstDash val="solid"/>
            </a:ln>
            <a:effectLst/>
          </p:spPr>
          <p:txBody>
            <a:bodyPr anchor="ctr"/>
            <a:lstStyle/>
            <a:p>
              <a:pPr algn="ctr" fontAlgn="auto">
                <a:spcBef>
                  <a:spcPts val="0"/>
                </a:spcBef>
                <a:spcAft>
                  <a:spcPts val="0"/>
                </a:spcAft>
                <a:defRPr/>
              </a:pPr>
              <a:endParaRPr lang="fr-FR" kern="0">
                <a:solidFill>
                  <a:srgbClr val="FFFFFF"/>
                </a:solidFill>
                <a:latin typeface="Arial"/>
              </a:endParaRPr>
            </a:p>
          </p:txBody>
        </p:sp>
        <p:sp>
          <p:nvSpPr>
            <p:cNvPr id="51" name="ZoneTexte 44"/>
            <p:cNvSpPr txBox="1">
              <a:spLocks noChangeArrowheads="1"/>
            </p:cNvSpPr>
            <p:nvPr/>
          </p:nvSpPr>
          <p:spPr bwMode="auto">
            <a:xfrm rot="-7094892">
              <a:off x="2545406" y="500939"/>
              <a:ext cx="915635" cy="369332"/>
            </a:xfrm>
            <a:prstGeom prst="rect">
              <a:avLst/>
            </a:prstGeom>
            <a:noFill/>
            <a:ln w="9525">
              <a:noFill/>
              <a:miter lim="800000"/>
              <a:headEnd/>
              <a:tailEnd/>
            </a:ln>
          </p:spPr>
          <p:txBody>
            <a:bodyPr wrap="none">
              <a:spAutoFit/>
            </a:bodyPr>
            <a:lstStyle/>
            <a:p>
              <a:pPr fontAlgn="auto">
                <a:spcBef>
                  <a:spcPts val="0"/>
                </a:spcBef>
                <a:spcAft>
                  <a:spcPts val="0"/>
                </a:spcAft>
                <a:defRPr/>
              </a:pPr>
              <a:r>
                <a:rPr lang="fr-FR" kern="0" dirty="0">
                  <a:solidFill>
                    <a:sysClr val="windowText" lastClr="000000"/>
                  </a:solidFill>
                </a:rPr>
                <a:t>Pompe</a:t>
              </a:r>
            </a:p>
          </p:txBody>
        </p:sp>
      </p:grpSp>
      <p:sp>
        <p:nvSpPr>
          <p:cNvPr id="45" name="ZoneTexte 46"/>
          <p:cNvSpPr txBox="1">
            <a:spLocks noChangeArrowheads="1"/>
          </p:cNvSpPr>
          <p:nvPr/>
        </p:nvSpPr>
        <p:spPr bwMode="auto">
          <a:xfrm>
            <a:off x="5466764" y="2079268"/>
            <a:ext cx="1576072" cy="523220"/>
          </a:xfrm>
          <a:prstGeom prst="rect">
            <a:avLst/>
          </a:prstGeom>
          <a:noFill/>
          <a:ln w="9525">
            <a:noFill/>
            <a:miter lim="800000"/>
            <a:headEnd/>
            <a:tailEnd/>
          </a:ln>
        </p:spPr>
        <p:txBody>
          <a:bodyPr wrap="none">
            <a:spAutoFit/>
          </a:bodyPr>
          <a:lstStyle/>
          <a:p>
            <a:pPr algn="ctr" fontAlgn="auto">
              <a:spcBef>
                <a:spcPts val="0"/>
              </a:spcBef>
              <a:spcAft>
                <a:spcPts val="0"/>
              </a:spcAft>
              <a:defRPr/>
            </a:pPr>
            <a:r>
              <a:rPr lang="fr-FR" sz="1400" b="1" i="1" kern="0" dirty="0">
                <a:solidFill>
                  <a:sysClr val="windowText" lastClr="000000"/>
                </a:solidFill>
              </a:rPr>
              <a:t>Fibre dopée Er</a:t>
            </a:r>
            <a:r>
              <a:rPr lang="fr-FR" sz="1400" b="1" i="1" kern="0" baseline="30000" dirty="0">
                <a:solidFill>
                  <a:sysClr val="windowText" lastClr="000000"/>
                </a:solidFill>
              </a:rPr>
              <a:t>3+</a:t>
            </a:r>
          </a:p>
          <a:p>
            <a:pPr algn="ctr" fontAlgn="auto">
              <a:spcBef>
                <a:spcPts val="0"/>
              </a:spcBef>
              <a:spcAft>
                <a:spcPts val="0"/>
              </a:spcAft>
              <a:defRPr/>
            </a:pPr>
            <a:r>
              <a:rPr lang="fr-FR" sz="1400" b="1" i="1" kern="0" dirty="0">
                <a:solidFill>
                  <a:sysClr val="windowText" lastClr="000000"/>
                </a:solidFill>
                <a:sym typeface="Symbol"/>
              </a:rPr>
              <a:t>10m</a:t>
            </a:r>
            <a:endParaRPr lang="fr-FR" sz="1400" b="1" i="1" kern="0" dirty="0">
              <a:solidFill>
                <a:sysClr val="windowText" lastClr="000000"/>
              </a:solidFill>
            </a:endParaRPr>
          </a:p>
        </p:txBody>
      </p:sp>
      <p:sp>
        <p:nvSpPr>
          <p:cNvPr id="46" name="Flèche droite 45"/>
          <p:cNvSpPr/>
          <p:nvPr/>
        </p:nvSpPr>
        <p:spPr bwMode="auto">
          <a:xfrm>
            <a:off x="8836834" y="3058703"/>
            <a:ext cx="836612" cy="552450"/>
          </a:xfrm>
          <a:prstGeom prst="rightArrow">
            <a:avLst/>
          </a:prstGeom>
          <a:solidFill>
            <a:srgbClr val="BBE0E3"/>
          </a:solidFill>
          <a:ln w="25400" cap="flat" cmpd="sng" algn="ctr">
            <a:solidFill>
              <a:srgbClr val="BBE0E3">
                <a:shade val="50000"/>
              </a:srgbClr>
            </a:solidFill>
            <a:prstDash val="solid"/>
          </a:ln>
          <a:effectLst/>
        </p:spPr>
        <p:txBody>
          <a:bodyPr anchor="ctr"/>
          <a:lstStyle/>
          <a:p>
            <a:pPr algn="ctr" fontAlgn="auto">
              <a:spcBef>
                <a:spcPts val="0"/>
              </a:spcBef>
              <a:spcAft>
                <a:spcPts val="0"/>
              </a:spcAft>
              <a:defRPr/>
            </a:pPr>
            <a:endParaRPr lang="fr-FR" kern="0">
              <a:solidFill>
                <a:srgbClr val="FFFFFF"/>
              </a:solidFill>
              <a:latin typeface="Arial"/>
            </a:endParaRPr>
          </a:p>
        </p:txBody>
      </p:sp>
      <p:sp>
        <p:nvSpPr>
          <p:cNvPr id="47" name="ZoneTexte 48"/>
          <p:cNvSpPr txBox="1">
            <a:spLocks noChangeArrowheads="1"/>
          </p:cNvSpPr>
          <p:nvPr/>
        </p:nvSpPr>
        <p:spPr bwMode="auto">
          <a:xfrm>
            <a:off x="8802203" y="3136959"/>
            <a:ext cx="787370" cy="369132"/>
          </a:xfrm>
          <a:prstGeom prst="rect">
            <a:avLst/>
          </a:prstGeom>
          <a:noFill/>
          <a:ln w="9525">
            <a:noFill/>
            <a:miter lim="800000"/>
            <a:headEnd/>
            <a:tailEnd/>
          </a:ln>
        </p:spPr>
        <p:txBody>
          <a:bodyPr wrap="none">
            <a:spAutoFit/>
          </a:bodyPr>
          <a:lstStyle/>
          <a:p>
            <a:pPr fontAlgn="auto">
              <a:spcBef>
                <a:spcPts val="0"/>
              </a:spcBef>
              <a:spcAft>
                <a:spcPts val="0"/>
              </a:spcAft>
              <a:defRPr/>
            </a:pPr>
            <a:r>
              <a:rPr lang="fr-FR" kern="0">
                <a:solidFill>
                  <a:sysClr val="windowText" lastClr="000000"/>
                </a:solidFill>
              </a:rPr>
              <a:t>Sortie</a:t>
            </a:r>
          </a:p>
        </p:txBody>
      </p:sp>
      <p:sp>
        <p:nvSpPr>
          <p:cNvPr id="48" name="Flèche droite 47"/>
          <p:cNvSpPr/>
          <p:nvPr/>
        </p:nvSpPr>
        <p:spPr bwMode="auto">
          <a:xfrm>
            <a:off x="3310747" y="3050766"/>
            <a:ext cx="836613" cy="552450"/>
          </a:xfrm>
          <a:prstGeom prst="rightArrow">
            <a:avLst/>
          </a:prstGeom>
          <a:solidFill>
            <a:srgbClr val="FFFFFF"/>
          </a:solidFill>
          <a:ln w="25400" cap="flat" cmpd="sng" algn="ctr">
            <a:solidFill>
              <a:srgbClr val="BBE0E3">
                <a:shade val="50000"/>
              </a:srgbClr>
            </a:solidFill>
            <a:prstDash val="solid"/>
          </a:ln>
          <a:effectLst/>
        </p:spPr>
        <p:txBody>
          <a:bodyPr anchor="ctr"/>
          <a:lstStyle/>
          <a:p>
            <a:pPr algn="ctr" fontAlgn="auto">
              <a:spcBef>
                <a:spcPts val="0"/>
              </a:spcBef>
              <a:spcAft>
                <a:spcPts val="0"/>
              </a:spcAft>
              <a:defRPr/>
            </a:pPr>
            <a:endParaRPr lang="fr-FR" kern="0" dirty="0">
              <a:solidFill>
                <a:srgbClr val="FFFFFF"/>
              </a:solidFill>
              <a:latin typeface="Arial"/>
            </a:endParaRPr>
          </a:p>
        </p:txBody>
      </p:sp>
      <p:sp>
        <p:nvSpPr>
          <p:cNvPr id="49" name="ZoneTexte 51"/>
          <p:cNvSpPr txBox="1">
            <a:spLocks noChangeArrowheads="1"/>
          </p:cNvSpPr>
          <p:nvPr/>
        </p:nvSpPr>
        <p:spPr bwMode="auto">
          <a:xfrm>
            <a:off x="3284348" y="3200190"/>
            <a:ext cx="772945" cy="276849"/>
          </a:xfrm>
          <a:prstGeom prst="rect">
            <a:avLst/>
          </a:prstGeom>
          <a:noFill/>
          <a:ln w="9525">
            <a:noFill/>
            <a:miter lim="800000"/>
            <a:headEnd/>
            <a:tailEnd/>
          </a:ln>
        </p:spPr>
        <p:txBody>
          <a:bodyPr wrap="none">
            <a:spAutoFit/>
          </a:bodyPr>
          <a:lstStyle/>
          <a:p>
            <a:pPr fontAlgn="auto">
              <a:spcBef>
                <a:spcPts val="0"/>
              </a:spcBef>
              <a:spcAft>
                <a:spcPts val="0"/>
              </a:spcAft>
              <a:defRPr/>
            </a:pPr>
            <a:r>
              <a:rPr lang="fr-FR" sz="1200" kern="0">
                <a:solidFill>
                  <a:sysClr val="windowText" lastClr="000000"/>
                </a:solidFill>
              </a:rPr>
              <a:t>Isolateur</a:t>
            </a:r>
          </a:p>
        </p:txBody>
      </p:sp>
      <p:grpSp>
        <p:nvGrpSpPr>
          <p:cNvPr id="94" name="Groupe 93"/>
          <p:cNvGrpSpPr/>
          <p:nvPr/>
        </p:nvGrpSpPr>
        <p:grpSpPr>
          <a:xfrm>
            <a:off x="1743075" y="4126909"/>
            <a:ext cx="1406058" cy="2114550"/>
            <a:chOff x="2883777" y="4092404"/>
            <a:chExt cx="1406058" cy="2114550"/>
          </a:xfrm>
        </p:grpSpPr>
        <p:sp>
          <p:nvSpPr>
            <p:cNvPr id="81" name="Flèche vers le bas 80"/>
            <p:cNvSpPr/>
            <p:nvPr/>
          </p:nvSpPr>
          <p:spPr bwMode="auto">
            <a:xfrm flipV="1">
              <a:off x="3953752" y="4092404"/>
              <a:ext cx="82550" cy="2114550"/>
            </a:xfrm>
            <a:prstGeom prst="downArrow">
              <a:avLst>
                <a:gd name="adj1" fmla="val 50000"/>
                <a:gd name="adj2" fmla="val 203846"/>
              </a:avLst>
            </a:prstGeom>
            <a:solidFill>
              <a:srgbClr val="FFFFFF"/>
            </a:solidFill>
            <a:ln w="12700" cap="flat" cmpd="sng" algn="ctr">
              <a:solidFill>
                <a:srgbClr val="BBE0E3">
                  <a:shade val="50000"/>
                </a:srgbClr>
              </a:solidFill>
              <a:prstDash val="solid"/>
            </a:ln>
            <a:effectLst/>
          </p:spPr>
          <p:txBody>
            <a:bodyPr anchor="ctr"/>
            <a:lstStyle/>
            <a:p>
              <a:pPr algn="ctr" fontAlgn="auto">
                <a:spcBef>
                  <a:spcPts val="0"/>
                </a:spcBef>
                <a:spcAft>
                  <a:spcPts val="0"/>
                </a:spcAft>
                <a:defRPr/>
              </a:pPr>
              <a:endParaRPr lang="fr-FR" kern="0">
                <a:solidFill>
                  <a:srgbClr val="FFFFFF"/>
                </a:solidFill>
                <a:latin typeface="Arial Narrow" pitchFamily="34" charset="0"/>
              </a:endParaRPr>
            </a:p>
          </p:txBody>
        </p:sp>
        <p:sp>
          <p:nvSpPr>
            <p:cNvPr id="83" name="ZoneTexte 14"/>
            <p:cNvSpPr txBox="1">
              <a:spLocks noChangeArrowheads="1"/>
            </p:cNvSpPr>
            <p:nvPr/>
          </p:nvSpPr>
          <p:spPr bwMode="auto">
            <a:xfrm>
              <a:off x="2883777" y="4758721"/>
              <a:ext cx="939681" cy="584775"/>
            </a:xfrm>
            <a:prstGeom prst="rect">
              <a:avLst/>
            </a:prstGeom>
            <a:noFill/>
            <a:ln w="9525">
              <a:noFill/>
              <a:miter lim="800000"/>
              <a:headEnd/>
              <a:tailEnd/>
            </a:ln>
          </p:spPr>
          <p:txBody>
            <a:bodyPr wrap="none">
              <a:spAutoFit/>
            </a:bodyPr>
            <a:lstStyle/>
            <a:p>
              <a:pPr fontAlgn="auto">
                <a:spcBef>
                  <a:spcPts val="0"/>
                </a:spcBef>
                <a:spcAft>
                  <a:spcPts val="0"/>
                </a:spcAft>
                <a:defRPr/>
              </a:pPr>
              <a:r>
                <a:rPr lang="fr-FR" sz="1600" b="1" kern="0" dirty="0">
                  <a:solidFill>
                    <a:sysClr val="windowText" lastClr="000000"/>
                  </a:solidFill>
                  <a:latin typeface="Arial Narrow" pitchFamily="34" charset="0"/>
                </a:rPr>
                <a:t>Pompage</a:t>
              </a:r>
            </a:p>
            <a:p>
              <a:pPr fontAlgn="auto">
                <a:spcBef>
                  <a:spcPts val="0"/>
                </a:spcBef>
                <a:spcAft>
                  <a:spcPts val="0"/>
                </a:spcAft>
                <a:defRPr/>
              </a:pPr>
              <a:r>
                <a:rPr lang="fr-FR" sz="1600" b="1" kern="0" dirty="0">
                  <a:solidFill>
                    <a:sysClr val="windowText" lastClr="000000"/>
                  </a:solidFill>
                  <a:latin typeface="Arial Narrow" pitchFamily="34" charset="0"/>
                </a:rPr>
                <a:t>optique</a:t>
              </a:r>
            </a:p>
          </p:txBody>
        </p:sp>
        <p:sp>
          <p:nvSpPr>
            <p:cNvPr id="85" name="ZoneTexte 16"/>
            <p:cNvSpPr txBox="1">
              <a:spLocks noChangeArrowheads="1"/>
            </p:cNvSpPr>
            <p:nvPr/>
          </p:nvSpPr>
          <p:spPr bwMode="auto">
            <a:xfrm>
              <a:off x="3547339" y="5403942"/>
              <a:ext cx="742496" cy="338450"/>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fr-FR" sz="1600" kern="0">
                  <a:solidFill>
                    <a:sysClr val="windowText" lastClr="000000"/>
                  </a:solidFill>
                  <a:latin typeface="Arial Narrow" pitchFamily="34" charset="0"/>
                </a:rPr>
                <a:t>980 nm</a:t>
              </a:r>
            </a:p>
          </p:txBody>
        </p:sp>
      </p:grpSp>
      <p:grpSp>
        <p:nvGrpSpPr>
          <p:cNvPr id="96" name="Groupe 95"/>
          <p:cNvGrpSpPr/>
          <p:nvPr/>
        </p:nvGrpSpPr>
        <p:grpSpPr>
          <a:xfrm>
            <a:off x="3569392" y="4941568"/>
            <a:ext cx="2860291" cy="1343025"/>
            <a:chOff x="4563352" y="4863929"/>
            <a:chExt cx="2860291" cy="1343025"/>
          </a:xfrm>
        </p:grpSpPr>
        <p:sp>
          <p:nvSpPr>
            <p:cNvPr id="84" name="ZoneTexte 15"/>
            <p:cNvSpPr txBox="1">
              <a:spLocks noChangeArrowheads="1"/>
            </p:cNvSpPr>
            <p:nvPr/>
          </p:nvSpPr>
          <p:spPr bwMode="auto">
            <a:xfrm>
              <a:off x="6176186" y="5105585"/>
              <a:ext cx="1247457" cy="338554"/>
            </a:xfrm>
            <a:prstGeom prst="rect">
              <a:avLst/>
            </a:prstGeom>
            <a:noFill/>
            <a:ln w="9525">
              <a:noFill/>
              <a:miter lim="800000"/>
              <a:headEnd/>
              <a:tailEnd/>
            </a:ln>
          </p:spPr>
          <p:txBody>
            <a:bodyPr wrap="none">
              <a:spAutoFit/>
            </a:bodyPr>
            <a:lstStyle/>
            <a:p>
              <a:pPr fontAlgn="auto">
                <a:spcBef>
                  <a:spcPts val="0"/>
                </a:spcBef>
                <a:spcAft>
                  <a:spcPts val="0"/>
                </a:spcAft>
                <a:defRPr/>
              </a:pPr>
              <a:r>
                <a:rPr lang="fr-FR" sz="1600" b="1" kern="0" dirty="0">
                  <a:solidFill>
                    <a:sysClr val="windowText" lastClr="000000"/>
                  </a:solidFill>
                  <a:latin typeface="Arial Narrow" pitchFamily="34" charset="0"/>
                </a:rPr>
                <a:t>Amplification</a:t>
              </a:r>
            </a:p>
          </p:txBody>
        </p:sp>
        <p:grpSp>
          <p:nvGrpSpPr>
            <p:cNvPr id="95" name="Groupe 94"/>
            <p:cNvGrpSpPr/>
            <p:nvPr/>
          </p:nvGrpSpPr>
          <p:grpSpPr>
            <a:xfrm>
              <a:off x="4963360" y="4863929"/>
              <a:ext cx="835468" cy="1343025"/>
              <a:chOff x="4963360" y="4863929"/>
              <a:chExt cx="835468" cy="1343025"/>
            </a:xfrm>
          </p:grpSpPr>
          <p:sp>
            <p:nvSpPr>
              <p:cNvPr id="82" name="Flèche vers le bas 81"/>
              <p:cNvSpPr/>
              <p:nvPr/>
            </p:nvSpPr>
            <p:spPr bwMode="auto">
              <a:xfrm>
                <a:off x="5388852" y="4863929"/>
                <a:ext cx="76200" cy="1343025"/>
              </a:xfrm>
              <a:prstGeom prst="downArrow">
                <a:avLst>
                  <a:gd name="adj1" fmla="val 50000"/>
                  <a:gd name="adj2" fmla="val 203846"/>
                </a:avLst>
              </a:prstGeom>
              <a:solidFill>
                <a:srgbClr val="FFFFFF"/>
              </a:solidFill>
              <a:ln w="12700" cap="flat" cmpd="sng" algn="ctr">
                <a:solidFill>
                  <a:srgbClr val="BBE0E3">
                    <a:shade val="50000"/>
                  </a:srgbClr>
                </a:solidFill>
                <a:prstDash val="solid"/>
              </a:ln>
              <a:effectLst/>
            </p:spPr>
            <p:txBody>
              <a:bodyPr anchor="ctr"/>
              <a:lstStyle/>
              <a:p>
                <a:pPr algn="ctr" fontAlgn="auto">
                  <a:spcBef>
                    <a:spcPts val="0"/>
                  </a:spcBef>
                  <a:spcAft>
                    <a:spcPts val="0"/>
                  </a:spcAft>
                  <a:defRPr/>
                </a:pPr>
                <a:endParaRPr lang="fr-FR" kern="0">
                  <a:solidFill>
                    <a:srgbClr val="FFFFFF"/>
                  </a:solidFill>
                  <a:latin typeface="Arial Narrow" pitchFamily="34" charset="0"/>
                </a:endParaRPr>
              </a:p>
            </p:txBody>
          </p:sp>
          <p:sp>
            <p:nvSpPr>
              <p:cNvPr id="86" name="ZoneTexte 17"/>
              <p:cNvSpPr txBox="1">
                <a:spLocks noChangeArrowheads="1"/>
              </p:cNvSpPr>
              <p:nvPr/>
            </p:nvSpPr>
            <p:spPr bwMode="auto">
              <a:xfrm>
                <a:off x="4963360" y="5600732"/>
                <a:ext cx="835468" cy="338450"/>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fr-FR" sz="1600" kern="0" dirty="0">
                    <a:solidFill>
                      <a:sysClr val="windowText" lastClr="000000"/>
                    </a:solidFill>
                    <a:latin typeface="Arial Narrow" pitchFamily="34" charset="0"/>
                  </a:rPr>
                  <a:t>1550 nm</a:t>
                </a:r>
              </a:p>
            </p:txBody>
          </p:sp>
        </p:grpSp>
        <p:sp>
          <p:nvSpPr>
            <p:cNvPr id="88" name="Forme libre 87"/>
            <p:cNvSpPr/>
            <p:nvPr/>
          </p:nvSpPr>
          <p:spPr bwMode="auto">
            <a:xfrm>
              <a:off x="4563352" y="5244929"/>
              <a:ext cx="587375" cy="150813"/>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sp>
          <p:nvSpPr>
            <p:cNvPr id="89" name="Forme libre 88"/>
            <p:cNvSpPr/>
            <p:nvPr/>
          </p:nvSpPr>
          <p:spPr bwMode="auto">
            <a:xfrm>
              <a:off x="5579352" y="5098879"/>
              <a:ext cx="587375" cy="150813"/>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sp>
          <p:nvSpPr>
            <p:cNvPr id="90" name="Forme libre 89"/>
            <p:cNvSpPr/>
            <p:nvPr/>
          </p:nvSpPr>
          <p:spPr bwMode="auto">
            <a:xfrm>
              <a:off x="5569827" y="5235404"/>
              <a:ext cx="587375" cy="150813"/>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grpSp>
      <p:grpSp>
        <p:nvGrpSpPr>
          <p:cNvPr id="101" name="Groupe 100"/>
          <p:cNvGrpSpPr/>
          <p:nvPr/>
        </p:nvGrpSpPr>
        <p:grpSpPr>
          <a:xfrm>
            <a:off x="5728480" y="3715118"/>
            <a:ext cx="4466587" cy="744089"/>
            <a:chOff x="4204479" y="3715117"/>
            <a:chExt cx="4466587" cy="744089"/>
          </a:xfrm>
        </p:grpSpPr>
        <p:sp>
          <p:nvSpPr>
            <p:cNvPr id="99" name="Virage 98"/>
            <p:cNvSpPr/>
            <p:nvPr/>
          </p:nvSpPr>
          <p:spPr>
            <a:xfrm rot="10800000" flipH="1">
              <a:off x="4204479" y="3715117"/>
              <a:ext cx="508958" cy="483080"/>
            </a:xfrm>
            <a:prstGeom prst="ben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schemeClr val="tx1"/>
                </a:solidFill>
                <a:latin typeface="Arial Narrow" pitchFamily="34" charset="0"/>
              </a:endParaRPr>
            </a:p>
          </p:txBody>
        </p:sp>
        <p:sp>
          <p:nvSpPr>
            <p:cNvPr id="100" name="ZoneTexte 99"/>
            <p:cNvSpPr txBox="1"/>
            <p:nvPr/>
          </p:nvSpPr>
          <p:spPr>
            <a:xfrm>
              <a:off x="4796287" y="3812875"/>
              <a:ext cx="3874779" cy="646331"/>
            </a:xfrm>
            <a:prstGeom prst="rect">
              <a:avLst/>
            </a:prstGeom>
            <a:noFill/>
          </p:spPr>
          <p:txBody>
            <a:bodyPr wrap="none" rtlCol="0">
              <a:spAutoFit/>
            </a:bodyPr>
            <a:lstStyle/>
            <a:p>
              <a:r>
                <a:rPr lang="fr-FR" b="1" dirty="0" smtClean="0">
                  <a:solidFill>
                    <a:srgbClr val="FF0000"/>
                  </a:solidFill>
                  <a:latin typeface="Arial Narrow" pitchFamily="34" charset="0"/>
                </a:rPr>
                <a:t>Amplification en ligne</a:t>
              </a:r>
            </a:p>
            <a:p>
              <a:r>
                <a:rPr lang="fr-FR" b="1" dirty="0" smtClean="0">
                  <a:solidFill>
                    <a:srgbClr val="FF0000"/>
                  </a:solidFill>
                  <a:latin typeface="Arial Narrow" pitchFamily="34" charset="0"/>
                  <a:sym typeface="Wingdings" pitchFamily="2" charset="2"/>
                </a:rPr>
                <a:t> Pas de conversion </a:t>
              </a:r>
              <a:r>
                <a:rPr lang="fr-FR" b="1" dirty="0" err="1" smtClean="0">
                  <a:solidFill>
                    <a:srgbClr val="FF0000"/>
                  </a:solidFill>
                  <a:latin typeface="Arial Narrow" pitchFamily="34" charset="0"/>
                  <a:sym typeface="Wingdings" pitchFamily="2" charset="2"/>
                </a:rPr>
                <a:t>opto-électronique</a:t>
              </a:r>
              <a:r>
                <a:rPr lang="fr-FR" b="1" dirty="0" smtClean="0">
                  <a:solidFill>
                    <a:srgbClr val="FF0000"/>
                  </a:solidFill>
                  <a:latin typeface="Arial Narrow" pitchFamily="34" charset="0"/>
                  <a:sym typeface="Wingdings" pitchFamily="2" charset="2"/>
                </a:rPr>
                <a:t>!</a:t>
              </a:r>
              <a:endParaRPr lang="fr-FR" b="1" dirty="0">
                <a:solidFill>
                  <a:srgbClr val="FF0000"/>
                </a:solidFill>
                <a:latin typeface="Arial Narrow" pitchFamily="34" charset="0"/>
              </a:endParaRPr>
            </a:p>
          </p:txBody>
        </p:sp>
      </p:grpSp>
      <p:grpSp>
        <p:nvGrpSpPr>
          <p:cNvPr id="106" name="Groupe 105"/>
          <p:cNvGrpSpPr/>
          <p:nvPr/>
        </p:nvGrpSpPr>
        <p:grpSpPr>
          <a:xfrm>
            <a:off x="5707811" y="4733026"/>
            <a:ext cx="4883990" cy="1477328"/>
            <a:chOff x="4183811" y="4733026"/>
            <a:chExt cx="4883990" cy="1477328"/>
          </a:xfrm>
        </p:grpSpPr>
        <p:sp>
          <p:nvSpPr>
            <p:cNvPr id="104" name="ZoneTexte 103"/>
            <p:cNvSpPr txBox="1"/>
            <p:nvPr/>
          </p:nvSpPr>
          <p:spPr>
            <a:xfrm>
              <a:off x="4888303" y="4733026"/>
              <a:ext cx="4179498" cy="1477328"/>
            </a:xfrm>
            <a:prstGeom prst="rect">
              <a:avLst/>
            </a:prstGeom>
            <a:noFill/>
          </p:spPr>
          <p:txBody>
            <a:bodyPr wrap="square" rtlCol="0">
              <a:spAutoFit/>
            </a:bodyPr>
            <a:lstStyle/>
            <a:p>
              <a:r>
                <a:rPr lang="fr-FR" b="1" dirty="0" smtClean="0">
                  <a:solidFill>
                    <a:srgbClr val="FF0000"/>
                  </a:solidFill>
                  <a:latin typeface="Arial Narrow" pitchFamily="34" charset="0"/>
                </a:rPr>
                <a:t>Temps de vie </a:t>
              </a:r>
              <a:r>
                <a:rPr lang="fr-FR" b="1" dirty="0" smtClean="0">
                  <a:solidFill>
                    <a:srgbClr val="7030A0"/>
                  </a:solidFill>
                  <a:latin typeface="Arial Narrow" pitchFamily="34" charset="0"/>
                </a:rPr>
                <a:t>long</a:t>
              </a:r>
              <a:r>
                <a:rPr lang="fr-FR" b="1" dirty="0" smtClean="0">
                  <a:solidFill>
                    <a:srgbClr val="FF0000"/>
                  </a:solidFill>
                  <a:latin typeface="Arial Narrow" pitchFamily="34" charset="0"/>
                </a:rPr>
                <a:t> : BP = 1/14ms = 70Hz</a:t>
              </a:r>
            </a:p>
            <a:p>
              <a:pPr>
                <a:buFont typeface="Wingdings" pitchFamily="2" charset="2"/>
                <a:buChar char="è"/>
                <a:tabLst>
                  <a:tab pos="266700" algn="l"/>
                </a:tabLst>
              </a:pPr>
              <a:r>
                <a:rPr lang="fr-FR" b="1" dirty="0" smtClean="0">
                  <a:solidFill>
                    <a:srgbClr val="FF0000"/>
                  </a:solidFill>
                  <a:latin typeface="Arial Narrow" pitchFamily="34" charset="0"/>
                  <a:sym typeface="Wingdings" pitchFamily="2" charset="2"/>
                </a:rPr>
                <a:t>Pas de variation de gain entre les 0 et les 	1 pour les signaux modulés haut débit</a:t>
              </a:r>
            </a:p>
            <a:p>
              <a:pPr>
                <a:buFont typeface="Wingdings" pitchFamily="2" charset="2"/>
                <a:buChar char="è"/>
                <a:tabLst>
                  <a:tab pos="266700" algn="l"/>
                </a:tabLst>
              </a:pPr>
              <a:r>
                <a:rPr lang="fr-FR" b="1" dirty="0" smtClean="0">
                  <a:solidFill>
                    <a:srgbClr val="FF0000"/>
                  </a:solidFill>
                  <a:latin typeface="Arial Narrow" pitchFamily="34" charset="0"/>
                  <a:sym typeface="Wingdings" pitchFamily="2" charset="2"/>
                </a:rPr>
                <a:t>Pas de déformation du signal sauf l’ajout 	d’ESA</a:t>
              </a:r>
              <a:endParaRPr lang="fr-FR" b="1" dirty="0">
                <a:solidFill>
                  <a:srgbClr val="FF0000"/>
                </a:solidFill>
                <a:latin typeface="Arial Narrow" pitchFamily="34" charset="0"/>
              </a:endParaRPr>
            </a:p>
          </p:txBody>
        </p:sp>
        <p:sp>
          <p:nvSpPr>
            <p:cNvPr id="105" name="Flèche droite 104"/>
            <p:cNvSpPr/>
            <p:nvPr/>
          </p:nvSpPr>
          <p:spPr>
            <a:xfrm>
              <a:off x="4183811" y="4796287"/>
              <a:ext cx="526212" cy="232913"/>
            </a:xfrm>
            <a:prstGeom prst="righ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grpSp>
      <p:grpSp>
        <p:nvGrpSpPr>
          <p:cNvPr id="10" name="Groupe 9"/>
          <p:cNvGrpSpPr/>
          <p:nvPr/>
        </p:nvGrpSpPr>
        <p:grpSpPr>
          <a:xfrm>
            <a:off x="2078992" y="3701766"/>
            <a:ext cx="3515482" cy="2590494"/>
            <a:chOff x="554992" y="3701766"/>
            <a:chExt cx="3515482" cy="2590494"/>
          </a:xfrm>
        </p:grpSpPr>
        <p:grpSp>
          <p:nvGrpSpPr>
            <p:cNvPr id="98" name="Groupe 97"/>
            <p:cNvGrpSpPr/>
            <p:nvPr/>
          </p:nvGrpSpPr>
          <p:grpSpPr>
            <a:xfrm>
              <a:off x="554992" y="3718923"/>
              <a:ext cx="3515482" cy="2573337"/>
              <a:chOff x="3167935" y="3684417"/>
              <a:chExt cx="3515482" cy="2573337"/>
            </a:xfrm>
          </p:grpSpPr>
          <p:sp>
            <p:nvSpPr>
              <p:cNvPr id="75" name="Rectangle 74"/>
              <p:cNvSpPr/>
              <p:nvPr/>
            </p:nvSpPr>
            <p:spPr bwMode="auto">
              <a:xfrm>
                <a:off x="3258427" y="6211717"/>
                <a:ext cx="2901950" cy="46037"/>
              </a:xfrm>
              <a:prstGeom prst="rect">
                <a:avLst/>
              </a:prstGeom>
              <a:solidFill>
                <a:srgbClr val="BBE0E3"/>
              </a:solidFill>
              <a:ln w="9525" cap="flat" cmpd="sng" algn="ctr">
                <a:solidFill>
                  <a:srgbClr val="BBE0E3">
                    <a:shade val="50000"/>
                  </a:srgbClr>
                </a:solidFill>
                <a:prstDash val="solid"/>
              </a:ln>
              <a:effectLst/>
            </p:spPr>
            <p:txBody>
              <a:bodyPr anchor="ctr"/>
              <a:lstStyle/>
              <a:p>
                <a:pPr algn="ctr" fontAlgn="auto">
                  <a:spcBef>
                    <a:spcPts val="0"/>
                  </a:spcBef>
                  <a:spcAft>
                    <a:spcPts val="0"/>
                  </a:spcAft>
                  <a:defRPr/>
                </a:pPr>
                <a:endParaRPr lang="fr-FR" kern="0">
                  <a:solidFill>
                    <a:srgbClr val="FFFFFF"/>
                  </a:solidFill>
                  <a:latin typeface="Arial Narrow" pitchFamily="34" charset="0"/>
                </a:endParaRPr>
              </a:p>
            </p:txBody>
          </p:sp>
          <p:sp>
            <p:nvSpPr>
              <p:cNvPr id="76" name="Rectangle 75"/>
              <p:cNvSpPr/>
              <p:nvPr/>
            </p:nvSpPr>
            <p:spPr bwMode="auto">
              <a:xfrm>
                <a:off x="4707815" y="4814717"/>
                <a:ext cx="1450975" cy="46037"/>
              </a:xfrm>
              <a:prstGeom prst="rect">
                <a:avLst/>
              </a:prstGeom>
              <a:solidFill>
                <a:srgbClr val="BBE0E3"/>
              </a:solidFill>
              <a:ln w="9525" cap="flat" cmpd="sng" algn="ctr">
                <a:solidFill>
                  <a:srgbClr val="BBE0E3">
                    <a:shade val="50000"/>
                  </a:srgbClr>
                </a:solidFill>
                <a:prstDash val="solid"/>
              </a:ln>
              <a:effectLst/>
            </p:spPr>
            <p:txBody>
              <a:bodyPr anchor="ctr"/>
              <a:lstStyle/>
              <a:p>
                <a:pPr algn="ctr" fontAlgn="auto">
                  <a:spcBef>
                    <a:spcPts val="0"/>
                  </a:spcBef>
                  <a:spcAft>
                    <a:spcPts val="0"/>
                  </a:spcAft>
                  <a:defRPr/>
                </a:pPr>
                <a:endParaRPr lang="fr-FR" kern="0">
                  <a:solidFill>
                    <a:srgbClr val="FFFFFF"/>
                  </a:solidFill>
                  <a:latin typeface="Arial Narrow" pitchFamily="34" charset="0"/>
                </a:endParaRPr>
              </a:p>
            </p:txBody>
          </p:sp>
          <p:sp>
            <p:nvSpPr>
              <p:cNvPr id="77" name="Rectangle 76"/>
              <p:cNvSpPr/>
              <p:nvPr/>
            </p:nvSpPr>
            <p:spPr bwMode="auto">
              <a:xfrm>
                <a:off x="3272715" y="4036842"/>
                <a:ext cx="1449387" cy="44450"/>
              </a:xfrm>
              <a:prstGeom prst="rect">
                <a:avLst/>
              </a:prstGeom>
              <a:solidFill>
                <a:srgbClr val="BBE0E3"/>
              </a:solidFill>
              <a:ln w="9525" cap="flat" cmpd="sng" algn="ctr">
                <a:solidFill>
                  <a:srgbClr val="BBE0E3">
                    <a:shade val="50000"/>
                  </a:srgbClr>
                </a:solidFill>
                <a:prstDash val="solid"/>
              </a:ln>
              <a:effectLst/>
            </p:spPr>
            <p:txBody>
              <a:bodyPr anchor="ctr"/>
              <a:lstStyle/>
              <a:p>
                <a:pPr algn="ctr" fontAlgn="auto">
                  <a:spcBef>
                    <a:spcPts val="0"/>
                  </a:spcBef>
                  <a:spcAft>
                    <a:spcPts val="0"/>
                  </a:spcAft>
                  <a:defRPr/>
                </a:pPr>
                <a:endParaRPr lang="fr-FR" kern="0">
                  <a:solidFill>
                    <a:srgbClr val="FFFFFF"/>
                  </a:solidFill>
                  <a:latin typeface="Arial Narrow" pitchFamily="34" charset="0"/>
                </a:endParaRPr>
              </a:p>
            </p:txBody>
          </p:sp>
          <p:sp>
            <p:nvSpPr>
              <p:cNvPr id="78" name="ZoneTexte 8"/>
              <p:cNvSpPr txBox="1">
                <a:spLocks noChangeArrowheads="1"/>
              </p:cNvSpPr>
              <p:nvPr/>
            </p:nvSpPr>
            <p:spPr bwMode="auto">
              <a:xfrm>
                <a:off x="4164070" y="4635036"/>
                <a:ext cx="554949" cy="369218"/>
              </a:xfrm>
              <a:prstGeom prst="rect">
                <a:avLst/>
              </a:prstGeom>
              <a:noFill/>
              <a:ln w="9525">
                <a:noFill/>
                <a:miter lim="800000"/>
                <a:headEnd/>
                <a:tailEnd/>
              </a:ln>
            </p:spPr>
            <p:txBody>
              <a:bodyPr wrap="none">
                <a:spAutoFit/>
              </a:bodyPr>
              <a:lstStyle/>
              <a:p>
                <a:pPr fontAlgn="auto">
                  <a:spcBef>
                    <a:spcPts val="0"/>
                  </a:spcBef>
                  <a:spcAft>
                    <a:spcPts val="0"/>
                  </a:spcAft>
                  <a:defRPr/>
                </a:pPr>
                <a:r>
                  <a:rPr lang="fr-FR" kern="0" baseline="30000">
                    <a:solidFill>
                      <a:sysClr val="windowText" lastClr="000000"/>
                    </a:solidFill>
                    <a:latin typeface="Arial Narrow" pitchFamily="34" charset="0"/>
                  </a:rPr>
                  <a:t>4</a:t>
                </a:r>
                <a:r>
                  <a:rPr lang="fr-FR" kern="0">
                    <a:solidFill>
                      <a:sysClr val="windowText" lastClr="000000"/>
                    </a:solidFill>
                    <a:latin typeface="Arial Narrow" pitchFamily="34" charset="0"/>
                  </a:rPr>
                  <a:t>I</a:t>
                </a:r>
                <a:r>
                  <a:rPr lang="fr-FR" kern="0" baseline="-25000">
                    <a:solidFill>
                      <a:sysClr val="windowText" lastClr="000000"/>
                    </a:solidFill>
                    <a:latin typeface="Arial Narrow" pitchFamily="34" charset="0"/>
                  </a:rPr>
                  <a:t>13/2</a:t>
                </a:r>
              </a:p>
            </p:txBody>
          </p:sp>
          <p:sp>
            <p:nvSpPr>
              <p:cNvPr id="79" name="ZoneTexte 9"/>
              <p:cNvSpPr txBox="1">
                <a:spLocks noChangeArrowheads="1"/>
              </p:cNvSpPr>
              <p:nvPr/>
            </p:nvSpPr>
            <p:spPr bwMode="auto">
              <a:xfrm>
                <a:off x="3167935" y="3684417"/>
                <a:ext cx="554960" cy="369332"/>
              </a:xfrm>
              <a:prstGeom prst="rect">
                <a:avLst/>
              </a:prstGeom>
              <a:noFill/>
              <a:ln w="9525">
                <a:noFill/>
                <a:miter lim="800000"/>
                <a:headEnd/>
                <a:tailEnd/>
              </a:ln>
            </p:spPr>
            <p:txBody>
              <a:bodyPr wrap="none">
                <a:spAutoFit/>
              </a:bodyPr>
              <a:lstStyle/>
              <a:p>
                <a:pPr fontAlgn="auto">
                  <a:spcBef>
                    <a:spcPts val="0"/>
                  </a:spcBef>
                  <a:spcAft>
                    <a:spcPts val="0"/>
                  </a:spcAft>
                  <a:defRPr/>
                </a:pPr>
                <a:r>
                  <a:rPr lang="fr-FR" kern="0" baseline="30000">
                    <a:solidFill>
                      <a:sysClr val="windowText" lastClr="000000"/>
                    </a:solidFill>
                    <a:latin typeface="Arial Narrow" pitchFamily="34" charset="0"/>
                  </a:rPr>
                  <a:t>4</a:t>
                </a:r>
                <a:r>
                  <a:rPr lang="fr-FR" kern="0">
                    <a:solidFill>
                      <a:sysClr val="windowText" lastClr="000000"/>
                    </a:solidFill>
                    <a:latin typeface="Arial Narrow" pitchFamily="34" charset="0"/>
                  </a:rPr>
                  <a:t>I</a:t>
                </a:r>
                <a:r>
                  <a:rPr lang="fr-FR" kern="0" baseline="-25000">
                    <a:solidFill>
                      <a:sysClr val="windowText" lastClr="000000"/>
                    </a:solidFill>
                    <a:latin typeface="Arial Narrow" pitchFamily="34" charset="0"/>
                  </a:rPr>
                  <a:t>11/2</a:t>
                </a:r>
              </a:p>
            </p:txBody>
          </p:sp>
          <p:sp>
            <p:nvSpPr>
              <p:cNvPr id="80" name="ZoneTexte 10"/>
              <p:cNvSpPr txBox="1">
                <a:spLocks noChangeArrowheads="1"/>
              </p:cNvSpPr>
              <p:nvPr/>
            </p:nvSpPr>
            <p:spPr bwMode="auto">
              <a:xfrm>
                <a:off x="3215558" y="5814978"/>
                <a:ext cx="554949" cy="369218"/>
              </a:xfrm>
              <a:prstGeom prst="rect">
                <a:avLst/>
              </a:prstGeom>
              <a:noFill/>
              <a:ln w="9525">
                <a:noFill/>
                <a:miter lim="800000"/>
                <a:headEnd/>
                <a:tailEnd/>
              </a:ln>
            </p:spPr>
            <p:txBody>
              <a:bodyPr wrap="none">
                <a:spAutoFit/>
              </a:bodyPr>
              <a:lstStyle/>
              <a:p>
                <a:pPr fontAlgn="auto">
                  <a:spcBef>
                    <a:spcPts val="0"/>
                  </a:spcBef>
                  <a:spcAft>
                    <a:spcPts val="0"/>
                  </a:spcAft>
                  <a:defRPr/>
                </a:pPr>
                <a:r>
                  <a:rPr lang="fr-FR" kern="0" baseline="30000">
                    <a:solidFill>
                      <a:sysClr val="windowText" lastClr="000000"/>
                    </a:solidFill>
                    <a:latin typeface="Arial Narrow" pitchFamily="34" charset="0"/>
                  </a:rPr>
                  <a:t>4</a:t>
                </a:r>
                <a:r>
                  <a:rPr lang="fr-FR" kern="0">
                    <a:solidFill>
                      <a:sysClr val="windowText" lastClr="000000"/>
                    </a:solidFill>
                    <a:latin typeface="Arial Narrow" pitchFamily="34" charset="0"/>
                  </a:rPr>
                  <a:t>I</a:t>
                </a:r>
                <a:r>
                  <a:rPr lang="fr-FR" kern="0" baseline="-25000">
                    <a:solidFill>
                      <a:sysClr val="windowText" lastClr="000000"/>
                    </a:solidFill>
                    <a:latin typeface="Arial Narrow" pitchFamily="34" charset="0"/>
                  </a:rPr>
                  <a:t>15/2</a:t>
                </a:r>
              </a:p>
            </p:txBody>
          </p:sp>
          <p:sp>
            <p:nvSpPr>
              <p:cNvPr id="87" name="ZoneTexte 19"/>
              <p:cNvSpPr txBox="1">
                <a:spLocks noChangeArrowheads="1"/>
              </p:cNvSpPr>
              <p:nvPr/>
            </p:nvSpPr>
            <p:spPr bwMode="auto">
              <a:xfrm>
                <a:off x="6138086" y="4689788"/>
                <a:ext cx="545331" cy="307682"/>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fr-FR" sz="1400" i="1" kern="0">
                    <a:solidFill>
                      <a:sysClr val="windowText" lastClr="000000"/>
                    </a:solidFill>
                    <a:latin typeface="Arial Narrow" pitchFamily="34" charset="0"/>
                  </a:rPr>
                  <a:t>14ms</a:t>
                </a:r>
              </a:p>
            </p:txBody>
          </p:sp>
        </p:grpSp>
        <p:sp>
          <p:nvSpPr>
            <p:cNvPr id="9" name="ZoneTexte 8"/>
            <p:cNvSpPr txBox="1"/>
            <p:nvPr/>
          </p:nvSpPr>
          <p:spPr>
            <a:xfrm>
              <a:off x="1151952" y="3701766"/>
              <a:ext cx="1877437" cy="369332"/>
            </a:xfrm>
            <a:prstGeom prst="rect">
              <a:avLst/>
            </a:prstGeom>
            <a:noFill/>
          </p:spPr>
          <p:txBody>
            <a:bodyPr wrap="none" rtlCol="0">
              <a:spAutoFit/>
            </a:bodyPr>
            <a:lstStyle/>
            <a:p>
              <a:r>
                <a:rPr lang="fr-FR" b="1" dirty="0" smtClean="0">
                  <a:solidFill>
                    <a:srgbClr val="FF0000"/>
                  </a:solidFill>
                </a:rPr>
                <a:t>Niveau instable</a:t>
              </a:r>
              <a:endParaRPr lang="fr-FR" b="1" dirty="0">
                <a:solidFill>
                  <a:srgbClr val="FF0000"/>
                </a:solidFill>
              </a:endParaRPr>
            </a:p>
          </p:txBody>
        </p:sp>
      </p:grpSp>
      <p:grpSp>
        <p:nvGrpSpPr>
          <p:cNvPr id="8" name="Groupe 7"/>
          <p:cNvGrpSpPr/>
          <p:nvPr/>
        </p:nvGrpSpPr>
        <p:grpSpPr>
          <a:xfrm>
            <a:off x="3505053" y="3813702"/>
            <a:ext cx="2880419" cy="1087437"/>
            <a:chOff x="1981052" y="3813701"/>
            <a:chExt cx="2880419" cy="1087437"/>
          </a:xfrm>
        </p:grpSpPr>
        <p:grpSp>
          <p:nvGrpSpPr>
            <p:cNvPr id="97" name="Groupe 96"/>
            <p:cNvGrpSpPr/>
            <p:nvPr/>
          </p:nvGrpSpPr>
          <p:grpSpPr>
            <a:xfrm>
              <a:off x="1981052" y="3813701"/>
              <a:ext cx="646112" cy="1087437"/>
              <a:chOff x="4568115" y="3805067"/>
              <a:chExt cx="646112" cy="1087437"/>
            </a:xfrm>
          </p:grpSpPr>
          <p:sp>
            <p:nvSpPr>
              <p:cNvPr id="92" name="Forme libre 91"/>
              <p:cNvSpPr/>
              <p:nvPr/>
            </p:nvSpPr>
            <p:spPr>
              <a:xfrm rot="3051791">
                <a:off x="4541127" y="4355930"/>
                <a:ext cx="865187" cy="20796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1A49A6"/>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a:endParaRPr>
              </a:p>
            </p:txBody>
          </p:sp>
          <p:sp>
            <p:nvSpPr>
              <p:cNvPr id="93" name="ZoneTexte 92"/>
              <p:cNvSpPr txBox="1"/>
              <p:nvPr/>
            </p:nvSpPr>
            <p:spPr>
              <a:xfrm rot="2911909">
                <a:off x="4360152" y="4013030"/>
                <a:ext cx="1062037" cy="646112"/>
              </a:xfrm>
              <a:prstGeom prst="rect">
                <a:avLst/>
              </a:prstGeom>
              <a:noFill/>
            </p:spPr>
            <p:txBody>
              <a:bodyPr wrap="none">
                <a:spAutoFit/>
              </a:bodyPr>
              <a:lstStyle/>
              <a:p>
                <a:pPr algn="ctr" fontAlgn="auto">
                  <a:spcBef>
                    <a:spcPts val="0"/>
                  </a:spcBef>
                  <a:spcAft>
                    <a:spcPts val="0"/>
                  </a:spcAft>
                  <a:defRPr/>
                </a:pPr>
                <a:r>
                  <a:rPr lang="fr-FR" sz="1200" i="1" kern="0" dirty="0">
                    <a:solidFill>
                      <a:srgbClr val="FFFFFF">
                        <a:lumMod val="50000"/>
                      </a:srgbClr>
                    </a:solidFill>
                    <a:latin typeface="Arial" charset="0"/>
                  </a:rPr>
                  <a:t>Transition</a:t>
                </a:r>
              </a:p>
              <a:p>
                <a:pPr algn="ctr" fontAlgn="auto">
                  <a:spcBef>
                    <a:spcPts val="0"/>
                  </a:spcBef>
                  <a:spcAft>
                    <a:spcPts val="0"/>
                  </a:spcAft>
                  <a:defRPr/>
                </a:pPr>
                <a:endParaRPr lang="fr-FR" sz="1200" i="1" kern="0" dirty="0">
                  <a:solidFill>
                    <a:srgbClr val="FFFFFF">
                      <a:lumMod val="50000"/>
                    </a:srgbClr>
                  </a:solidFill>
                  <a:latin typeface="Arial" charset="0"/>
                </a:endParaRPr>
              </a:p>
              <a:p>
                <a:pPr algn="ctr" fontAlgn="auto">
                  <a:spcBef>
                    <a:spcPts val="0"/>
                  </a:spcBef>
                  <a:spcAft>
                    <a:spcPts val="0"/>
                  </a:spcAft>
                  <a:defRPr/>
                </a:pPr>
                <a:r>
                  <a:rPr lang="fr-FR" sz="1200" i="1" kern="0" dirty="0">
                    <a:solidFill>
                      <a:srgbClr val="FFFFFF">
                        <a:lumMod val="50000"/>
                      </a:srgbClr>
                    </a:solidFill>
                    <a:latin typeface="Arial" charset="0"/>
                  </a:rPr>
                  <a:t>non radiative</a:t>
                </a:r>
              </a:p>
            </p:txBody>
          </p:sp>
        </p:grpSp>
        <p:grpSp>
          <p:nvGrpSpPr>
            <p:cNvPr id="6" name="Groupe 5"/>
            <p:cNvGrpSpPr/>
            <p:nvPr/>
          </p:nvGrpSpPr>
          <p:grpSpPr>
            <a:xfrm>
              <a:off x="2265340" y="4812895"/>
              <a:ext cx="986400" cy="72000"/>
              <a:chOff x="3083366" y="4195483"/>
              <a:chExt cx="986400" cy="72000"/>
            </a:xfrm>
          </p:grpSpPr>
          <p:sp>
            <p:nvSpPr>
              <p:cNvPr id="3" name="Ellipse 2"/>
              <p:cNvSpPr/>
              <p:nvPr/>
            </p:nvSpPr>
            <p:spPr>
              <a:xfrm>
                <a:off x="3083366" y="4195483"/>
                <a:ext cx="72000" cy="720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60" name="Ellipse 59"/>
              <p:cNvSpPr/>
              <p:nvPr/>
            </p:nvSpPr>
            <p:spPr>
              <a:xfrm>
                <a:off x="3235766" y="4195483"/>
                <a:ext cx="72000" cy="720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61" name="Ellipse 60"/>
              <p:cNvSpPr/>
              <p:nvPr/>
            </p:nvSpPr>
            <p:spPr>
              <a:xfrm>
                <a:off x="3388166" y="4195483"/>
                <a:ext cx="72000" cy="720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62" name="Ellipse 61"/>
              <p:cNvSpPr/>
              <p:nvPr/>
            </p:nvSpPr>
            <p:spPr>
              <a:xfrm>
                <a:off x="3540566" y="4195483"/>
                <a:ext cx="72000" cy="720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63" name="Ellipse 62"/>
              <p:cNvSpPr/>
              <p:nvPr/>
            </p:nvSpPr>
            <p:spPr>
              <a:xfrm>
                <a:off x="3692966" y="4195483"/>
                <a:ext cx="72000" cy="720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64" name="Ellipse 63"/>
              <p:cNvSpPr/>
              <p:nvPr/>
            </p:nvSpPr>
            <p:spPr>
              <a:xfrm>
                <a:off x="3845366" y="4195483"/>
                <a:ext cx="72000" cy="720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65" name="Ellipse 64"/>
              <p:cNvSpPr/>
              <p:nvPr/>
            </p:nvSpPr>
            <p:spPr>
              <a:xfrm>
                <a:off x="3997766" y="4195483"/>
                <a:ext cx="72000" cy="720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grpSp>
        <p:sp>
          <p:nvSpPr>
            <p:cNvPr id="7" name="ZoneTexte 6"/>
            <p:cNvSpPr txBox="1"/>
            <p:nvPr/>
          </p:nvSpPr>
          <p:spPr>
            <a:xfrm>
              <a:off x="2701905" y="4454344"/>
              <a:ext cx="2159566" cy="369332"/>
            </a:xfrm>
            <a:prstGeom prst="rect">
              <a:avLst/>
            </a:prstGeom>
            <a:noFill/>
          </p:spPr>
          <p:txBody>
            <a:bodyPr wrap="none" rtlCol="0">
              <a:spAutoFit/>
            </a:bodyPr>
            <a:lstStyle/>
            <a:p>
              <a:r>
                <a:rPr lang="fr-FR" b="1" dirty="0" smtClean="0">
                  <a:solidFill>
                    <a:srgbClr val="FF0000"/>
                  </a:solidFill>
                </a:rPr>
                <a:t>Accumulation d’e</a:t>
              </a:r>
              <a:r>
                <a:rPr lang="fr-FR" b="1" baseline="30000" dirty="0" smtClean="0">
                  <a:solidFill>
                    <a:srgbClr val="FF0000"/>
                  </a:solidFill>
                </a:rPr>
                <a:t>-</a:t>
              </a:r>
              <a:endParaRPr lang="fr-FR" b="1" baseline="30000" dirty="0">
                <a:solidFill>
                  <a:srgbClr val="FF0000"/>
                </a:solidFill>
              </a:endParaRPr>
            </a:p>
          </p:txBody>
        </p:sp>
      </p:grpSp>
      <p:sp>
        <p:nvSpPr>
          <p:cNvPr id="69" name="Espace réservé du numéro de diapositive 1"/>
          <p:cNvSpPr>
            <a:spLocks noGrp="1"/>
          </p:cNvSpPr>
          <p:nvPr>
            <p:ph type="sldNum" sz="quarter" idx="11"/>
          </p:nvPr>
        </p:nvSpPr>
        <p:spPr>
          <a:xfrm>
            <a:off x="438151" y="6403938"/>
            <a:ext cx="1115483" cy="288925"/>
          </a:xfrm>
        </p:spPr>
        <p:txBody>
          <a:bodyPr/>
          <a:lstStyle/>
          <a:p>
            <a:r>
              <a:rPr lang="fr-FR" dirty="0" smtClean="0"/>
              <a:t>page </a:t>
            </a:r>
            <a:fld id="{C6DDD436-036D-4AFC-B45E-DF406FB8E6F8}" type="slidenum">
              <a:rPr lang="fr-FR" smtClean="0"/>
              <a:pPr/>
              <a:t>25</a:t>
            </a:fld>
            <a:endParaRPr lang="fr-FR" dirty="0"/>
          </a:p>
        </p:txBody>
      </p:sp>
      <p:sp>
        <p:nvSpPr>
          <p:cNvPr id="70" name="Titre 1"/>
          <p:cNvSpPr txBox="1">
            <a:spLocks/>
          </p:cNvSpPr>
          <p:nvPr/>
        </p:nvSpPr>
        <p:spPr>
          <a:xfrm>
            <a:off x="2288659" y="6352067"/>
            <a:ext cx="7391400" cy="392666"/>
          </a:xfrm>
          <a:prstGeom prst="rect">
            <a:avLst/>
          </a:prstGeom>
        </p:spPr>
        <p:txBody>
          <a:bodyPr/>
          <a:lstStyle/>
          <a:p>
            <a:pPr>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lang="fr-FR" b="1" kern="0" dirty="0">
              <a:solidFill>
                <a:schemeClr val="tx2"/>
              </a:solidFill>
              <a:latin typeface="+mj-lt"/>
              <a:ea typeface="+mj-ea"/>
              <a:cs typeface="+mj-cs"/>
            </a:endParaRPr>
          </a:p>
        </p:txBody>
      </p:sp>
      <p:sp>
        <p:nvSpPr>
          <p:cNvPr id="71" name="Rectangle 70"/>
          <p:cNvSpPr/>
          <p:nvPr/>
        </p:nvSpPr>
        <p:spPr>
          <a:xfrm>
            <a:off x="2077169" y="457855"/>
            <a:ext cx="8138766" cy="523220"/>
          </a:xfrm>
          <a:prstGeom prst="rect">
            <a:avLst/>
          </a:prstGeom>
        </p:spPr>
        <p:txBody>
          <a:bodyPr wrap="none">
            <a:spAutoFit/>
          </a:bodyPr>
          <a:lstStyle/>
          <a:p>
            <a:r>
              <a:rPr lang="fr-FR" sz="2800" b="1" kern="0" dirty="0" smtClean="0">
                <a:solidFill>
                  <a:srgbClr val="DA6667"/>
                </a:solidFill>
                <a:latin typeface="Arial"/>
              </a:rPr>
              <a:t>3. Les </a:t>
            </a:r>
            <a:r>
              <a:rPr lang="fr-FR" sz="2800" b="1" kern="0" dirty="0">
                <a:solidFill>
                  <a:srgbClr val="DA6667"/>
                </a:solidFill>
                <a:latin typeface="Arial"/>
              </a:rPr>
              <a:t>transitions radiatives : La luminescence</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43"/>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44"/>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7"/>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101"/>
                                        </p:tgtEl>
                                        <p:attrNameLst>
                                          <p:attrName>style.visibility</p:attrName>
                                        </p:attrNameLst>
                                      </p:cBhvr>
                                      <p:to>
                                        <p:strVal val="visible"/>
                                      </p:to>
                                    </p:set>
                                    <p:animEffect transition="in" filter="wipe(left)">
                                      <p:cBhvr>
                                        <p:cTn id="25" dur="500"/>
                                        <p:tgtEl>
                                          <p:spTgt spid="101"/>
                                        </p:tgtEl>
                                      </p:cBhvr>
                                    </p:animEffec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nodeType="clickEffect">
                                  <p:stCondLst>
                                    <p:cond delay="0"/>
                                  </p:stCondLst>
                                  <p:childTnLst>
                                    <p:set>
                                      <p:cBhvr>
                                        <p:cTn id="29" dur="1" fill="hold">
                                          <p:stCondLst>
                                            <p:cond delay="0"/>
                                          </p:stCondLst>
                                        </p:cTn>
                                        <p:tgtEl>
                                          <p:spTgt spid="10"/>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nodeType="clickEffect">
                                  <p:stCondLst>
                                    <p:cond delay="0"/>
                                  </p:stCondLst>
                                  <p:childTnLst>
                                    <p:set>
                                      <p:cBhvr>
                                        <p:cTn id="33" dur="1" fill="hold">
                                          <p:stCondLst>
                                            <p:cond delay="0"/>
                                          </p:stCondLst>
                                        </p:cTn>
                                        <p:tgtEl>
                                          <p:spTgt spid="94"/>
                                        </p:tgtEl>
                                        <p:attrNameLst>
                                          <p:attrName>style.visibility</p:attrName>
                                        </p:attrNameLst>
                                      </p:cBhvr>
                                      <p:to>
                                        <p:strVal val="visible"/>
                                      </p:to>
                                    </p:set>
                                  </p:childTnLst>
                                </p:cTn>
                              </p:par>
                            </p:childTnLst>
                          </p:cTn>
                        </p:par>
                      </p:childTnLst>
                    </p:cTn>
                  </p:par>
                  <p:par>
                    <p:cTn id="34" fill="hold">
                      <p:stCondLst>
                        <p:cond delay="indefinite"/>
                      </p:stCondLst>
                      <p:childTnLst>
                        <p:par>
                          <p:cTn id="35" fill="hold">
                            <p:stCondLst>
                              <p:cond delay="0"/>
                            </p:stCondLst>
                            <p:childTnLst>
                              <p:par>
                                <p:cTn id="36" presetID="22" presetClass="entr" presetSubtype="1" fill="hold" nodeType="clickEffect">
                                  <p:stCondLst>
                                    <p:cond delay="0"/>
                                  </p:stCondLst>
                                  <p:childTnLst>
                                    <p:set>
                                      <p:cBhvr>
                                        <p:cTn id="37" dur="1" fill="hold">
                                          <p:stCondLst>
                                            <p:cond delay="0"/>
                                          </p:stCondLst>
                                        </p:cTn>
                                        <p:tgtEl>
                                          <p:spTgt spid="8"/>
                                        </p:tgtEl>
                                        <p:attrNameLst>
                                          <p:attrName>style.visibility</p:attrName>
                                        </p:attrNameLst>
                                      </p:cBhvr>
                                      <p:to>
                                        <p:strVal val="visible"/>
                                      </p:to>
                                    </p:set>
                                    <p:animEffect transition="in" filter="wipe(up)">
                                      <p:cBhvr>
                                        <p:cTn id="38" dur="500"/>
                                        <p:tgtEl>
                                          <p:spTgt spid="8"/>
                                        </p:tgtEl>
                                      </p:cBhvr>
                                    </p:animEffec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96"/>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nodeType="clickEffect">
                                  <p:stCondLst>
                                    <p:cond delay="0"/>
                                  </p:stCondLst>
                                  <p:childTnLst>
                                    <p:set>
                                      <p:cBhvr>
                                        <p:cTn id="46" dur="1" fill="hold">
                                          <p:stCondLst>
                                            <p:cond delay="0"/>
                                          </p:stCondLst>
                                        </p:cTn>
                                        <p:tgtEl>
                                          <p:spTgt spid="106"/>
                                        </p:tgtEl>
                                        <p:attrNameLst>
                                          <p:attrName>style.visibility</p:attrName>
                                        </p:attrNameLst>
                                      </p:cBhvr>
                                      <p:to>
                                        <p:strVal val="visible"/>
                                      </p:to>
                                    </p:set>
                                    <p:animEffect transition="in" filter="wipe(left)">
                                      <p:cBhvr>
                                        <p:cTn id="47" dur="500"/>
                                        <p:tgtEl>
                                          <p:spTgt spid="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5" grpId="0" animBg="1"/>
      <p:bldP spid="37" grpId="0"/>
      <p:bldP spid="39" grpId="0"/>
      <p:bldP spid="42" grpId="0" animBg="1"/>
      <p:bldP spid="43"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txBox="1">
            <a:spLocks noChangeArrowheads="1"/>
          </p:cNvSpPr>
          <p:nvPr/>
        </p:nvSpPr>
        <p:spPr>
          <a:xfrm>
            <a:off x="131763" y="994198"/>
            <a:ext cx="9067800" cy="513169"/>
          </a:xfrm>
          <a:prstGeom prst="rect">
            <a:avLst/>
          </a:prstGeom>
        </p:spPr>
        <p:txBody>
          <a:bodyPr/>
          <a:lstStyle/>
          <a:p>
            <a:r>
              <a:rPr lang="fr-FR" sz="2400" b="1" kern="0" dirty="0">
                <a:solidFill>
                  <a:srgbClr val="DA6667"/>
                </a:solidFill>
                <a:latin typeface="Arial Narrow" pitchFamily="34" charset="0"/>
              </a:rPr>
              <a:t>Transitions induites : Amplification optique </a:t>
            </a:r>
          </a:p>
          <a:p>
            <a:r>
              <a:rPr lang="fr-FR" sz="2400" b="1" kern="0" dirty="0">
                <a:solidFill>
                  <a:srgbClr val="DA6667"/>
                </a:solidFill>
                <a:latin typeface="Arial Narrow" pitchFamily="34" charset="0"/>
                <a:sym typeface="Wingdings" pitchFamily="2" charset="2"/>
              </a:rPr>
              <a:t> L’amplificateur Erbium : </a:t>
            </a:r>
            <a:r>
              <a:rPr lang="fr-FR" sz="2400" b="1" kern="0" dirty="0">
                <a:solidFill>
                  <a:srgbClr val="C00000"/>
                </a:solidFill>
                <a:latin typeface="Arial Narrow" pitchFamily="34" charset="0"/>
                <a:sym typeface="Wingdings" pitchFamily="2" charset="2"/>
              </a:rPr>
              <a:t>Erbium </a:t>
            </a:r>
            <a:r>
              <a:rPr lang="fr-FR" sz="2400" b="1" kern="0" dirty="0" err="1">
                <a:solidFill>
                  <a:srgbClr val="C00000"/>
                </a:solidFill>
                <a:latin typeface="Arial Narrow" pitchFamily="34" charset="0"/>
                <a:sym typeface="Wingdings" pitchFamily="2" charset="2"/>
              </a:rPr>
              <a:t>Doped</a:t>
            </a:r>
            <a:r>
              <a:rPr lang="fr-FR" sz="2400" b="1" kern="0" dirty="0">
                <a:solidFill>
                  <a:srgbClr val="C00000"/>
                </a:solidFill>
                <a:latin typeface="Arial Narrow" pitchFamily="34" charset="0"/>
                <a:sym typeface="Wingdings" pitchFamily="2" charset="2"/>
              </a:rPr>
              <a:t> </a:t>
            </a:r>
            <a:r>
              <a:rPr lang="fr-FR" sz="2400" b="1" kern="0" dirty="0" err="1">
                <a:solidFill>
                  <a:srgbClr val="C00000"/>
                </a:solidFill>
                <a:latin typeface="Arial Narrow" pitchFamily="34" charset="0"/>
                <a:sym typeface="Wingdings" pitchFamily="2" charset="2"/>
              </a:rPr>
              <a:t>Fiber</a:t>
            </a:r>
            <a:r>
              <a:rPr lang="fr-FR" sz="2400" b="1" kern="0" dirty="0">
                <a:solidFill>
                  <a:srgbClr val="C00000"/>
                </a:solidFill>
                <a:latin typeface="Arial Narrow" pitchFamily="34" charset="0"/>
                <a:sym typeface="Wingdings" pitchFamily="2" charset="2"/>
              </a:rPr>
              <a:t> Amplifier (EDFA)</a:t>
            </a:r>
            <a:endParaRPr lang="fr-FR" sz="2400" b="1" kern="0" dirty="0">
              <a:solidFill>
                <a:srgbClr val="C00000"/>
              </a:solidFill>
              <a:latin typeface="Arial Narrow" pitchFamily="34" charset="0"/>
              <a:ea typeface="+mj-ea"/>
              <a:cs typeface="+mj-cs"/>
            </a:endParaRPr>
          </a:p>
        </p:txBody>
      </p:sp>
      <p:pic>
        <p:nvPicPr>
          <p:cNvPr id="221186" name="Picture 2" descr="http://www.fiber-optic-tutorial.com/wp-content/uploads/2014/12/the-components-of-EDFA.jpg"/>
          <p:cNvPicPr>
            <a:picLocks noChangeAspect="1" noChangeArrowheads="1"/>
          </p:cNvPicPr>
          <p:nvPr/>
        </p:nvPicPr>
        <p:blipFill>
          <a:blip r:embed="rId2"/>
          <a:srcRect/>
          <a:stretch>
            <a:fillRect/>
          </a:stretch>
        </p:blipFill>
        <p:spPr bwMode="auto">
          <a:xfrm>
            <a:off x="1724390" y="2251882"/>
            <a:ext cx="5140355" cy="3232974"/>
          </a:xfrm>
          <a:prstGeom prst="rect">
            <a:avLst/>
          </a:prstGeom>
          <a:noFill/>
        </p:spPr>
      </p:pic>
      <p:pic>
        <p:nvPicPr>
          <p:cNvPr id="221188" name="Picture 4" descr="http://otip.sjtu.edu.cn/introduction/image/Keopsys_EDFA.gif"/>
          <p:cNvPicPr>
            <a:picLocks noChangeAspect="1" noChangeArrowheads="1"/>
          </p:cNvPicPr>
          <p:nvPr/>
        </p:nvPicPr>
        <p:blipFill>
          <a:blip r:embed="rId3"/>
          <a:srcRect/>
          <a:stretch>
            <a:fillRect/>
          </a:stretch>
        </p:blipFill>
        <p:spPr bwMode="auto">
          <a:xfrm>
            <a:off x="7189366" y="3544226"/>
            <a:ext cx="3213489" cy="1936128"/>
          </a:xfrm>
          <a:prstGeom prst="rect">
            <a:avLst/>
          </a:prstGeom>
          <a:noFill/>
        </p:spPr>
      </p:pic>
      <p:cxnSp>
        <p:nvCxnSpPr>
          <p:cNvPr id="17" name="Connecteur droit avec flèche 16"/>
          <p:cNvCxnSpPr/>
          <p:nvPr/>
        </p:nvCxnSpPr>
        <p:spPr>
          <a:xfrm>
            <a:off x="6314879" y="2953452"/>
            <a:ext cx="422694" cy="750498"/>
          </a:xfrm>
          <a:prstGeom prst="straightConnector1">
            <a:avLst/>
          </a:prstGeom>
          <a:ln w="28575">
            <a:solidFill>
              <a:schemeClr val="tx1"/>
            </a:solidFill>
            <a:headEnd type="arrow"/>
            <a:tailEnd type="arrow"/>
          </a:ln>
        </p:spPr>
        <p:style>
          <a:lnRef idx="1">
            <a:schemeClr val="accent6"/>
          </a:lnRef>
          <a:fillRef idx="0">
            <a:schemeClr val="accent6"/>
          </a:fillRef>
          <a:effectRef idx="0">
            <a:schemeClr val="accent6"/>
          </a:effectRef>
          <a:fontRef idx="minor">
            <a:schemeClr val="tx1"/>
          </a:fontRef>
        </p:style>
      </p:cxnSp>
      <p:sp>
        <p:nvSpPr>
          <p:cNvPr id="18" name="ZoneTexte 17"/>
          <p:cNvSpPr txBox="1"/>
          <p:nvPr/>
        </p:nvSpPr>
        <p:spPr>
          <a:xfrm>
            <a:off x="6608359" y="2954998"/>
            <a:ext cx="748923" cy="369332"/>
          </a:xfrm>
          <a:prstGeom prst="rect">
            <a:avLst/>
          </a:prstGeom>
          <a:solidFill>
            <a:schemeClr val="tx2"/>
          </a:solidFill>
        </p:spPr>
        <p:txBody>
          <a:bodyPr wrap="none" rtlCol="0">
            <a:spAutoFit/>
          </a:bodyPr>
          <a:lstStyle/>
          <a:p>
            <a:r>
              <a:rPr lang="fr-FR" dirty="0" smtClean="0"/>
              <a:t>10cm</a:t>
            </a:r>
            <a:endParaRPr lang="fr-FR" dirty="0"/>
          </a:p>
        </p:txBody>
      </p:sp>
      <p:sp>
        <p:nvSpPr>
          <p:cNvPr id="11" name="Espace réservé du numéro de diapositive 1"/>
          <p:cNvSpPr>
            <a:spLocks noGrp="1"/>
          </p:cNvSpPr>
          <p:nvPr>
            <p:ph type="sldNum" sz="quarter" idx="11"/>
          </p:nvPr>
        </p:nvSpPr>
        <p:spPr>
          <a:xfrm>
            <a:off x="438151" y="6403938"/>
            <a:ext cx="1115483" cy="288925"/>
          </a:xfrm>
        </p:spPr>
        <p:txBody>
          <a:bodyPr/>
          <a:lstStyle/>
          <a:p>
            <a:r>
              <a:rPr lang="fr-FR" dirty="0" smtClean="0"/>
              <a:t>page </a:t>
            </a:r>
            <a:fld id="{C6DDD436-036D-4AFC-B45E-DF406FB8E6F8}" type="slidenum">
              <a:rPr lang="fr-FR" smtClean="0"/>
              <a:pPr/>
              <a:t>26</a:t>
            </a:fld>
            <a:endParaRPr lang="fr-FR" dirty="0"/>
          </a:p>
        </p:txBody>
      </p:sp>
      <p:sp>
        <p:nvSpPr>
          <p:cNvPr id="12" name="Titre 1"/>
          <p:cNvSpPr txBox="1">
            <a:spLocks/>
          </p:cNvSpPr>
          <p:nvPr/>
        </p:nvSpPr>
        <p:spPr>
          <a:xfrm>
            <a:off x="2288659" y="6352067"/>
            <a:ext cx="7391400" cy="392666"/>
          </a:xfrm>
          <a:prstGeom prst="rect">
            <a:avLst/>
          </a:prstGeom>
        </p:spPr>
        <p:txBody>
          <a:bodyPr/>
          <a:lstStyle/>
          <a:p>
            <a:pPr>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lang="fr-FR" b="1" kern="0" dirty="0">
              <a:solidFill>
                <a:schemeClr val="tx2"/>
              </a:solidFill>
              <a:latin typeface="+mj-lt"/>
              <a:ea typeface="+mj-ea"/>
              <a:cs typeface="+mj-cs"/>
            </a:endParaRPr>
          </a:p>
        </p:txBody>
      </p:sp>
      <p:sp>
        <p:nvSpPr>
          <p:cNvPr id="13" name="Rectangle 12"/>
          <p:cNvSpPr/>
          <p:nvPr/>
        </p:nvSpPr>
        <p:spPr>
          <a:xfrm>
            <a:off x="2077169" y="457855"/>
            <a:ext cx="8138766" cy="523220"/>
          </a:xfrm>
          <a:prstGeom prst="rect">
            <a:avLst/>
          </a:prstGeom>
        </p:spPr>
        <p:txBody>
          <a:bodyPr wrap="none">
            <a:spAutoFit/>
          </a:bodyPr>
          <a:lstStyle/>
          <a:p>
            <a:r>
              <a:rPr lang="fr-FR" sz="2800" b="1" kern="0" dirty="0" smtClean="0">
                <a:solidFill>
                  <a:srgbClr val="DA6667"/>
                </a:solidFill>
                <a:latin typeface="Arial"/>
              </a:rPr>
              <a:t>3. Les </a:t>
            </a:r>
            <a:r>
              <a:rPr lang="fr-FR" sz="2800" b="1" kern="0" dirty="0">
                <a:solidFill>
                  <a:srgbClr val="DA6667"/>
                </a:solidFill>
                <a:latin typeface="Arial"/>
              </a:rPr>
              <a:t>transitions radiatives : La luminescence</a:t>
            </a:r>
          </a:p>
        </p:txBody>
      </p:sp>
    </p:spTree>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txBox="1">
            <a:spLocks noChangeArrowheads="1"/>
          </p:cNvSpPr>
          <p:nvPr/>
        </p:nvSpPr>
        <p:spPr>
          <a:xfrm>
            <a:off x="131763" y="984845"/>
            <a:ext cx="9067800" cy="513169"/>
          </a:xfrm>
          <a:prstGeom prst="rect">
            <a:avLst/>
          </a:prstGeom>
        </p:spPr>
        <p:txBody>
          <a:bodyPr/>
          <a:lstStyle/>
          <a:p>
            <a:r>
              <a:rPr lang="fr-FR" sz="2400" b="1" kern="0" dirty="0">
                <a:solidFill>
                  <a:srgbClr val="DA6667"/>
                </a:solidFill>
                <a:latin typeface="Arial Narrow" pitchFamily="34" charset="0"/>
              </a:rPr>
              <a:t>Transitions induites : Amplification optique </a:t>
            </a:r>
          </a:p>
          <a:p>
            <a:r>
              <a:rPr lang="fr-FR" sz="2400" b="1" kern="0" dirty="0">
                <a:solidFill>
                  <a:srgbClr val="DA6667"/>
                </a:solidFill>
                <a:latin typeface="Arial Narrow" pitchFamily="34" charset="0"/>
                <a:sym typeface="Wingdings" pitchFamily="2" charset="2"/>
              </a:rPr>
              <a:t> L’amplificateur à </a:t>
            </a:r>
            <a:r>
              <a:rPr lang="fr-FR" sz="2400" b="1" kern="0" dirty="0" err="1">
                <a:solidFill>
                  <a:srgbClr val="DA6667"/>
                </a:solidFill>
                <a:latin typeface="Arial Narrow" pitchFamily="34" charset="0"/>
                <a:sym typeface="Wingdings" pitchFamily="2" charset="2"/>
              </a:rPr>
              <a:t>semiconducteur</a:t>
            </a:r>
            <a:endParaRPr lang="fr-FR" sz="2400" b="1" kern="0" dirty="0">
              <a:solidFill>
                <a:srgbClr val="DA6667"/>
              </a:solidFill>
              <a:latin typeface="Arial Narrow" pitchFamily="34" charset="0"/>
              <a:ea typeface="+mj-ea"/>
              <a:cs typeface="+mj-cs"/>
            </a:endParaRPr>
          </a:p>
        </p:txBody>
      </p:sp>
      <p:sp>
        <p:nvSpPr>
          <p:cNvPr id="6" name="ZoneTexte 5"/>
          <p:cNvSpPr txBox="1"/>
          <p:nvPr/>
        </p:nvSpPr>
        <p:spPr>
          <a:xfrm>
            <a:off x="2041586" y="1949570"/>
            <a:ext cx="2379177" cy="369332"/>
          </a:xfrm>
          <a:prstGeom prst="rect">
            <a:avLst/>
          </a:prstGeom>
          <a:noFill/>
        </p:spPr>
        <p:txBody>
          <a:bodyPr wrap="none" rtlCol="0">
            <a:spAutoFit/>
          </a:bodyPr>
          <a:lstStyle/>
          <a:p>
            <a:r>
              <a:rPr lang="fr-FR" b="1" dirty="0" smtClean="0">
                <a:latin typeface="Arial Narrow" pitchFamily="34" charset="0"/>
              </a:rPr>
              <a:t>Système à deux niveaux</a:t>
            </a:r>
            <a:endParaRPr lang="fr-FR" b="1" dirty="0">
              <a:latin typeface="Arial Narrow" pitchFamily="34" charset="0"/>
            </a:endParaRPr>
          </a:p>
        </p:txBody>
      </p:sp>
      <p:pic>
        <p:nvPicPr>
          <p:cNvPr id="212994" name="Picture 2" descr="http://www.gr-univers.fr/dictionnaire/img/jonctionp-n1.png"/>
          <p:cNvPicPr>
            <a:picLocks noChangeAspect="1" noChangeArrowheads="1"/>
          </p:cNvPicPr>
          <p:nvPr/>
        </p:nvPicPr>
        <p:blipFill>
          <a:blip r:embed="rId2"/>
          <a:srcRect/>
          <a:stretch>
            <a:fillRect/>
          </a:stretch>
        </p:blipFill>
        <p:spPr bwMode="auto">
          <a:xfrm>
            <a:off x="1956550" y="2441127"/>
            <a:ext cx="4363737" cy="3090385"/>
          </a:xfrm>
          <a:prstGeom prst="rect">
            <a:avLst/>
          </a:prstGeom>
          <a:noFill/>
        </p:spPr>
      </p:pic>
      <p:grpSp>
        <p:nvGrpSpPr>
          <p:cNvPr id="13" name="Groupe 12"/>
          <p:cNvGrpSpPr/>
          <p:nvPr/>
        </p:nvGrpSpPr>
        <p:grpSpPr>
          <a:xfrm>
            <a:off x="6993448" y="1781356"/>
            <a:ext cx="2333625" cy="1495079"/>
            <a:chOff x="5452194" y="2678502"/>
            <a:chExt cx="2333625" cy="1495079"/>
          </a:xfrm>
        </p:grpSpPr>
        <p:pic>
          <p:nvPicPr>
            <p:cNvPr id="212996" name="Picture 4" descr="http://absysfrance.com/wp-content/uploads/2013/05/soa.jpg"/>
            <p:cNvPicPr>
              <a:picLocks noChangeAspect="1" noChangeArrowheads="1"/>
            </p:cNvPicPr>
            <p:nvPr/>
          </p:nvPicPr>
          <p:blipFill>
            <a:blip r:embed="rId3"/>
            <a:srcRect/>
            <a:stretch>
              <a:fillRect/>
            </a:stretch>
          </p:blipFill>
          <p:spPr bwMode="auto">
            <a:xfrm>
              <a:off x="5452194" y="2678502"/>
              <a:ext cx="2333625" cy="1428750"/>
            </a:xfrm>
            <a:prstGeom prst="rect">
              <a:avLst/>
            </a:prstGeom>
            <a:noFill/>
          </p:spPr>
        </p:pic>
        <p:cxnSp>
          <p:nvCxnSpPr>
            <p:cNvPr id="10" name="Connecteur droit avec flèche 9"/>
            <p:cNvCxnSpPr/>
            <p:nvPr/>
          </p:nvCxnSpPr>
          <p:spPr>
            <a:xfrm>
              <a:off x="6173788" y="3709358"/>
              <a:ext cx="822235" cy="43133"/>
            </a:xfrm>
            <a:prstGeom prst="straightConnector1">
              <a:avLst/>
            </a:prstGeom>
            <a:ln>
              <a:solidFill>
                <a:schemeClr val="tx1"/>
              </a:solidFill>
              <a:headEnd type="arrow"/>
              <a:tailEnd type="arrow"/>
            </a:ln>
          </p:spPr>
          <p:style>
            <a:lnRef idx="1">
              <a:schemeClr val="accent6"/>
            </a:lnRef>
            <a:fillRef idx="0">
              <a:schemeClr val="accent6"/>
            </a:fillRef>
            <a:effectRef idx="0">
              <a:schemeClr val="accent6"/>
            </a:effectRef>
            <a:fontRef idx="minor">
              <a:schemeClr val="tx1"/>
            </a:fontRef>
          </p:style>
        </p:cxnSp>
        <p:sp>
          <p:nvSpPr>
            <p:cNvPr id="11" name="ZoneTexte 10"/>
            <p:cNvSpPr txBox="1"/>
            <p:nvPr/>
          </p:nvSpPr>
          <p:spPr>
            <a:xfrm rot="213779">
              <a:off x="6191129" y="3804249"/>
              <a:ext cx="747320" cy="369332"/>
            </a:xfrm>
            <a:prstGeom prst="rect">
              <a:avLst/>
            </a:prstGeom>
            <a:noFill/>
          </p:spPr>
          <p:txBody>
            <a:bodyPr wrap="none" rtlCol="0">
              <a:spAutoFit/>
            </a:bodyPr>
            <a:lstStyle/>
            <a:p>
              <a:r>
                <a:rPr lang="fr-FR" dirty="0" smtClean="0">
                  <a:sym typeface="Symbol"/>
                </a:rPr>
                <a:t>2cm</a:t>
              </a:r>
              <a:endParaRPr lang="fr-FR" dirty="0"/>
            </a:p>
          </p:txBody>
        </p:sp>
      </p:grpSp>
      <p:grpSp>
        <p:nvGrpSpPr>
          <p:cNvPr id="18" name="Groupe 17"/>
          <p:cNvGrpSpPr/>
          <p:nvPr/>
        </p:nvGrpSpPr>
        <p:grpSpPr>
          <a:xfrm>
            <a:off x="6588006" y="2372265"/>
            <a:ext cx="3407134" cy="3651701"/>
            <a:chOff x="5064006" y="2372264"/>
            <a:chExt cx="3407134" cy="3651701"/>
          </a:xfrm>
        </p:grpSpPr>
        <p:pic>
          <p:nvPicPr>
            <p:cNvPr id="212998" name="Picture 6" descr="design of SOA"/>
            <p:cNvPicPr>
              <a:picLocks noChangeAspect="1" noChangeArrowheads="1"/>
            </p:cNvPicPr>
            <p:nvPr/>
          </p:nvPicPr>
          <p:blipFill>
            <a:blip r:embed="rId4"/>
            <a:srcRect/>
            <a:stretch>
              <a:fillRect/>
            </a:stretch>
          </p:blipFill>
          <p:spPr bwMode="auto">
            <a:xfrm>
              <a:off x="5064006" y="3916783"/>
              <a:ext cx="3407134" cy="2107182"/>
            </a:xfrm>
            <a:prstGeom prst="rect">
              <a:avLst/>
            </a:prstGeom>
            <a:noFill/>
          </p:spPr>
        </p:pic>
        <p:cxnSp>
          <p:nvCxnSpPr>
            <p:cNvPr id="15" name="Connecteur droit avec flèche 14"/>
            <p:cNvCxnSpPr/>
            <p:nvPr/>
          </p:nvCxnSpPr>
          <p:spPr>
            <a:xfrm>
              <a:off x="6173788" y="4848046"/>
              <a:ext cx="690113" cy="405441"/>
            </a:xfrm>
            <a:prstGeom prst="straightConnector1">
              <a:avLst/>
            </a:prstGeom>
            <a:ln>
              <a:solidFill>
                <a:schemeClr val="tx1"/>
              </a:solidFill>
              <a:headEnd type="arrow"/>
              <a:tailEnd type="arrow"/>
            </a:ln>
          </p:spPr>
          <p:style>
            <a:lnRef idx="1">
              <a:schemeClr val="accent6"/>
            </a:lnRef>
            <a:fillRef idx="0">
              <a:schemeClr val="accent6"/>
            </a:fillRef>
            <a:effectRef idx="0">
              <a:schemeClr val="accent6"/>
            </a:effectRef>
            <a:fontRef idx="minor">
              <a:schemeClr val="tx1"/>
            </a:fontRef>
          </p:style>
        </p:cxnSp>
        <p:sp>
          <p:nvSpPr>
            <p:cNvPr id="16" name="ZoneTexte 15"/>
            <p:cNvSpPr txBox="1"/>
            <p:nvPr/>
          </p:nvSpPr>
          <p:spPr>
            <a:xfrm>
              <a:off x="6093546" y="4977438"/>
              <a:ext cx="822661" cy="307777"/>
            </a:xfrm>
            <a:prstGeom prst="rect">
              <a:avLst/>
            </a:prstGeom>
            <a:noFill/>
            <a:scene3d>
              <a:camera prst="isometricLeftDown"/>
              <a:lightRig rig="threePt" dir="t"/>
            </a:scene3d>
          </p:spPr>
          <p:txBody>
            <a:bodyPr wrap="none" rtlCol="0">
              <a:spAutoFit/>
            </a:bodyPr>
            <a:lstStyle/>
            <a:p>
              <a:r>
                <a:rPr lang="fr-FR" sz="1400" b="1" dirty="0" err="1"/>
                <a:t>qq</a:t>
              </a:r>
              <a:r>
                <a:rPr lang="fr-FR" sz="1400" b="1" dirty="0"/>
                <a:t>. mm</a:t>
              </a:r>
            </a:p>
          </p:txBody>
        </p:sp>
        <p:sp>
          <p:nvSpPr>
            <p:cNvPr id="17" name="Forme libre 16"/>
            <p:cNvSpPr/>
            <p:nvPr/>
          </p:nvSpPr>
          <p:spPr>
            <a:xfrm>
              <a:off x="6642340" y="2372264"/>
              <a:ext cx="944592" cy="1785668"/>
            </a:xfrm>
            <a:custGeom>
              <a:avLst/>
              <a:gdLst>
                <a:gd name="connsiteX0" fmla="*/ 0 w 944592"/>
                <a:gd name="connsiteY0" fmla="*/ 0 h 1785668"/>
                <a:gd name="connsiteX1" fmla="*/ 836762 w 944592"/>
                <a:gd name="connsiteY1" fmla="*/ 948906 h 1785668"/>
                <a:gd name="connsiteX2" fmla="*/ 646981 w 944592"/>
                <a:gd name="connsiteY2" fmla="*/ 1785668 h 1785668"/>
              </a:gdLst>
              <a:ahLst/>
              <a:cxnLst>
                <a:cxn ang="0">
                  <a:pos x="connsiteX0" y="connsiteY0"/>
                </a:cxn>
                <a:cxn ang="0">
                  <a:pos x="connsiteX1" y="connsiteY1"/>
                </a:cxn>
                <a:cxn ang="0">
                  <a:pos x="connsiteX2" y="connsiteY2"/>
                </a:cxn>
              </a:cxnLst>
              <a:rect l="l" t="t" r="r" b="b"/>
              <a:pathLst>
                <a:path w="944592" h="1785668">
                  <a:moveTo>
                    <a:pt x="0" y="0"/>
                  </a:moveTo>
                  <a:cubicBezTo>
                    <a:pt x="364466" y="325647"/>
                    <a:pt x="728932" y="651295"/>
                    <a:pt x="836762" y="948906"/>
                  </a:cubicBezTo>
                  <a:cubicBezTo>
                    <a:pt x="944592" y="1246517"/>
                    <a:pt x="795786" y="1516092"/>
                    <a:pt x="646981" y="1785668"/>
                  </a:cubicBezTo>
                </a:path>
              </a:pathLst>
            </a:custGeom>
            <a:ln>
              <a:solidFill>
                <a:schemeClr val="tx1"/>
              </a:solidFill>
              <a:tailEnd type="arrow"/>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grpSp>
      <p:sp>
        <p:nvSpPr>
          <p:cNvPr id="22" name="Espace réservé du numéro de diapositive 1"/>
          <p:cNvSpPr>
            <a:spLocks noGrp="1"/>
          </p:cNvSpPr>
          <p:nvPr>
            <p:ph type="sldNum" sz="quarter" idx="11"/>
          </p:nvPr>
        </p:nvSpPr>
        <p:spPr>
          <a:xfrm>
            <a:off x="438151" y="6403938"/>
            <a:ext cx="1115483" cy="288925"/>
          </a:xfrm>
        </p:spPr>
        <p:txBody>
          <a:bodyPr/>
          <a:lstStyle/>
          <a:p>
            <a:r>
              <a:rPr lang="fr-FR" dirty="0" smtClean="0"/>
              <a:t>page </a:t>
            </a:r>
            <a:fld id="{C6DDD436-036D-4AFC-B45E-DF406FB8E6F8}" type="slidenum">
              <a:rPr lang="fr-FR" smtClean="0"/>
              <a:pPr/>
              <a:t>27</a:t>
            </a:fld>
            <a:endParaRPr lang="fr-FR" dirty="0"/>
          </a:p>
        </p:txBody>
      </p:sp>
      <p:sp>
        <p:nvSpPr>
          <p:cNvPr id="24" name="Titre 1"/>
          <p:cNvSpPr txBox="1">
            <a:spLocks/>
          </p:cNvSpPr>
          <p:nvPr/>
        </p:nvSpPr>
        <p:spPr>
          <a:xfrm>
            <a:off x="2288659" y="6352067"/>
            <a:ext cx="7391400" cy="392666"/>
          </a:xfrm>
          <a:prstGeom prst="rect">
            <a:avLst/>
          </a:prstGeom>
        </p:spPr>
        <p:txBody>
          <a:bodyPr/>
          <a:lstStyle/>
          <a:p>
            <a:pPr>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lang="fr-FR" b="1" kern="0" dirty="0">
              <a:solidFill>
                <a:schemeClr val="tx2"/>
              </a:solidFill>
              <a:latin typeface="+mj-lt"/>
              <a:ea typeface="+mj-ea"/>
              <a:cs typeface="+mj-cs"/>
            </a:endParaRPr>
          </a:p>
        </p:txBody>
      </p:sp>
      <p:sp>
        <p:nvSpPr>
          <p:cNvPr id="25" name="Rectangle 24"/>
          <p:cNvSpPr/>
          <p:nvPr/>
        </p:nvSpPr>
        <p:spPr>
          <a:xfrm>
            <a:off x="2077169" y="457855"/>
            <a:ext cx="8138766" cy="523220"/>
          </a:xfrm>
          <a:prstGeom prst="rect">
            <a:avLst/>
          </a:prstGeom>
        </p:spPr>
        <p:txBody>
          <a:bodyPr wrap="none">
            <a:spAutoFit/>
          </a:bodyPr>
          <a:lstStyle/>
          <a:p>
            <a:r>
              <a:rPr lang="fr-FR" sz="2800" b="1" kern="0" dirty="0" smtClean="0">
                <a:solidFill>
                  <a:srgbClr val="DA6667"/>
                </a:solidFill>
                <a:latin typeface="Arial"/>
              </a:rPr>
              <a:t>3. Les </a:t>
            </a:r>
            <a:r>
              <a:rPr lang="fr-FR" sz="2800" b="1" kern="0" dirty="0">
                <a:solidFill>
                  <a:srgbClr val="DA6667"/>
                </a:solidFill>
                <a:latin typeface="Arial"/>
              </a:rPr>
              <a:t>transitions radiatives : La luminescence</a:t>
            </a:r>
          </a:p>
        </p:txBody>
      </p:sp>
      <p:grpSp>
        <p:nvGrpSpPr>
          <p:cNvPr id="19" name="Groupe 18"/>
          <p:cNvGrpSpPr/>
          <p:nvPr/>
        </p:nvGrpSpPr>
        <p:grpSpPr>
          <a:xfrm>
            <a:off x="2288659" y="5587335"/>
            <a:ext cx="8169008" cy="1200329"/>
            <a:chOff x="4484942" y="4875367"/>
            <a:chExt cx="4508825" cy="2572028"/>
          </a:xfrm>
        </p:grpSpPr>
        <p:sp>
          <p:nvSpPr>
            <p:cNvPr id="21" name="Flèche droite 20"/>
            <p:cNvSpPr/>
            <p:nvPr/>
          </p:nvSpPr>
          <p:spPr>
            <a:xfrm>
              <a:off x="4484942" y="4976018"/>
              <a:ext cx="288554" cy="658861"/>
            </a:xfrm>
            <a:prstGeom prst="righ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20" name="ZoneTexte 19"/>
            <p:cNvSpPr txBox="1"/>
            <p:nvPr/>
          </p:nvSpPr>
          <p:spPr>
            <a:xfrm>
              <a:off x="4814269" y="4875367"/>
              <a:ext cx="4179498" cy="2572028"/>
            </a:xfrm>
            <a:prstGeom prst="rect">
              <a:avLst/>
            </a:prstGeom>
            <a:solidFill>
              <a:schemeClr val="tx2"/>
            </a:solidFill>
          </p:spPr>
          <p:txBody>
            <a:bodyPr wrap="square" rtlCol="0">
              <a:spAutoFit/>
            </a:bodyPr>
            <a:lstStyle/>
            <a:p>
              <a:r>
                <a:rPr lang="fr-FR" b="1" dirty="0" smtClean="0">
                  <a:solidFill>
                    <a:srgbClr val="FF0000"/>
                  </a:solidFill>
                  <a:latin typeface="Arial Narrow" pitchFamily="34" charset="0"/>
                </a:rPr>
                <a:t>Temps de vie </a:t>
              </a:r>
              <a:r>
                <a:rPr lang="fr-FR" b="1" dirty="0" smtClean="0">
                  <a:solidFill>
                    <a:srgbClr val="7030A0"/>
                  </a:solidFill>
                  <a:latin typeface="Arial Narrow" pitchFamily="34" charset="0"/>
                </a:rPr>
                <a:t>très court</a:t>
              </a:r>
              <a:r>
                <a:rPr lang="fr-FR" b="1" dirty="0" smtClean="0">
                  <a:solidFill>
                    <a:srgbClr val="FF0000"/>
                  </a:solidFill>
                  <a:latin typeface="Arial Narrow" pitchFamily="34" charset="0"/>
                </a:rPr>
                <a:t> : BP = </a:t>
              </a:r>
              <a:r>
                <a:rPr lang="fr-FR" b="1" dirty="0" err="1" smtClean="0">
                  <a:solidFill>
                    <a:srgbClr val="FF0000"/>
                  </a:solidFill>
                  <a:latin typeface="Arial Narrow" pitchFamily="34" charset="0"/>
                </a:rPr>
                <a:t>qq</a:t>
              </a:r>
              <a:r>
                <a:rPr lang="fr-FR" b="1" dirty="0" smtClean="0">
                  <a:solidFill>
                    <a:srgbClr val="FF0000"/>
                  </a:solidFill>
                  <a:latin typeface="Arial Narrow" pitchFamily="34" charset="0"/>
                </a:rPr>
                <a:t> GHz</a:t>
              </a:r>
            </a:p>
            <a:p>
              <a:pPr>
                <a:buFont typeface="Wingdings" pitchFamily="2" charset="2"/>
                <a:buChar char="è"/>
              </a:pPr>
              <a:r>
                <a:rPr lang="fr-FR" b="1" dirty="0" smtClean="0">
                  <a:solidFill>
                    <a:srgbClr val="FF0000"/>
                  </a:solidFill>
                  <a:latin typeface="Arial Narrow" pitchFamily="34" charset="0"/>
                  <a:sym typeface="Wingdings" pitchFamily="2" charset="2"/>
                </a:rPr>
                <a:t> Variation de gain entre les 0 et les 1 pour les signaux modulés haut débit</a:t>
              </a:r>
            </a:p>
            <a:p>
              <a:pPr>
                <a:buFont typeface="Wingdings" pitchFamily="2" charset="2"/>
                <a:buChar char="è"/>
              </a:pPr>
              <a:r>
                <a:rPr lang="fr-FR" b="1" dirty="0" smtClean="0">
                  <a:solidFill>
                    <a:srgbClr val="FF0000"/>
                  </a:solidFill>
                  <a:latin typeface="Arial Narrow" pitchFamily="34" charset="0"/>
                  <a:sym typeface="Wingdings" pitchFamily="2" charset="2"/>
                </a:rPr>
                <a:t> Déformation du signal : inadapté pour l’amplification optique en ligne</a:t>
              </a:r>
            </a:p>
            <a:p>
              <a:pPr>
                <a:buFont typeface="Wingdings" pitchFamily="2" charset="2"/>
                <a:buChar char="è"/>
              </a:pPr>
              <a:r>
                <a:rPr lang="fr-FR" b="1" dirty="0" smtClean="0">
                  <a:solidFill>
                    <a:srgbClr val="FF0000"/>
                  </a:solidFill>
                  <a:latin typeface="Arial Narrow" pitchFamily="34" charset="0"/>
                  <a:sym typeface="Wingdings" pitchFamily="2" charset="2"/>
                </a:rPr>
                <a:t> Utiliser pour des fonctions optiques</a:t>
              </a:r>
              <a:endParaRPr lang="fr-FR" b="1" dirty="0">
                <a:solidFill>
                  <a:srgbClr val="FF0000"/>
                </a:solidFill>
                <a:latin typeface="Arial Narrow"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childTnLst>
                          </p:cTn>
                        </p:par>
                        <p:par>
                          <p:cTn id="7" fill="hold">
                            <p:stCondLst>
                              <p:cond delay="0"/>
                            </p:stCondLst>
                            <p:childTnLst>
                              <p:par>
                                <p:cTn id="8" presetID="22" presetClass="entr" presetSubtype="1" fill="hold" nodeType="after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wipe(up)">
                                      <p:cBhvr>
                                        <p:cTn id="10" dur="500"/>
                                        <p:tgtEl>
                                          <p:spTgt spid="18"/>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wipe(left)">
                                      <p:cBhvr>
                                        <p:cTn id="15"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995892" y="1595762"/>
            <a:ext cx="8537944" cy="4847481"/>
          </a:xfrm>
          <a:prstGeom prst="rect">
            <a:avLst/>
          </a:prstGeom>
        </p:spPr>
        <p:txBody>
          <a:bodyPr wrap="square">
            <a:spAutoFit/>
          </a:bodyPr>
          <a:lstStyle/>
          <a:p>
            <a:pPr marL="342900" indent="-342900">
              <a:lnSpc>
                <a:spcPct val="150000"/>
              </a:lnSpc>
              <a:buFont typeface="+mj-lt"/>
              <a:buAutoNum type="arabicPeriod"/>
            </a:pPr>
            <a:r>
              <a:rPr lang="fr-FR" b="1" dirty="0" smtClean="0">
                <a:solidFill>
                  <a:schemeClr val="tx1">
                    <a:lumMod val="50000"/>
                    <a:lumOff val="50000"/>
                  </a:schemeClr>
                </a:solidFill>
                <a:latin typeface="Arial Narrow" pitchFamily="34" charset="0"/>
              </a:rPr>
              <a:t>Principe de l’émission de lumière</a:t>
            </a:r>
          </a:p>
          <a:p>
            <a:pPr marL="342900" indent="-342900">
              <a:lnSpc>
                <a:spcPct val="150000"/>
              </a:lnSpc>
              <a:buFont typeface="+mj-lt"/>
              <a:buAutoNum type="arabicPeriod"/>
            </a:pPr>
            <a:r>
              <a:rPr lang="fr-FR" b="1" dirty="0" smtClean="0">
                <a:solidFill>
                  <a:schemeClr val="tx1">
                    <a:lumMod val="50000"/>
                    <a:lumOff val="50000"/>
                  </a:schemeClr>
                </a:solidFill>
                <a:latin typeface="Arial Narrow" pitchFamily="34" charset="0"/>
              </a:rPr>
              <a:t>Le rayonnement thermique</a:t>
            </a:r>
          </a:p>
          <a:p>
            <a:pPr marL="342900" indent="-342900">
              <a:lnSpc>
                <a:spcPct val="150000"/>
              </a:lnSpc>
              <a:buFont typeface="+mj-lt"/>
              <a:buAutoNum type="arabicPeriod"/>
            </a:pPr>
            <a:r>
              <a:rPr lang="fr-FR" b="1" dirty="0" smtClean="0">
                <a:solidFill>
                  <a:srgbClr val="8F8685"/>
                </a:solidFill>
                <a:latin typeface="Arial Narrow" pitchFamily="34" charset="0"/>
              </a:rPr>
              <a:t>Les transitions radiatives : La luminescence</a:t>
            </a:r>
          </a:p>
          <a:p>
            <a:pPr marL="74613" indent="-354013">
              <a:lnSpc>
                <a:spcPct val="150000"/>
              </a:lnSpc>
              <a:buFont typeface="+mj-lt"/>
              <a:buAutoNum type="arabicPeriod"/>
            </a:pPr>
            <a:r>
              <a:rPr lang="fr-FR" sz="2000" b="1" dirty="0" smtClean="0">
                <a:latin typeface="Arial Narrow" pitchFamily="34" charset="0"/>
                <a:sym typeface="Wingdings" pitchFamily="2" charset="2"/>
              </a:rPr>
              <a:t>Les lasers</a:t>
            </a:r>
            <a:endParaRPr lang="fr-FR" sz="2000" dirty="0" smtClean="0">
              <a:latin typeface="Arial Narrow" pitchFamily="34" charset="0"/>
            </a:endParaRPr>
          </a:p>
          <a:p>
            <a:pPr marL="527050" lvl="1" indent="-342900">
              <a:lnSpc>
                <a:spcPct val="150000"/>
              </a:lnSpc>
              <a:buFont typeface="+mj-lt"/>
              <a:buAutoNum type="alphaLcParenR"/>
            </a:pPr>
            <a:r>
              <a:rPr lang="fr-FR" sz="2000" dirty="0" smtClean="0">
                <a:latin typeface="Arial Narrow" pitchFamily="34" charset="0"/>
                <a:sym typeface="Wingdings" pitchFamily="2" charset="2"/>
              </a:rPr>
              <a:t>La cavité résonnante</a:t>
            </a:r>
          </a:p>
          <a:p>
            <a:pPr marL="527050" lvl="1" indent="-342900">
              <a:lnSpc>
                <a:spcPct val="150000"/>
              </a:lnSpc>
              <a:buFont typeface="+mj-lt"/>
              <a:buAutoNum type="alphaLcParenR"/>
            </a:pPr>
            <a:r>
              <a:rPr lang="fr-FR" sz="2000" dirty="0" smtClean="0">
                <a:latin typeface="Arial Narrow" pitchFamily="34" charset="0"/>
                <a:sym typeface="Wingdings" pitchFamily="2" charset="2"/>
              </a:rPr>
              <a:t>Le laser</a:t>
            </a:r>
          </a:p>
          <a:p>
            <a:pPr marL="527050" lvl="1" indent="-342900">
              <a:lnSpc>
                <a:spcPct val="150000"/>
              </a:lnSpc>
              <a:buFont typeface="+mj-lt"/>
              <a:buAutoNum type="alphaLcParenR"/>
            </a:pPr>
            <a:r>
              <a:rPr lang="fr-FR" sz="2000" dirty="0" smtClean="0">
                <a:latin typeface="Arial Narrow" pitchFamily="34" charset="0"/>
                <a:sym typeface="Wingdings" pitchFamily="2" charset="2"/>
              </a:rPr>
              <a:t>Caractéristiques principales d’un faisceau laser</a:t>
            </a:r>
            <a:endParaRPr lang="fr-FR" sz="2000" dirty="0" smtClean="0">
              <a:latin typeface="Arial Narrow" pitchFamily="34" charset="0"/>
            </a:endParaRPr>
          </a:p>
          <a:p>
            <a:pPr marL="900113" lvl="2" indent="-265113">
              <a:lnSpc>
                <a:spcPct val="150000"/>
              </a:lnSpc>
            </a:pPr>
            <a:endParaRPr lang="fr-FR" dirty="0" smtClean="0">
              <a:solidFill>
                <a:srgbClr val="847573"/>
              </a:solidFill>
              <a:latin typeface="Arial Narrow" pitchFamily="34" charset="0"/>
            </a:endParaRPr>
          </a:p>
          <a:p>
            <a:pPr marL="900113" lvl="2" indent="-265113">
              <a:lnSpc>
                <a:spcPct val="150000"/>
              </a:lnSpc>
              <a:buFont typeface="Arial" pitchFamily="34" charset="0"/>
              <a:buChar char="•"/>
            </a:pPr>
            <a:endParaRPr lang="fr-FR" dirty="0" smtClean="0">
              <a:latin typeface="Arial Narrow" pitchFamily="34" charset="0"/>
            </a:endParaRPr>
          </a:p>
          <a:p>
            <a:pPr marL="900113" lvl="2" indent="-265113">
              <a:lnSpc>
                <a:spcPct val="150000"/>
              </a:lnSpc>
              <a:buFont typeface="Arial" pitchFamily="34" charset="0"/>
              <a:buChar char="•"/>
            </a:pPr>
            <a:endParaRPr lang="fr-FR" dirty="0" smtClean="0">
              <a:latin typeface="Arial Narrow" pitchFamily="34" charset="0"/>
            </a:endParaRPr>
          </a:p>
          <a:p>
            <a:pPr lvl="1">
              <a:lnSpc>
                <a:spcPct val="150000"/>
              </a:lnSpc>
            </a:pPr>
            <a:endParaRPr lang="fr-FR" dirty="0">
              <a:latin typeface="Arial Narrow" pitchFamily="34" charset="0"/>
            </a:endParaRPr>
          </a:p>
        </p:txBody>
      </p:sp>
      <p:sp>
        <p:nvSpPr>
          <p:cNvPr id="6" name="Espace réservé du numéro de diapositive 1"/>
          <p:cNvSpPr>
            <a:spLocks noGrp="1"/>
          </p:cNvSpPr>
          <p:nvPr>
            <p:ph type="sldNum" sz="quarter" idx="11"/>
          </p:nvPr>
        </p:nvSpPr>
        <p:spPr>
          <a:xfrm>
            <a:off x="438151" y="6403938"/>
            <a:ext cx="1115483" cy="288925"/>
          </a:xfrm>
        </p:spPr>
        <p:txBody>
          <a:bodyPr/>
          <a:lstStyle/>
          <a:p>
            <a:r>
              <a:rPr lang="fr-FR" dirty="0" smtClean="0"/>
              <a:t>page </a:t>
            </a:r>
            <a:fld id="{C6DDD436-036D-4AFC-B45E-DF406FB8E6F8}" type="slidenum">
              <a:rPr lang="fr-FR" smtClean="0"/>
              <a:pPr/>
              <a:t>28</a:t>
            </a:fld>
            <a:endParaRPr lang="fr-FR" dirty="0"/>
          </a:p>
        </p:txBody>
      </p:sp>
      <p:sp>
        <p:nvSpPr>
          <p:cNvPr id="8" name="Titre 1"/>
          <p:cNvSpPr txBox="1">
            <a:spLocks/>
          </p:cNvSpPr>
          <p:nvPr/>
        </p:nvSpPr>
        <p:spPr>
          <a:xfrm>
            <a:off x="2288659" y="6352067"/>
            <a:ext cx="7391400" cy="392666"/>
          </a:xfrm>
          <a:prstGeom prst="rect">
            <a:avLst/>
          </a:prstGeom>
        </p:spPr>
        <p:txBody>
          <a:bodyPr/>
          <a:lstStyle/>
          <a:p>
            <a:pPr>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lang="fr-FR" b="1" kern="0" dirty="0">
              <a:solidFill>
                <a:schemeClr val="tx2"/>
              </a:solidFill>
              <a:latin typeface="+mj-lt"/>
              <a:ea typeface="+mj-ea"/>
              <a:cs typeface="+mj-cs"/>
            </a:endParaRPr>
          </a:p>
        </p:txBody>
      </p:sp>
      <p:sp>
        <p:nvSpPr>
          <p:cNvPr id="9" name="Titre 1"/>
          <p:cNvSpPr txBox="1">
            <a:spLocks/>
          </p:cNvSpPr>
          <p:nvPr/>
        </p:nvSpPr>
        <p:spPr>
          <a:xfrm>
            <a:off x="2076450" y="426484"/>
            <a:ext cx="7391400" cy="545066"/>
          </a:xfrm>
          <a:prstGeom prst="rect">
            <a:avLst/>
          </a:prstGeom>
        </p:spPr>
        <p:txBody>
          <a:bodyPr/>
          <a:lstStyle/>
          <a:p>
            <a:pPr>
              <a:defRPr/>
            </a:pPr>
            <a:r>
              <a:rPr lang="fr-FR" sz="2800" b="1" kern="0" dirty="0">
                <a:solidFill>
                  <a:srgbClr val="DA6667"/>
                </a:solidFill>
                <a:latin typeface="+mj-lt"/>
                <a:ea typeface="+mj-ea"/>
                <a:cs typeface="+mj-cs"/>
              </a:rPr>
              <a:t>Plan</a:t>
            </a:r>
          </a:p>
        </p:txBody>
      </p:sp>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 name="Titre 1"/>
          <p:cNvSpPr txBox="1">
            <a:spLocks/>
          </p:cNvSpPr>
          <p:nvPr/>
        </p:nvSpPr>
        <p:spPr>
          <a:xfrm>
            <a:off x="2088492" y="430296"/>
            <a:ext cx="7391400" cy="545066"/>
          </a:xfrm>
          <a:prstGeom prst="rect">
            <a:avLst/>
          </a:prstGeom>
        </p:spPr>
        <p:txBody>
          <a:bodyPr/>
          <a:lstStyle/>
          <a:p>
            <a:pPr>
              <a:defRPr/>
            </a:pPr>
            <a:r>
              <a:rPr lang="fr-FR" sz="2800" b="1" kern="0" dirty="0" smtClean="0">
                <a:solidFill>
                  <a:srgbClr val="DA6667"/>
                </a:solidFill>
                <a:latin typeface="+mj-lt"/>
                <a:ea typeface="+mj-ea"/>
                <a:cs typeface="+mj-cs"/>
              </a:rPr>
              <a:t>1. Principe </a:t>
            </a:r>
            <a:r>
              <a:rPr lang="fr-FR" sz="2800" b="1" kern="0" dirty="0">
                <a:solidFill>
                  <a:srgbClr val="DA6667"/>
                </a:solidFill>
                <a:latin typeface="+mj-lt"/>
                <a:ea typeface="+mj-ea"/>
                <a:cs typeface="+mj-cs"/>
              </a:rPr>
              <a:t>de l’émission de lumière</a:t>
            </a:r>
          </a:p>
        </p:txBody>
      </p:sp>
      <p:grpSp>
        <p:nvGrpSpPr>
          <p:cNvPr id="216" name="Groupe 215"/>
          <p:cNvGrpSpPr/>
          <p:nvPr/>
        </p:nvGrpSpPr>
        <p:grpSpPr>
          <a:xfrm>
            <a:off x="2232025" y="1322389"/>
            <a:ext cx="8115936" cy="2422273"/>
            <a:chOff x="708025" y="1322388"/>
            <a:chExt cx="8115936" cy="2422273"/>
          </a:xfrm>
        </p:grpSpPr>
        <p:grpSp>
          <p:nvGrpSpPr>
            <p:cNvPr id="3" name="Groupe 16"/>
            <p:cNvGrpSpPr>
              <a:grpSpLocks/>
            </p:cNvGrpSpPr>
            <p:nvPr/>
          </p:nvGrpSpPr>
          <p:grpSpPr bwMode="auto">
            <a:xfrm>
              <a:off x="708025" y="1322388"/>
              <a:ext cx="1633400" cy="2422273"/>
              <a:chOff x="1069887" y="1321701"/>
              <a:chExt cx="1633537" cy="2423453"/>
            </a:xfrm>
          </p:grpSpPr>
          <p:pic>
            <p:nvPicPr>
              <p:cNvPr id="70671" name="Picture 6" descr="http://upload.wikimedia.org/wikipedia/commons/thumb/4/4b/Silica.svg/220px-Silica.svg.png"/>
              <p:cNvPicPr>
                <a:picLocks noChangeAspect="1" noChangeArrowheads="1"/>
              </p:cNvPicPr>
              <p:nvPr/>
            </p:nvPicPr>
            <p:blipFill>
              <a:blip r:embed="rId2"/>
              <a:srcRect/>
              <a:stretch>
                <a:fillRect/>
              </a:stretch>
            </p:blipFill>
            <p:spPr bwMode="auto">
              <a:xfrm>
                <a:off x="1069887" y="2037004"/>
                <a:ext cx="1633537" cy="1708150"/>
              </a:xfrm>
              <a:prstGeom prst="rect">
                <a:avLst/>
              </a:prstGeom>
              <a:noFill/>
              <a:ln w="9525">
                <a:noFill/>
                <a:miter lim="800000"/>
                <a:headEnd/>
                <a:tailEnd/>
              </a:ln>
            </p:spPr>
          </p:pic>
          <p:sp>
            <p:nvSpPr>
              <p:cNvPr id="70672" name="ZoneTexte 14"/>
              <p:cNvSpPr txBox="1">
                <a:spLocks noChangeArrowheads="1"/>
              </p:cNvSpPr>
              <p:nvPr/>
            </p:nvSpPr>
            <p:spPr bwMode="auto">
              <a:xfrm>
                <a:off x="1424029" y="1321701"/>
                <a:ext cx="925253" cy="523220"/>
              </a:xfrm>
              <a:prstGeom prst="rect">
                <a:avLst/>
              </a:prstGeom>
              <a:noFill/>
              <a:ln w="9525">
                <a:noFill/>
                <a:miter lim="800000"/>
                <a:headEnd/>
                <a:tailEnd/>
              </a:ln>
            </p:spPr>
            <p:txBody>
              <a:bodyPr wrap="none">
                <a:spAutoFit/>
              </a:bodyPr>
              <a:lstStyle/>
              <a:p>
                <a:pPr algn="ctr"/>
                <a:r>
                  <a:rPr lang="fr-FR" altLang="fr-FR" sz="1400" b="1">
                    <a:solidFill>
                      <a:srgbClr val="002060"/>
                    </a:solidFill>
                    <a:latin typeface="Arial Narrow" pitchFamily="34" charset="0"/>
                  </a:rPr>
                  <a:t>Matière</a:t>
                </a:r>
              </a:p>
              <a:p>
                <a:pPr algn="ctr"/>
                <a:r>
                  <a:rPr lang="fr-FR" altLang="fr-FR" sz="1400" b="1">
                    <a:solidFill>
                      <a:srgbClr val="002060"/>
                    </a:solidFill>
                    <a:latin typeface="Arial Narrow" pitchFamily="34" charset="0"/>
                  </a:rPr>
                  <a:t>(ex: Silice)</a:t>
                </a:r>
              </a:p>
            </p:txBody>
          </p:sp>
        </p:grpSp>
        <p:grpSp>
          <p:nvGrpSpPr>
            <p:cNvPr id="4" name="Groupe 17"/>
            <p:cNvGrpSpPr>
              <a:grpSpLocks/>
            </p:cNvGrpSpPr>
            <p:nvPr/>
          </p:nvGrpSpPr>
          <p:grpSpPr bwMode="auto">
            <a:xfrm>
              <a:off x="3518189" y="1322388"/>
              <a:ext cx="1169889" cy="1951016"/>
              <a:chOff x="3799309" y="1321701"/>
              <a:chExt cx="1169987" cy="1951966"/>
            </a:xfrm>
          </p:grpSpPr>
          <p:pic>
            <p:nvPicPr>
              <p:cNvPr id="70669" name="Picture 2" descr="http://www.fsg.ulaval.ca/opus/scphys4/images/eau1.gif"/>
              <p:cNvPicPr>
                <a:picLocks noChangeAspect="1" noChangeArrowheads="1"/>
              </p:cNvPicPr>
              <p:nvPr/>
            </p:nvPicPr>
            <p:blipFill>
              <a:blip r:embed="rId3"/>
              <a:srcRect/>
              <a:stretch>
                <a:fillRect/>
              </a:stretch>
            </p:blipFill>
            <p:spPr bwMode="auto">
              <a:xfrm>
                <a:off x="3799309" y="2508492"/>
                <a:ext cx="1169987" cy="765175"/>
              </a:xfrm>
              <a:prstGeom prst="rect">
                <a:avLst/>
              </a:prstGeom>
              <a:noFill/>
              <a:ln w="9525">
                <a:noFill/>
                <a:miter lim="800000"/>
                <a:headEnd/>
                <a:tailEnd/>
              </a:ln>
            </p:spPr>
          </p:pic>
          <p:sp>
            <p:nvSpPr>
              <p:cNvPr id="70670" name="ZoneTexte 14"/>
              <p:cNvSpPr txBox="1">
                <a:spLocks noChangeArrowheads="1"/>
              </p:cNvSpPr>
              <p:nvPr/>
            </p:nvSpPr>
            <p:spPr bwMode="auto">
              <a:xfrm>
                <a:off x="3976177" y="1321701"/>
                <a:ext cx="816250" cy="523220"/>
              </a:xfrm>
              <a:prstGeom prst="rect">
                <a:avLst/>
              </a:prstGeom>
              <a:noFill/>
              <a:ln w="9525">
                <a:noFill/>
                <a:miter lim="800000"/>
                <a:headEnd/>
                <a:tailEnd/>
              </a:ln>
            </p:spPr>
            <p:txBody>
              <a:bodyPr wrap="none">
                <a:spAutoFit/>
              </a:bodyPr>
              <a:lstStyle/>
              <a:p>
                <a:pPr algn="ctr"/>
                <a:r>
                  <a:rPr lang="fr-FR" altLang="fr-FR" sz="1400" b="1">
                    <a:solidFill>
                      <a:srgbClr val="002060"/>
                    </a:solidFill>
                    <a:latin typeface="Arial Narrow" pitchFamily="34" charset="0"/>
                  </a:rPr>
                  <a:t>Molécule</a:t>
                </a:r>
              </a:p>
              <a:p>
                <a:pPr algn="ctr"/>
                <a:r>
                  <a:rPr lang="fr-FR" altLang="fr-FR" sz="1400" b="1">
                    <a:solidFill>
                      <a:srgbClr val="002060"/>
                    </a:solidFill>
                    <a:latin typeface="Arial Narrow" pitchFamily="34" charset="0"/>
                  </a:rPr>
                  <a:t>(ex: eau)</a:t>
                </a:r>
              </a:p>
            </p:txBody>
          </p:sp>
        </p:grpSp>
        <p:sp>
          <p:nvSpPr>
            <p:cNvPr id="70668" name="ZoneTexte 14"/>
            <p:cNvSpPr txBox="1">
              <a:spLocks noChangeArrowheads="1"/>
            </p:cNvSpPr>
            <p:nvPr/>
          </p:nvSpPr>
          <p:spPr bwMode="auto">
            <a:xfrm>
              <a:off x="6313723" y="1322388"/>
              <a:ext cx="643071" cy="307627"/>
            </a:xfrm>
            <a:prstGeom prst="rect">
              <a:avLst/>
            </a:prstGeom>
            <a:noFill/>
            <a:ln w="9525">
              <a:noFill/>
              <a:miter lim="800000"/>
              <a:headEnd/>
              <a:tailEnd/>
            </a:ln>
          </p:spPr>
          <p:txBody>
            <a:bodyPr wrap="none">
              <a:spAutoFit/>
            </a:bodyPr>
            <a:lstStyle/>
            <a:p>
              <a:pPr algn="ctr"/>
              <a:r>
                <a:rPr lang="fr-FR" altLang="fr-FR" sz="1400" b="1">
                  <a:solidFill>
                    <a:srgbClr val="002060"/>
                  </a:solidFill>
                  <a:latin typeface="Arial Narrow" pitchFamily="34" charset="0"/>
                </a:rPr>
                <a:t>Atome</a:t>
              </a:r>
            </a:p>
          </p:txBody>
        </p:sp>
        <p:pic>
          <p:nvPicPr>
            <p:cNvPr id="90114" name="Picture 2" descr="Atome"/>
            <p:cNvPicPr>
              <a:picLocks noChangeAspect="1" noChangeArrowheads="1"/>
            </p:cNvPicPr>
            <p:nvPr/>
          </p:nvPicPr>
          <p:blipFill>
            <a:blip r:embed="rId4"/>
            <a:srcRect/>
            <a:stretch>
              <a:fillRect/>
            </a:stretch>
          </p:blipFill>
          <p:spPr bwMode="auto">
            <a:xfrm>
              <a:off x="5400657" y="1699260"/>
              <a:ext cx="3423304" cy="1327404"/>
            </a:xfrm>
            <a:prstGeom prst="rect">
              <a:avLst/>
            </a:prstGeom>
            <a:noFill/>
          </p:spPr>
        </p:pic>
      </p:grpSp>
      <p:grpSp>
        <p:nvGrpSpPr>
          <p:cNvPr id="217" name="Groupe 216"/>
          <p:cNvGrpSpPr/>
          <p:nvPr/>
        </p:nvGrpSpPr>
        <p:grpSpPr>
          <a:xfrm>
            <a:off x="7371588" y="3031236"/>
            <a:ext cx="2738754" cy="1269460"/>
            <a:chOff x="5847588" y="3031236"/>
            <a:chExt cx="2738754" cy="1269460"/>
          </a:xfrm>
        </p:grpSpPr>
        <p:pic>
          <p:nvPicPr>
            <p:cNvPr id="90116" name="Picture 4" descr="Nuage"/>
            <p:cNvPicPr>
              <a:picLocks noChangeAspect="1" noChangeArrowheads="1"/>
            </p:cNvPicPr>
            <p:nvPr/>
          </p:nvPicPr>
          <p:blipFill>
            <a:blip r:embed="rId5"/>
            <a:srcRect/>
            <a:stretch>
              <a:fillRect/>
            </a:stretch>
          </p:blipFill>
          <p:spPr bwMode="auto">
            <a:xfrm>
              <a:off x="6912863" y="3045587"/>
              <a:ext cx="1673479" cy="1255109"/>
            </a:xfrm>
            <a:prstGeom prst="rect">
              <a:avLst/>
            </a:prstGeom>
            <a:noFill/>
          </p:spPr>
        </p:pic>
        <p:sp>
          <p:nvSpPr>
            <p:cNvPr id="213" name="Flèche à angle droit 212"/>
            <p:cNvSpPr/>
            <p:nvPr/>
          </p:nvSpPr>
          <p:spPr>
            <a:xfrm rot="5400000">
              <a:off x="6071616" y="2807208"/>
              <a:ext cx="553212" cy="1001268"/>
            </a:xfrm>
            <a:prstGeom prst="bentUp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grpSp>
      <p:grpSp>
        <p:nvGrpSpPr>
          <p:cNvPr id="2" name="Groupe 1"/>
          <p:cNvGrpSpPr/>
          <p:nvPr/>
        </p:nvGrpSpPr>
        <p:grpSpPr>
          <a:xfrm>
            <a:off x="3472475" y="3964296"/>
            <a:ext cx="4625030" cy="2420830"/>
            <a:chOff x="1498988" y="3729778"/>
            <a:chExt cx="5804516" cy="3038195"/>
          </a:xfrm>
        </p:grpSpPr>
        <p:grpSp>
          <p:nvGrpSpPr>
            <p:cNvPr id="212" name="Groupe 4"/>
            <p:cNvGrpSpPr>
              <a:grpSpLocks/>
            </p:cNvGrpSpPr>
            <p:nvPr/>
          </p:nvGrpSpPr>
          <p:grpSpPr bwMode="auto">
            <a:xfrm>
              <a:off x="1498988" y="3729778"/>
              <a:ext cx="5804516" cy="3038195"/>
              <a:chOff x="1917700" y="1775363"/>
              <a:chExt cx="5804516" cy="3037587"/>
            </a:xfrm>
          </p:grpSpPr>
          <p:sp>
            <p:nvSpPr>
              <p:cNvPr id="214" name="Line 17"/>
              <p:cNvSpPr>
                <a:spLocks noChangeShapeType="1"/>
              </p:cNvSpPr>
              <p:nvPr/>
            </p:nvSpPr>
            <p:spPr bwMode="auto">
              <a:xfrm>
                <a:off x="3881329" y="2105261"/>
                <a:ext cx="8626" cy="1077755"/>
              </a:xfrm>
              <a:prstGeom prst="line">
                <a:avLst/>
              </a:prstGeom>
              <a:noFill/>
              <a:ln w="28575">
                <a:solidFill>
                  <a:schemeClr val="tx1"/>
                </a:solidFill>
                <a:round/>
                <a:headEnd type="arrow" w="med" len="med"/>
                <a:tailEnd type="arrow" w="med" len="med"/>
              </a:ln>
              <a:effectLst/>
              <a:scene3d>
                <a:camera prst="isometricOffAxis2Right"/>
                <a:lightRig rig="threePt" dir="t"/>
              </a:scene3d>
              <a:extLst/>
            </p:spPr>
            <p:txBody>
              <a:bodyPr/>
              <a:lstStyle/>
              <a:p>
                <a:pPr>
                  <a:defRPr/>
                </a:pPr>
                <a:endParaRPr lang="fr-FR">
                  <a:ln w="28575">
                    <a:solidFill>
                      <a:schemeClr val="tx1"/>
                    </a:solidFill>
                  </a:ln>
                  <a:latin typeface="Arial Narrow" pitchFamily="34" charset="0"/>
                </a:endParaRPr>
              </a:p>
            </p:txBody>
          </p:sp>
          <p:sp>
            <p:nvSpPr>
              <p:cNvPr id="215" name="Ellipse 214"/>
              <p:cNvSpPr/>
              <p:nvPr/>
            </p:nvSpPr>
            <p:spPr bwMode="auto">
              <a:xfrm>
                <a:off x="3708809" y="2424277"/>
                <a:ext cx="336420" cy="336260"/>
              </a:xfrm>
              <a:prstGeom prst="ellipse">
                <a:avLst/>
              </a:prstGeom>
              <a:solidFill>
                <a:srgbClr val="3A7F86"/>
              </a:solidFill>
              <a:scene3d>
                <a:camera prst="isometricOffAxis2Right"/>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218" name="Line 2517"/>
              <p:cNvSpPr>
                <a:spLocks noChangeShapeType="1"/>
              </p:cNvSpPr>
              <p:nvPr/>
            </p:nvSpPr>
            <p:spPr bwMode="auto">
              <a:xfrm flipH="1" flipV="1">
                <a:off x="7411389" y="2495265"/>
                <a:ext cx="16113" cy="1219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19" name="Line 2518"/>
              <p:cNvSpPr>
                <a:spLocks noChangeShapeType="1"/>
              </p:cNvSpPr>
              <p:nvPr/>
            </p:nvSpPr>
            <p:spPr bwMode="auto">
              <a:xfrm flipV="1">
                <a:off x="7423474" y="2507462"/>
                <a:ext cx="4028" cy="3658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20" name="Line 2519"/>
              <p:cNvSpPr>
                <a:spLocks noChangeShapeType="1"/>
              </p:cNvSpPr>
              <p:nvPr/>
            </p:nvSpPr>
            <p:spPr bwMode="auto">
              <a:xfrm flipH="1">
                <a:off x="7375135" y="2495265"/>
                <a:ext cx="36254" cy="609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21" name="Line 2520"/>
              <p:cNvSpPr>
                <a:spLocks noChangeShapeType="1"/>
              </p:cNvSpPr>
              <p:nvPr/>
            </p:nvSpPr>
            <p:spPr bwMode="auto">
              <a:xfrm flipV="1">
                <a:off x="7407361" y="2544051"/>
                <a:ext cx="16113" cy="4268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22" name="Line 2521"/>
              <p:cNvSpPr>
                <a:spLocks noChangeShapeType="1"/>
              </p:cNvSpPr>
              <p:nvPr/>
            </p:nvSpPr>
            <p:spPr bwMode="auto">
              <a:xfrm flipH="1">
                <a:off x="7322768" y="2501363"/>
                <a:ext cx="52367" cy="1829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23" name="Line 2522"/>
              <p:cNvSpPr>
                <a:spLocks noChangeShapeType="1"/>
              </p:cNvSpPr>
              <p:nvPr/>
            </p:nvSpPr>
            <p:spPr bwMode="auto">
              <a:xfrm flipV="1">
                <a:off x="7371107" y="2586739"/>
                <a:ext cx="36254" cy="6708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24" name="Line 2523"/>
              <p:cNvSpPr>
                <a:spLocks noChangeShapeType="1"/>
              </p:cNvSpPr>
              <p:nvPr/>
            </p:nvSpPr>
            <p:spPr bwMode="auto">
              <a:xfrm flipV="1">
                <a:off x="7322768" y="2653820"/>
                <a:ext cx="48339" cy="7317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25" name="Line 2524"/>
              <p:cNvSpPr>
                <a:spLocks noChangeShapeType="1"/>
              </p:cNvSpPr>
              <p:nvPr/>
            </p:nvSpPr>
            <p:spPr bwMode="auto">
              <a:xfrm flipH="1">
                <a:off x="7254289" y="2519658"/>
                <a:ext cx="68480" cy="3658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26" name="Line 2525"/>
              <p:cNvSpPr>
                <a:spLocks noChangeShapeType="1"/>
              </p:cNvSpPr>
              <p:nvPr/>
            </p:nvSpPr>
            <p:spPr bwMode="auto">
              <a:xfrm flipV="1">
                <a:off x="7262345" y="2726999"/>
                <a:ext cx="60423" cy="9223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27" name="Line 2526"/>
              <p:cNvSpPr>
                <a:spLocks noChangeShapeType="1"/>
              </p:cNvSpPr>
              <p:nvPr/>
            </p:nvSpPr>
            <p:spPr bwMode="auto">
              <a:xfrm flipH="1">
                <a:off x="7169696" y="2556248"/>
                <a:ext cx="84593" cy="4878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28" name="Line 2527"/>
              <p:cNvSpPr>
                <a:spLocks noChangeShapeType="1"/>
              </p:cNvSpPr>
              <p:nvPr/>
            </p:nvSpPr>
            <p:spPr bwMode="auto">
              <a:xfrm flipV="1">
                <a:off x="7189837" y="2819235"/>
                <a:ext cx="72508"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29" name="Line 2528"/>
              <p:cNvSpPr>
                <a:spLocks noChangeShapeType="1"/>
              </p:cNvSpPr>
              <p:nvPr/>
            </p:nvSpPr>
            <p:spPr bwMode="auto">
              <a:xfrm flipH="1">
                <a:off x="7068991" y="2605034"/>
                <a:ext cx="100705" cy="6708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30" name="Line 2529"/>
              <p:cNvSpPr>
                <a:spLocks noChangeShapeType="1"/>
              </p:cNvSpPr>
              <p:nvPr/>
            </p:nvSpPr>
            <p:spPr bwMode="auto">
              <a:xfrm flipV="1">
                <a:off x="7109273" y="2916807"/>
                <a:ext cx="80564"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31" name="Line 2530"/>
              <p:cNvSpPr>
                <a:spLocks noChangeShapeType="1"/>
              </p:cNvSpPr>
              <p:nvPr/>
            </p:nvSpPr>
            <p:spPr bwMode="auto">
              <a:xfrm flipH="1">
                <a:off x="6956201" y="2672114"/>
                <a:ext cx="112790" cy="7927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32" name="Line 2531"/>
              <p:cNvSpPr>
                <a:spLocks noChangeShapeType="1"/>
              </p:cNvSpPr>
              <p:nvPr/>
            </p:nvSpPr>
            <p:spPr bwMode="auto">
              <a:xfrm flipV="1">
                <a:off x="7024680" y="3020477"/>
                <a:ext cx="84593" cy="11586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33" name="Line 2532"/>
              <p:cNvSpPr>
                <a:spLocks noChangeShapeType="1"/>
              </p:cNvSpPr>
              <p:nvPr/>
            </p:nvSpPr>
            <p:spPr bwMode="auto">
              <a:xfrm flipH="1">
                <a:off x="6835354" y="2751392"/>
                <a:ext cx="120846" cy="8613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34" name="Line 2534"/>
              <p:cNvSpPr>
                <a:spLocks noChangeShapeType="1"/>
              </p:cNvSpPr>
              <p:nvPr/>
            </p:nvSpPr>
            <p:spPr bwMode="auto">
              <a:xfrm flipV="1">
                <a:off x="6936060" y="3136344"/>
                <a:ext cx="88621" cy="11053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35" name="Line 2536"/>
              <p:cNvSpPr>
                <a:spLocks noChangeShapeType="1"/>
              </p:cNvSpPr>
              <p:nvPr/>
            </p:nvSpPr>
            <p:spPr bwMode="auto">
              <a:xfrm flipH="1">
                <a:off x="6706451" y="2837529"/>
                <a:ext cx="128903"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36" name="Line 2538"/>
              <p:cNvSpPr>
                <a:spLocks noChangeShapeType="1"/>
              </p:cNvSpPr>
              <p:nvPr/>
            </p:nvSpPr>
            <p:spPr bwMode="auto">
              <a:xfrm flipH="1">
                <a:off x="6569492" y="2935101"/>
                <a:ext cx="136959"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37" name="Line 2540"/>
              <p:cNvSpPr>
                <a:spLocks noChangeShapeType="1"/>
              </p:cNvSpPr>
              <p:nvPr/>
            </p:nvSpPr>
            <p:spPr bwMode="auto">
              <a:xfrm flipH="1">
                <a:off x="6428505" y="3032673"/>
                <a:ext cx="140988"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38" name="Line 2542"/>
              <p:cNvSpPr>
                <a:spLocks noChangeShapeType="1"/>
              </p:cNvSpPr>
              <p:nvPr/>
            </p:nvSpPr>
            <p:spPr bwMode="auto">
              <a:xfrm flipH="1">
                <a:off x="6291545" y="3136344"/>
                <a:ext cx="136959"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39" name="Line 2543"/>
              <p:cNvSpPr>
                <a:spLocks noChangeShapeType="1"/>
              </p:cNvSpPr>
              <p:nvPr/>
            </p:nvSpPr>
            <p:spPr bwMode="auto">
              <a:xfrm flipH="1" flipV="1">
                <a:off x="6396279" y="2274966"/>
                <a:ext cx="16113" cy="1295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40" name="Line 2544"/>
              <p:cNvSpPr>
                <a:spLocks noChangeShapeType="1"/>
              </p:cNvSpPr>
              <p:nvPr/>
            </p:nvSpPr>
            <p:spPr bwMode="auto">
              <a:xfrm flipV="1">
                <a:off x="6408364" y="2287925"/>
                <a:ext cx="4028" cy="3049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41" name="Line 2546"/>
              <p:cNvSpPr>
                <a:spLocks noChangeShapeType="1"/>
              </p:cNvSpPr>
              <p:nvPr/>
            </p:nvSpPr>
            <p:spPr bwMode="auto">
              <a:xfrm flipH="1">
                <a:off x="6360025" y="2274966"/>
                <a:ext cx="36254"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42" name="Line 2547"/>
              <p:cNvSpPr>
                <a:spLocks noChangeShapeType="1"/>
              </p:cNvSpPr>
              <p:nvPr/>
            </p:nvSpPr>
            <p:spPr bwMode="auto">
              <a:xfrm flipV="1">
                <a:off x="6392251" y="2318416"/>
                <a:ext cx="16113" cy="4878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43" name="Line 2549"/>
              <p:cNvSpPr>
                <a:spLocks noChangeShapeType="1"/>
              </p:cNvSpPr>
              <p:nvPr/>
            </p:nvSpPr>
            <p:spPr bwMode="auto">
              <a:xfrm flipH="1">
                <a:off x="6307658" y="2274966"/>
                <a:ext cx="52367" cy="2515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44" name="Line 2550"/>
              <p:cNvSpPr>
                <a:spLocks noChangeShapeType="1"/>
              </p:cNvSpPr>
              <p:nvPr/>
            </p:nvSpPr>
            <p:spPr bwMode="auto">
              <a:xfrm flipV="1">
                <a:off x="6355997" y="2367202"/>
                <a:ext cx="36254" cy="6098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45" name="Line 2552"/>
              <p:cNvSpPr>
                <a:spLocks noChangeShapeType="1"/>
              </p:cNvSpPr>
              <p:nvPr/>
            </p:nvSpPr>
            <p:spPr bwMode="auto">
              <a:xfrm flipV="1">
                <a:off x="6307658" y="2428184"/>
                <a:ext cx="48339" cy="7927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46" name="Line 2554"/>
              <p:cNvSpPr>
                <a:spLocks noChangeShapeType="1"/>
              </p:cNvSpPr>
              <p:nvPr/>
            </p:nvSpPr>
            <p:spPr bwMode="auto">
              <a:xfrm flipH="1">
                <a:off x="6239179" y="2300121"/>
                <a:ext cx="68480" cy="3658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47" name="Line 2556"/>
              <p:cNvSpPr>
                <a:spLocks noChangeShapeType="1"/>
              </p:cNvSpPr>
              <p:nvPr/>
            </p:nvSpPr>
            <p:spPr bwMode="auto">
              <a:xfrm flipH="1">
                <a:off x="6154586" y="3240014"/>
                <a:ext cx="136959" cy="104433"/>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48" name="Line 2558"/>
              <p:cNvSpPr>
                <a:spLocks noChangeShapeType="1"/>
              </p:cNvSpPr>
              <p:nvPr/>
            </p:nvSpPr>
            <p:spPr bwMode="auto">
              <a:xfrm flipV="1">
                <a:off x="6247235" y="2507462"/>
                <a:ext cx="60423" cy="8537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49" name="Line 2559"/>
              <p:cNvSpPr>
                <a:spLocks noChangeShapeType="1"/>
              </p:cNvSpPr>
              <p:nvPr/>
            </p:nvSpPr>
            <p:spPr bwMode="auto">
              <a:xfrm flipH="1">
                <a:off x="6154586" y="2336711"/>
                <a:ext cx="84593" cy="4878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50" name="Line 2561"/>
              <p:cNvSpPr>
                <a:spLocks noChangeShapeType="1"/>
              </p:cNvSpPr>
              <p:nvPr/>
            </p:nvSpPr>
            <p:spPr bwMode="auto">
              <a:xfrm flipV="1">
                <a:off x="6174727" y="2592837"/>
                <a:ext cx="72508"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51" name="Line 2562"/>
              <p:cNvSpPr>
                <a:spLocks noChangeShapeType="1"/>
              </p:cNvSpPr>
              <p:nvPr/>
            </p:nvSpPr>
            <p:spPr bwMode="auto">
              <a:xfrm flipH="1">
                <a:off x="6025683" y="3344446"/>
                <a:ext cx="128903" cy="91474"/>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52" name="Line 2563"/>
              <p:cNvSpPr>
                <a:spLocks noChangeShapeType="1"/>
              </p:cNvSpPr>
              <p:nvPr/>
            </p:nvSpPr>
            <p:spPr bwMode="auto">
              <a:xfrm flipH="1">
                <a:off x="6053881" y="2385497"/>
                <a:ext cx="100705" cy="6708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53" name="Line 2565"/>
              <p:cNvSpPr>
                <a:spLocks noChangeShapeType="1"/>
              </p:cNvSpPr>
              <p:nvPr/>
            </p:nvSpPr>
            <p:spPr bwMode="auto">
              <a:xfrm flipV="1">
                <a:off x="6098191" y="2696507"/>
                <a:ext cx="76536" cy="104433"/>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54" name="Line 2567"/>
              <p:cNvSpPr>
                <a:spLocks noChangeShapeType="1"/>
              </p:cNvSpPr>
              <p:nvPr/>
            </p:nvSpPr>
            <p:spPr bwMode="auto">
              <a:xfrm flipH="1">
                <a:off x="5945119" y="2452577"/>
                <a:ext cx="108762" cy="7317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55" name="Line 2569"/>
              <p:cNvSpPr>
                <a:spLocks noChangeShapeType="1"/>
              </p:cNvSpPr>
              <p:nvPr/>
            </p:nvSpPr>
            <p:spPr bwMode="auto">
              <a:xfrm flipH="1">
                <a:off x="5900808" y="3435920"/>
                <a:ext cx="124875" cy="91474"/>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56" name="Line 2571"/>
              <p:cNvSpPr>
                <a:spLocks noChangeShapeType="1"/>
              </p:cNvSpPr>
              <p:nvPr/>
            </p:nvSpPr>
            <p:spPr bwMode="auto">
              <a:xfrm flipV="1">
                <a:off x="6009570" y="2800940"/>
                <a:ext cx="88621" cy="10976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57" name="Line 2573"/>
              <p:cNvSpPr>
                <a:spLocks noChangeShapeType="1"/>
              </p:cNvSpPr>
              <p:nvPr/>
            </p:nvSpPr>
            <p:spPr bwMode="auto">
              <a:xfrm flipH="1">
                <a:off x="5820244" y="2525756"/>
                <a:ext cx="124875" cy="91474"/>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58" name="Line 2575"/>
              <p:cNvSpPr>
                <a:spLocks noChangeShapeType="1"/>
              </p:cNvSpPr>
              <p:nvPr/>
            </p:nvSpPr>
            <p:spPr bwMode="auto">
              <a:xfrm flipV="1">
                <a:off x="5920950" y="2910708"/>
                <a:ext cx="88621" cy="11586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59" name="Line 2577"/>
              <p:cNvSpPr>
                <a:spLocks noChangeShapeType="1"/>
              </p:cNvSpPr>
              <p:nvPr/>
            </p:nvSpPr>
            <p:spPr bwMode="auto">
              <a:xfrm flipH="1">
                <a:off x="5788018" y="3527394"/>
                <a:ext cx="112790" cy="7927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60" name="Line 2579"/>
              <p:cNvSpPr>
                <a:spLocks noChangeShapeType="1"/>
              </p:cNvSpPr>
              <p:nvPr/>
            </p:nvSpPr>
            <p:spPr bwMode="auto">
              <a:xfrm flipV="1">
                <a:off x="5836357" y="3026575"/>
                <a:ext cx="84593" cy="11586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61" name="Line 2580"/>
              <p:cNvSpPr>
                <a:spLocks noChangeShapeType="1"/>
              </p:cNvSpPr>
              <p:nvPr/>
            </p:nvSpPr>
            <p:spPr bwMode="auto">
              <a:xfrm flipH="1">
                <a:off x="5691341" y="2617230"/>
                <a:ext cx="128903"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62" name="Line 2582"/>
              <p:cNvSpPr>
                <a:spLocks noChangeShapeType="1"/>
              </p:cNvSpPr>
              <p:nvPr/>
            </p:nvSpPr>
            <p:spPr bwMode="auto">
              <a:xfrm flipH="1">
                <a:off x="5691341" y="3606671"/>
                <a:ext cx="96677" cy="6098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63" name="Line 2584"/>
              <p:cNvSpPr>
                <a:spLocks noChangeShapeType="1"/>
              </p:cNvSpPr>
              <p:nvPr/>
            </p:nvSpPr>
            <p:spPr bwMode="auto">
              <a:xfrm flipV="1">
                <a:off x="5747736" y="3142442"/>
                <a:ext cx="88621" cy="11053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64" name="Line 2586"/>
              <p:cNvSpPr>
                <a:spLocks noChangeShapeType="1"/>
              </p:cNvSpPr>
              <p:nvPr/>
            </p:nvSpPr>
            <p:spPr bwMode="auto">
              <a:xfrm flipH="1">
                <a:off x="5606749" y="3667654"/>
                <a:ext cx="84593" cy="5564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65" name="Line 2587"/>
              <p:cNvSpPr>
                <a:spLocks noChangeShapeType="1"/>
              </p:cNvSpPr>
              <p:nvPr/>
            </p:nvSpPr>
            <p:spPr bwMode="auto">
              <a:xfrm flipH="1">
                <a:off x="5554382" y="2714802"/>
                <a:ext cx="136959" cy="98334"/>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66" name="Line 2588"/>
              <p:cNvSpPr>
                <a:spLocks noChangeShapeType="1"/>
              </p:cNvSpPr>
              <p:nvPr/>
            </p:nvSpPr>
            <p:spPr bwMode="auto">
              <a:xfrm flipV="1">
                <a:off x="5671200" y="3252973"/>
                <a:ext cx="76536" cy="10976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67" name="Line 2590"/>
              <p:cNvSpPr>
                <a:spLocks noChangeShapeType="1"/>
              </p:cNvSpPr>
              <p:nvPr/>
            </p:nvSpPr>
            <p:spPr bwMode="auto">
              <a:xfrm flipH="1">
                <a:off x="5538269" y="3723300"/>
                <a:ext cx="68480" cy="3658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68" name="Line 2591"/>
              <p:cNvSpPr>
                <a:spLocks noChangeShapeType="1"/>
              </p:cNvSpPr>
              <p:nvPr/>
            </p:nvSpPr>
            <p:spPr bwMode="auto">
              <a:xfrm flipV="1">
                <a:off x="5598692" y="3362741"/>
                <a:ext cx="72508"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69" name="Line 2593"/>
              <p:cNvSpPr>
                <a:spLocks noChangeShapeType="1"/>
              </p:cNvSpPr>
              <p:nvPr/>
            </p:nvSpPr>
            <p:spPr bwMode="auto">
              <a:xfrm flipH="1">
                <a:off x="5417423" y="2813136"/>
                <a:ext cx="136959"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70" name="Line 2595"/>
              <p:cNvSpPr>
                <a:spLocks noChangeShapeType="1"/>
              </p:cNvSpPr>
              <p:nvPr/>
            </p:nvSpPr>
            <p:spPr bwMode="auto">
              <a:xfrm flipH="1">
                <a:off x="5485902" y="3759890"/>
                <a:ext cx="52367" cy="1829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71" name="Line 2596"/>
              <p:cNvSpPr>
                <a:spLocks noChangeShapeType="1"/>
              </p:cNvSpPr>
              <p:nvPr/>
            </p:nvSpPr>
            <p:spPr bwMode="auto">
              <a:xfrm flipV="1">
                <a:off x="5534241" y="3460313"/>
                <a:ext cx="64451" cy="8537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72" name="Line 2598"/>
              <p:cNvSpPr>
                <a:spLocks noChangeShapeType="1"/>
              </p:cNvSpPr>
              <p:nvPr/>
            </p:nvSpPr>
            <p:spPr bwMode="auto">
              <a:xfrm flipV="1">
                <a:off x="5485902" y="3545689"/>
                <a:ext cx="48339" cy="7927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73" name="Line 2599"/>
              <p:cNvSpPr>
                <a:spLocks noChangeShapeType="1"/>
              </p:cNvSpPr>
              <p:nvPr/>
            </p:nvSpPr>
            <p:spPr bwMode="auto">
              <a:xfrm flipH="1">
                <a:off x="5449648" y="3778184"/>
                <a:ext cx="36254"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74" name="Line 2601"/>
              <p:cNvSpPr>
                <a:spLocks noChangeShapeType="1"/>
              </p:cNvSpPr>
              <p:nvPr/>
            </p:nvSpPr>
            <p:spPr bwMode="auto">
              <a:xfrm flipV="1">
                <a:off x="5453677" y="3624966"/>
                <a:ext cx="32226" cy="6098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75" name="Line 2602"/>
              <p:cNvSpPr>
                <a:spLocks noChangeShapeType="1"/>
              </p:cNvSpPr>
              <p:nvPr/>
            </p:nvSpPr>
            <p:spPr bwMode="auto">
              <a:xfrm flipH="1" flipV="1">
                <a:off x="5433535" y="3765988"/>
                <a:ext cx="16113" cy="1219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76" name="Line 2604"/>
              <p:cNvSpPr>
                <a:spLocks noChangeShapeType="1"/>
              </p:cNvSpPr>
              <p:nvPr/>
            </p:nvSpPr>
            <p:spPr bwMode="auto">
              <a:xfrm flipV="1">
                <a:off x="5433535" y="3685948"/>
                <a:ext cx="20141" cy="4954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77" name="Line 2605"/>
              <p:cNvSpPr>
                <a:spLocks noChangeShapeType="1"/>
              </p:cNvSpPr>
              <p:nvPr/>
            </p:nvSpPr>
            <p:spPr bwMode="auto">
              <a:xfrm flipV="1">
                <a:off x="5433535" y="3735497"/>
                <a:ext cx="0" cy="3049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78" name="Line 2606"/>
              <p:cNvSpPr>
                <a:spLocks noChangeShapeType="1"/>
              </p:cNvSpPr>
              <p:nvPr/>
            </p:nvSpPr>
            <p:spPr bwMode="auto">
              <a:xfrm flipH="1">
                <a:off x="5276435" y="2916807"/>
                <a:ext cx="140988"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79" name="Line 2608"/>
              <p:cNvSpPr>
                <a:spLocks noChangeShapeType="1"/>
              </p:cNvSpPr>
              <p:nvPr/>
            </p:nvSpPr>
            <p:spPr bwMode="auto">
              <a:xfrm flipH="1" flipV="1">
                <a:off x="5381169" y="2055429"/>
                <a:ext cx="16113" cy="1219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80" name="Line 2609"/>
              <p:cNvSpPr>
                <a:spLocks noChangeShapeType="1"/>
              </p:cNvSpPr>
              <p:nvPr/>
            </p:nvSpPr>
            <p:spPr bwMode="auto">
              <a:xfrm flipV="1">
                <a:off x="5397282" y="2067625"/>
                <a:ext cx="0" cy="3049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81" name="Line 2611"/>
              <p:cNvSpPr>
                <a:spLocks noChangeShapeType="1"/>
              </p:cNvSpPr>
              <p:nvPr/>
            </p:nvSpPr>
            <p:spPr bwMode="auto">
              <a:xfrm flipH="1">
                <a:off x="5344915" y="2055429"/>
                <a:ext cx="36254"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82" name="Line 2612"/>
              <p:cNvSpPr>
                <a:spLocks noChangeShapeType="1"/>
              </p:cNvSpPr>
              <p:nvPr/>
            </p:nvSpPr>
            <p:spPr bwMode="auto">
              <a:xfrm flipV="1">
                <a:off x="5377140" y="2098117"/>
                <a:ext cx="20141" cy="4878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83" name="Line 2614"/>
              <p:cNvSpPr>
                <a:spLocks noChangeShapeType="1"/>
              </p:cNvSpPr>
              <p:nvPr/>
            </p:nvSpPr>
            <p:spPr bwMode="auto">
              <a:xfrm flipH="1">
                <a:off x="5292548" y="2055429"/>
                <a:ext cx="52367" cy="1829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84" name="Line 2615"/>
              <p:cNvSpPr>
                <a:spLocks noChangeShapeType="1"/>
              </p:cNvSpPr>
              <p:nvPr/>
            </p:nvSpPr>
            <p:spPr bwMode="auto">
              <a:xfrm flipV="1">
                <a:off x="5344915" y="2146903"/>
                <a:ext cx="32226" cy="6098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85" name="Line 2617"/>
              <p:cNvSpPr>
                <a:spLocks noChangeShapeType="1"/>
              </p:cNvSpPr>
              <p:nvPr/>
            </p:nvSpPr>
            <p:spPr bwMode="auto">
              <a:xfrm flipV="1">
                <a:off x="5296576" y="2207885"/>
                <a:ext cx="48339" cy="8004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86" name="Line 2619"/>
              <p:cNvSpPr>
                <a:spLocks noChangeShapeType="1"/>
              </p:cNvSpPr>
              <p:nvPr/>
            </p:nvSpPr>
            <p:spPr bwMode="auto">
              <a:xfrm flipH="1">
                <a:off x="5224068" y="2073724"/>
                <a:ext cx="68480" cy="3658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87" name="Line 2621"/>
              <p:cNvSpPr>
                <a:spLocks noChangeShapeType="1"/>
              </p:cNvSpPr>
              <p:nvPr/>
            </p:nvSpPr>
            <p:spPr bwMode="auto">
              <a:xfrm flipH="1">
                <a:off x="5139476" y="3020477"/>
                <a:ext cx="136959"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88" name="Line 2623"/>
              <p:cNvSpPr>
                <a:spLocks noChangeShapeType="1"/>
              </p:cNvSpPr>
              <p:nvPr/>
            </p:nvSpPr>
            <p:spPr bwMode="auto">
              <a:xfrm flipV="1">
                <a:off x="5232125" y="2287925"/>
                <a:ext cx="64451" cy="8537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89" name="Line 2624"/>
              <p:cNvSpPr>
                <a:spLocks noChangeShapeType="1"/>
              </p:cNvSpPr>
              <p:nvPr/>
            </p:nvSpPr>
            <p:spPr bwMode="auto">
              <a:xfrm flipH="1">
                <a:off x="5139476" y="2110313"/>
                <a:ext cx="84593" cy="54884"/>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90" name="Line 2626"/>
              <p:cNvSpPr>
                <a:spLocks noChangeShapeType="1"/>
              </p:cNvSpPr>
              <p:nvPr/>
            </p:nvSpPr>
            <p:spPr bwMode="auto">
              <a:xfrm flipV="1">
                <a:off x="5159617" y="2373300"/>
                <a:ext cx="72508"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91" name="Line 2627"/>
              <p:cNvSpPr>
                <a:spLocks noChangeShapeType="1"/>
              </p:cNvSpPr>
              <p:nvPr/>
            </p:nvSpPr>
            <p:spPr bwMode="auto">
              <a:xfrm flipH="1">
                <a:off x="5010573" y="3118049"/>
                <a:ext cx="128903"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92" name="Line 2628"/>
              <p:cNvSpPr>
                <a:spLocks noChangeShapeType="1"/>
              </p:cNvSpPr>
              <p:nvPr/>
            </p:nvSpPr>
            <p:spPr bwMode="auto">
              <a:xfrm flipH="1">
                <a:off x="5042799" y="2165197"/>
                <a:ext cx="96677" cy="6098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93" name="Line 2630"/>
              <p:cNvSpPr>
                <a:spLocks noChangeShapeType="1"/>
              </p:cNvSpPr>
              <p:nvPr/>
            </p:nvSpPr>
            <p:spPr bwMode="auto">
              <a:xfrm flipV="1">
                <a:off x="5083081" y="2470872"/>
                <a:ext cx="76536" cy="10976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94" name="Line 2632"/>
              <p:cNvSpPr>
                <a:spLocks noChangeShapeType="1"/>
              </p:cNvSpPr>
              <p:nvPr/>
            </p:nvSpPr>
            <p:spPr bwMode="auto">
              <a:xfrm flipH="1">
                <a:off x="4930009" y="2226180"/>
                <a:ext cx="112790" cy="8004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95" name="Line 2634"/>
              <p:cNvSpPr>
                <a:spLocks noChangeShapeType="1"/>
              </p:cNvSpPr>
              <p:nvPr/>
            </p:nvSpPr>
            <p:spPr bwMode="auto">
              <a:xfrm flipH="1">
                <a:off x="4885698" y="3215621"/>
                <a:ext cx="124875" cy="9223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96" name="Line 2636"/>
              <p:cNvSpPr>
                <a:spLocks noChangeShapeType="1"/>
              </p:cNvSpPr>
              <p:nvPr/>
            </p:nvSpPr>
            <p:spPr bwMode="auto">
              <a:xfrm flipV="1">
                <a:off x="4994460" y="2580641"/>
                <a:ext cx="88621" cy="10976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97" name="Line 2638"/>
              <p:cNvSpPr>
                <a:spLocks noChangeShapeType="1"/>
              </p:cNvSpPr>
              <p:nvPr/>
            </p:nvSpPr>
            <p:spPr bwMode="auto">
              <a:xfrm flipH="1">
                <a:off x="4805134" y="2306219"/>
                <a:ext cx="124875" cy="91474"/>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98" name="Line 2640"/>
              <p:cNvSpPr>
                <a:spLocks noChangeShapeType="1"/>
              </p:cNvSpPr>
              <p:nvPr/>
            </p:nvSpPr>
            <p:spPr bwMode="auto">
              <a:xfrm flipV="1">
                <a:off x="4909867" y="2690409"/>
                <a:ext cx="84593" cy="11662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99" name="Line 2642"/>
              <p:cNvSpPr>
                <a:spLocks noChangeShapeType="1"/>
              </p:cNvSpPr>
              <p:nvPr/>
            </p:nvSpPr>
            <p:spPr bwMode="auto">
              <a:xfrm flipH="1">
                <a:off x="4776936" y="3307857"/>
                <a:ext cx="108762" cy="7317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00" name="Line 2644"/>
              <p:cNvSpPr>
                <a:spLocks noChangeShapeType="1"/>
              </p:cNvSpPr>
              <p:nvPr/>
            </p:nvSpPr>
            <p:spPr bwMode="auto">
              <a:xfrm flipV="1">
                <a:off x="4821247" y="2807038"/>
                <a:ext cx="88621" cy="11586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01" name="Line 2645"/>
              <p:cNvSpPr>
                <a:spLocks noChangeShapeType="1"/>
              </p:cNvSpPr>
              <p:nvPr/>
            </p:nvSpPr>
            <p:spPr bwMode="auto">
              <a:xfrm flipH="1">
                <a:off x="4676231" y="2397693"/>
                <a:ext cx="128903" cy="91474"/>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02" name="Line 2647"/>
              <p:cNvSpPr>
                <a:spLocks noChangeShapeType="1"/>
              </p:cNvSpPr>
              <p:nvPr/>
            </p:nvSpPr>
            <p:spPr bwMode="auto">
              <a:xfrm flipH="1">
                <a:off x="4676231" y="3381036"/>
                <a:ext cx="100705" cy="6708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03" name="Line 2649"/>
              <p:cNvSpPr>
                <a:spLocks noChangeShapeType="1"/>
              </p:cNvSpPr>
              <p:nvPr/>
            </p:nvSpPr>
            <p:spPr bwMode="auto">
              <a:xfrm flipV="1">
                <a:off x="4732626" y="2922905"/>
                <a:ext cx="88621" cy="10976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04" name="Line 2651"/>
              <p:cNvSpPr>
                <a:spLocks noChangeShapeType="1"/>
              </p:cNvSpPr>
              <p:nvPr/>
            </p:nvSpPr>
            <p:spPr bwMode="auto">
              <a:xfrm flipH="1">
                <a:off x="4591638" y="3448117"/>
                <a:ext cx="84593" cy="4878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05" name="Line 2652"/>
              <p:cNvSpPr>
                <a:spLocks noChangeShapeType="1"/>
              </p:cNvSpPr>
              <p:nvPr/>
            </p:nvSpPr>
            <p:spPr bwMode="auto">
              <a:xfrm flipH="1">
                <a:off x="4539272" y="2489167"/>
                <a:ext cx="136959"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06" name="Line 2653"/>
              <p:cNvSpPr>
                <a:spLocks noChangeShapeType="1"/>
              </p:cNvSpPr>
              <p:nvPr/>
            </p:nvSpPr>
            <p:spPr bwMode="auto">
              <a:xfrm flipV="1">
                <a:off x="4656090" y="3032673"/>
                <a:ext cx="76536"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07" name="Line 2655"/>
              <p:cNvSpPr>
                <a:spLocks noChangeShapeType="1"/>
              </p:cNvSpPr>
              <p:nvPr/>
            </p:nvSpPr>
            <p:spPr bwMode="auto">
              <a:xfrm flipH="1">
                <a:off x="4523159" y="3496903"/>
                <a:ext cx="68480" cy="3658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08" name="Line 2656"/>
              <p:cNvSpPr>
                <a:spLocks noChangeShapeType="1"/>
              </p:cNvSpPr>
              <p:nvPr/>
            </p:nvSpPr>
            <p:spPr bwMode="auto">
              <a:xfrm flipV="1">
                <a:off x="4583582" y="3136344"/>
                <a:ext cx="72508"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09" name="Line 2658"/>
              <p:cNvSpPr>
                <a:spLocks noChangeShapeType="1"/>
              </p:cNvSpPr>
              <p:nvPr/>
            </p:nvSpPr>
            <p:spPr bwMode="auto">
              <a:xfrm flipH="1">
                <a:off x="4402312" y="2592837"/>
                <a:ext cx="136959"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10" name="Line 2660"/>
              <p:cNvSpPr>
                <a:spLocks noChangeShapeType="1"/>
              </p:cNvSpPr>
              <p:nvPr/>
            </p:nvSpPr>
            <p:spPr bwMode="auto">
              <a:xfrm flipH="1">
                <a:off x="4470792" y="3533492"/>
                <a:ext cx="52367" cy="24393"/>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11" name="Line 2661"/>
              <p:cNvSpPr>
                <a:spLocks noChangeShapeType="1"/>
              </p:cNvSpPr>
              <p:nvPr/>
            </p:nvSpPr>
            <p:spPr bwMode="auto">
              <a:xfrm flipV="1">
                <a:off x="4523159" y="3240014"/>
                <a:ext cx="60423" cy="8613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12" name="Line 2663"/>
              <p:cNvSpPr>
                <a:spLocks noChangeShapeType="1"/>
              </p:cNvSpPr>
              <p:nvPr/>
            </p:nvSpPr>
            <p:spPr bwMode="auto">
              <a:xfrm flipV="1">
                <a:off x="4474820" y="3326152"/>
                <a:ext cx="48339" cy="7927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13" name="Line 2664"/>
              <p:cNvSpPr>
                <a:spLocks noChangeShapeType="1"/>
              </p:cNvSpPr>
              <p:nvPr/>
            </p:nvSpPr>
            <p:spPr bwMode="auto">
              <a:xfrm flipH="1">
                <a:off x="4434538" y="3557885"/>
                <a:ext cx="36254"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14" name="Line 2666"/>
              <p:cNvSpPr>
                <a:spLocks noChangeShapeType="1"/>
              </p:cNvSpPr>
              <p:nvPr/>
            </p:nvSpPr>
            <p:spPr bwMode="auto">
              <a:xfrm flipV="1">
                <a:off x="4438566" y="3405429"/>
                <a:ext cx="36254" cy="6098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15" name="Line 2667"/>
              <p:cNvSpPr>
                <a:spLocks noChangeShapeType="1"/>
              </p:cNvSpPr>
              <p:nvPr/>
            </p:nvSpPr>
            <p:spPr bwMode="auto">
              <a:xfrm flipH="1" flipV="1">
                <a:off x="4418425" y="3545689"/>
                <a:ext cx="16113" cy="1219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16" name="Line 2669"/>
              <p:cNvSpPr>
                <a:spLocks noChangeShapeType="1"/>
              </p:cNvSpPr>
              <p:nvPr/>
            </p:nvSpPr>
            <p:spPr bwMode="auto">
              <a:xfrm flipV="1">
                <a:off x="4422453" y="3466411"/>
                <a:ext cx="16113" cy="4878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17" name="Line 2670"/>
              <p:cNvSpPr>
                <a:spLocks noChangeShapeType="1"/>
              </p:cNvSpPr>
              <p:nvPr/>
            </p:nvSpPr>
            <p:spPr bwMode="auto">
              <a:xfrm flipV="1">
                <a:off x="4418425" y="3515197"/>
                <a:ext cx="4028" cy="3049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18" name="Line 2671"/>
              <p:cNvSpPr>
                <a:spLocks noChangeShapeType="1"/>
              </p:cNvSpPr>
              <p:nvPr/>
            </p:nvSpPr>
            <p:spPr bwMode="auto">
              <a:xfrm flipH="1">
                <a:off x="4261325" y="2696507"/>
                <a:ext cx="140988" cy="104433"/>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19" name="Line 2673"/>
              <p:cNvSpPr>
                <a:spLocks noChangeShapeType="1"/>
              </p:cNvSpPr>
              <p:nvPr/>
            </p:nvSpPr>
            <p:spPr bwMode="auto">
              <a:xfrm flipH="1">
                <a:off x="4124366" y="2800940"/>
                <a:ext cx="136959"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20" name="Line 2675"/>
              <p:cNvSpPr>
                <a:spLocks noChangeShapeType="1"/>
              </p:cNvSpPr>
              <p:nvPr/>
            </p:nvSpPr>
            <p:spPr bwMode="auto">
              <a:xfrm flipH="1">
                <a:off x="3995463" y="2898512"/>
                <a:ext cx="128903"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21" name="Line 2677"/>
              <p:cNvSpPr>
                <a:spLocks noChangeShapeType="1"/>
              </p:cNvSpPr>
              <p:nvPr/>
            </p:nvSpPr>
            <p:spPr bwMode="auto">
              <a:xfrm flipH="1">
                <a:off x="3874616" y="2996084"/>
                <a:ext cx="120846" cy="8537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grpSp>
            <p:nvGrpSpPr>
              <p:cNvPr id="322" name="Groupe 3"/>
              <p:cNvGrpSpPr>
                <a:grpSpLocks/>
              </p:cNvGrpSpPr>
              <p:nvPr/>
            </p:nvGrpSpPr>
            <p:grpSpPr bwMode="auto">
              <a:xfrm>
                <a:off x="4141597" y="1775363"/>
                <a:ext cx="3041302" cy="2394325"/>
                <a:chOff x="3917197" y="1719263"/>
                <a:chExt cx="3041302" cy="2394325"/>
              </a:xfrm>
            </p:grpSpPr>
            <p:sp>
              <p:nvSpPr>
                <p:cNvPr id="350" name="Line 2548"/>
                <p:cNvSpPr>
                  <a:spLocks noChangeShapeType="1"/>
                </p:cNvSpPr>
                <p:nvPr/>
              </p:nvSpPr>
              <p:spPr bwMode="auto">
                <a:xfrm flipH="1" flipV="1">
                  <a:off x="6374409" y="2702606"/>
                  <a:ext cx="28198" cy="141022"/>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51" name="Freeform 2654"/>
                <p:cNvSpPr>
                  <a:spLocks/>
                </p:cNvSpPr>
                <p:nvPr/>
              </p:nvSpPr>
              <p:spPr bwMode="auto">
                <a:xfrm>
                  <a:off x="4573796" y="3472510"/>
                  <a:ext cx="104734" cy="201242"/>
                </a:xfrm>
                <a:custGeom>
                  <a:avLst/>
                  <a:gdLst>
                    <a:gd name="T0" fmla="*/ 2147483647 w 26"/>
                    <a:gd name="T1" fmla="*/ 2147483647 h 33"/>
                    <a:gd name="T2" fmla="*/ 2147483647 w 26"/>
                    <a:gd name="T3" fmla="*/ 2147483647 h 33"/>
                    <a:gd name="T4" fmla="*/ 2147483647 w 26"/>
                    <a:gd name="T5" fmla="*/ 2147483647 h 33"/>
                    <a:gd name="T6" fmla="*/ 2147483647 w 26"/>
                    <a:gd name="T7" fmla="*/ 2147483647 h 33"/>
                    <a:gd name="T8" fmla="*/ 0 w 26"/>
                    <a:gd name="T9" fmla="*/ 0 h 33"/>
                    <a:gd name="T10" fmla="*/ 0 60000 65536"/>
                    <a:gd name="T11" fmla="*/ 0 60000 65536"/>
                    <a:gd name="T12" fmla="*/ 0 60000 65536"/>
                    <a:gd name="T13" fmla="*/ 0 60000 65536"/>
                    <a:gd name="T14" fmla="*/ 0 60000 65536"/>
                    <a:gd name="T15" fmla="*/ 0 w 26"/>
                    <a:gd name="T16" fmla="*/ 0 h 33"/>
                    <a:gd name="T17" fmla="*/ 26 w 26"/>
                    <a:gd name="T18" fmla="*/ 33 h 33"/>
                  </a:gdLst>
                  <a:ahLst/>
                  <a:cxnLst>
                    <a:cxn ang="T10">
                      <a:pos x="T0" y="T1"/>
                    </a:cxn>
                    <a:cxn ang="T11">
                      <a:pos x="T2" y="T3"/>
                    </a:cxn>
                    <a:cxn ang="T12">
                      <a:pos x="T4" y="T5"/>
                    </a:cxn>
                    <a:cxn ang="T13">
                      <a:pos x="T6" y="T7"/>
                    </a:cxn>
                    <a:cxn ang="T14">
                      <a:pos x="T8" y="T9"/>
                    </a:cxn>
                  </a:cxnLst>
                  <a:rect l="T15" t="T16" r="T17" b="T18"/>
                  <a:pathLst>
                    <a:path w="26" h="33">
                      <a:moveTo>
                        <a:pt x="26" y="33"/>
                      </a:moveTo>
                      <a:lnTo>
                        <a:pt x="19" y="30"/>
                      </a:lnTo>
                      <a:lnTo>
                        <a:pt x="13" y="23"/>
                      </a:lnTo>
                      <a:lnTo>
                        <a:pt x="7" y="13"/>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352" name="Line 2657"/>
                <p:cNvSpPr>
                  <a:spLocks noChangeShapeType="1"/>
                </p:cNvSpPr>
                <p:nvPr/>
              </p:nvSpPr>
              <p:spPr bwMode="auto">
                <a:xfrm flipH="1" flipV="1">
                  <a:off x="4549627" y="3374938"/>
                  <a:ext cx="24169" cy="97572"/>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grpSp>
              <p:nvGrpSpPr>
                <p:cNvPr id="353" name="Groupe 2"/>
                <p:cNvGrpSpPr>
                  <a:grpSpLocks/>
                </p:cNvGrpSpPr>
                <p:nvPr/>
              </p:nvGrpSpPr>
              <p:grpSpPr bwMode="auto">
                <a:xfrm>
                  <a:off x="3917197" y="1719263"/>
                  <a:ext cx="3041302" cy="2394325"/>
                  <a:chOff x="3894757" y="1719263"/>
                  <a:chExt cx="3041302" cy="2394325"/>
                </a:xfrm>
              </p:grpSpPr>
              <p:sp>
                <p:nvSpPr>
                  <p:cNvPr id="354" name="Line 2533"/>
                  <p:cNvSpPr>
                    <a:spLocks noChangeShapeType="1"/>
                  </p:cNvSpPr>
                  <p:nvPr/>
                </p:nvSpPr>
                <p:spPr bwMode="auto">
                  <a:xfrm flipH="1">
                    <a:off x="6911890" y="3246874"/>
                    <a:ext cx="24169" cy="14026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55" name="Freeform 2535"/>
                  <p:cNvSpPr>
                    <a:spLocks/>
                  </p:cNvSpPr>
                  <p:nvPr/>
                </p:nvSpPr>
                <p:spPr bwMode="auto">
                  <a:xfrm>
                    <a:off x="6811185" y="3387134"/>
                    <a:ext cx="100705" cy="488622"/>
                  </a:xfrm>
                  <a:custGeom>
                    <a:avLst/>
                    <a:gdLst>
                      <a:gd name="T0" fmla="*/ 2147483647 w 25"/>
                      <a:gd name="T1" fmla="*/ 0 h 80"/>
                      <a:gd name="T2" fmla="*/ 2147483647 w 25"/>
                      <a:gd name="T3" fmla="*/ 2147483647 h 80"/>
                      <a:gd name="T4" fmla="*/ 2147483647 w 25"/>
                      <a:gd name="T5" fmla="*/ 2147483647 h 80"/>
                      <a:gd name="T6" fmla="*/ 2147483647 w 25"/>
                      <a:gd name="T7" fmla="*/ 2147483647 h 80"/>
                      <a:gd name="T8" fmla="*/ 0 w 25"/>
                      <a:gd name="T9" fmla="*/ 2147483647 h 80"/>
                      <a:gd name="T10" fmla="*/ 0 60000 65536"/>
                      <a:gd name="T11" fmla="*/ 0 60000 65536"/>
                      <a:gd name="T12" fmla="*/ 0 60000 65536"/>
                      <a:gd name="T13" fmla="*/ 0 60000 65536"/>
                      <a:gd name="T14" fmla="*/ 0 60000 65536"/>
                      <a:gd name="T15" fmla="*/ 0 w 25"/>
                      <a:gd name="T16" fmla="*/ 0 h 80"/>
                      <a:gd name="T17" fmla="*/ 25 w 25"/>
                      <a:gd name="T18" fmla="*/ 80 h 80"/>
                    </a:gdLst>
                    <a:ahLst/>
                    <a:cxnLst>
                      <a:cxn ang="T10">
                        <a:pos x="T0" y="T1"/>
                      </a:cxn>
                      <a:cxn ang="T11">
                        <a:pos x="T2" y="T3"/>
                      </a:cxn>
                      <a:cxn ang="T12">
                        <a:pos x="T4" y="T5"/>
                      </a:cxn>
                      <a:cxn ang="T13">
                        <a:pos x="T6" y="T7"/>
                      </a:cxn>
                      <a:cxn ang="T14">
                        <a:pos x="T8" y="T9"/>
                      </a:cxn>
                    </a:cxnLst>
                    <a:rect l="T15" t="T16" r="T17" b="T18"/>
                    <a:pathLst>
                      <a:path w="25" h="80">
                        <a:moveTo>
                          <a:pt x="25" y="0"/>
                        </a:moveTo>
                        <a:lnTo>
                          <a:pt x="19" y="22"/>
                        </a:lnTo>
                        <a:lnTo>
                          <a:pt x="12" y="43"/>
                        </a:lnTo>
                        <a:lnTo>
                          <a:pt x="6" y="62"/>
                        </a:lnTo>
                        <a:lnTo>
                          <a:pt x="0" y="8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356" name="Freeform 2537"/>
                  <p:cNvSpPr>
                    <a:spLocks/>
                  </p:cNvSpPr>
                  <p:nvPr/>
                </p:nvSpPr>
                <p:spPr bwMode="auto">
                  <a:xfrm>
                    <a:off x="6682282" y="3875756"/>
                    <a:ext cx="128903" cy="237832"/>
                  </a:xfrm>
                  <a:custGeom>
                    <a:avLst/>
                    <a:gdLst>
                      <a:gd name="T0" fmla="*/ 2147483647 w 32"/>
                      <a:gd name="T1" fmla="*/ 0 h 39"/>
                      <a:gd name="T2" fmla="*/ 2147483647 w 32"/>
                      <a:gd name="T3" fmla="*/ 2147483647 h 39"/>
                      <a:gd name="T4" fmla="*/ 2147483647 w 32"/>
                      <a:gd name="T5" fmla="*/ 2147483647 h 39"/>
                      <a:gd name="T6" fmla="*/ 2147483647 w 32"/>
                      <a:gd name="T7" fmla="*/ 2147483647 h 39"/>
                      <a:gd name="T8" fmla="*/ 2147483647 w 32"/>
                      <a:gd name="T9" fmla="*/ 2147483647 h 39"/>
                      <a:gd name="T10" fmla="*/ 0 w 32"/>
                      <a:gd name="T11" fmla="*/ 2147483647 h 39"/>
                      <a:gd name="T12" fmla="*/ 0 60000 65536"/>
                      <a:gd name="T13" fmla="*/ 0 60000 65536"/>
                      <a:gd name="T14" fmla="*/ 0 60000 65536"/>
                      <a:gd name="T15" fmla="*/ 0 60000 65536"/>
                      <a:gd name="T16" fmla="*/ 0 60000 65536"/>
                      <a:gd name="T17" fmla="*/ 0 60000 65536"/>
                      <a:gd name="T18" fmla="*/ 0 w 32"/>
                      <a:gd name="T19" fmla="*/ 0 h 39"/>
                      <a:gd name="T20" fmla="*/ 32 w 32"/>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32" h="39">
                        <a:moveTo>
                          <a:pt x="32" y="0"/>
                        </a:moveTo>
                        <a:lnTo>
                          <a:pt x="26" y="14"/>
                        </a:lnTo>
                        <a:lnTo>
                          <a:pt x="19" y="25"/>
                        </a:lnTo>
                        <a:lnTo>
                          <a:pt x="13" y="34"/>
                        </a:lnTo>
                        <a:lnTo>
                          <a:pt x="7" y="38"/>
                        </a:lnTo>
                        <a:lnTo>
                          <a:pt x="0" y="39"/>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357" name="Freeform 2539"/>
                  <p:cNvSpPr>
                    <a:spLocks/>
                  </p:cNvSpPr>
                  <p:nvPr/>
                </p:nvSpPr>
                <p:spPr bwMode="auto">
                  <a:xfrm>
                    <a:off x="6557408" y="3814774"/>
                    <a:ext cx="124875" cy="298814"/>
                  </a:xfrm>
                  <a:custGeom>
                    <a:avLst/>
                    <a:gdLst>
                      <a:gd name="T0" fmla="*/ 2147483647 w 31"/>
                      <a:gd name="T1" fmla="*/ 2147483647 h 49"/>
                      <a:gd name="T2" fmla="*/ 2147483647 w 31"/>
                      <a:gd name="T3" fmla="*/ 2147483647 h 49"/>
                      <a:gd name="T4" fmla="*/ 2147483647 w 31"/>
                      <a:gd name="T5" fmla="*/ 2147483647 h 49"/>
                      <a:gd name="T6" fmla="*/ 2147483647 w 31"/>
                      <a:gd name="T7" fmla="*/ 2147483647 h 49"/>
                      <a:gd name="T8" fmla="*/ 2147483647 w 31"/>
                      <a:gd name="T9" fmla="*/ 2147483647 h 49"/>
                      <a:gd name="T10" fmla="*/ 0 w 31"/>
                      <a:gd name="T11" fmla="*/ 0 h 49"/>
                      <a:gd name="T12" fmla="*/ 0 60000 65536"/>
                      <a:gd name="T13" fmla="*/ 0 60000 65536"/>
                      <a:gd name="T14" fmla="*/ 0 60000 65536"/>
                      <a:gd name="T15" fmla="*/ 0 60000 65536"/>
                      <a:gd name="T16" fmla="*/ 0 60000 65536"/>
                      <a:gd name="T17" fmla="*/ 0 60000 65536"/>
                      <a:gd name="T18" fmla="*/ 0 w 31"/>
                      <a:gd name="T19" fmla="*/ 0 h 49"/>
                      <a:gd name="T20" fmla="*/ 31 w 31"/>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31" h="49">
                        <a:moveTo>
                          <a:pt x="31" y="49"/>
                        </a:moveTo>
                        <a:lnTo>
                          <a:pt x="25" y="46"/>
                        </a:lnTo>
                        <a:lnTo>
                          <a:pt x="19" y="40"/>
                        </a:lnTo>
                        <a:lnTo>
                          <a:pt x="12" y="30"/>
                        </a:lnTo>
                        <a:lnTo>
                          <a:pt x="6" y="17"/>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358" name="Freeform 2541"/>
                  <p:cNvSpPr>
                    <a:spLocks/>
                  </p:cNvSpPr>
                  <p:nvPr/>
                </p:nvSpPr>
                <p:spPr bwMode="auto">
                  <a:xfrm>
                    <a:off x="6404335" y="2989986"/>
                    <a:ext cx="153072" cy="824788"/>
                  </a:xfrm>
                  <a:custGeom>
                    <a:avLst/>
                    <a:gdLst>
                      <a:gd name="T0" fmla="*/ 2147483647 w 38"/>
                      <a:gd name="T1" fmla="*/ 2147483647 h 135"/>
                      <a:gd name="T2" fmla="*/ 2147483647 w 38"/>
                      <a:gd name="T3" fmla="*/ 2147483647 h 135"/>
                      <a:gd name="T4" fmla="*/ 2147483647 w 38"/>
                      <a:gd name="T5" fmla="*/ 2147483647 h 135"/>
                      <a:gd name="T6" fmla="*/ 2147483647 w 38"/>
                      <a:gd name="T7" fmla="*/ 2147483647 h 135"/>
                      <a:gd name="T8" fmla="*/ 2147483647 w 38"/>
                      <a:gd name="T9" fmla="*/ 2147483647 h 135"/>
                      <a:gd name="T10" fmla="*/ 2147483647 w 38"/>
                      <a:gd name="T11" fmla="*/ 2147483647 h 135"/>
                      <a:gd name="T12" fmla="*/ 0 w 38"/>
                      <a:gd name="T13" fmla="*/ 0 h 135"/>
                      <a:gd name="T14" fmla="*/ 0 60000 65536"/>
                      <a:gd name="T15" fmla="*/ 0 60000 65536"/>
                      <a:gd name="T16" fmla="*/ 0 60000 65536"/>
                      <a:gd name="T17" fmla="*/ 0 60000 65536"/>
                      <a:gd name="T18" fmla="*/ 0 60000 65536"/>
                      <a:gd name="T19" fmla="*/ 0 60000 65536"/>
                      <a:gd name="T20" fmla="*/ 0 60000 65536"/>
                      <a:gd name="T21" fmla="*/ 0 w 38"/>
                      <a:gd name="T22" fmla="*/ 0 h 135"/>
                      <a:gd name="T23" fmla="*/ 38 w 38"/>
                      <a:gd name="T24" fmla="*/ 135 h 1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8" h="135">
                        <a:moveTo>
                          <a:pt x="38" y="135"/>
                        </a:moveTo>
                        <a:lnTo>
                          <a:pt x="32" y="117"/>
                        </a:lnTo>
                        <a:lnTo>
                          <a:pt x="25" y="96"/>
                        </a:lnTo>
                        <a:lnTo>
                          <a:pt x="19" y="73"/>
                        </a:lnTo>
                        <a:lnTo>
                          <a:pt x="13" y="49"/>
                        </a:lnTo>
                        <a:lnTo>
                          <a:pt x="6" y="24"/>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359" name="Line 2545"/>
                  <p:cNvSpPr>
                    <a:spLocks noChangeShapeType="1"/>
                  </p:cNvSpPr>
                  <p:nvPr/>
                </p:nvSpPr>
                <p:spPr bwMode="auto">
                  <a:xfrm flipH="1" flipV="1">
                    <a:off x="6380166" y="2843628"/>
                    <a:ext cx="24169" cy="146358"/>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60" name="Line 2551"/>
                  <p:cNvSpPr>
                    <a:spLocks noChangeShapeType="1"/>
                  </p:cNvSpPr>
                  <p:nvPr/>
                </p:nvSpPr>
                <p:spPr bwMode="auto">
                  <a:xfrm flipH="1" flipV="1">
                    <a:off x="6327799" y="2574542"/>
                    <a:ext cx="24169" cy="128063"/>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61" name="Line 2553"/>
                  <p:cNvSpPr>
                    <a:spLocks noChangeShapeType="1"/>
                  </p:cNvSpPr>
                  <p:nvPr/>
                </p:nvSpPr>
                <p:spPr bwMode="auto">
                  <a:xfrm flipH="1" flipV="1">
                    <a:off x="6303630" y="2458676"/>
                    <a:ext cx="24169" cy="115867"/>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62" name="Line 2555"/>
                  <p:cNvSpPr>
                    <a:spLocks noChangeShapeType="1"/>
                  </p:cNvSpPr>
                  <p:nvPr/>
                </p:nvSpPr>
                <p:spPr bwMode="auto">
                  <a:xfrm flipH="1" flipV="1">
                    <a:off x="6279461" y="2361104"/>
                    <a:ext cx="24169" cy="97572"/>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63" name="Freeform 2557"/>
                  <p:cNvSpPr>
                    <a:spLocks/>
                  </p:cNvSpPr>
                  <p:nvPr/>
                </p:nvSpPr>
                <p:spPr bwMode="auto">
                  <a:xfrm>
                    <a:off x="6227094" y="2220082"/>
                    <a:ext cx="52367" cy="141022"/>
                  </a:xfrm>
                  <a:custGeom>
                    <a:avLst/>
                    <a:gdLst>
                      <a:gd name="T0" fmla="*/ 2147483647 w 13"/>
                      <a:gd name="T1" fmla="*/ 2147483647 h 23"/>
                      <a:gd name="T2" fmla="*/ 2147483647 w 13"/>
                      <a:gd name="T3" fmla="*/ 2147483647 h 23"/>
                      <a:gd name="T4" fmla="*/ 0 w 13"/>
                      <a:gd name="T5" fmla="*/ 0 h 23"/>
                      <a:gd name="T6" fmla="*/ 0 60000 65536"/>
                      <a:gd name="T7" fmla="*/ 0 60000 65536"/>
                      <a:gd name="T8" fmla="*/ 0 60000 65536"/>
                      <a:gd name="T9" fmla="*/ 0 w 13"/>
                      <a:gd name="T10" fmla="*/ 0 h 23"/>
                      <a:gd name="T11" fmla="*/ 13 w 13"/>
                      <a:gd name="T12" fmla="*/ 23 h 23"/>
                    </a:gdLst>
                    <a:ahLst/>
                    <a:cxnLst>
                      <a:cxn ang="T6">
                        <a:pos x="T0" y="T1"/>
                      </a:cxn>
                      <a:cxn ang="T7">
                        <a:pos x="T2" y="T3"/>
                      </a:cxn>
                      <a:cxn ang="T8">
                        <a:pos x="T4" y="T5"/>
                      </a:cxn>
                    </a:cxnLst>
                    <a:rect l="T9" t="T10" r="T11" b="T12"/>
                    <a:pathLst>
                      <a:path w="13" h="23">
                        <a:moveTo>
                          <a:pt x="13" y="23"/>
                        </a:moveTo>
                        <a:lnTo>
                          <a:pt x="6" y="1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364" name="Freeform 2560"/>
                  <p:cNvSpPr>
                    <a:spLocks/>
                  </p:cNvSpPr>
                  <p:nvPr/>
                </p:nvSpPr>
                <p:spPr bwMode="auto">
                  <a:xfrm>
                    <a:off x="6150558" y="2159099"/>
                    <a:ext cx="76536" cy="60982"/>
                  </a:xfrm>
                  <a:custGeom>
                    <a:avLst/>
                    <a:gdLst>
                      <a:gd name="T0" fmla="*/ 2147483647 w 19"/>
                      <a:gd name="T1" fmla="*/ 2147483647 h 10"/>
                      <a:gd name="T2" fmla="*/ 2147483647 w 19"/>
                      <a:gd name="T3" fmla="*/ 2147483647 h 10"/>
                      <a:gd name="T4" fmla="*/ 2147483647 w 19"/>
                      <a:gd name="T5" fmla="*/ 0 h 10"/>
                      <a:gd name="T6" fmla="*/ 0 w 19"/>
                      <a:gd name="T7" fmla="*/ 2147483647 h 10"/>
                      <a:gd name="T8" fmla="*/ 0 60000 65536"/>
                      <a:gd name="T9" fmla="*/ 0 60000 65536"/>
                      <a:gd name="T10" fmla="*/ 0 60000 65536"/>
                      <a:gd name="T11" fmla="*/ 0 60000 65536"/>
                      <a:gd name="T12" fmla="*/ 0 w 19"/>
                      <a:gd name="T13" fmla="*/ 0 h 10"/>
                      <a:gd name="T14" fmla="*/ 19 w 19"/>
                      <a:gd name="T15" fmla="*/ 10 h 10"/>
                    </a:gdLst>
                    <a:ahLst/>
                    <a:cxnLst>
                      <a:cxn ang="T8">
                        <a:pos x="T0" y="T1"/>
                      </a:cxn>
                      <a:cxn ang="T9">
                        <a:pos x="T2" y="T3"/>
                      </a:cxn>
                      <a:cxn ang="T10">
                        <a:pos x="T4" y="T5"/>
                      </a:cxn>
                      <a:cxn ang="T11">
                        <a:pos x="T6" y="T7"/>
                      </a:cxn>
                    </a:cxnLst>
                    <a:rect l="T12" t="T13" r="T14" b="T15"/>
                    <a:pathLst>
                      <a:path w="19" h="10">
                        <a:moveTo>
                          <a:pt x="19" y="10"/>
                        </a:moveTo>
                        <a:lnTo>
                          <a:pt x="13" y="3"/>
                        </a:lnTo>
                        <a:lnTo>
                          <a:pt x="6" y="0"/>
                        </a:lnTo>
                        <a:lnTo>
                          <a:pt x="0" y="1"/>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365" name="Freeform 2564"/>
                  <p:cNvSpPr>
                    <a:spLocks/>
                  </p:cNvSpPr>
                  <p:nvPr/>
                </p:nvSpPr>
                <p:spPr bwMode="auto">
                  <a:xfrm>
                    <a:off x="6074022" y="2165197"/>
                    <a:ext cx="76536" cy="153219"/>
                  </a:xfrm>
                  <a:custGeom>
                    <a:avLst/>
                    <a:gdLst>
                      <a:gd name="T0" fmla="*/ 2147483647 w 19"/>
                      <a:gd name="T1" fmla="*/ 0 h 25"/>
                      <a:gd name="T2" fmla="*/ 2147483647 w 19"/>
                      <a:gd name="T3" fmla="*/ 2147483647 h 25"/>
                      <a:gd name="T4" fmla="*/ 2147483647 w 19"/>
                      <a:gd name="T5" fmla="*/ 2147483647 h 25"/>
                      <a:gd name="T6" fmla="*/ 0 w 19"/>
                      <a:gd name="T7" fmla="*/ 2147483647 h 25"/>
                      <a:gd name="T8" fmla="*/ 0 60000 65536"/>
                      <a:gd name="T9" fmla="*/ 0 60000 65536"/>
                      <a:gd name="T10" fmla="*/ 0 60000 65536"/>
                      <a:gd name="T11" fmla="*/ 0 60000 65536"/>
                      <a:gd name="T12" fmla="*/ 0 w 19"/>
                      <a:gd name="T13" fmla="*/ 0 h 25"/>
                      <a:gd name="T14" fmla="*/ 19 w 19"/>
                      <a:gd name="T15" fmla="*/ 25 h 25"/>
                    </a:gdLst>
                    <a:ahLst/>
                    <a:cxnLst>
                      <a:cxn ang="T8">
                        <a:pos x="T0" y="T1"/>
                      </a:cxn>
                      <a:cxn ang="T9">
                        <a:pos x="T2" y="T3"/>
                      </a:cxn>
                      <a:cxn ang="T10">
                        <a:pos x="T4" y="T5"/>
                      </a:cxn>
                      <a:cxn ang="T11">
                        <a:pos x="T6" y="T7"/>
                      </a:cxn>
                    </a:cxnLst>
                    <a:rect l="T12" t="T13" r="T14" b="T15"/>
                    <a:pathLst>
                      <a:path w="19" h="25">
                        <a:moveTo>
                          <a:pt x="19" y="0"/>
                        </a:moveTo>
                        <a:lnTo>
                          <a:pt x="13" y="5"/>
                        </a:lnTo>
                        <a:lnTo>
                          <a:pt x="7" y="13"/>
                        </a:lnTo>
                        <a:lnTo>
                          <a:pt x="0" y="25"/>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366" name="Line 2566"/>
                  <p:cNvSpPr>
                    <a:spLocks noChangeShapeType="1"/>
                  </p:cNvSpPr>
                  <p:nvPr/>
                </p:nvSpPr>
                <p:spPr bwMode="auto">
                  <a:xfrm flipH="1">
                    <a:off x="6049852" y="2318416"/>
                    <a:ext cx="24169" cy="85375"/>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67" name="Line 2568"/>
                  <p:cNvSpPr>
                    <a:spLocks noChangeShapeType="1"/>
                  </p:cNvSpPr>
                  <p:nvPr/>
                </p:nvSpPr>
                <p:spPr bwMode="auto">
                  <a:xfrm flipH="1">
                    <a:off x="6025683" y="2403791"/>
                    <a:ext cx="24169" cy="10367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68" name="Line 2570"/>
                  <p:cNvSpPr>
                    <a:spLocks noChangeShapeType="1"/>
                  </p:cNvSpPr>
                  <p:nvPr/>
                </p:nvSpPr>
                <p:spPr bwMode="auto">
                  <a:xfrm flipH="1">
                    <a:off x="5997486" y="2507462"/>
                    <a:ext cx="28198" cy="115867"/>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69" name="Freeform 2572"/>
                  <p:cNvSpPr>
                    <a:spLocks/>
                  </p:cNvSpPr>
                  <p:nvPr/>
                </p:nvSpPr>
                <p:spPr bwMode="auto">
                  <a:xfrm>
                    <a:off x="5920950" y="2623328"/>
                    <a:ext cx="76536" cy="403247"/>
                  </a:xfrm>
                  <a:custGeom>
                    <a:avLst/>
                    <a:gdLst>
                      <a:gd name="T0" fmla="*/ 2147483647 w 19"/>
                      <a:gd name="T1" fmla="*/ 0 h 66"/>
                      <a:gd name="T2" fmla="*/ 2147483647 w 19"/>
                      <a:gd name="T3" fmla="*/ 2147483647 h 66"/>
                      <a:gd name="T4" fmla="*/ 2147483647 w 19"/>
                      <a:gd name="T5" fmla="*/ 2147483647 h 66"/>
                      <a:gd name="T6" fmla="*/ 0 w 19"/>
                      <a:gd name="T7" fmla="*/ 2147483647 h 66"/>
                      <a:gd name="T8" fmla="*/ 0 60000 65536"/>
                      <a:gd name="T9" fmla="*/ 0 60000 65536"/>
                      <a:gd name="T10" fmla="*/ 0 60000 65536"/>
                      <a:gd name="T11" fmla="*/ 0 60000 65536"/>
                      <a:gd name="T12" fmla="*/ 0 w 19"/>
                      <a:gd name="T13" fmla="*/ 0 h 66"/>
                      <a:gd name="T14" fmla="*/ 19 w 19"/>
                      <a:gd name="T15" fmla="*/ 66 h 66"/>
                    </a:gdLst>
                    <a:ahLst/>
                    <a:cxnLst>
                      <a:cxn ang="T8">
                        <a:pos x="T0" y="T1"/>
                      </a:cxn>
                      <a:cxn ang="T9">
                        <a:pos x="T2" y="T3"/>
                      </a:cxn>
                      <a:cxn ang="T10">
                        <a:pos x="T4" y="T5"/>
                      </a:cxn>
                      <a:cxn ang="T11">
                        <a:pos x="T6" y="T7"/>
                      </a:cxn>
                    </a:cxnLst>
                    <a:rect l="T12" t="T13" r="T14" b="T15"/>
                    <a:pathLst>
                      <a:path w="19" h="66">
                        <a:moveTo>
                          <a:pt x="19" y="0"/>
                        </a:moveTo>
                        <a:lnTo>
                          <a:pt x="13" y="21"/>
                        </a:lnTo>
                        <a:lnTo>
                          <a:pt x="7" y="43"/>
                        </a:lnTo>
                        <a:lnTo>
                          <a:pt x="0" y="66"/>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370" name="Line 2574"/>
                  <p:cNvSpPr>
                    <a:spLocks noChangeShapeType="1"/>
                  </p:cNvSpPr>
                  <p:nvPr/>
                </p:nvSpPr>
                <p:spPr bwMode="auto">
                  <a:xfrm flipH="1">
                    <a:off x="5896780" y="3026575"/>
                    <a:ext cx="24169" cy="14026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71" name="Line 2576"/>
                  <p:cNvSpPr>
                    <a:spLocks noChangeShapeType="1"/>
                  </p:cNvSpPr>
                  <p:nvPr/>
                </p:nvSpPr>
                <p:spPr bwMode="auto">
                  <a:xfrm flipH="1">
                    <a:off x="5796075" y="3545689"/>
                    <a:ext cx="24169" cy="10367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72" name="Freeform 2578"/>
                  <p:cNvSpPr>
                    <a:spLocks/>
                  </p:cNvSpPr>
                  <p:nvPr/>
                </p:nvSpPr>
                <p:spPr bwMode="auto">
                  <a:xfrm>
                    <a:off x="5820244" y="3166835"/>
                    <a:ext cx="76536" cy="378854"/>
                  </a:xfrm>
                  <a:custGeom>
                    <a:avLst/>
                    <a:gdLst>
                      <a:gd name="T0" fmla="*/ 2147483647 w 19"/>
                      <a:gd name="T1" fmla="*/ 0 h 62"/>
                      <a:gd name="T2" fmla="*/ 2147483647 w 19"/>
                      <a:gd name="T3" fmla="*/ 2147483647 h 62"/>
                      <a:gd name="T4" fmla="*/ 2147483647 w 19"/>
                      <a:gd name="T5" fmla="*/ 2147483647 h 62"/>
                      <a:gd name="T6" fmla="*/ 0 w 19"/>
                      <a:gd name="T7" fmla="*/ 2147483647 h 62"/>
                      <a:gd name="T8" fmla="*/ 0 60000 65536"/>
                      <a:gd name="T9" fmla="*/ 0 60000 65536"/>
                      <a:gd name="T10" fmla="*/ 0 60000 65536"/>
                      <a:gd name="T11" fmla="*/ 0 60000 65536"/>
                      <a:gd name="T12" fmla="*/ 0 w 19"/>
                      <a:gd name="T13" fmla="*/ 0 h 62"/>
                      <a:gd name="T14" fmla="*/ 19 w 19"/>
                      <a:gd name="T15" fmla="*/ 62 h 62"/>
                    </a:gdLst>
                    <a:ahLst/>
                    <a:cxnLst>
                      <a:cxn ang="T8">
                        <a:pos x="T0" y="T1"/>
                      </a:cxn>
                      <a:cxn ang="T9">
                        <a:pos x="T2" y="T3"/>
                      </a:cxn>
                      <a:cxn ang="T10">
                        <a:pos x="T4" y="T5"/>
                      </a:cxn>
                      <a:cxn ang="T11">
                        <a:pos x="T6" y="T7"/>
                      </a:cxn>
                    </a:cxnLst>
                    <a:rect l="T12" t="T13" r="T14" b="T15"/>
                    <a:pathLst>
                      <a:path w="19" h="62">
                        <a:moveTo>
                          <a:pt x="19" y="0"/>
                        </a:moveTo>
                        <a:lnTo>
                          <a:pt x="13" y="22"/>
                        </a:lnTo>
                        <a:lnTo>
                          <a:pt x="7" y="43"/>
                        </a:lnTo>
                        <a:lnTo>
                          <a:pt x="0" y="62"/>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373" name="Line 2581"/>
                  <p:cNvSpPr>
                    <a:spLocks noChangeShapeType="1"/>
                  </p:cNvSpPr>
                  <p:nvPr/>
                </p:nvSpPr>
                <p:spPr bwMode="auto">
                  <a:xfrm flipH="1">
                    <a:off x="5771906" y="3649359"/>
                    <a:ext cx="24169" cy="92236"/>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74" name="Line 2583"/>
                  <p:cNvSpPr>
                    <a:spLocks noChangeShapeType="1"/>
                  </p:cNvSpPr>
                  <p:nvPr/>
                </p:nvSpPr>
                <p:spPr bwMode="auto">
                  <a:xfrm flipH="1">
                    <a:off x="5743708" y="3741595"/>
                    <a:ext cx="28198" cy="67081"/>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75" name="Freeform 2585"/>
                  <p:cNvSpPr>
                    <a:spLocks/>
                  </p:cNvSpPr>
                  <p:nvPr/>
                </p:nvSpPr>
                <p:spPr bwMode="auto">
                  <a:xfrm>
                    <a:off x="5667172" y="3808676"/>
                    <a:ext cx="76536" cy="85375"/>
                  </a:xfrm>
                  <a:custGeom>
                    <a:avLst/>
                    <a:gdLst>
                      <a:gd name="T0" fmla="*/ 2147483647 w 19"/>
                      <a:gd name="T1" fmla="*/ 0 h 14"/>
                      <a:gd name="T2" fmla="*/ 2147483647 w 19"/>
                      <a:gd name="T3" fmla="*/ 2147483647 h 14"/>
                      <a:gd name="T4" fmla="*/ 2147483647 w 19"/>
                      <a:gd name="T5" fmla="*/ 2147483647 h 14"/>
                      <a:gd name="T6" fmla="*/ 0 w 19"/>
                      <a:gd name="T7" fmla="*/ 2147483647 h 14"/>
                      <a:gd name="T8" fmla="*/ 0 60000 65536"/>
                      <a:gd name="T9" fmla="*/ 0 60000 65536"/>
                      <a:gd name="T10" fmla="*/ 0 60000 65536"/>
                      <a:gd name="T11" fmla="*/ 0 60000 65536"/>
                      <a:gd name="T12" fmla="*/ 0 w 19"/>
                      <a:gd name="T13" fmla="*/ 0 h 14"/>
                      <a:gd name="T14" fmla="*/ 19 w 19"/>
                      <a:gd name="T15" fmla="*/ 14 h 14"/>
                    </a:gdLst>
                    <a:ahLst/>
                    <a:cxnLst>
                      <a:cxn ang="T8">
                        <a:pos x="T0" y="T1"/>
                      </a:cxn>
                      <a:cxn ang="T9">
                        <a:pos x="T2" y="T3"/>
                      </a:cxn>
                      <a:cxn ang="T10">
                        <a:pos x="T4" y="T5"/>
                      </a:cxn>
                      <a:cxn ang="T11">
                        <a:pos x="T6" y="T7"/>
                      </a:cxn>
                    </a:cxnLst>
                    <a:rect l="T12" t="T13" r="T14" b="T15"/>
                    <a:pathLst>
                      <a:path w="19" h="14">
                        <a:moveTo>
                          <a:pt x="19" y="0"/>
                        </a:moveTo>
                        <a:lnTo>
                          <a:pt x="13" y="8"/>
                        </a:lnTo>
                        <a:lnTo>
                          <a:pt x="7" y="13"/>
                        </a:lnTo>
                        <a:lnTo>
                          <a:pt x="0" y="14"/>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376" name="Freeform 2589"/>
                  <p:cNvSpPr>
                    <a:spLocks/>
                  </p:cNvSpPr>
                  <p:nvPr/>
                </p:nvSpPr>
                <p:spPr bwMode="auto">
                  <a:xfrm>
                    <a:off x="5566467" y="3692047"/>
                    <a:ext cx="100705" cy="202004"/>
                  </a:xfrm>
                  <a:custGeom>
                    <a:avLst/>
                    <a:gdLst>
                      <a:gd name="T0" fmla="*/ 2147483647 w 25"/>
                      <a:gd name="T1" fmla="*/ 2147483647 h 33"/>
                      <a:gd name="T2" fmla="*/ 2147483647 w 25"/>
                      <a:gd name="T3" fmla="*/ 2147483647 h 33"/>
                      <a:gd name="T4" fmla="*/ 2147483647 w 25"/>
                      <a:gd name="T5" fmla="*/ 2147483647 h 33"/>
                      <a:gd name="T6" fmla="*/ 2147483647 w 25"/>
                      <a:gd name="T7" fmla="*/ 2147483647 h 33"/>
                      <a:gd name="T8" fmla="*/ 0 w 25"/>
                      <a:gd name="T9" fmla="*/ 0 h 33"/>
                      <a:gd name="T10" fmla="*/ 0 60000 65536"/>
                      <a:gd name="T11" fmla="*/ 0 60000 65536"/>
                      <a:gd name="T12" fmla="*/ 0 60000 65536"/>
                      <a:gd name="T13" fmla="*/ 0 60000 65536"/>
                      <a:gd name="T14" fmla="*/ 0 60000 65536"/>
                      <a:gd name="T15" fmla="*/ 0 w 25"/>
                      <a:gd name="T16" fmla="*/ 0 h 33"/>
                      <a:gd name="T17" fmla="*/ 25 w 25"/>
                      <a:gd name="T18" fmla="*/ 33 h 33"/>
                    </a:gdLst>
                    <a:ahLst/>
                    <a:cxnLst>
                      <a:cxn ang="T10">
                        <a:pos x="T0" y="T1"/>
                      </a:cxn>
                      <a:cxn ang="T11">
                        <a:pos x="T2" y="T3"/>
                      </a:cxn>
                      <a:cxn ang="T12">
                        <a:pos x="T4" y="T5"/>
                      </a:cxn>
                      <a:cxn ang="T13">
                        <a:pos x="T6" y="T7"/>
                      </a:cxn>
                      <a:cxn ang="T14">
                        <a:pos x="T8" y="T9"/>
                      </a:cxn>
                    </a:cxnLst>
                    <a:rect l="T15" t="T16" r="T17" b="T18"/>
                    <a:pathLst>
                      <a:path w="25" h="33">
                        <a:moveTo>
                          <a:pt x="25" y="33"/>
                        </a:moveTo>
                        <a:lnTo>
                          <a:pt x="19" y="30"/>
                        </a:lnTo>
                        <a:lnTo>
                          <a:pt x="13" y="24"/>
                        </a:lnTo>
                        <a:lnTo>
                          <a:pt x="7" y="14"/>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377" name="Line 2592"/>
                  <p:cNvSpPr>
                    <a:spLocks noChangeShapeType="1"/>
                  </p:cNvSpPr>
                  <p:nvPr/>
                </p:nvSpPr>
                <p:spPr bwMode="auto">
                  <a:xfrm flipH="1" flipV="1">
                    <a:off x="5542297" y="3594475"/>
                    <a:ext cx="24169" cy="97572"/>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78" name="Line 2594"/>
                  <p:cNvSpPr>
                    <a:spLocks noChangeShapeType="1"/>
                  </p:cNvSpPr>
                  <p:nvPr/>
                </p:nvSpPr>
                <p:spPr bwMode="auto">
                  <a:xfrm flipH="1" flipV="1">
                    <a:off x="5518128" y="3478608"/>
                    <a:ext cx="24169" cy="115867"/>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79" name="Freeform 2597"/>
                  <p:cNvSpPr>
                    <a:spLocks/>
                  </p:cNvSpPr>
                  <p:nvPr/>
                </p:nvSpPr>
                <p:spPr bwMode="auto">
                  <a:xfrm>
                    <a:off x="5465761" y="3209523"/>
                    <a:ext cx="52367" cy="269085"/>
                  </a:xfrm>
                  <a:custGeom>
                    <a:avLst/>
                    <a:gdLst>
                      <a:gd name="T0" fmla="*/ 2147483647 w 13"/>
                      <a:gd name="T1" fmla="*/ 2147483647 h 44"/>
                      <a:gd name="T2" fmla="*/ 2147483647 w 13"/>
                      <a:gd name="T3" fmla="*/ 2147483647 h 44"/>
                      <a:gd name="T4" fmla="*/ 0 w 13"/>
                      <a:gd name="T5" fmla="*/ 0 h 44"/>
                      <a:gd name="T6" fmla="*/ 0 60000 65536"/>
                      <a:gd name="T7" fmla="*/ 0 60000 65536"/>
                      <a:gd name="T8" fmla="*/ 0 60000 65536"/>
                      <a:gd name="T9" fmla="*/ 0 w 13"/>
                      <a:gd name="T10" fmla="*/ 0 h 44"/>
                      <a:gd name="T11" fmla="*/ 13 w 13"/>
                      <a:gd name="T12" fmla="*/ 44 h 44"/>
                    </a:gdLst>
                    <a:ahLst/>
                    <a:cxnLst>
                      <a:cxn ang="T6">
                        <a:pos x="T0" y="T1"/>
                      </a:cxn>
                      <a:cxn ang="T7">
                        <a:pos x="T2" y="T3"/>
                      </a:cxn>
                      <a:cxn ang="T8">
                        <a:pos x="T4" y="T5"/>
                      </a:cxn>
                    </a:cxnLst>
                    <a:rect l="T9" t="T10" r="T11" b="T12"/>
                    <a:pathLst>
                      <a:path w="13" h="44">
                        <a:moveTo>
                          <a:pt x="13" y="44"/>
                        </a:moveTo>
                        <a:lnTo>
                          <a:pt x="6" y="23"/>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380" name="Line 2600"/>
                  <p:cNvSpPr>
                    <a:spLocks noChangeShapeType="1"/>
                  </p:cNvSpPr>
                  <p:nvPr/>
                </p:nvSpPr>
                <p:spPr bwMode="auto">
                  <a:xfrm flipH="1" flipV="1">
                    <a:off x="5441592" y="3063165"/>
                    <a:ext cx="24169" cy="146358"/>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81" name="Line 2603"/>
                  <p:cNvSpPr>
                    <a:spLocks noChangeShapeType="1"/>
                  </p:cNvSpPr>
                  <p:nvPr/>
                </p:nvSpPr>
                <p:spPr bwMode="auto">
                  <a:xfrm flipH="1" flipV="1">
                    <a:off x="5417423" y="2916807"/>
                    <a:ext cx="24169" cy="146358"/>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82" name="Line 2607"/>
                  <p:cNvSpPr>
                    <a:spLocks noChangeShapeType="1"/>
                  </p:cNvSpPr>
                  <p:nvPr/>
                </p:nvSpPr>
                <p:spPr bwMode="auto">
                  <a:xfrm flipH="1" flipV="1">
                    <a:off x="5389225" y="2770449"/>
                    <a:ext cx="28198" cy="146358"/>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83" name="Line 2610"/>
                  <p:cNvSpPr>
                    <a:spLocks noChangeShapeType="1"/>
                  </p:cNvSpPr>
                  <p:nvPr/>
                </p:nvSpPr>
                <p:spPr bwMode="auto">
                  <a:xfrm flipH="1" flipV="1">
                    <a:off x="5365056" y="2623328"/>
                    <a:ext cx="24169" cy="14712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84" name="Line 2613"/>
                  <p:cNvSpPr>
                    <a:spLocks noChangeShapeType="1"/>
                  </p:cNvSpPr>
                  <p:nvPr/>
                </p:nvSpPr>
                <p:spPr bwMode="auto">
                  <a:xfrm flipH="1" flipV="1">
                    <a:off x="5340887" y="2483069"/>
                    <a:ext cx="24169" cy="14026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85" name="Line 2616"/>
                  <p:cNvSpPr>
                    <a:spLocks noChangeShapeType="1"/>
                  </p:cNvSpPr>
                  <p:nvPr/>
                </p:nvSpPr>
                <p:spPr bwMode="auto">
                  <a:xfrm flipH="1" flipV="1">
                    <a:off x="5312689" y="2355005"/>
                    <a:ext cx="28198" cy="128063"/>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86" name="Line 2618"/>
                  <p:cNvSpPr>
                    <a:spLocks noChangeShapeType="1"/>
                  </p:cNvSpPr>
                  <p:nvPr/>
                </p:nvSpPr>
                <p:spPr bwMode="auto">
                  <a:xfrm flipH="1" flipV="1">
                    <a:off x="5288520" y="2238376"/>
                    <a:ext cx="24169" cy="116629"/>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87" name="Line 2620"/>
                  <p:cNvSpPr>
                    <a:spLocks noChangeShapeType="1"/>
                  </p:cNvSpPr>
                  <p:nvPr/>
                </p:nvSpPr>
                <p:spPr bwMode="auto">
                  <a:xfrm flipH="1" flipV="1">
                    <a:off x="5264350" y="2140804"/>
                    <a:ext cx="24169" cy="97572"/>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88" name="Freeform 2622"/>
                  <p:cNvSpPr>
                    <a:spLocks/>
                  </p:cNvSpPr>
                  <p:nvPr/>
                </p:nvSpPr>
                <p:spPr bwMode="auto">
                  <a:xfrm>
                    <a:off x="5211984" y="1994446"/>
                    <a:ext cx="52367" cy="146358"/>
                  </a:xfrm>
                  <a:custGeom>
                    <a:avLst/>
                    <a:gdLst>
                      <a:gd name="T0" fmla="*/ 2147483647 w 13"/>
                      <a:gd name="T1" fmla="*/ 2147483647 h 24"/>
                      <a:gd name="T2" fmla="*/ 2147483647 w 13"/>
                      <a:gd name="T3" fmla="*/ 2147483647 h 24"/>
                      <a:gd name="T4" fmla="*/ 0 w 13"/>
                      <a:gd name="T5" fmla="*/ 0 h 24"/>
                      <a:gd name="T6" fmla="*/ 0 60000 65536"/>
                      <a:gd name="T7" fmla="*/ 0 60000 65536"/>
                      <a:gd name="T8" fmla="*/ 0 60000 65536"/>
                      <a:gd name="T9" fmla="*/ 0 w 13"/>
                      <a:gd name="T10" fmla="*/ 0 h 24"/>
                      <a:gd name="T11" fmla="*/ 13 w 13"/>
                      <a:gd name="T12" fmla="*/ 24 h 24"/>
                    </a:gdLst>
                    <a:ahLst/>
                    <a:cxnLst>
                      <a:cxn ang="T6">
                        <a:pos x="T0" y="T1"/>
                      </a:cxn>
                      <a:cxn ang="T7">
                        <a:pos x="T2" y="T3"/>
                      </a:cxn>
                      <a:cxn ang="T8">
                        <a:pos x="T4" y="T5"/>
                      </a:cxn>
                    </a:cxnLst>
                    <a:rect l="T9" t="T10" r="T11" b="T12"/>
                    <a:pathLst>
                      <a:path w="13" h="24">
                        <a:moveTo>
                          <a:pt x="13" y="24"/>
                        </a:moveTo>
                        <a:lnTo>
                          <a:pt x="6" y="1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389" name="Freeform 2625"/>
                  <p:cNvSpPr>
                    <a:spLocks/>
                  </p:cNvSpPr>
                  <p:nvPr/>
                </p:nvSpPr>
                <p:spPr bwMode="auto">
                  <a:xfrm>
                    <a:off x="5135448" y="1939562"/>
                    <a:ext cx="76536" cy="54884"/>
                  </a:xfrm>
                  <a:custGeom>
                    <a:avLst/>
                    <a:gdLst>
                      <a:gd name="T0" fmla="*/ 2147483647 w 19"/>
                      <a:gd name="T1" fmla="*/ 2147483647 h 9"/>
                      <a:gd name="T2" fmla="*/ 2147483647 w 19"/>
                      <a:gd name="T3" fmla="*/ 2147483647 h 9"/>
                      <a:gd name="T4" fmla="*/ 2147483647 w 19"/>
                      <a:gd name="T5" fmla="*/ 0 h 9"/>
                      <a:gd name="T6" fmla="*/ 0 w 19"/>
                      <a:gd name="T7" fmla="*/ 2147483647 h 9"/>
                      <a:gd name="T8" fmla="*/ 0 60000 65536"/>
                      <a:gd name="T9" fmla="*/ 0 60000 65536"/>
                      <a:gd name="T10" fmla="*/ 0 60000 65536"/>
                      <a:gd name="T11" fmla="*/ 0 60000 65536"/>
                      <a:gd name="T12" fmla="*/ 0 w 19"/>
                      <a:gd name="T13" fmla="*/ 0 h 9"/>
                      <a:gd name="T14" fmla="*/ 19 w 19"/>
                      <a:gd name="T15" fmla="*/ 9 h 9"/>
                    </a:gdLst>
                    <a:ahLst/>
                    <a:cxnLst>
                      <a:cxn ang="T8">
                        <a:pos x="T0" y="T1"/>
                      </a:cxn>
                      <a:cxn ang="T9">
                        <a:pos x="T2" y="T3"/>
                      </a:cxn>
                      <a:cxn ang="T10">
                        <a:pos x="T4" y="T5"/>
                      </a:cxn>
                      <a:cxn ang="T11">
                        <a:pos x="T6" y="T7"/>
                      </a:cxn>
                    </a:cxnLst>
                    <a:rect l="T12" t="T13" r="T14" b="T15"/>
                    <a:pathLst>
                      <a:path w="19" h="9">
                        <a:moveTo>
                          <a:pt x="19" y="9"/>
                        </a:moveTo>
                        <a:lnTo>
                          <a:pt x="13" y="3"/>
                        </a:lnTo>
                        <a:lnTo>
                          <a:pt x="7" y="0"/>
                        </a:lnTo>
                        <a:lnTo>
                          <a:pt x="0" y="1"/>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390" name="Freeform 2629"/>
                  <p:cNvSpPr>
                    <a:spLocks/>
                  </p:cNvSpPr>
                  <p:nvPr/>
                </p:nvSpPr>
                <p:spPr bwMode="auto">
                  <a:xfrm>
                    <a:off x="5058911" y="1945660"/>
                    <a:ext cx="76536" cy="146358"/>
                  </a:xfrm>
                  <a:custGeom>
                    <a:avLst/>
                    <a:gdLst>
                      <a:gd name="T0" fmla="*/ 2147483647 w 19"/>
                      <a:gd name="T1" fmla="*/ 0 h 24"/>
                      <a:gd name="T2" fmla="*/ 2147483647 w 19"/>
                      <a:gd name="T3" fmla="*/ 2147483647 h 24"/>
                      <a:gd name="T4" fmla="*/ 2147483647 w 19"/>
                      <a:gd name="T5" fmla="*/ 2147483647 h 24"/>
                      <a:gd name="T6" fmla="*/ 0 w 19"/>
                      <a:gd name="T7" fmla="*/ 2147483647 h 24"/>
                      <a:gd name="T8" fmla="*/ 0 60000 65536"/>
                      <a:gd name="T9" fmla="*/ 0 60000 65536"/>
                      <a:gd name="T10" fmla="*/ 0 60000 65536"/>
                      <a:gd name="T11" fmla="*/ 0 60000 65536"/>
                      <a:gd name="T12" fmla="*/ 0 w 19"/>
                      <a:gd name="T13" fmla="*/ 0 h 24"/>
                      <a:gd name="T14" fmla="*/ 19 w 19"/>
                      <a:gd name="T15" fmla="*/ 24 h 24"/>
                    </a:gdLst>
                    <a:ahLst/>
                    <a:cxnLst>
                      <a:cxn ang="T8">
                        <a:pos x="T0" y="T1"/>
                      </a:cxn>
                      <a:cxn ang="T9">
                        <a:pos x="T2" y="T3"/>
                      </a:cxn>
                      <a:cxn ang="T10">
                        <a:pos x="T4" y="T5"/>
                      </a:cxn>
                      <a:cxn ang="T11">
                        <a:pos x="T6" y="T7"/>
                      </a:cxn>
                    </a:cxnLst>
                    <a:rect l="T12" t="T13" r="T14" b="T15"/>
                    <a:pathLst>
                      <a:path w="19" h="24">
                        <a:moveTo>
                          <a:pt x="19" y="0"/>
                        </a:moveTo>
                        <a:lnTo>
                          <a:pt x="13" y="5"/>
                        </a:lnTo>
                        <a:lnTo>
                          <a:pt x="7" y="13"/>
                        </a:lnTo>
                        <a:lnTo>
                          <a:pt x="0" y="24"/>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391" name="Line 2631"/>
                  <p:cNvSpPr>
                    <a:spLocks noChangeShapeType="1"/>
                  </p:cNvSpPr>
                  <p:nvPr/>
                </p:nvSpPr>
                <p:spPr bwMode="auto">
                  <a:xfrm flipH="1">
                    <a:off x="5034742" y="2092018"/>
                    <a:ext cx="24169" cy="91474"/>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92" name="Line 2633"/>
                  <p:cNvSpPr>
                    <a:spLocks noChangeShapeType="1"/>
                  </p:cNvSpPr>
                  <p:nvPr/>
                </p:nvSpPr>
                <p:spPr bwMode="auto">
                  <a:xfrm flipH="1">
                    <a:off x="5010573" y="2183492"/>
                    <a:ext cx="24169" cy="104433"/>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93" name="Line 2635"/>
                  <p:cNvSpPr>
                    <a:spLocks noChangeShapeType="1"/>
                  </p:cNvSpPr>
                  <p:nvPr/>
                </p:nvSpPr>
                <p:spPr bwMode="auto">
                  <a:xfrm flipH="1">
                    <a:off x="4982375" y="2287925"/>
                    <a:ext cx="28198" cy="115867"/>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94" name="Freeform 2637"/>
                  <p:cNvSpPr>
                    <a:spLocks/>
                  </p:cNvSpPr>
                  <p:nvPr/>
                </p:nvSpPr>
                <p:spPr bwMode="auto">
                  <a:xfrm>
                    <a:off x="4909867" y="2403791"/>
                    <a:ext cx="72508" cy="403247"/>
                  </a:xfrm>
                  <a:custGeom>
                    <a:avLst/>
                    <a:gdLst>
                      <a:gd name="T0" fmla="*/ 2147483647 w 18"/>
                      <a:gd name="T1" fmla="*/ 0 h 66"/>
                      <a:gd name="T2" fmla="*/ 2147483647 w 18"/>
                      <a:gd name="T3" fmla="*/ 2147483647 h 66"/>
                      <a:gd name="T4" fmla="*/ 2147483647 w 18"/>
                      <a:gd name="T5" fmla="*/ 2147483647 h 66"/>
                      <a:gd name="T6" fmla="*/ 0 w 18"/>
                      <a:gd name="T7" fmla="*/ 2147483647 h 66"/>
                      <a:gd name="T8" fmla="*/ 0 60000 65536"/>
                      <a:gd name="T9" fmla="*/ 0 60000 65536"/>
                      <a:gd name="T10" fmla="*/ 0 60000 65536"/>
                      <a:gd name="T11" fmla="*/ 0 60000 65536"/>
                      <a:gd name="T12" fmla="*/ 0 w 18"/>
                      <a:gd name="T13" fmla="*/ 0 h 66"/>
                      <a:gd name="T14" fmla="*/ 18 w 18"/>
                      <a:gd name="T15" fmla="*/ 66 h 66"/>
                    </a:gdLst>
                    <a:ahLst/>
                    <a:cxnLst>
                      <a:cxn ang="T8">
                        <a:pos x="T0" y="T1"/>
                      </a:cxn>
                      <a:cxn ang="T9">
                        <a:pos x="T2" y="T3"/>
                      </a:cxn>
                      <a:cxn ang="T10">
                        <a:pos x="T4" y="T5"/>
                      </a:cxn>
                      <a:cxn ang="T11">
                        <a:pos x="T6" y="T7"/>
                      </a:cxn>
                    </a:cxnLst>
                    <a:rect l="T12" t="T13" r="T14" b="T15"/>
                    <a:pathLst>
                      <a:path w="18" h="66">
                        <a:moveTo>
                          <a:pt x="18" y="0"/>
                        </a:moveTo>
                        <a:lnTo>
                          <a:pt x="12" y="21"/>
                        </a:lnTo>
                        <a:lnTo>
                          <a:pt x="6" y="43"/>
                        </a:lnTo>
                        <a:lnTo>
                          <a:pt x="0" y="66"/>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395" name="Line 2639"/>
                  <p:cNvSpPr>
                    <a:spLocks noChangeShapeType="1"/>
                  </p:cNvSpPr>
                  <p:nvPr/>
                </p:nvSpPr>
                <p:spPr bwMode="auto">
                  <a:xfrm flipH="1">
                    <a:off x="4881670" y="2807038"/>
                    <a:ext cx="28198" cy="14026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96" name="Line 2641"/>
                  <p:cNvSpPr>
                    <a:spLocks noChangeShapeType="1"/>
                  </p:cNvSpPr>
                  <p:nvPr/>
                </p:nvSpPr>
                <p:spPr bwMode="auto">
                  <a:xfrm flipH="1">
                    <a:off x="4780965" y="3326152"/>
                    <a:ext cx="24169" cy="10367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97" name="Freeform 2643"/>
                  <p:cNvSpPr>
                    <a:spLocks/>
                  </p:cNvSpPr>
                  <p:nvPr/>
                </p:nvSpPr>
                <p:spPr bwMode="auto">
                  <a:xfrm>
                    <a:off x="4805134" y="2947298"/>
                    <a:ext cx="76536" cy="378854"/>
                  </a:xfrm>
                  <a:custGeom>
                    <a:avLst/>
                    <a:gdLst>
                      <a:gd name="T0" fmla="*/ 2147483647 w 19"/>
                      <a:gd name="T1" fmla="*/ 0 h 62"/>
                      <a:gd name="T2" fmla="*/ 2147483647 w 19"/>
                      <a:gd name="T3" fmla="*/ 2147483647 h 62"/>
                      <a:gd name="T4" fmla="*/ 2147483647 w 19"/>
                      <a:gd name="T5" fmla="*/ 2147483647 h 62"/>
                      <a:gd name="T6" fmla="*/ 0 w 19"/>
                      <a:gd name="T7" fmla="*/ 2147483647 h 62"/>
                      <a:gd name="T8" fmla="*/ 0 60000 65536"/>
                      <a:gd name="T9" fmla="*/ 0 60000 65536"/>
                      <a:gd name="T10" fmla="*/ 0 60000 65536"/>
                      <a:gd name="T11" fmla="*/ 0 60000 65536"/>
                      <a:gd name="T12" fmla="*/ 0 w 19"/>
                      <a:gd name="T13" fmla="*/ 0 h 62"/>
                      <a:gd name="T14" fmla="*/ 19 w 19"/>
                      <a:gd name="T15" fmla="*/ 62 h 62"/>
                    </a:gdLst>
                    <a:ahLst/>
                    <a:cxnLst>
                      <a:cxn ang="T8">
                        <a:pos x="T0" y="T1"/>
                      </a:cxn>
                      <a:cxn ang="T9">
                        <a:pos x="T2" y="T3"/>
                      </a:cxn>
                      <a:cxn ang="T10">
                        <a:pos x="T4" y="T5"/>
                      </a:cxn>
                      <a:cxn ang="T11">
                        <a:pos x="T6" y="T7"/>
                      </a:cxn>
                    </a:cxnLst>
                    <a:rect l="T12" t="T13" r="T14" b="T15"/>
                    <a:pathLst>
                      <a:path w="19" h="62">
                        <a:moveTo>
                          <a:pt x="19" y="0"/>
                        </a:moveTo>
                        <a:lnTo>
                          <a:pt x="13" y="22"/>
                        </a:lnTo>
                        <a:lnTo>
                          <a:pt x="7" y="43"/>
                        </a:lnTo>
                        <a:lnTo>
                          <a:pt x="0" y="62"/>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398" name="Line 2646"/>
                  <p:cNvSpPr>
                    <a:spLocks noChangeShapeType="1"/>
                  </p:cNvSpPr>
                  <p:nvPr/>
                </p:nvSpPr>
                <p:spPr bwMode="auto">
                  <a:xfrm flipH="1">
                    <a:off x="4756795" y="3429822"/>
                    <a:ext cx="24169" cy="85375"/>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99" name="Line 2648"/>
                  <p:cNvSpPr>
                    <a:spLocks noChangeShapeType="1"/>
                  </p:cNvSpPr>
                  <p:nvPr/>
                </p:nvSpPr>
                <p:spPr bwMode="auto">
                  <a:xfrm flipH="1">
                    <a:off x="4728598" y="3515197"/>
                    <a:ext cx="28198" cy="73179"/>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00" name="Freeform 2650"/>
                  <p:cNvSpPr>
                    <a:spLocks/>
                  </p:cNvSpPr>
                  <p:nvPr/>
                </p:nvSpPr>
                <p:spPr bwMode="auto">
                  <a:xfrm>
                    <a:off x="4656090" y="3588376"/>
                    <a:ext cx="72508" cy="85375"/>
                  </a:xfrm>
                  <a:custGeom>
                    <a:avLst/>
                    <a:gdLst>
                      <a:gd name="T0" fmla="*/ 2147483647 w 18"/>
                      <a:gd name="T1" fmla="*/ 0 h 14"/>
                      <a:gd name="T2" fmla="*/ 2147483647 w 18"/>
                      <a:gd name="T3" fmla="*/ 2147483647 h 14"/>
                      <a:gd name="T4" fmla="*/ 2147483647 w 18"/>
                      <a:gd name="T5" fmla="*/ 2147483647 h 14"/>
                      <a:gd name="T6" fmla="*/ 0 w 18"/>
                      <a:gd name="T7" fmla="*/ 2147483647 h 14"/>
                      <a:gd name="T8" fmla="*/ 0 60000 65536"/>
                      <a:gd name="T9" fmla="*/ 0 60000 65536"/>
                      <a:gd name="T10" fmla="*/ 0 60000 65536"/>
                      <a:gd name="T11" fmla="*/ 0 60000 65536"/>
                      <a:gd name="T12" fmla="*/ 0 w 18"/>
                      <a:gd name="T13" fmla="*/ 0 h 14"/>
                      <a:gd name="T14" fmla="*/ 18 w 18"/>
                      <a:gd name="T15" fmla="*/ 14 h 14"/>
                    </a:gdLst>
                    <a:ahLst/>
                    <a:cxnLst>
                      <a:cxn ang="T8">
                        <a:pos x="T0" y="T1"/>
                      </a:cxn>
                      <a:cxn ang="T9">
                        <a:pos x="T2" y="T3"/>
                      </a:cxn>
                      <a:cxn ang="T10">
                        <a:pos x="T4" y="T5"/>
                      </a:cxn>
                      <a:cxn ang="T11">
                        <a:pos x="T6" y="T7"/>
                      </a:cxn>
                    </a:cxnLst>
                    <a:rect l="T12" t="T13" r="T14" b="T15"/>
                    <a:pathLst>
                      <a:path w="18" h="14">
                        <a:moveTo>
                          <a:pt x="18" y="0"/>
                        </a:moveTo>
                        <a:lnTo>
                          <a:pt x="12" y="8"/>
                        </a:lnTo>
                        <a:lnTo>
                          <a:pt x="6" y="13"/>
                        </a:lnTo>
                        <a:lnTo>
                          <a:pt x="0" y="14"/>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401" name="Line 2659"/>
                  <p:cNvSpPr>
                    <a:spLocks noChangeShapeType="1"/>
                  </p:cNvSpPr>
                  <p:nvPr/>
                </p:nvSpPr>
                <p:spPr bwMode="auto">
                  <a:xfrm flipH="1" flipV="1">
                    <a:off x="4503018" y="3259071"/>
                    <a:ext cx="24169" cy="115867"/>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02" name="Freeform 2662"/>
                  <p:cNvSpPr>
                    <a:spLocks/>
                  </p:cNvSpPr>
                  <p:nvPr/>
                </p:nvSpPr>
                <p:spPr bwMode="auto">
                  <a:xfrm>
                    <a:off x="4450651" y="2989986"/>
                    <a:ext cx="52367" cy="269085"/>
                  </a:xfrm>
                  <a:custGeom>
                    <a:avLst/>
                    <a:gdLst>
                      <a:gd name="T0" fmla="*/ 2147483647 w 13"/>
                      <a:gd name="T1" fmla="*/ 2147483647 h 44"/>
                      <a:gd name="T2" fmla="*/ 2147483647 w 13"/>
                      <a:gd name="T3" fmla="*/ 2147483647 h 44"/>
                      <a:gd name="T4" fmla="*/ 0 w 13"/>
                      <a:gd name="T5" fmla="*/ 0 h 44"/>
                      <a:gd name="T6" fmla="*/ 0 60000 65536"/>
                      <a:gd name="T7" fmla="*/ 0 60000 65536"/>
                      <a:gd name="T8" fmla="*/ 0 60000 65536"/>
                      <a:gd name="T9" fmla="*/ 0 w 13"/>
                      <a:gd name="T10" fmla="*/ 0 h 44"/>
                      <a:gd name="T11" fmla="*/ 13 w 13"/>
                      <a:gd name="T12" fmla="*/ 44 h 44"/>
                    </a:gdLst>
                    <a:ahLst/>
                    <a:cxnLst>
                      <a:cxn ang="T6">
                        <a:pos x="T0" y="T1"/>
                      </a:cxn>
                      <a:cxn ang="T7">
                        <a:pos x="T2" y="T3"/>
                      </a:cxn>
                      <a:cxn ang="T8">
                        <a:pos x="T4" y="T5"/>
                      </a:cxn>
                    </a:cxnLst>
                    <a:rect l="T9" t="T10" r="T11" b="T12"/>
                    <a:pathLst>
                      <a:path w="13" h="44">
                        <a:moveTo>
                          <a:pt x="13" y="44"/>
                        </a:moveTo>
                        <a:lnTo>
                          <a:pt x="7" y="23"/>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403" name="Line 2665"/>
                  <p:cNvSpPr>
                    <a:spLocks noChangeShapeType="1"/>
                  </p:cNvSpPr>
                  <p:nvPr/>
                </p:nvSpPr>
                <p:spPr bwMode="auto">
                  <a:xfrm flipH="1" flipV="1">
                    <a:off x="4426482" y="2843628"/>
                    <a:ext cx="24169" cy="146358"/>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04" name="Line 2668"/>
                  <p:cNvSpPr>
                    <a:spLocks noChangeShapeType="1"/>
                  </p:cNvSpPr>
                  <p:nvPr/>
                </p:nvSpPr>
                <p:spPr bwMode="auto">
                  <a:xfrm flipH="1" flipV="1">
                    <a:off x="4402312" y="2696507"/>
                    <a:ext cx="24169" cy="14712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05" name="Freeform 2672"/>
                  <p:cNvSpPr>
                    <a:spLocks/>
                  </p:cNvSpPr>
                  <p:nvPr/>
                </p:nvSpPr>
                <p:spPr bwMode="auto">
                  <a:xfrm>
                    <a:off x="4249240" y="1915169"/>
                    <a:ext cx="153072" cy="781338"/>
                  </a:xfrm>
                  <a:custGeom>
                    <a:avLst/>
                    <a:gdLst>
                      <a:gd name="T0" fmla="*/ 2147483647 w 38"/>
                      <a:gd name="T1" fmla="*/ 2147483647 h 128"/>
                      <a:gd name="T2" fmla="*/ 2147483647 w 38"/>
                      <a:gd name="T3" fmla="*/ 2147483647 h 128"/>
                      <a:gd name="T4" fmla="*/ 2147483647 w 38"/>
                      <a:gd name="T5" fmla="*/ 2147483647 h 128"/>
                      <a:gd name="T6" fmla="*/ 2147483647 w 38"/>
                      <a:gd name="T7" fmla="*/ 2147483647 h 128"/>
                      <a:gd name="T8" fmla="*/ 2147483647 w 38"/>
                      <a:gd name="T9" fmla="*/ 2147483647 h 128"/>
                      <a:gd name="T10" fmla="*/ 2147483647 w 38"/>
                      <a:gd name="T11" fmla="*/ 2147483647 h 128"/>
                      <a:gd name="T12" fmla="*/ 0 w 38"/>
                      <a:gd name="T13" fmla="*/ 0 h 128"/>
                      <a:gd name="T14" fmla="*/ 0 60000 65536"/>
                      <a:gd name="T15" fmla="*/ 0 60000 65536"/>
                      <a:gd name="T16" fmla="*/ 0 60000 65536"/>
                      <a:gd name="T17" fmla="*/ 0 60000 65536"/>
                      <a:gd name="T18" fmla="*/ 0 60000 65536"/>
                      <a:gd name="T19" fmla="*/ 0 60000 65536"/>
                      <a:gd name="T20" fmla="*/ 0 60000 65536"/>
                      <a:gd name="T21" fmla="*/ 0 w 38"/>
                      <a:gd name="T22" fmla="*/ 0 h 128"/>
                      <a:gd name="T23" fmla="*/ 38 w 38"/>
                      <a:gd name="T24" fmla="*/ 128 h 1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8" h="128">
                        <a:moveTo>
                          <a:pt x="38" y="128"/>
                        </a:moveTo>
                        <a:lnTo>
                          <a:pt x="31" y="103"/>
                        </a:lnTo>
                        <a:lnTo>
                          <a:pt x="25" y="79"/>
                        </a:lnTo>
                        <a:lnTo>
                          <a:pt x="19" y="56"/>
                        </a:lnTo>
                        <a:lnTo>
                          <a:pt x="12" y="35"/>
                        </a:lnTo>
                        <a:lnTo>
                          <a:pt x="6" y="17"/>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406" name="Freeform 2674"/>
                  <p:cNvSpPr>
                    <a:spLocks/>
                  </p:cNvSpPr>
                  <p:nvPr/>
                </p:nvSpPr>
                <p:spPr bwMode="auto">
                  <a:xfrm>
                    <a:off x="4120337" y="1719263"/>
                    <a:ext cx="128903" cy="195906"/>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2147483647 w 32"/>
                      <a:gd name="T9" fmla="*/ 0 h 32"/>
                      <a:gd name="T10" fmla="*/ 0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32" y="32"/>
                        </a:moveTo>
                        <a:lnTo>
                          <a:pt x="26" y="19"/>
                        </a:lnTo>
                        <a:lnTo>
                          <a:pt x="19" y="9"/>
                        </a:lnTo>
                        <a:lnTo>
                          <a:pt x="13" y="3"/>
                        </a:lnTo>
                        <a:lnTo>
                          <a:pt x="7" y="0"/>
                        </a:lnTo>
                        <a:lnTo>
                          <a:pt x="0" y="1"/>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407" name="Freeform 2676"/>
                  <p:cNvSpPr>
                    <a:spLocks/>
                  </p:cNvSpPr>
                  <p:nvPr/>
                </p:nvSpPr>
                <p:spPr bwMode="auto">
                  <a:xfrm>
                    <a:off x="3995463" y="1725361"/>
                    <a:ext cx="124875" cy="342264"/>
                  </a:xfrm>
                  <a:custGeom>
                    <a:avLst/>
                    <a:gdLst>
                      <a:gd name="T0" fmla="*/ 2147483647 w 31"/>
                      <a:gd name="T1" fmla="*/ 0 h 56"/>
                      <a:gd name="T2" fmla="*/ 2147483647 w 31"/>
                      <a:gd name="T3" fmla="*/ 2147483647 h 56"/>
                      <a:gd name="T4" fmla="*/ 2147483647 w 31"/>
                      <a:gd name="T5" fmla="*/ 2147483647 h 56"/>
                      <a:gd name="T6" fmla="*/ 2147483647 w 31"/>
                      <a:gd name="T7" fmla="*/ 2147483647 h 56"/>
                      <a:gd name="T8" fmla="*/ 2147483647 w 31"/>
                      <a:gd name="T9" fmla="*/ 2147483647 h 56"/>
                      <a:gd name="T10" fmla="*/ 0 w 31"/>
                      <a:gd name="T11" fmla="*/ 2147483647 h 56"/>
                      <a:gd name="T12" fmla="*/ 0 60000 65536"/>
                      <a:gd name="T13" fmla="*/ 0 60000 65536"/>
                      <a:gd name="T14" fmla="*/ 0 60000 65536"/>
                      <a:gd name="T15" fmla="*/ 0 60000 65536"/>
                      <a:gd name="T16" fmla="*/ 0 60000 65536"/>
                      <a:gd name="T17" fmla="*/ 0 60000 65536"/>
                      <a:gd name="T18" fmla="*/ 0 w 31"/>
                      <a:gd name="T19" fmla="*/ 0 h 56"/>
                      <a:gd name="T20" fmla="*/ 31 w 31"/>
                      <a:gd name="T21" fmla="*/ 56 h 56"/>
                    </a:gdLst>
                    <a:ahLst/>
                    <a:cxnLst>
                      <a:cxn ang="T12">
                        <a:pos x="T0" y="T1"/>
                      </a:cxn>
                      <a:cxn ang="T13">
                        <a:pos x="T2" y="T3"/>
                      </a:cxn>
                      <a:cxn ang="T14">
                        <a:pos x="T4" y="T5"/>
                      </a:cxn>
                      <a:cxn ang="T15">
                        <a:pos x="T6" y="T7"/>
                      </a:cxn>
                      <a:cxn ang="T16">
                        <a:pos x="T8" y="T9"/>
                      </a:cxn>
                      <a:cxn ang="T17">
                        <a:pos x="T10" y="T11"/>
                      </a:cxn>
                    </a:cxnLst>
                    <a:rect l="T18" t="T19" r="T20" b="T21"/>
                    <a:pathLst>
                      <a:path w="31" h="56">
                        <a:moveTo>
                          <a:pt x="31" y="0"/>
                        </a:moveTo>
                        <a:lnTo>
                          <a:pt x="25" y="4"/>
                        </a:lnTo>
                        <a:lnTo>
                          <a:pt x="19" y="13"/>
                        </a:lnTo>
                        <a:lnTo>
                          <a:pt x="12" y="24"/>
                        </a:lnTo>
                        <a:lnTo>
                          <a:pt x="6" y="38"/>
                        </a:lnTo>
                        <a:lnTo>
                          <a:pt x="0" y="56"/>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408" name="Freeform 2678"/>
                  <p:cNvSpPr>
                    <a:spLocks/>
                  </p:cNvSpPr>
                  <p:nvPr/>
                </p:nvSpPr>
                <p:spPr bwMode="auto">
                  <a:xfrm>
                    <a:off x="3894757" y="2067625"/>
                    <a:ext cx="100705" cy="519113"/>
                  </a:xfrm>
                  <a:custGeom>
                    <a:avLst/>
                    <a:gdLst>
                      <a:gd name="T0" fmla="*/ 2147483647 w 25"/>
                      <a:gd name="T1" fmla="*/ 0 h 85"/>
                      <a:gd name="T2" fmla="*/ 2147483647 w 25"/>
                      <a:gd name="T3" fmla="*/ 2147483647 h 85"/>
                      <a:gd name="T4" fmla="*/ 2147483647 w 25"/>
                      <a:gd name="T5" fmla="*/ 2147483647 h 85"/>
                      <a:gd name="T6" fmla="*/ 2147483647 w 25"/>
                      <a:gd name="T7" fmla="*/ 2147483647 h 85"/>
                      <a:gd name="T8" fmla="*/ 0 w 25"/>
                      <a:gd name="T9" fmla="*/ 2147483647 h 85"/>
                      <a:gd name="T10" fmla="*/ 0 60000 65536"/>
                      <a:gd name="T11" fmla="*/ 0 60000 65536"/>
                      <a:gd name="T12" fmla="*/ 0 60000 65536"/>
                      <a:gd name="T13" fmla="*/ 0 60000 65536"/>
                      <a:gd name="T14" fmla="*/ 0 60000 65536"/>
                      <a:gd name="T15" fmla="*/ 0 w 25"/>
                      <a:gd name="T16" fmla="*/ 0 h 85"/>
                      <a:gd name="T17" fmla="*/ 25 w 25"/>
                      <a:gd name="T18" fmla="*/ 85 h 85"/>
                    </a:gdLst>
                    <a:ahLst/>
                    <a:cxnLst>
                      <a:cxn ang="T10">
                        <a:pos x="T0" y="T1"/>
                      </a:cxn>
                      <a:cxn ang="T11">
                        <a:pos x="T2" y="T3"/>
                      </a:cxn>
                      <a:cxn ang="T12">
                        <a:pos x="T4" y="T5"/>
                      </a:cxn>
                      <a:cxn ang="T13">
                        <a:pos x="T6" y="T7"/>
                      </a:cxn>
                      <a:cxn ang="T14">
                        <a:pos x="T8" y="T9"/>
                      </a:cxn>
                    </a:cxnLst>
                    <a:rect l="T15" t="T16" r="T17" b="T18"/>
                    <a:pathLst>
                      <a:path w="25" h="85">
                        <a:moveTo>
                          <a:pt x="25" y="0"/>
                        </a:moveTo>
                        <a:lnTo>
                          <a:pt x="19" y="19"/>
                        </a:lnTo>
                        <a:lnTo>
                          <a:pt x="12" y="40"/>
                        </a:lnTo>
                        <a:lnTo>
                          <a:pt x="6" y="62"/>
                        </a:lnTo>
                        <a:lnTo>
                          <a:pt x="0" y="85"/>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grpSp>
          <p:sp>
            <p:nvSpPr>
              <p:cNvPr id="323" name="Line 2679"/>
              <p:cNvSpPr>
                <a:spLocks noChangeShapeType="1"/>
              </p:cNvSpPr>
              <p:nvPr/>
            </p:nvSpPr>
            <p:spPr bwMode="auto">
              <a:xfrm flipH="1">
                <a:off x="3761826" y="3081459"/>
                <a:ext cx="112790" cy="7927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24" name="Line 2680"/>
              <p:cNvSpPr>
                <a:spLocks noChangeShapeType="1"/>
              </p:cNvSpPr>
              <p:nvPr/>
            </p:nvSpPr>
            <p:spPr bwMode="auto">
              <a:xfrm flipV="1">
                <a:off x="3806137" y="2586739"/>
                <a:ext cx="88621" cy="10976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25" name="Line 2681"/>
              <p:cNvSpPr>
                <a:spLocks noChangeShapeType="1"/>
              </p:cNvSpPr>
              <p:nvPr/>
            </p:nvSpPr>
            <p:spPr bwMode="auto">
              <a:xfrm flipH="1">
                <a:off x="3661121" y="3160737"/>
                <a:ext cx="100705" cy="6708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26" name="Line 2682"/>
              <p:cNvSpPr>
                <a:spLocks noChangeShapeType="1"/>
              </p:cNvSpPr>
              <p:nvPr/>
            </p:nvSpPr>
            <p:spPr bwMode="auto">
              <a:xfrm flipV="1">
                <a:off x="3721544" y="2696507"/>
                <a:ext cx="84593" cy="11662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27" name="Line 2683"/>
              <p:cNvSpPr>
                <a:spLocks noChangeShapeType="1"/>
              </p:cNvSpPr>
              <p:nvPr/>
            </p:nvSpPr>
            <p:spPr bwMode="auto">
              <a:xfrm flipH="1">
                <a:off x="3576528" y="3227817"/>
                <a:ext cx="84593" cy="4954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28" name="Line 2684"/>
              <p:cNvSpPr>
                <a:spLocks noChangeShapeType="1"/>
              </p:cNvSpPr>
              <p:nvPr/>
            </p:nvSpPr>
            <p:spPr bwMode="auto">
              <a:xfrm flipV="1">
                <a:off x="3640980" y="2813136"/>
                <a:ext cx="80564"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29" name="Line 2685"/>
              <p:cNvSpPr>
                <a:spLocks noChangeShapeType="1"/>
              </p:cNvSpPr>
              <p:nvPr/>
            </p:nvSpPr>
            <p:spPr bwMode="auto">
              <a:xfrm flipH="1">
                <a:off x="3508049" y="3277366"/>
                <a:ext cx="68480" cy="3658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30" name="Line 2686"/>
              <p:cNvSpPr>
                <a:spLocks noChangeShapeType="1"/>
              </p:cNvSpPr>
              <p:nvPr/>
            </p:nvSpPr>
            <p:spPr bwMode="auto">
              <a:xfrm flipV="1">
                <a:off x="3568472" y="2916807"/>
                <a:ext cx="72508"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31" name="Line 2687"/>
              <p:cNvSpPr>
                <a:spLocks noChangeShapeType="1"/>
              </p:cNvSpPr>
              <p:nvPr/>
            </p:nvSpPr>
            <p:spPr bwMode="auto">
              <a:xfrm flipH="1">
                <a:off x="3455682" y="3313955"/>
                <a:ext cx="52367" cy="1829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32" name="Line 2688"/>
              <p:cNvSpPr>
                <a:spLocks noChangeShapeType="1"/>
              </p:cNvSpPr>
              <p:nvPr/>
            </p:nvSpPr>
            <p:spPr bwMode="auto">
              <a:xfrm flipV="1">
                <a:off x="3508049" y="3014379"/>
                <a:ext cx="60423" cy="91474"/>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33" name="Line 2689"/>
              <p:cNvSpPr>
                <a:spLocks noChangeShapeType="1"/>
              </p:cNvSpPr>
              <p:nvPr/>
            </p:nvSpPr>
            <p:spPr bwMode="auto">
              <a:xfrm flipV="1">
                <a:off x="3459710" y="3105852"/>
                <a:ext cx="48339" cy="7317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34" name="Line 2690"/>
              <p:cNvSpPr>
                <a:spLocks noChangeShapeType="1"/>
              </p:cNvSpPr>
              <p:nvPr/>
            </p:nvSpPr>
            <p:spPr bwMode="auto">
              <a:xfrm flipH="1">
                <a:off x="3419428" y="3332250"/>
                <a:ext cx="36254" cy="609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35" name="Line 2691"/>
              <p:cNvSpPr>
                <a:spLocks noChangeShapeType="1"/>
              </p:cNvSpPr>
              <p:nvPr/>
            </p:nvSpPr>
            <p:spPr bwMode="auto">
              <a:xfrm flipV="1">
                <a:off x="3423456" y="3179031"/>
                <a:ext cx="36254" cy="67843"/>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36" name="Line 2692"/>
              <p:cNvSpPr>
                <a:spLocks noChangeShapeType="1"/>
              </p:cNvSpPr>
              <p:nvPr/>
            </p:nvSpPr>
            <p:spPr bwMode="auto">
              <a:xfrm flipH="1" flipV="1">
                <a:off x="3403315" y="3326152"/>
                <a:ext cx="16113" cy="1219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37" name="Line 2693"/>
              <p:cNvSpPr>
                <a:spLocks noChangeShapeType="1"/>
              </p:cNvSpPr>
              <p:nvPr/>
            </p:nvSpPr>
            <p:spPr bwMode="auto">
              <a:xfrm flipV="1">
                <a:off x="3407343" y="3246874"/>
                <a:ext cx="16113" cy="4268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38" name="Line 2694"/>
              <p:cNvSpPr>
                <a:spLocks noChangeShapeType="1"/>
              </p:cNvSpPr>
              <p:nvPr/>
            </p:nvSpPr>
            <p:spPr bwMode="auto">
              <a:xfrm flipV="1">
                <a:off x="3403315" y="3289562"/>
                <a:ext cx="4028" cy="3658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339" name="ZoneTexte 28676"/>
              <p:cNvSpPr txBox="1">
                <a:spLocks noChangeArrowheads="1"/>
              </p:cNvSpPr>
              <p:nvPr/>
            </p:nvSpPr>
            <p:spPr bwMode="auto">
              <a:xfrm>
                <a:off x="1917700" y="2106357"/>
                <a:ext cx="1808106" cy="9268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r" eaLnBrk="1" hangingPunct="1">
                  <a:spcBef>
                    <a:spcPct val="0"/>
                  </a:spcBef>
                  <a:buFontTx/>
                  <a:buNone/>
                </a:pPr>
                <a:r>
                  <a:rPr lang="fr-FR" altLang="fr-FR" sz="1400" dirty="0">
                    <a:latin typeface="Arial Narrow" pitchFamily="34" charset="0"/>
                  </a:rPr>
                  <a:t>Une particule chargée oscille à la fréquence </a:t>
                </a:r>
                <a:r>
                  <a:rPr lang="fr-FR" altLang="fr-FR" sz="1400" i="1" dirty="0">
                    <a:latin typeface="Arial Narrow" pitchFamily="34" charset="0"/>
                    <a:sym typeface="Symbol" pitchFamily="18" charset="2"/>
                  </a:rPr>
                  <a:t></a:t>
                </a:r>
                <a:endParaRPr lang="fr-FR" altLang="fr-FR" sz="1400" i="1" dirty="0">
                  <a:latin typeface="Arial Narrow" pitchFamily="34" charset="0"/>
                </a:endParaRPr>
              </a:p>
            </p:txBody>
          </p:sp>
          <p:sp>
            <p:nvSpPr>
              <p:cNvPr id="340" name="ZoneTexte 191"/>
              <p:cNvSpPr txBox="1">
                <a:spLocks noChangeArrowheads="1"/>
              </p:cNvSpPr>
              <p:nvPr/>
            </p:nvSpPr>
            <p:spPr bwMode="auto">
              <a:xfrm>
                <a:off x="3671595" y="4156429"/>
                <a:ext cx="3763846" cy="6565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fr-FR" altLang="fr-FR" sz="1400">
                    <a:latin typeface="Arial Narrow" pitchFamily="34" charset="0"/>
                  </a:rPr>
                  <a:t>Elle crée une onde électromagnétique de fréquence </a:t>
                </a:r>
                <a:r>
                  <a:rPr lang="fr-FR" altLang="fr-FR" sz="1400" i="1">
                    <a:latin typeface="Arial Narrow" pitchFamily="34" charset="0"/>
                    <a:sym typeface="Symbol" pitchFamily="18" charset="2"/>
                  </a:rPr>
                  <a:t></a:t>
                </a:r>
                <a:r>
                  <a:rPr lang="fr-FR" altLang="fr-FR" sz="1400">
                    <a:latin typeface="Arial Narrow" pitchFamily="34" charset="0"/>
                  </a:rPr>
                  <a:t> </a:t>
                </a:r>
              </a:p>
            </p:txBody>
          </p:sp>
          <p:cxnSp>
            <p:nvCxnSpPr>
              <p:cNvPr id="341" name="Connecteur droit 340"/>
              <p:cNvCxnSpPr/>
              <p:nvPr/>
            </p:nvCxnSpPr>
            <p:spPr bwMode="auto">
              <a:xfrm>
                <a:off x="3894138" y="2588000"/>
                <a:ext cx="3644900" cy="790417"/>
              </a:xfrm>
              <a:prstGeom prst="line">
                <a:avLst/>
              </a:prstGeom>
              <a:ln>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grpSp>
            <p:nvGrpSpPr>
              <p:cNvPr id="342" name="Groupe 190"/>
              <p:cNvGrpSpPr>
                <a:grpSpLocks/>
              </p:cNvGrpSpPr>
              <p:nvPr/>
            </p:nvGrpSpPr>
            <p:grpSpPr bwMode="auto">
              <a:xfrm>
                <a:off x="7297323" y="2700199"/>
                <a:ext cx="424893" cy="463427"/>
                <a:chOff x="7315200" y="4019910"/>
                <a:chExt cx="424906" cy="463662"/>
              </a:xfrm>
            </p:grpSpPr>
            <p:sp>
              <p:nvSpPr>
                <p:cNvPr id="347" name="ZoneTexte 185"/>
                <p:cNvSpPr txBox="1">
                  <a:spLocks noChangeArrowheads="1"/>
                </p:cNvSpPr>
                <p:nvPr/>
              </p:nvSpPr>
              <p:spPr bwMode="auto">
                <a:xfrm>
                  <a:off x="7315200" y="4019910"/>
                  <a:ext cx="424906" cy="463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fr-FR" altLang="fr-FR" sz="1800" b="1">
                      <a:solidFill>
                        <a:srgbClr val="FF0000"/>
                      </a:solidFill>
                    </a:rPr>
                    <a:t>E</a:t>
                  </a:r>
                </a:p>
              </p:txBody>
            </p:sp>
            <p:cxnSp>
              <p:nvCxnSpPr>
                <p:cNvPr id="348" name="Connecteur droit avec flèche 347"/>
                <p:cNvCxnSpPr>
                  <a:stCxn id="347" idx="0"/>
                  <a:endCxn id="347" idx="0"/>
                </p:cNvCxnSpPr>
                <p:nvPr/>
              </p:nvCxnSpPr>
              <p:spPr>
                <a:xfrm>
                  <a:off x="7527653" y="4019910"/>
                  <a:ext cx="0" cy="0"/>
                </a:xfrm>
                <a:prstGeom prst="straightConnector1">
                  <a:avLst/>
                </a:prstGeom>
                <a:ln>
                  <a:tailEnd type="arrow"/>
                </a:ln>
              </p:spPr>
              <p:style>
                <a:lnRef idx="1">
                  <a:schemeClr val="dk1"/>
                </a:lnRef>
                <a:fillRef idx="0">
                  <a:schemeClr val="dk1"/>
                </a:fillRef>
                <a:effectRef idx="0">
                  <a:schemeClr val="dk1"/>
                </a:effectRef>
                <a:fontRef idx="minor">
                  <a:schemeClr val="tx1"/>
                </a:fontRef>
              </p:style>
            </p:cxnSp>
            <p:cxnSp>
              <p:nvCxnSpPr>
                <p:cNvPr id="349" name="Connecteur droit avec flèche 348"/>
                <p:cNvCxnSpPr/>
                <p:nvPr/>
              </p:nvCxnSpPr>
              <p:spPr>
                <a:xfrm>
                  <a:off x="7418797" y="4045808"/>
                  <a:ext cx="206381" cy="0"/>
                </a:xfrm>
                <a:prstGeom prst="straightConnector1">
                  <a:avLst/>
                </a:prstGeom>
                <a:ln w="28575">
                  <a:solidFill>
                    <a:srgbClr val="FF0000"/>
                  </a:solidFill>
                  <a:tailEnd type="arrow"/>
                </a:ln>
              </p:spPr>
              <p:style>
                <a:lnRef idx="1">
                  <a:schemeClr val="dk1"/>
                </a:lnRef>
                <a:fillRef idx="0">
                  <a:schemeClr val="dk1"/>
                </a:fillRef>
                <a:effectRef idx="0">
                  <a:schemeClr val="dk1"/>
                </a:effectRef>
                <a:fontRef idx="minor">
                  <a:schemeClr val="tx1"/>
                </a:fontRef>
              </p:style>
            </p:cxnSp>
          </p:grpSp>
          <p:grpSp>
            <p:nvGrpSpPr>
              <p:cNvPr id="343" name="Groupe 191"/>
              <p:cNvGrpSpPr>
                <a:grpSpLocks/>
              </p:cNvGrpSpPr>
              <p:nvPr/>
            </p:nvGrpSpPr>
            <p:grpSpPr bwMode="auto">
              <a:xfrm>
                <a:off x="7046045" y="3669659"/>
                <a:ext cx="440987" cy="463427"/>
                <a:chOff x="7315200" y="4019910"/>
                <a:chExt cx="441001" cy="463662"/>
              </a:xfrm>
            </p:grpSpPr>
            <p:sp>
              <p:nvSpPr>
                <p:cNvPr id="344" name="ZoneTexte 192"/>
                <p:cNvSpPr txBox="1">
                  <a:spLocks noChangeArrowheads="1"/>
                </p:cNvSpPr>
                <p:nvPr/>
              </p:nvSpPr>
              <p:spPr bwMode="auto">
                <a:xfrm>
                  <a:off x="7315200" y="4019910"/>
                  <a:ext cx="441001" cy="463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fr-FR" altLang="fr-FR" sz="1800" b="1">
                      <a:solidFill>
                        <a:srgbClr val="1A49A6"/>
                      </a:solidFill>
                    </a:rPr>
                    <a:t>B</a:t>
                  </a:r>
                </a:p>
              </p:txBody>
            </p:sp>
            <p:cxnSp>
              <p:nvCxnSpPr>
                <p:cNvPr id="345" name="Connecteur droit avec flèche 344"/>
                <p:cNvCxnSpPr>
                  <a:stCxn id="344" idx="0"/>
                  <a:endCxn id="344" idx="0"/>
                </p:cNvCxnSpPr>
                <p:nvPr/>
              </p:nvCxnSpPr>
              <p:spPr>
                <a:xfrm>
                  <a:off x="7535701" y="4019910"/>
                  <a:ext cx="0" cy="0"/>
                </a:xfrm>
                <a:prstGeom prst="straightConnector1">
                  <a:avLst/>
                </a:prstGeom>
                <a:ln>
                  <a:tailEnd type="arrow"/>
                </a:ln>
              </p:spPr>
              <p:style>
                <a:lnRef idx="1">
                  <a:schemeClr val="dk1"/>
                </a:lnRef>
                <a:fillRef idx="0">
                  <a:schemeClr val="dk1"/>
                </a:fillRef>
                <a:effectRef idx="0">
                  <a:schemeClr val="dk1"/>
                </a:effectRef>
                <a:fontRef idx="minor">
                  <a:schemeClr val="tx1"/>
                </a:fontRef>
              </p:style>
            </p:cxnSp>
            <p:cxnSp>
              <p:nvCxnSpPr>
                <p:cNvPr id="346" name="Connecteur droit avec flèche 345"/>
                <p:cNvCxnSpPr/>
                <p:nvPr/>
              </p:nvCxnSpPr>
              <p:spPr>
                <a:xfrm>
                  <a:off x="7417668" y="4044529"/>
                  <a:ext cx="207969" cy="0"/>
                </a:xfrm>
                <a:prstGeom prst="straightConnector1">
                  <a:avLst/>
                </a:prstGeom>
                <a:ln w="28575">
                  <a:solidFill>
                    <a:srgbClr val="1A49A6"/>
                  </a:solidFill>
                  <a:tailEnd type="arrow"/>
                </a:ln>
              </p:spPr>
              <p:style>
                <a:lnRef idx="1">
                  <a:schemeClr val="dk1"/>
                </a:lnRef>
                <a:fillRef idx="0">
                  <a:schemeClr val="dk1"/>
                </a:fillRef>
                <a:effectRef idx="0">
                  <a:schemeClr val="dk1"/>
                </a:effectRef>
                <a:fontRef idx="minor">
                  <a:schemeClr val="tx1"/>
                </a:fontRef>
              </p:style>
            </p:cxnSp>
          </p:grpSp>
        </p:grpSp>
        <p:sp>
          <p:nvSpPr>
            <p:cNvPr id="409" name="Line 2574"/>
            <p:cNvSpPr>
              <a:spLocks noChangeShapeType="1"/>
            </p:cNvSpPr>
            <p:nvPr/>
          </p:nvSpPr>
          <p:spPr bwMode="auto">
            <a:xfrm flipH="1">
              <a:off x="3699302" y="4582903"/>
              <a:ext cx="24169" cy="140288"/>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10" name="Freeform 2578"/>
            <p:cNvSpPr>
              <a:spLocks/>
            </p:cNvSpPr>
            <p:nvPr/>
          </p:nvSpPr>
          <p:spPr bwMode="auto">
            <a:xfrm>
              <a:off x="3622766" y="4723191"/>
              <a:ext cx="76536" cy="378930"/>
            </a:xfrm>
            <a:custGeom>
              <a:avLst/>
              <a:gdLst>
                <a:gd name="T0" fmla="*/ 2147483647 w 19"/>
                <a:gd name="T1" fmla="*/ 0 h 62"/>
                <a:gd name="T2" fmla="*/ 2147483647 w 19"/>
                <a:gd name="T3" fmla="*/ 2147483647 h 62"/>
                <a:gd name="T4" fmla="*/ 2147483647 w 19"/>
                <a:gd name="T5" fmla="*/ 2147483647 h 62"/>
                <a:gd name="T6" fmla="*/ 0 w 19"/>
                <a:gd name="T7" fmla="*/ 2147483647 h 62"/>
                <a:gd name="T8" fmla="*/ 0 60000 65536"/>
                <a:gd name="T9" fmla="*/ 0 60000 65536"/>
                <a:gd name="T10" fmla="*/ 0 60000 65536"/>
                <a:gd name="T11" fmla="*/ 0 60000 65536"/>
                <a:gd name="T12" fmla="*/ 0 w 19"/>
                <a:gd name="T13" fmla="*/ 0 h 62"/>
                <a:gd name="T14" fmla="*/ 19 w 19"/>
                <a:gd name="T15" fmla="*/ 62 h 62"/>
              </a:gdLst>
              <a:ahLst/>
              <a:cxnLst>
                <a:cxn ang="T8">
                  <a:pos x="T0" y="T1"/>
                </a:cxn>
                <a:cxn ang="T9">
                  <a:pos x="T2" y="T3"/>
                </a:cxn>
                <a:cxn ang="T10">
                  <a:pos x="T4" y="T5"/>
                </a:cxn>
                <a:cxn ang="T11">
                  <a:pos x="T6" y="T7"/>
                </a:cxn>
              </a:cxnLst>
              <a:rect l="T12" t="T13" r="T14" b="T15"/>
              <a:pathLst>
                <a:path w="19" h="62">
                  <a:moveTo>
                    <a:pt x="19" y="0"/>
                  </a:moveTo>
                  <a:lnTo>
                    <a:pt x="13" y="22"/>
                  </a:lnTo>
                  <a:lnTo>
                    <a:pt x="7" y="43"/>
                  </a:lnTo>
                  <a:lnTo>
                    <a:pt x="0" y="62"/>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411" name="Line 2581"/>
            <p:cNvSpPr>
              <a:spLocks noChangeShapeType="1"/>
            </p:cNvSpPr>
            <p:nvPr/>
          </p:nvSpPr>
          <p:spPr bwMode="auto">
            <a:xfrm flipH="1">
              <a:off x="3574428" y="5205811"/>
              <a:ext cx="24169" cy="92254"/>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12" name="Freeform 2585"/>
            <p:cNvSpPr>
              <a:spLocks/>
            </p:cNvSpPr>
            <p:nvPr/>
          </p:nvSpPr>
          <p:spPr bwMode="auto">
            <a:xfrm>
              <a:off x="3469694" y="5365160"/>
              <a:ext cx="76536" cy="85392"/>
            </a:xfrm>
            <a:custGeom>
              <a:avLst/>
              <a:gdLst>
                <a:gd name="T0" fmla="*/ 2147483647 w 19"/>
                <a:gd name="T1" fmla="*/ 0 h 14"/>
                <a:gd name="T2" fmla="*/ 2147483647 w 19"/>
                <a:gd name="T3" fmla="*/ 2147483647 h 14"/>
                <a:gd name="T4" fmla="*/ 2147483647 w 19"/>
                <a:gd name="T5" fmla="*/ 2147483647 h 14"/>
                <a:gd name="T6" fmla="*/ 0 w 19"/>
                <a:gd name="T7" fmla="*/ 2147483647 h 14"/>
                <a:gd name="T8" fmla="*/ 0 60000 65536"/>
                <a:gd name="T9" fmla="*/ 0 60000 65536"/>
                <a:gd name="T10" fmla="*/ 0 60000 65536"/>
                <a:gd name="T11" fmla="*/ 0 60000 65536"/>
                <a:gd name="T12" fmla="*/ 0 w 19"/>
                <a:gd name="T13" fmla="*/ 0 h 14"/>
                <a:gd name="T14" fmla="*/ 19 w 19"/>
                <a:gd name="T15" fmla="*/ 14 h 14"/>
              </a:gdLst>
              <a:ahLst/>
              <a:cxnLst>
                <a:cxn ang="T8">
                  <a:pos x="T0" y="T1"/>
                </a:cxn>
                <a:cxn ang="T9">
                  <a:pos x="T2" y="T3"/>
                </a:cxn>
                <a:cxn ang="T10">
                  <a:pos x="T4" y="T5"/>
                </a:cxn>
                <a:cxn ang="T11">
                  <a:pos x="T6" y="T7"/>
                </a:cxn>
              </a:cxnLst>
              <a:rect l="T12" t="T13" r="T14" b="T15"/>
              <a:pathLst>
                <a:path w="19" h="14">
                  <a:moveTo>
                    <a:pt x="19" y="0"/>
                  </a:moveTo>
                  <a:lnTo>
                    <a:pt x="13" y="8"/>
                  </a:lnTo>
                  <a:lnTo>
                    <a:pt x="7" y="13"/>
                  </a:lnTo>
                  <a:lnTo>
                    <a:pt x="0" y="14"/>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413" name="Line 2576"/>
            <p:cNvSpPr>
              <a:spLocks noChangeShapeType="1"/>
            </p:cNvSpPr>
            <p:nvPr/>
          </p:nvSpPr>
          <p:spPr bwMode="auto">
            <a:xfrm flipH="1">
              <a:off x="3598597" y="5094461"/>
              <a:ext cx="24169" cy="103691"/>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414" name="Line 2583"/>
            <p:cNvSpPr>
              <a:spLocks noChangeShapeType="1"/>
            </p:cNvSpPr>
            <p:nvPr/>
          </p:nvSpPr>
          <p:spPr bwMode="auto">
            <a:xfrm flipH="1">
              <a:off x="3546230" y="5290407"/>
              <a:ext cx="28198" cy="67094"/>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fr-FR"/>
            </a:p>
          </p:txBody>
        </p:sp>
      </p:grpSp>
      <p:sp>
        <p:nvSpPr>
          <p:cNvPr id="416" name="Espace réservé du numéro de diapositive 1"/>
          <p:cNvSpPr>
            <a:spLocks noGrp="1"/>
          </p:cNvSpPr>
          <p:nvPr>
            <p:ph type="sldNum" sz="quarter" idx="11"/>
          </p:nvPr>
        </p:nvSpPr>
        <p:spPr>
          <a:xfrm>
            <a:off x="438151" y="6403938"/>
            <a:ext cx="1115483" cy="288925"/>
          </a:xfrm>
        </p:spPr>
        <p:txBody>
          <a:bodyPr/>
          <a:lstStyle/>
          <a:p>
            <a:r>
              <a:rPr lang="fr-FR" dirty="0" smtClean="0"/>
              <a:t>page </a:t>
            </a:r>
            <a:fld id="{C6DDD436-036D-4AFC-B45E-DF406FB8E6F8}" type="slidenum">
              <a:rPr lang="fr-FR" smtClean="0"/>
              <a:pPr/>
              <a:t>2</a:t>
            </a:fld>
            <a:endParaRPr lang="fr-FR" dirty="0"/>
          </a:p>
        </p:txBody>
      </p:sp>
      <p:sp>
        <p:nvSpPr>
          <p:cNvPr id="417" name="Titre 1"/>
          <p:cNvSpPr txBox="1">
            <a:spLocks/>
          </p:cNvSpPr>
          <p:nvPr/>
        </p:nvSpPr>
        <p:spPr>
          <a:xfrm>
            <a:off x="2288659" y="6352067"/>
            <a:ext cx="7391400" cy="392666"/>
          </a:xfrm>
          <a:prstGeom prst="rect">
            <a:avLst/>
          </a:prstGeom>
        </p:spPr>
        <p:txBody>
          <a:bodyPr/>
          <a:lstStyle/>
          <a:p>
            <a:pPr>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lang="fr-FR" b="1" kern="0" dirty="0">
              <a:solidFill>
                <a:schemeClr val="tx2"/>
              </a:solidFill>
              <a:latin typeface="+mj-lt"/>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17"/>
                                        </p:tgtEl>
                                        <p:attrNameLst>
                                          <p:attrName>style.visibility</p:attrName>
                                        </p:attrNameLst>
                                      </p:cBhvr>
                                      <p:to>
                                        <p:strVal val="visible"/>
                                      </p:to>
                                    </p:set>
                                    <p:animEffect transition="in" filter="wipe(left)">
                                      <p:cBhvr>
                                        <p:cTn id="7" dur="500"/>
                                        <p:tgtEl>
                                          <p:spTgt spid="217"/>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2076450" y="456754"/>
            <a:ext cx="1943161" cy="523220"/>
          </a:xfrm>
          <a:prstGeom prst="rect">
            <a:avLst/>
          </a:prstGeom>
        </p:spPr>
        <p:txBody>
          <a:bodyPr wrap="none">
            <a:spAutoFit/>
          </a:bodyPr>
          <a:lstStyle/>
          <a:p>
            <a:r>
              <a:rPr lang="fr-FR" sz="2800" b="1" kern="0" dirty="0" smtClean="0">
                <a:solidFill>
                  <a:srgbClr val="DA6667"/>
                </a:solidFill>
                <a:latin typeface="Arial"/>
              </a:rPr>
              <a:t>4. Le </a:t>
            </a:r>
            <a:r>
              <a:rPr lang="fr-FR" sz="2800" b="1" kern="0" dirty="0">
                <a:solidFill>
                  <a:srgbClr val="DA6667"/>
                </a:solidFill>
                <a:latin typeface="Arial"/>
              </a:rPr>
              <a:t>laser</a:t>
            </a:r>
          </a:p>
        </p:txBody>
      </p:sp>
      <p:sp>
        <p:nvSpPr>
          <p:cNvPr id="5" name="Rectangle 2"/>
          <p:cNvSpPr txBox="1">
            <a:spLocks noChangeArrowheads="1"/>
          </p:cNvSpPr>
          <p:nvPr/>
        </p:nvSpPr>
        <p:spPr>
          <a:xfrm>
            <a:off x="124365" y="995001"/>
            <a:ext cx="9067800" cy="513169"/>
          </a:xfrm>
          <a:prstGeom prst="rect">
            <a:avLst/>
          </a:prstGeom>
        </p:spPr>
        <p:txBody>
          <a:bodyPr/>
          <a:lstStyle/>
          <a:p>
            <a:r>
              <a:rPr lang="fr-FR" sz="2400" b="1" kern="0" dirty="0">
                <a:solidFill>
                  <a:srgbClr val="DA6667"/>
                </a:solidFill>
                <a:latin typeface="Arial Narrow" pitchFamily="34" charset="0"/>
              </a:rPr>
              <a:t>Généralité</a:t>
            </a:r>
            <a:endParaRPr lang="fr-FR" sz="2400" b="1" kern="0" dirty="0">
              <a:solidFill>
                <a:srgbClr val="DA6667"/>
              </a:solidFill>
              <a:latin typeface="Arial Narrow" pitchFamily="34" charset="0"/>
              <a:ea typeface="+mj-ea"/>
              <a:cs typeface="+mj-cs"/>
            </a:endParaRPr>
          </a:p>
        </p:txBody>
      </p:sp>
      <p:sp>
        <p:nvSpPr>
          <p:cNvPr id="6" name="Rectangle à coins arrondis 5"/>
          <p:cNvSpPr/>
          <p:nvPr/>
        </p:nvSpPr>
        <p:spPr>
          <a:xfrm>
            <a:off x="4854044" y="3540188"/>
            <a:ext cx="2869871" cy="1112808"/>
          </a:xfrm>
          <a:prstGeom prst="round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fr-FR" dirty="0" smtClean="0">
                <a:solidFill>
                  <a:schemeClr val="tx1"/>
                </a:solidFill>
              </a:rPr>
              <a:t>Milieu amplificateur</a:t>
            </a:r>
            <a:endParaRPr lang="fr-FR" dirty="0">
              <a:solidFill>
                <a:schemeClr val="tx1"/>
              </a:solidFill>
            </a:endParaRPr>
          </a:p>
        </p:txBody>
      </p:sp>
      <p:sp>
        <p:nvSpPr>
          <p:cNvPr id="46" name="ZoneTexte 45"/>
          <p:cNvSpPr txBox="1"/>
          <p:nvPr/>
        </p:nvSpPr>
        <p:spPr>
          <a:xfrm>
            <a:off x="2823979" y="1480127"/>
            <a:ext cx="7267759" cy="923330"/>
          </a:xfrm>
          <a:prstGeom prst="rect">
            <a:avLst/>
          </a:prstGeom>
          <a:noFill/>
        </p:spPr>
        <p:txBody>
          <a:bodyPr wrap="none" rtlCol="0">
            <a:spAutoFit/>
          </a:bodyPr>
          <a:lstStyle/>
          <a:p>
            <a:r>
              <a:rPr lang="fr-FR" b="1" dirty="0" smtClean="0">
                <a:solidFill>
                  <a:srgbClr val="FF0000"/>
                </a:solidFill>
                <a:latin typeface="+mj-lt"/>
              </a:rPr>
              <a:t>LASER : Light Amplification of </a:t>
            </a:r>
            <a:r>
              <a:rPr lang="fr-FR" b="1" dirty="0" err="1">
                <a:solidFill>
                  <a:srgbClr val="FF0000"/>
                </a:solidFill>
                <a:latin typeface="+mj-lt"/>
              </a:rPr>
              <a:t>S</a:t>
            </a:r>
            <a:r>
              <a:rPr lang="fr-FR" b="1" dirty="0" err="1" smtClean="0">
                <a:solidFill>
                  <a:srgbClr val="FF0000"/>
                </a:solidFill>
                <a:latin typeface="+mj-lt"/>
              </a:rPr>
              <a:t>timulated</a:t>
            </a:r>
            <a:r>
              <a:rPr lang="fr-FR" b="1" dirty="0" smtClean="0">
                <a:solidFill>
                  <a:srgbClr val="FF0000"/>
                </a:solidFill>
                <a:latin typeface="+mj-lt"/>
              </a:rPr>
              <a:t> </a:t>
            </a:r>
            <a:r>
              <a:rPr lang="fr-FR" b="1" dirty="0" err="1">
                <a:solidFill>
                  <a:srgbClr val="FF0000"/>
                </a:solidFill>
                <a:latin typeface="+mj-lt"/>
              </a:rPr>
              <a:t>S</a:t>
            </a:r>
            <a:r>
              <a:rPr lang="fr-FR" b="1" dirty="0" err="1" smtClean="0">
                <a:solidFill>
                  <a:srgbClr val="FF0000"/>
                </a:solidFill>
                <a:latin typeface="+mj-lt"/>
              </a:rPr>
              <a:t>mission</a:t>
            </a:r>
            <a:r>
              <a:rPr lang="fr-FR" b="1" dirty="0" smtClean="0">
                <a:solidFill>
                  <a:srgbClr val="FF0000"/>
                </a:solidFill>
                <a:latin typeface="+mj-lt"/>
              </a:rPr>
              <a:t> of Radiation</a:t>
            </a:r>
          </a:p>
          <a:p>
            <a:r>
              <a:rPr lang="fr-FR" b="1" dirty="0">
                <a:solidFill>
                  <a:srgbClr val="FF0000"/>
                </a:solidFill>
                <a:latin typeface="+mj-lt"/>
              </a:rPr>
              <a:t>	</a:t>
            </a:r>
            <a:r>
              <a:rPr lang="fr-FR" b="1" dirty="0" smtClean="0">
                <a:solidFill>
                  <a:srgbClr val="FF0000"/>
                </a:solidFill>
                <a:latin typeface="+mj-lt"/>
              </a:rPr>
              <a:t>- Un milieu amplificateur</a:t>
            </a:r>
          </a:p>
          <a:p>
            <a:r>
              <a:rPr lang="fr-FR" b="1" dirty="0">
                <a:solidFill>
                  <a:srgbClr val="FF0000"/>
                </a:solidFill>
                <a:latin typeface="+mj-lt"/>
              </a:rPr>
              <a:t>	</a:t>
            </a:r>
            <a:r>
              <a:rPr lang="fr-FR" b="1" dirty="0" smtClean="0">
                <a:solidFill>
                  <a:srgbClr val="FF0000"/>
                </a:solidFill>
                <a:latin typeface="+mj-lt"/>
              </a:rPr>
              <a:t>- Une cavité résonante optique</a:t>
            </a:r>
            <a:endParaRPr lang="fr-FR" b="1" dirty="0">
              <a:solidFill>
                <a:srgbClr val="FF0000"/>
              </a:solidFill>
              <a:latin typeface="+mj-lt"/>
            </a:endParaRPr>
          </a:p>
        </p:txBody>
      </p:sp>
      <p:sp>
        <p:nvSpPr>
          <p:cNvPr id="42" name="Espace réservé du numéro de diapositive 1"/>
          <p:cNvSpPr>
            <a:spLocks noGrp="1"/>
          </p:cNvSpPr>
          <p:nvPr>
            <p:ph type="sldNum" sz="quarter" idx="11"/>
          </p:nvPr>
        </p:nvSpPr>
        <p:spPr>
          <a:xfrm>
            <a:off x="438151" y="6403938"/>
            <a:ext cx="1115483" cy="288925"/>
          </a:xfrm>
        </p:spPr>
        <p:txBody>
          <a:bodyPr/>
          <a:lstStyle/>
          <a:p>
            <a:r>
              <a:rPr lang="fr-FR" dirty="0" smtClean="0"/>
              <a:t>page </a:t>
            </a:r>
            <a:fld id="{C6DDD436-036D-4AFC-B45E-DF406FB8E6F8}" type="slidenum">
              <a:rPr lang="fr-FR" smtClean="0"/>
              <a:pPr/>
              <a:t>29</a:t>
            </a:fld>
            <a:endParaRPr lang="fr-FR" dirty="0"/>
          </a:p>
        </p:txBody>
      </p:sp>
      <p:sp>
        <p:nvSpPr>
          <p:cNvPr id="47" name="Titre 1"/>
          <p:cNvSpPr txBox="1">
            <a:spLocks/>
          </p:cNvSpPr>
          <p:nvPr/>
        </p:nvSpPr>
        <p:spPr>
          <a:xfrm>
            <a:off x="2288659" y="6352067"/>
            <a:ext cx="7391400" cy="392666"/>
          </a:xfrm>
          <a:prstGeom prst="rect">
            <a:avLst/>
          </a:prstGeom>
        </p:spPr>
        <p:txBody>
          <a:bodyPr/>
          <a:lstStyle/>
          <a:p>
            <a:pPr>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lang="fr-FR" b="1" kern="0" dirty="0">
              <a:solidFill>
                <a:schemeClr val="tx2"/>
              </a:solidFill>
              <a:latin typeface="+mj-lt"/>
              <a:ea typeface="+mj-ea"/>
              <a:cs typeface="+mj-cs"/>
            </a:endParaRPr>
          </a:p>
        </p:txBody>
      </p:sp>
      <p:grpSp>
        <p:nvGrpSpPr>
          <p:cNvPr id="8" name="Groupe 7"/>
          <p:cNvGrpSpPr/>
          <p:nvPr/>
        </p:nvGrpSpPr>
        <p:grpSpPr>
          <a:xfrm>
            <a:off x="4296341" y="3039873"/>
            <a:ext cx="3982379" cy="2871620"/>
            <a:chOff x="4296341" y="3039873"/>
            <a:chExt cx="3982379" cy="2871620"/>
          </a:xfrm>
        </p:grpSpPr>
        <p:grpSp>
          <p:nvGrpSpPr>
            <p:cNvPr id="2" name="Groupe 1"/>
            <p:cNvGrpSpPr/>
            <p:nvPr/>
          </p:nvGrpSpPr>
          <p:grpSpPr>
            <a:xfrm>
              <a:off x="4296341" y="3039873"/>
              <a:ext cx="3982379" cy="2871620"/>
              <a:chOff x="4296341" y="3039873"/>
              <a:chExt cx="3982379" cy="2871620"/>
            </a:xfrm>
          </p:grpSpPr>
          <p:grpSp>
            <p:nvGrpSpPr>
              <p:cNvPr id="25" name="Groupe 24"/>
              <p:cNvGrpSpPr/>
              <p:nvPr/>
            </p:nvGrpSpPr>
            <p:grpSpPr>
              <a:xfrm>
                <a:off x="7974070" y="3039873"/>
                <a:ext cx="304650" cy="2113441"/>
                <a:chOff x="6320430" y="1966828"/>
                <a:chExt cx="304650" cy="2113441"/>
              </a:xfrm>
            </p:grpSpPr>
            <p:cxnSp>
              <p:nvCxnSpPr>
                <p:cNvPr id="10" name="Connecteur droit 9"/>
                <p:cNvCxnSpPr/>
                <p:nvPr/>
              </p:nvCxnSpPr>
              <p:spPr>
                <a:xfrm>
                  <a:off x="6320430" y="2070315"/>
                  <a:ext cx="0" cy="2009954"/>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12" name="Connecteur droit 11"/>
                <p:cNvCxnSpPr/>
                <p:nvPr/>
              </p:nvCxnSpPr>
              <p:spPr>
                <a:xfrm flipV="1">
                  <a:off x="6320430" y="19668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13" name="Connecteur droit 12"/>
                <p:cNvCxnSpPr/>
                <p:nvPr/>
              </p:nvCxnSpPr>
              <p:spPr>
                <a:xfrm flipV="1">
                  <a:off x="6320430" y="21192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14" name="Connecteur droit 13"/>
                <p:cNvCxnSpPr/>
                <p:nvPr/>
              </p:nvCxnSpPr>
              <p:spPr>
                <a:xfrm flipV="1">
                  <a:off x="6320430" y="22716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15" name="Connecteur droit 14"/>
                <p:cNvCxnSpPr/>
                <p:nvPr/>
              </p:nvCxnSpPr>
              <p:spPr>
                <a:xfrm flipV="1">
                  <a:off x="6320430" y="24240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16" name="Connecteur droit 15"/>
                <p:cNvCxnSpPr/>
                <p:nvPr/>
              </p:nvCxnSpPr>
              <p:spPr>
                <a:xfrm flipV="1">
                  <a:off x="6320430" y="25764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17" name="Connecteur droit 16"/>
                <p:cNvCxnSpPr/>
                <p:nvPr/>
              </p:nvCxnSpPr>
              <p:spPr>
                <a:xfrm flipV="1">
                  <a:off x="6320430" y="27288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18" name="Connecteur droit 17"/>
                <p:cNvCxnSpPr/>
                <p:nvPr/>
              </p:nvCxnSpPr>
              <p:spPr>
                <a:xfrm flipV="1">
                  <a:off x="6320430" y="28812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19" name="Connecteur droit 18"/>
                <p:cNvCxnSpPr/>
                <p:nvPr/>
              </p:nvCxnSpPr>
              <p:spPr>
                <a:xfrm flipV="1">
                  <a:off x="6320430" y="30336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20" name="Connecteur droit 19"/>
                <p:cNvCxnSpPr/>
                <p:nvPr/>
              </p:nvCxnSpPr>
              <p:spPr>
                <a:xfrm flipV="1">
                  <a:off x="6320430" y="31860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21" name="Connecteur droit 20"/>
                <p:cNvCxnSpPr/>
                <p:nvPr/>
              </p:nvCxnSpPr>
              <p:spPr>
                <a:xfrm flipV="1">
                  <a:off x="6320430" y="33384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22" name="Connecteur droit 21"/>
                <p:cNvCxnSpPr/>
                <p:nvPr/>
              </p:nvCxnSpPr>
              <p:spPr>
                <a:xfrm flipV="1">
                  <a:off x="6320430" y="34908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23" name="Connecteur droit 22"/>
                <p:cNvCxnSpPr/>
                <p:nvPr/>
              </p:nvCxnSpPr>
              <p:spPr>
                <a:xfrm flipV="1">
                  <a:off x="6320430" y="36432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24" name="Connecteur droit 23"/>
                <p:cNvCxnSpPr/>
                <p:nvPr/>
              </p:nvCxnSpPr>
              <p:spPr>
                <a:xfrm flipV="1">
                  <a:off x="6320430" y="37956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grpSp>
          <p:grpSp>
            <p:nvGrpSpPr>
              <p:cNvPr id="26" name="Groupe 25"/>
              <p:cNvGrpSpPr/>
              <p:nvPr/>
            </p:nvGrpSpPr>
            <p:grpSpPr>
              <a:xfrm flipH="1">
                <a:off x="4296341" y="3039873"/>
                <a:ext cx="304650" cy="2113441"/>
                <a:chOff x="6320430" y="1966828"/>
                <a:chExt cx="304650" cy="2113441"/>
              </a:xfrm>
            </p:grpSpPr>
            <p:cxnSp>
              <p:nvCxnSpPr>
                <p:cNvPr id="27" name="Connecteur droit 26"/>
                <p:cNvCxnSpPr/>
                <p:nvPr/>
              </p:nvCxnSpPr>
              <p:spPr>
                <a:xfrm>
                  <a:off x="6320430" y="2070315"/>
                  <a:ext cx="0" cy="2009954"/>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28" name="Connecteur droit 27"/>
                <p:cNvCxnSpPr/>
                <p:nvPr/>
              </p:nvCxnSpPr>
              <p:spPr>
                <a:xfrm flipV="1">
                  <a:off x="6320430" y="19668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29" name="Connecteur droit 28"/>
                <p:cNvCxnSpPr/>
                <p:nvPr/>
              </p:nvCxnSpPr>
              <p:spPr>
                <a:xfrm flipV="1">
                  <a:off x="6320430" y="21192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30" name="Connecteur droit 29"/>
                <p:cNvCxnSpPr/>
                <p:nvPr/>
              </p:nvCxnSpPr>
              <p:spPr>
                <a:xfrm flipV="1">
                  <a:off x="6320430" y="22716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31" name="Connecteur droit 30"/>
                <p:cNvCxnSpPr/>
                <p:nvPr/>
              </p:nvCxnSpPr>
              <p:spPr>
                <a:xfrm flipV="1">
                  <a:off x="6320430" y="24240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32" name="Connecteur droit 31"/>
                <p:cNvCxnSpPr/>
                <p:nvPr/>
              </p:nvCxnSpPr>
              <p:spPr>
                <a:xfrm flipV="1">
                  <a:off x="6320430" y="25764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33" name="Connecteur droit 32"/>
                <p:cNvCxnSpPr/>
                <p:nvPr/>
              </p:nvCxnSpPr>
              <p:spPr>
                <a:xfrm flipV="1">
                  <a:off x="6320430" y="27288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34" name="Connecteur droit 33"/>
                <p:cNvCxnSpPr/>
                <p:nvPr/>
              </p:nvCxnSpPr>
              <p:spPr>
                <a:xfrm flipV="1">
                  <a:off x="6320430" y="28812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35" name="Connecteur droit 34"/>
                <p:cNvCxnSpPr/>
                <p:nvPr/>
              </p:nvCxnSpPr>
              <p:spPr>
                <a:xfrm flipV="1">
                  <a:off x="6320430" y="30336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36" name="Connecteur droit 35"/>
                <p:cNvCxnSpPr/>
                <p:nvPr/>
              </p:nvCxnSpPr>
              <p:spPr>
                <a:xfrm flipV="1">
                  <a:off x="6320430" y="31860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37" name="Connecteur droit 36"/>
                <p:cNvCxnSpPr/>
                <p:nvPr/>
              </p:nvCxnSpPr>
              <p:spPr>
                <a:xfrm flipV="1">
                  <a:off x="6320430" y="33384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38" name="Connecteur droit 37"/>
                <p:cNvCxnSpPr/>
                <p:nvPr/>
              </p:nvCxnSpPr>
              <p:spPr>
                <a:xfrm flipV="1">
                  <a:off x="6320430" y="34908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39" name="Connecteur droit 38"/>
                <p:cNvCxnSpPr/>
                <p:nvPr/>
              </p:nvCxnSpPr>
              <p:spPr>
                <a:xfrm flipV="1">
                  <a:off x="6320430" y="36432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40" name="Connecteur droit 39"/>
                <p:cNvCxnSpPr/>
                <p:nvPr/>
              </p:nvCxnSpPr>
              <p:spPr>
                <a:xfrm flipV="1">
                  <a:off x="6320430" y="37956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grpSp>
          <p:sp>
            <p:nvSpPr>
              <p:cNvPr id="41" name="ZoneTexte 40"/>
              <p:cNvSpPr txBox="1"/>
              <p:nvPr/>
            </p:nvSpPr>
            <p:spPr>
              <a:xfrm>
                <a:off x="5298486" y="5542161"/>
                <a:ext cx="1928733" cy="369332"/>
              </a:xfrm>
              <a:prstGeom prst="rect">
                <a:avLst/>
              </a:prstGeom>
              <a:noFill/>
            </p:spPr>
            <p:txBody>
              <a:bodyPr wrap="none" rtlCol="0">
                <a:spAutoFit/>
              </a:bodyPr>
              <a:lstStyle/>
              <a:p>
                <a:r>
                  <a:rPr lang="fr-FR" dirty="0" smtClean="0"/>
                  <a:t>Cavité résonante</a:t>
                </a:r>
                <a:endParaRPr lang="fr-FR" dirty="0"/>
              </a:p>
            </p:txBody>
          </p:sp>
          <p:cxnSp>
            <p:nvCxnSpPr>
              <p:cNvPr id="45" name="Connecteur droit avec flèche 44"/>
              <p:cNvCxnSpPr/>
              <p:nvPr/>
            </p:nvCxnSpPr>
            <p:spPr>
              <a:xfrm flipV="1">
                <a:off x="7268072" y="5133210"/>
                <a:ext cx="455843" cy="393585"/>
              </a:xfrm>
              <a:prstGeom prst="straightConnector1">
                <a:avLst/>
              </a:prstGeom>
              <a:ln>
                <a:solidFill>
                  <a:schemeClr val="tx1"/>
                </a:solidFill>
                <a:tailEnd type="arrow"/>
              </a:ln>
            </p:spPr>
            <p:style>
              <a:lnRef idx="1">
                <a:schemeClr val="accent6"/>
              </a:lnRef>
              <a:fillRef idx="0">
                <a:schemeClr val="accent6"/>
              </a:fillRef>
              <a:effectRef idx="0">
                <a:schemeClr val="accent6"/>
              </a:effectRef>
              <a:fontRef idx="minor">
                <a:schemeClr val="tx1"/>
              </a:fontRef>
            </p:style>
          </p:cxnSp>
        </p:grpSp>
        <p:cxnSp>
          <p:nvCxnSpPr>
            <p:cNvPr id="44" name="Connecteur droit avec flèche 43"/>
            <p:cNvCxnSpPr/>
            <p:nvPr/>
          </p:nvCxnSpPr>
          <p:spPr>
            <a:xfrm flipH="1" flipV="1">
              <a:off x="4835005" y="5101586"/>
              <a:ext cx="455843" cy="393585"/>
            </a:xfrm>
            <a:prstGeom prst="straightConnector1">
              <a:avLst/>
            </a:prstGeom>
            <a:ln>
              <a:solidFill>
                <a:schemeClr val="tx1"/>
              </a:solidFill>
              <a:tailEnd type="arrow"/>
            </a:ln>
          </p:spPr>
          <p:style>
            <a:lnRef idx="1">
              <a:schemeClr val="accent6"/>
            </a:lnRef>
            <a:fillRef idx="0">
              <a:schemeClr val="accent6"/>
            </a:fillRef>
            <a:effectRef idx="0">
              <a:schemeClr val="accent6"/>
            </a:effectRef>
            <a:fontRef idx="minor">
              <a:schemeClr val="tx1"/>
            </a:fontRef>
          </p:style>
        </p:cxn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6">
                                            <p:txEl>
                                              <p:pRg st="2" end="2"/>
                                            </p:txEl>
                                          </p:spTgt>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txBox="1">
            <a:spLocks noChangeArrowheads="1"/>
          </p:cNvSpPr>
          <p:nvPr/>
        </p:nvSpPr>
        <p:spPr>
          <a:xfrm>
            <a:off x="131763" y="985580"/>
            <a:ext cx="11378066" cy="513169"/>
          </a:xfrm>
          <a:prstGeom prst="rect">
            <a:avLst/>
          </a:prstGeom>
        </p:spPr>
        <p:txBody>
          <a:bodyPr/>
          <a:lstStyle/>
          <a:p>
            <a:r>
              <a:rPr lang="fr-FR" sz="2400" b="1" kern="0" dirty="0">
                <a:solidFill>
                  <a:srgbClr val="DA6667"/>
                </a:solidFill>
                <a:latin typeface="Arial Narrow" pitchFamily="34" charset="0"/>
              </a:rPr>
              <a:t>La cavité </a:t>
            </a:r>
            <a:r>
              <a:rPr lang="fr-FR" sz="2400" b="1" kern="0" dirty="0" smtClean="0">
                <a:solidFill>
                  <a:srgbClr val="DA6667"/>
                </a:solidFill>
                <a:latin typeface="Arial Narrow" pitchFamily="34" charset="0"/>
              </a:rPr>
              <a:t>résonante : Sélectivité spectrale : Quantification des fréquences transmises</a:t>
            </a:r>
            <a:endParaRPr lang="fr-FR" sz="2400" b="1" kern="0" dirty="0">
              <a:solidFill>
                <a:srgbClr val="DA6667"/>
              </a:solidFill>
              <a:latin typeface="Arial Narrow" pitchFamily="34" charset="0"/>
              <a:ea typeface="+mj-ea"/>
              <a:cs typeface="+mj-cs"/>
            </a:endParaRPr>
          </a:p>
        </p:txBody>
      </p:sp>
      <p:sp>
        <p:nvSpPr>
          <p:cNvPr id="6" name="ZoneTexte 5"/>
          <p:cNvSpPr txBox="1"/>
          <p:nvPr/>
        </p:nvSpPr>
        <p:spPr>
          <a:xfrm>
            <a:off x="767442" y="1531433"/>
            <a:ext cx="4519186" cy="1754326"/>
          </a:xfrm>
          <a:prstGeom prst="rect">
            <a:avLst/>
          </a:prstGeom>
          <a:noFill/>
        </p:spPr>
        <p:txBody>
          <a:bodyPr wrap="none" rtlCol="0">
            <a:spAutoFit/>
          </a:bodyPr>
          <a:lstStyle/>
          <a:p>
            <a:r>
              <a:rPr lang="fr-FR" b="1" dirty="0" smtClean="0">
                <a:latin typeface="+mj-lt"/>
              </a:rPr>
              <a:t>Toutes sortes de cavités :</a:t>
            </a:r>
          </a:p>
          <a:p>
            <a:pPr>
              <a:buFontTx/>
              <a:buChar char="-"/>
            </a:pPr>
            <a:r>
              <a:rPr lang="fr-FR" b="1" dirty="0" smtClean="0">
                <a:latin typeface="+mj-lt"/>
              </a:rPr>
              <a:t> Miroirs plan / plan (cavité Fabry </a:t>
            </a:r>
            <a:r>
              <a:rPr lang="fr-FR" b="1" dirty="0" err="1" smtClean="0">
                <a:latin typeface="+mj-lt"/>
              </a:rPr>
              <a:t>Perot</a:t>
            </a:r>
            <a:r>
              <a:rPr lang="fr-FR" b="1" dirty="0" smtClean="0">
                <a:latin typeface="+mj-lt"/>
              </a:rPr>
              <a:t>)</a:t>
            </a:r>
          </a:p>
          <a:p>
            <a:pPr>
              <a:buFontTx/>
              <a:buChar char="-"/>
            </a:pPr>
            <a:r>
              <a:rPr lang="fr-FR" b="1" dirty="0" smtClean="0">
                <a:latin typeface="+mj-lt"/>
              </a:rPr>
              <a:t> Miroirs plan / concave</a:t>
            </a:r>
          </a:p>
          <a:p>
            <a:pPr>
              <a:buFontTx/>
              <a:buChar char="-"/>
            </a:pPr>
            <a:r>
              <a:rPr lang="fr-FR" b="1" dirty="0" smtClean="0">
                <a:latin typeface="+mj-lt"/>
              </a:rPr>
              <a:t> en anneau</a:t>
            </a:r>
          </a:p>
          <a:p>
            <a:pPr>
              <a:buFontTx/>
              <a:buChar char="-"/>
            </a:pPr>
            <a:r>
              <a:rPr lang="fr-FR" b="1" dirty="0" smtClean="0">
                <a:latin typeface="+mj-lt"/>
              </a:rPr>
              <a:t> à fibre </a:t>
            </a:r>
          </a:p>
          <a:p>
            <a:pPr>
              <a:buFontTx/>
              <a:buChar char="-"/>
            </a:pPr>
            <a:r>
              <a:rPr lang="fr-FR" b="1" dirty="0" smtClean="0">
                <a:latin typeface="+mj-lt"/>
              </a:rPr>
              <a:t> etc.</a:t>
            </a:r>
            <a:endParaRPr lang="fr-FR" b="1" dirty="0">
              <a:latin typeface="+mj-lt"/>
            </a:endParaRPr>
          </a:p>
        </p:txBody>
      </p:sp>
      <p:grpSp>
        <p:nvGrpSpPr>
          <p:cNvPr id="39" name="Groupe 38"/>
          <p:cNvGrpSpPr/>
          <p:nvPr/>
        </p:nvGrpSpPr>
        <p:grpSpPr>
          <a:xfrm>
            <a:off x="7287397" y="1940426"/>
            <a:ext cx="3550321" cy="646331"/>
            <a:chOff x="3743864" y="2208213"/>
            <a:chExt cx="4148485" cy="646331"/>
          </a:xfrm>
        </p:grpSpPr>
        <p:sp>
          <p:nvSpPr>
            <p:cNvPr id="37" name="Flèche droite 36"/>
            <p:cNvSpPr/>
            <p:nvPr/>
          </p:nvSpPr>
          <p:spPr>
            <a:xfrm>
              <a:off x="3743864" y="2208213"/>
              <a:ext cx="474452" cy="345206"/>
            </a:xfrm>
            <a:prstGeom prst="righ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latin typeface="+mj-lt"/>
              </a:endParaRPr>
            </a:p>
          </p:txBody>
        </p:sp>
        <p:sp>
          <p:nvSpPr>
            <p:cNvPr id="38" name="ZoneTexte 37"/>
            <p:cNvSpPr txBox="1"/>
            <p:nvPr/>
          </p:nvSpPr>
          <p:spPr>
            <a:xfrm>
              <a:off x="4364966" y="2208213"/>
              <a:ext cx="3527383" cy="646331"/>
            </a:xfrm>
            <a:prstGeom prst="rect">
              <a:avLst/>
            </a:prstGeom>
            <a:noFill/>
          </p:spPr>
          <p:txBody>
            <a:bodyPr wrap="none" rtlCol="0">
              <a:spAutoFit/>
            </a:bodyPr>
            <a:lstStyle/>
            <a:p>
              <a:r>
                <a:rPr lang="fr-FR" b="1" dirty="0" smtClean="0">
                  <a:latin typeface="+mj-lt"/>
                </a:rPr>
                <a:t>Problème d’interférences </a:t>
              </a:r>
            </a:p>
            <a:p>
              <a:r>
                <a:rPr lang="fr-FR" b="1" dirty="0" smtClean="0">
                  <a:latin typeface="+mj-lt"/>
                </a:rPr>
                <a:t>à ondes multiples</a:t>
              </a:r>
              <a:endParaRPr lang="fr-FR" b="1" dirty="0">
                <a:latin typeface="+mj-lt"/>
              </a:endParaRPr>
            </a:p>
          </p:txBody>
        </p:sp>
      </p:grpSp>
      <p:cxnSp>
        <p:nvCxnSpPr>
          <p:cNvPr id="40" name="Connecteur droit 39"/>
          <p:cNvCxnSpPr/>
          <p:nvPr/>
        </p:nvCxnSpPr>
        <p:spPr bwMode="auto">
          <a:xfrm>
            <a:off x="-29871" y="5167049"/>
            <a:ext cx="1112838" cy="0"/>
          </a:xfrm>
          <a:prstGeom prst="line">
            <a:avLst/>
          </a:prstGeom>
          <a:ln w="19050">
            <a:solidFill>
              <a:srgbClr val="FF0000"/>
            </a:solidFill>
          </a:ln>
        </p:spPr>
        <p:style>
          <a:lnRef idx="1">
            <a:schemeClr val="dk1"/>
          </a:lnRef>
          <a:fillRef idx="0">
            <a:schemeClr val="dk1"/>
          </a:fillRef>
          <a:effectRef idx="0">
            <a:schemeClr val="dk1"/>
          </a:effectRef>
          <a:fontRef idx="minor">
            <a:schemeClr val="tx1"/>
          </a:fontRef>
        </p:style>
      </p:cxnSp>
      <p:cxnSp>
        <p:nvCxnSpPr>
          <p:cNvPr id="41" name="Connecteur droit 40"/>
          <p:cNvCxnSpPr/>
          <p:nvPr/>
        </p:nvCxnSpPr>
        <p:spPr bwMode="auto">
          <a:xfrm flipH="1" flipV="1">
            <a:off x="1081380" y="5014649"/>
            <a:ext cx="415925" cy="152400"/>
          </a:xfrm>
          <a:prstGeom prst="line">
            <a:avLst/>
          </a:prstGeom>
          <a:ln w="19050">
            <a:solidFill>
              <a:srgbClr val="FF0000"/>
            </a:solidFill>
          </a:ln>
        </p:spPr>
        <p:style>
          <a:lnRef idx="1">
            <a:schemeClr val="dk1"/>
          </a:lnRef>
          <a:fillRef idx="0">
            <a:schemeClr val="dk1"/>
          </a:fillRef>
          <a:effectRef idx="0">
            <a:schemeClr val="dk1"/>
          </a:effectRef>
          <a:fontRef idx="minor">
            <a:schemeClr val="tx1"/>
          </a:fontRef>
        </p:style>
      </p:cxnSp>
      <p:cxnSp>
        <p:nvCxnSpPr>
          <p:cNvPr id="42" name="Connecteur droit 41"/>
          <p:cNvCxnSpPr/>
          <p:nvPr/>
        </p:nvCxnSpPr>
        <p:spPr bwMode="auto">
          <a:xfrm flipH="1" flipV="1">
            <a:off x="1081380" y="4862249"/>
            <a:ext cx="415925" cy="152400"/>
          </a:xfrm>
          <a:prstGeom prst="line">
            <a:avLst/>
          </a:prstGeom>
          <a:ln w="19050">
            <a:solidFill>
              <a:srgbClr val="FF0000"/>
            </a:solidFill>
          </a:ln>
        </p:spPr>
        <p:style>
          <a:lnRef idx="1">
            <a:schemeClr val="dk1"/>
          </a:lnRef>
          <a:fillRef idx="0">
            <a:schemeClr val="dk1"/>
          </a:fillRef>
          <a:effectRef idx="0">
            <a:schemeClr val="dk1"/>
          </a:effectRef>
          <a:fontRef idx="minor">
            <a:schemeClr val="tx1"/>
          </a:fontRef>
        </p:style>
      </p:cxnSp>
      <p:cxnSp>
        <p:nvCxnSpPr>
          <p:cNvPr id="43" name="Connecteur droit 42"/>
          <p:cNvCxnSpPr/>
          <p:nvPr/>
        </p:nvCxnSpPr>
        <p:spPr bwMode="auto">
          <a:xfrm flipH="1" flipV="1">
            <a:off x="1081380" y="4709849"/>
            <a:ext cx="415925" cy="152400"/>
          </a:xfrm>
          <a:prstGeom prst="line">
            <a:avLst/>
          </a:prstGeom>
          <a:ln w="19050">
            <a:solidFill>
              <a:srgbClr val="FF0000"/>
            </a:solidFill>
          </a:ln>
        </p:spPr>
        <p:style>
          <a:lnRef idx="1">
            <a:schemeClr val="dk1"/>
          </a:lnRef>
          <a:fillRef idx="0">
            <a:schemeClr val="dk1"/>
          </a:fillRef>
          <a:effectRef idx="0">
            <a:schemeClr val="dk1"/>
          </a:effectRef>
          <a:fontRef idx="minor">
            <a:schemeClr val="tx1"/>
          </a:fontRef>
        </p:style>
      </p:cxnSp>
      <p:cxnSp>
        <p:nvCxnSpPr>
          <p:cNvPr id="44" name="Connecteur droit 43"/>
          <p:cNvCxnSpPr/>
          <p:nvPr/>
        </p:nvCxnSpPr>
        <p:spPr bwMode="auto">
          <a:xfrm flipH="1" flipV="1">
            <a:off x="1081380" y="4557449"/>
            <a:ext cx="415925" cy="152400"/>
          </a:xfrm>
          <a:prstGeom prst="line">
            <a:avLst/>
          </a:prstGeom>
          <a:ln w="19050">
            <a:solidFill>
              <a:srgbClr val="FF0000"/>
            </a:solidFill>
          </a:ln>
        </p:spPr>
        <p:style>
          <a:lnRef idx="1">
            <a:schemeClr val="dk1"/>
          </a:lnRef>
          <a:fillRef idx="0">
            <a:schemeClr val="dk1"/>
          </a:fillRef>
          <a:effectRef idx="0">
            <a:schemeClr val="dk1"/>
          </a:effectRef>
          <a:fontRef idx="minor">
            <a:schemeClr val="tx1"/>
          </a:fontRef>
        </p:style>
      </p:cxnSp>
      <p:cxnSp>
        <p:nvCxnSpPr>
          <p:cNvPr id="45" name="Connecteur droit 44"/>
          <p:cNvCxnSpPr/>
          <p:nvPr/>
        </p:nvCxnSpPr>
        <p:spPr bwMode="auto">
          <a:xfrm flipH="1" flipV="1">
            <a:off x="1081379" y="4405049"/>
            <a:ext cx="417512" cy="152400"/>
          </a:xfrm>
          <a:prstGeom prst="line">
            <a:avLst/>
          </a:prstGeom>
          <a:ln w="19050">
            <a:solidFill>
              <a:srgbClr val="FF0000"/>
            </a:solidFill>
          </a:ln>
        </p:spPr>
        <p:style>
          <a:lnRef idx="1">
            <a:schemeClr val="dk1"/>
          </a:lnRef>
          <a:fillRef idx="0">
            <a:schemeClr val="dk1"/>
          </a:fillRef>
          <a:effectRef idx="0">
            <a:schemeClr val="dk1"/>
          </a:effectRef>
          <a:fontRef idx="minor">
            <a:schemeClr val="tx1"/>
          </a:fontRef>
        </p:style>
      </p:cxnSp>
      <p:cxnSp>
        <p:nvCxnSpPr>
          <p:cNvPr id="46" name="Connecteur droit 45"/>
          <p:cNvCxnSpPr/>
          <p:nvPr/>
        </p:nvCxnSpPr>
        <p:spPr bwMode="auto">
          <a:xfrm flipH="1" flipV="1">
            <a:off x="1081379" y="4252649"/>
            <a:ext cx="417512" cy="152400"/>
          </a:xfrm>
          <a:prstGeom prst="line">
            <a:avLst/>
          </a:prstGeom>
          <a:ln w="19050">
            <a:solidFill>
              <a:srgbClr val="FF0000"/>
            </a:solidFill>
          </a:ln>
        </p:spPr>
        <p:style>
          <a:lnRef idx="1">
            <a:schemeClr val="dk1"/>
          </a:lnRef>
          <a:fillRef idx="0">
            <a:schemeClr val="dk1"/>
          </a:fillRef>
          <a:effectRef idx="0">
            <a:schemeClr val="dk1"/>
          </a:effectRef>
          <a:fontRef idx="minor">
            <a:schemeClr val="tx1"/>
          </a:fontRef>
        </p:style>
      </p:cxnSp>
      <p:grpSp>
        <p:nvGrpSpPr>
          <p:cNvPr id="54" name="Groupe 53"/>
          <p:cNvGrpSpPr/>
          <p:nvPr/>
        </p:nvGrpSpPr>
        <p:grpSpPr>
          <a:xfrm>
            <a:off x="2711742" y="4249474"/>
            <a:ext cx="1155700" cy="914400"/>
            <a:chOff x="5011738" y="2773363"/>
            <a:chExt cx="1155700" cy="914400"/>
          </a:xfrm>
        </p:grpSpPr>
        <p:cxnSp>
          <p:nvCxnSpPr>
            <p:cNvPr id="55" name="Connecteur droit 54"/>
            <p:cNvCxnSpPr/>
            <p:nvPr/>
          </p:nvCxnSpPr>
          <p:spPr bwMode="auto">
            <a:xfrm>
              <a:off x="5019675" y="3232150"/>
              <a:ext cx="1143000" cy="0"/>
            </a:xfrm>
            <a:prstGeom prst="line">
              <a:avLst/>
            </a:prstGeom>
            <a:ln w="19050">
              <a:solidFill>
                <a:srgbClr val="FF0000"/>
              </a:solidFill>
            </a:ln>
          </p:spPr>
          <p:style>
            <a:lnRef idx="1">
              <a:schemeClr val="dk1"/>
            </a:lnRef>
            <a:fillRef idx="0">
              <a:schemeClr val="dk1"/>
            </a:fillRef>
            <a:effectRef idx="0">
              <a:schemeClr val="dk1"/>
            </a:effectRef>
            <a:fontRef idx="minor">
              <a:schemeClr val="tx1"/>
            </a:fontRef>
          </p:style>
        </p:cxnSp>
        <p:cxnSp>
          <p:nvCxnSpPr>
            <p:cNvPr id="56" name="Connecteur droit 55"/>
            <p:cNvCxnSpPr/>
            <p:nvPr/>
          </p:nvCxnSpPr>
          <p:spPr bwMode="auto">
            <a:xfrm>
              <a:off x="5019675" y="2773363"/>
              <a:ext cx="1143000" cy="457200"/>
            </a:xfrm>
            <a:prstGeom prst="line">
              <a:avLst/>
            </a:prstGeom>
            <a:ln w="19050">
              <a:solidFill>
                <a:srgbClr val="FF0000"/>
              </a:solidFill>
            </a:ln>
          </p:spPr>
          <p:style>
            <a:lnRef idx="1">
              <a:schemeClr val="dk1"/>
            </a:lnRef>
            <a:fillRef idx="0">
              <a:schemeClr val="dk1"/>
            </a:fillRef>
            <a:effectRef idx="0">
              <a:schemeClr val="dk1"/>
            </a:effectRef>
            <a:fontRef idx="minor">
              <a:schemeClr val="tx1"/>
            </a:fontRef>
          </p:style>
        </p:cxnSp>
        <p:cxnSp>
          <p:nvCxnSpPr>
            <p:cNvPr id="57" name="Connecteur droit 56"/>
            <p:cNvCxnSpPr/>
            <p:nvPr/>
          </p:nvCxnSpPr>
          <p:spPr bwMode="auto">
            <a:xfrm>
              <a:off x="5014913" y="2925763"/>
              <a:ext cx="1143000" cy="304800"/>
            </a:xfrm>
            <a:prstGeom prst="line">
              <a:avLst/>
            </a:prstGeom>
            <a:ln w="19050">
              <a:solidFill>
                <a:srgbClr val="FF0000"/>
              </a:solidFill>
            </a:ln>
          </p:spPr>
          <p:style>
            <a:lnRef idx="1">
              <a:schemeClr val="dk1"/>
            </a:lnRef>
            <a:fillRef idx="0">
              <a:schemeClr val="dk1"/>
            </a:fillRef>
            <a:effectRef idx="0">
              <a:schemeClr val="dk1"/>
            </a:effectRef>
            <a:fontRef idx="minor">
              <a:schemeClr val="tx1"/>
            </a:fontRef>
          </p:style>
        </p:cxnSp>
        <p:cxnSp>
          <p:nvCxnSpPr>
            <p:cNvPr id="58" name="Connecteur droit 57"/>
            <p:cNvCxnSpPr/>
            <p:nvPr/>
          </p:nvCxnSpPr>
          <p:spPr bwMode="auto">
            <a:xfrm>
              <a:off x="5014913" y="3078163"/>
              <a:ext cx="1149350" cy="155575"/>
            </a:xfrm>
            <a:prstGeom prst="line">
              <a:avLst/>
            </a:prstGeom>
            <a:ln w="19050">
              <a:solidFill>
                <a:srgbClr val="FF0000"/>
              </a:solidFill>
            </a:ln>
          </p:spPr>
          <p:style>
            <a:lnRef idx="1">
              <a:schemeClr val="dk1"/>
            </a:lnRef>
            <a:fillRef idx="0">
              <a:schemeClr val="dk1"/>
            </a:fillRef>
            <a:effectRef idx="0">
              <a:schemeClr val="dk1"/>
            </a:effectRef>
            <a:fontRef idx="minor">
              <a:schemeClr val="tx1"/>
            </a:fontRef>
          </p:style>
        </p:cxnSp>
        <p:cxnSp>
          <p:nvCxnSpPr>
            <p:cNvPr id="59" name="Connecteur droit 58"/>
            <p:cNvCxnSpPr/>
            <p:nvPr/>
          </p:nvCxnSpPr>
          <p:spPr bwMode="auto">
            <a:xfrm flipV="1">
              <a:off x="5011738" y="3232150"/>
              <a:ext cx="1147762" cy="150813"/>
            </a:xfrm>
            <a:prstGeom prst="line">
              <a:avLst/>
            </a:prstGeom>
            <a:ln w="19050">
              <a:solidFill>
                <a:srgbClr val="FF0000"/>
              </a:solidFill>
            </a:ln>
          </p:spPr>
          <p:style>
            <a:lnRef idx="1">
              <a:schemeClr val="dk1"/>
            </a:lnRef>
            <a:fillRef idx="0">
              <a:schemeClr val="dk1"/>
            </a:fillRef>
            <a:effectRef idx="0">
              <a:schemeClr val="dk1"/>
            </a:effectRef>
            <a:fontRef idx="minor">
              <a:schemeClr val="tx1"/>
            </a:fontRef>
          </p:style>
        </p:cxnSp>
        <p:cxnSp>
          <p:nvCxnSpPr>
            <p:cNvPr id="60" name="Connecteur droit 59"/>
            <p:cNvCxnSpPr/>
            <p:nvPr/>
          </p:nvCxnSpPr>
          <p:spPr bwMode="auto">
            <a:xfrm flipV="1">
              <a:off x="5011738" y="3233738"/>
              <a:ext cx="1155700" cy="304800"/>
            </a:xfrm>
            <a:prstGeom prst="line">
              <a:avLst/>
            </a:prstGeom>
            <a:ln w="19050">
              <a:solidFill>
                <a:srgbClr val="FF0000"/>
              </a:solidFill>
            </a:ln>
          </p:spPr>
          <p:style>
            <a:lnRef idx="1">
              <a:schemeClr val="dk1"/>
            </a:lnRef>
            <a:fillRef idx="0">
              <a:schemeClr val="dk1"/>
            </a:fillRef>
            <a:effectRef idx="0">
              <a:schemeClr val="dk1"/>
            </a:effectRef>
            <a:fontRef idx="minor">
              <a:schemeClr val="tx1"/>
            </a:fontRef>
          </p:style>
        </p:cxnSp>
        <p:cxnSp>
          <p:nvCxnSpPr>
            <p:cNvPr id="61" name="Connecteur droit 60"/>
            <p:cNvCxnSpPr/>
            <p:nvPr/>
          </p:nvCxnSpPr>
          <p:spPr bwMode="auto">
            <a:xfrm flipV="1">
              <a:off x="5011738" y="3233738"/>
              <a:ext cx="1155700" cy="454025"/>
            </a:xfrm>
            <a:prstGeom prst="line">
              <a:avLst/>
            </a:prstGeom>
            <a:ln w="19050">
              <a:solidFill>
                <a:srgbClr val="FF0000"/>
              </a:solidFill>
            </a:ln>
          </p:spPr>
          <p:style>
            <a:lnRef idx="1">
              <a:schemeClr val="dk1"/>
            </a:lnRef>
            <a:fillRef idx="0">
              <a:schemeClr val="dk1"/>
            </a:fillRef>
            <a:effectRef idx="0">
              <a:schemeClr val="dk1"/>
            </a:effectRef>
            <a:fontRef idx="minor">
              <a:schemeClr val="tx1"/>
            </a:fontRef>
          </p:style>
        </p:cxnSp>
      </p:grpSp>
      <p:cxnSp>
        <p:nvCxnSpPr>
          <p:cNvPr id="70" name="Connecteur droit 69"/>
          <p:cNvCxnSpPr/>
          <p:nvPr/>
        </p:nvCxnSpPr>
        <p:spPr bwMode="auto">
          <a:xfrm>
            <a:off x="1081381" y="5167051"/>
            <a:ext cx="1633537" cy="4761"/>
          </a:xfrm>
          <a:prstGeom prst="line">
            <a:avLst/>
          </a:prstGeom>
          <a:ln w="19050">
            <a:solidFill>
              <a:srgbClr val="FF0000"/>
            </a:solidFill>
          </a:ln>
        </p:spPr>
        <p:style>
          <a:lnRef idx="1">
            <a:schemeClr val="dk1"/>
          </a:lnRef>
          <a:fillRef idx="0">
            <a:schemeClr val="dk1"/>
          </a:fillRef>
          <a:effectRef idx="0">
            <a:schemeClr val="dk1"/>
          </a:effectRef>
          <a:fontRef idx="minor">
            <a:schemeClr val="tx1"/>
          </a:fontRef>
        </p:style>
      </p:cxnSp>
      <p:cxnSp>
        <p:nvCxnSpPr>
          <p:cNvPr id="71" name="Connecteur droit 70"/>
          <p:cNvCxnSpPr/>
          <p:nvPr/>
        </p:nvCxnSpPr>
        <p:spPr bwMode="auto">
          <a:xfrm flipV="1">
            <a:off x="1081380" y="5019411"/>
            <a:ext cx="1647825" cy="2"/>
          </a:xfrm>
          <a:prstGeom prst="line">
            <a:avLst/>
          </a:prstGeom>
          <a:ln w="19050">
            <a:solidFill>
              <a:srgbClr val="FF0000"/>
            </a:solidFill>
          </a:ln>
        </p:spPr>
        <p:style>
          <a:lnRef idx="1">
            <a:schemeClr val="dk1"/>
          </a:lnRef>
          <a:fillRef idx="0">
            <a:schemeClr val="dk1"/>
          </a:fillRef>
          <a:effectRef idx="0">
            <a:schemeClr val="dk1"/>
          </a:effectRef>
          <a:fontRef idx="minor">
            <a:schemeClr val="tx1"/>
          </a:fontRef>
        </p:style>
      </p:cxnSp>
      <p:cxnSp>
        <p:nvCxnSpPr>
          <p:cNvPr id="72" name="Connecteur droit 71"/>
          <p:cNvCxnSpPr/>
          <p:nvPr/>
        </p:nvCxnSpPr>
        <p:spPr bwMode="auto">
          <a:xfrm>
            <a:off x="1081379" y="4862249"/>
            <a:ext cx="1633538" cy="0"/>
          </a:xfrm>
          <a:prstGeom prst="line">
            <a:avLst/>
          </a:prstGeom>
          <a:ln w="19050">
            <a:solidFill>
              <a:srgbClr val="FF0000"/>
            </a:solidFill>
          </a:ln>
        </p:spPr>
        <p:style>
          <a:lnRef idx="1">
            <a:schemeClr val="dk1"/>
          </a:lnRef>
          <a:fillRef idx="0">
            <a:schemeClr val="dk1"/>
          </a:fillRef>
          <a:effectRef idx="0">
            <a:schemeClr val="dk1"/>
          </a:effectRef>
          <a:fontRef idx="minor">
            <a:schemeClr val="tx1"/>
          </a:fontRef>
        </p:style>
      </p:cxnSp>
      <p:cxnSp>
        <p:nvCxnSpPr>
          <p:cNvPr id="73" name="Connecteur droit 72"/>
          <p:cNvCxnSpPr/>
          <p:nvPr/>
        </p:nvCxnSpPr>
        <p:spPr bwMode="auto">
          <a:xfrm>
            <a:off x="1086141" y="4709849"/>
            <a:ext cx="1633538" cy="0"/>
          </a:xfrm>
          <a:prstGeom prst="line">
            <a:avLst/>
          </a:prstGeom>
          <a:ln w="19050">
            <a:solidFill>
              <a:srgbClr val="FF0000"/>
            </a:solidFill>
          </a:ln>
        </p:spPr>
        <p:style>
          <a:lnRef idx="1">
            <a:schemeClr val="dk1"/>
          </a:lnRef>
          <a:fillRef idx="0">
            <a:schemeClr val="dk1"/>
          </a:fillRef>
          <a:effectRef idx="0">
            <a:schemeClr val="dk1"/>
          </a:effectRef>
          <a:fontRef idx="minor">
            <a:schemeClr val="tx1"/>
          </a:fontRef>
        </p:style>
      </p:cxnSp>
      <p:cxnSp>
        <p:nvCxnSpPr>
          <p:cNvPr id="74" name="Connecteur droit 73"/>
          <p:cNvCxnSpPr/>
          <p:nvPr/>
        </p:nvCxnSpPr>
        <p:spPr bwMode="auto">
          <a:xfrm>
            <a:off x="1086141" y="4557449"/>
            <a:ext cx="1633538" cy="0"/>
          </a:xfrm>
          <a:prstGeom prst="line">
            <a:avLst/>
          </a:prstGeom>
          <a:ln w="19050">
            <a:solidFill>
              <a:srgbClr val="FF0000"/>
            </a:solidFill>
          </a:ln>
        </p:spPr>
        <p:style>
          <a:lnRef idx="1">
            <a:schemeClr val="dk1"/>
          </a:lnRef>
          <a:fillRef idx="0">
            <a:schemeClr val="dk1"/>
          </a:fillRef>
          <a:effectRef idx="0">
            <a:schemeClr val="dk1"/>
          </a:effectRef>
          <a:fontRef idx="minor">
            <a:schemeClr val="tx1"/>
          </a:fontRef>
        </p:style>
      </p:cxnSp>
      <p:cxnSp>
        <p:nvCxnSpPr>
          <p:cNvPr id="75" name="Connecteur droit 74"/>
          <p:cNvCxnSpPr/>
          <p:nvPr/>
        </p:nvCxnSpPr>
        <p:spPr bwMode="auto">
          <a:xfrm>
            <a:off x="1086141" y="4409812"/>
            <a:ext cx="1633538" cy="0"/>
          </a:xfrm>
          <a:prstGeom prst="line">
            <a:avLst/>
          </a:prstGeom>
          <a:ln w="19050">
            <a:solidFill>
              <a:srgbClr val="FF0000"/>
            </a:solidFill>
          </a:ln>
        </p:spPr>
        <p:style>
          <a:lnRef idx="1">
            <a:schemeClr val="dk1"/>
          </a:lnRef>
          <a:fillRef idx="0">
            <a:schemeClr val="dk1"/>
          </a:fillRef>
          <a:effectRef idx="0">
            <a:schemeClr val="dk1"/>
          </a:effectRef>
          <a:fontRef idx="minor">
            <a:schemeClr val="tx1"/>
          </a:fontRef>
        </p:style>
      </p:cxnSp>
      <p:cxnSp>
        <p:nvCxnSpPr>
          <p:cNvPr id="76" name="Connecteur droit 75"/>
          <p:cNvCxnSpPr/>
          <p:nvPr/>
        </p:nvCxnSpPr>
        <p:spPr bwMode="auto">
          <a:xfrm>
            <a:off x="1086141" y="4252650"/>
            <a:ext cx="1633538" cy="0"/>
          </a:xfrm>
          <a:prstGeom prst="line">
            <a:avLst/>
          </a:prstGeom>
          <a:ln w="19050">
            <a:solidFill>
              <a:srgbClr val="FF0000"/>
            </a:solidFill>
          </a:ln>
        </p:spPr>
        <p:style>
          <a:lnRef idx="1">
            <a:schemeClr val="dk1"/>
          </a:lnRef>
          <a:fillRef idx="0">
            <a:schemeClr val="dk1"/>
          </a:fillRef>
          <a:effectRef idx="0">
            <a:schemeClr val="dk1"/>
          </a:effectRef>
          <a:fontRef idx="minor">
            <a:schemeClr val="tx1"/>
          </a:fontRef>
        </p:style>
      </p:cxnSp>
      <p:grpSp>
        <p:nvGrpSpPr>
          <p:cNvPr id="87" name="Groupe 86"/>
          <p:cNvGrpSpPr/>
          <p:nvPr/>
        </p:nvGrpSpPr>
        <p:grpSpPr>
          <a:xfrm>
            <a:off x="862305" y="3684325"/>
            <a:ext cx="4003837" cy="2178687"/>
            <a:chOff x="1980482" y="3605687"/>
            <a:chExt cx="4003837" cy="2178687"/>
          </a:xfrm>
        </p:grpSpPr>
        <p:sp>
          <p:nvSpPr>
            <p:cNvPr id="47" name="ZoneTexte 56"/>
            <p:cNvSpPr txBox="1">
              <a:spLocks noChangeArrowheads="1"/>
            </p:cNvSpPr>
            <p:nvPr/>
          </p:nvSpPr>
          <p:spPr bwMode="auto">
            <a:xfrm>
              <a:off x="2284625" y="3845399"/>
              <a:ext cx="269621" cy="276878"/>
            </a:xfrm>
            <a:prstGeom prst="rect">
              <a:avLst/>
            </a:prstGeom>
            <a:noFill/>
            <a:ln w="9525">
              <a:noFill/>
              <a:miter lim="800000"/>
              <a:headEnd/>
              <a:tailEnd/>
            </a:ln>
          </p:spPr>
          <p:txBody>
            <a:bodyPr wrap="none">
              <a:spAutoFit/>
            </a:bodyPr>
            <a:lstStyle/>
            <a:p>
              <a:r>
                <a:rPr lang="fr-FR" sz="1200" i="1" dirty="0"/>
                <a:t>n</a:t>
              </a:r>
            </a:p>
          </p:txBody>
        </p:sp>
        <p:cxnSp>
          <p:nvCxnSpPr>
            <p:cNvPr id="48" name="Connecteur droit avec flèche 47"/>
            <p:cNvCxnSpPr/>
            <p:nvPr/>
          </p:nvCxnSpPr>
          <p:spPr bwMode="auto">
            <a:xfrm>
              <a:off x="2199557" y="5294787"/>
              <a:ext cx="415925" cy="0"/>
            </a:xfrm>
            <a:prstGeom prst="straightConnector1">
              <a:avLst/>
            </a:prstGeom>
            <a:ln>
              <a:prstDash val="dash"/>
              <a:headEnd type="triangle" w="med" len="med"/>
              <a:tailEnd type="triangle" w="med" len="med"/>
            </a:ln>
          </p:spPr>
          <p:style>
            <a:lnRef idx="1">
              <a:schemeClr val="dk1"/>
            </a:lnRef>
            <a:fillRef idx="0">
              <a:schemeClr val="dk1"/>
            </a:fillRef>
            <a:effectRef idx="0">
              <a:schemeClr val="dk1"/>
            </a:effectRef>
            <a:fontRef idx="minor">
              <a:schemeClr val="tx1"/>
            </a:fontRef>
          </p:style>
        </p:cxnSp>
        <p:sp>
          <p:nvSpPr>
            <p:cNvPr id="49" name="ZoneTexte 59"/>
            <p:cNvSpPr txBox="1">
              <a:spLocks noChangeArrowheads="1"/>
            </p:cNvSpPr>
            <p:nvPr/>
          </p:nvSpPr>
          <p:spPr bwMode="auto">
            <a:xfrm>
              <a:off x="2275100" y="5061685"/>
              <a:ext cx="269621" cy="276878"/>
            </a:xfrm>
            <a:prstGeom prst="rect">
              <a:avLst/>
            </a:prstGeom>
            <a:noFill/>
            <a:ln w="9525">
              <a:noFill/>
              <a:miter lim="800000"/>
              <a:headEnd/>
              <a:tailEnd/>
            </a:ln>
          </p:spPr>
          <p:txBody>
            <a:bodyPr wrap="none">
              <a:spAutoFit/>
            </a:bodyPr>
            <a:lstStyle/>
            <a:p>
              <a:r>
                <a:rPr lang="fr-FR" sz="1200" i="1" dirty="0"/>
                <a:t>e</a:t>
              </a:r>
            </a:p>
          </p:txBody>
        </p:sp>
        <p:cxnSp>
          <p:nvCxnSpPr>
            <p:cNvPr id="50" name="Connecteur droit avec flèche 49"/>
            <p:cNvCxnSpPr/>
            <p:nvPr/>
          </p:nvCxnSpPr>
          <p:spPr bwMode="auto">
            <a:xfrm flipH="1">
              <a:off x="3829920" y="4021612"/>
              <a:ext cx="4762" cy="1258887"/>
            </a:xfrm>
            <a:prstGeom prst="straightConnector1">
              <a:avLst/>
            </a:prstGeom>
            <a:ln w="38100">
              <a:headEnd type="triangle" w="med" len="med"/>
              <a:tailEnd type="triangle" w="med" len="med"/>
            </a:ln>
          </p:spPr>
          <p:style>
            <a:lnRef idx="1">
              <a:schemeClr val="dk1"/>
            </a:lnRef>
            <a:fillRef idx="0">
              <a:schemeClr val="dk1"/>
            </a:fillRef>
            <a:effectRef idx="0">
              <a:schemeClr val="dk1"/>
            </a:effectRef>
            <a:fontRef idx="minor">
              <a:schemeClr val="tx1"/>
            </a:fontRef>
          </p:style>
        </p:cxnSp>
        <p:cxnSp>
          <p:nvCxnSpPr>
            <p:cNvPr id="51" name="Connecteur droit avec flèche 50"/>
            <p:cNvCxnSpPr/>
            <p:nvPr/>
          </p:nvCxnSpPr>
          <p:spPr bwMode="auto">
            <a:xfrm>
              <a:off x="3858495" y="5290024"/>
              <a:ext cx="1128712" cy="0"/>
            </a:xfrm>
            <a:prstGeom prst="straightConnector1">
              <a:avLst/>
            </a:prstGeom>
            <a:ln>
              <a:prstDash val="dash"/>
              <a:headEnd type="triangle" w="med" len="med"/>
              <a:tailEnd type="triangle" w="med" len="med"/>
            </a:ln>
          </p:spPr>
          <p:style>
            <a:lnRef idx="1">
              <a:schemeClr val="dk1"/>
            </a:lnRef>
            <a:fillRef idx="0">
              <a:schemeClr val="dk1"/>
            </a:fillRef>
            <a:effectRef idx="0">
              <a:schemeClr val="dk1"/>
            </a:effectRef>
            <a:fontRef idx="minor">
              <a:schemeClr val="tx1"/>
            </a:fontRef>
          </p:style>
        </p:cxnSp>
        <p:sp>
          <p:nvSpPr>
            <p:cNvPr id="52" name="ZoneTexte 64"/>
            <p:cNvSpPr txBox="1">
              <a:spLocks noChangeArrowheads="1"/>
            </p:cNvSpPr>
            <p:nvPr/>
          </p:nvSpPr>
          <p:spPr bwMode="auto">
            <a:xfrm>
              <a:off x="4325317" y="5052169"/>
              <a:ext cx="227944" cy="276878"/>
            </a:xfrm>
            <a:prstGeom prst="rect">
              <a:avLst/>
            </a:prstGeom>
            <a:noFill/>
            <a:ln w="9525">
              <a:noFill/>
              <a:miter lim="800000"/>
              <a:headEnd/>
              <a:tailEnd/>
            </a:ln>
          </p:spPr>
          <p:txBody>
            <a:bodyPr wrap="none">
              <a:spAutoFit/>
            </a:bodyPr>
            <a:lstStyle/>
            <a:p>
              <a:r>
                <a:rPr lang="fr-FR" sz="1200" i="1"/>
                <a:t>f</a:t>
              </a:r>
            </a:p>
          </p:txBody>
        </p:sp>
        <p:cxnSp>
          <p:nvCxnSpPr>
            <p:cNvPr id="53" name="Connecteur droit avec flèche 52"/>
            <p:cNvCxnSpPr/>
            <p:nvPr/>
          </p:nvCxnSpPr>
          <p:spPr bwMode="auto">
            <a:xfrm flipH="1" flipV="1">
              <a:off x="4977682" y="4040662"/>
              <a:ext cx="9525" cy="1282700"/>
            </a:xfrm>
            <a:prstGeom prst="straightConnector1">
              <a:avLst/>
            </a:prstGeom>
            <a:ln>
              <a:tailEnd type="arrow"/>
            </a:ln>
          </p:spPr>
          <p:style>
            <a:lnRef idx="1">
              <a:schemeClr val="dk1"/>
            </a:lnRef>
            <a:fillRef idx="0">
              <a:schemeClr val="dk1"/>
            </a:fillRef>
            <a:effectRef idx="0">
              <a:schemeClr val="dk1"/>
            </a:effectRef>
            <a:fontRef idx="minor">
              <a:schemeClr val="tx1"/>
            </a:fontRef>
          </p:style>
        </p:cxnSp>
        <p:sp>
          <p:nvSpPr>
            <p:cNvPr id="62" name="ZoneTexte 82"/>
            <p:cNvSpPr txBox="1">
              <a:spLocks noChangeArrowheads="1"/>
            </p:cNvSpPr>
            <p:nvPr/>
          </p:nvSpPr>
          <p:spPr bwMode="auto">
            <a:xfrm>
              <a:off x="5011104" y="3895387"/>
              <a:ext cx="287253" cy="276878"/>
            </a:xfrm>
            <a:prstGeom prst="rect">
              <a:avLst/>
            </a:prstGeom>
            <a:noFill/>
            <a:ln w="9525">
              <a:noFill/>
              <a:miter lim="800000"/>
              <a:headEnd/>
              <a:tailEnd/>
            </a:ln>
          </p:spPr>
          <p:txBody>
            <a:bodyPr wrap="none">
              <a:spAutoFit/>
            </a:bodyPr>
            <a:lstStyle/>
            <a:p>
              <a:r>
                <a:rPr lang="fr-FR" sz="1200" i="1"/>
                <a:t>X</a:t>
              </a:r>
            </a:p>
          </p:txBody>
        </p:sp>
        <p:sp>
          <p:nvSpPr>
            <p:cNvPr id="63" name="Forme libre 62"/>
            <p:cNvSpPr/>
            <p:nvPr/>
          </p:nvSpPr>
          <p:spPr bwMode="auto">
            <a:xfrm>
              <a:off x="4961807" y="4607399"/>
              <a:ext cx="85725" cy="50800"/>
            </a:xfrm>
            <a:custGeom>
              <a:avLst/>
              <a:gdLst>
                <a:gd name="connsiteX0" fmla="*/ 0 w 85725"/>
                <a:gd name="connsiteY0" fmla="*/ 0 h 50800"/>
                <a:gd name="connsiteX1" fmla="*/ 85725 w 85725"/>
                <a:gd name="connsiteY1" fmla="*/ 0 h 50800"/>
                <a:gd name="connsiteX2" fmla="*/ 82550 w 85725"/>
                <a:gd name="connsiteY2" fmla="*/ 50800 h 50800"/>
                <a:gd name="connsiteX3" fmla="*/ 0 w 85725"/>
                <a:gd name="connsiteY3" fmla="*/ 50800 h 50800"/>
                <a:gd name="connsiteX4" fmla="*/ 0 w 85725"/>
                <a:gd name="connsiteY4" fmla="*/ 50800 h 50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25" h="50800">
                  <a:moveTo>
                    <a:pt x="0" y="0"/>
                  </a:moveTo>
                  <a:lnTo>
                    <a:pt x="85725" y="0"/>
                  </a:lnTo>
                  <a:lnTo>
                    <a:pt x="82550" y="50800"/>
                  </a:lnTo>
                  <a:lnTo>
                    <a:pt x="0" y="50800"/>
                  </a:lnTo>
                  <a:lnTo>
                    <a:pt x="0" y="50800"/>
                  </a:lnTo>
                </a:path>
              </a:pathLst>
            </a:custGeom>
            <a:ln w="19050"/>
          </p:spPr>
          <p:style>
            <a:lnRef idx="1">
              <a:schemeClr val="dk1"/>
            </a:lnRef>
            <a:fillRef idx="0">
              <a:schemeClr val="dk1"/>
            </a:fillRef>
            <a:effectRef idx="0">
              <a:schemeClr val="dk1"/>
            </a:effectRef>
            <a:fontRef idx="minor">
              <a:schemeClr val="tx1"/>
            </a:fontRef>
          </p:style>
          <p:txBody>
            <a:bodyPr anchor="ctr"/>
            <a:lstStyle/>
            <a:p>
              <a:pPr algn="ctr">
                <a:defRPr/>
              </a:pPr>
              <a:endParaRPr lang="fr-FR"/>
            </a:p>
          </p:txBody>
        </p:sp>
        <p:cxnSp>
          <p:nvCxnSpPr>
            <p:cNvPr id="64" name="Connecteur droit 63"/>
            <p:cNvCxnSpPr/>
            <p:nvPr/>
          </p:nvCxnSpPr>
          <p:spPr bwMode="auto">
            <a:xfrm>
              <a:off x="5047532" y="4629624"/>
              <a:ext cx="130175" cy="0"/>
            </a:xfrm>
            <a:prstGeom prst="line">
              <a:avLst/>
            </a:prstGeom>
            <a:ln w="19050"/>
          </p:spPr>
          <p:style>
            <a:lnRef idx="1">
              <a:schemeClr val="dk1"/>
            </a:lnRef>
            <a:fillRef idx="0">
              <a:schemeClr val="dk1"/>
            </a:fillRef>
            <a:effectRef idx="0">
              <a:schemeClr val="dk1"/>
            </a:effectRef>
            <a:fontRef idx="minor">
              <a:schemeClr val="tx1"/>
            </a:fontRef>
          </p:style>
        </p:cxnSp>
        <p:sp>
          <p:nvSpPr>
            <p:cNvPr id="65" name="ZoneTexte 89"/>
            <p:cNvSpPr txBox="1">
              <a:spLocks noChangeArrowheads="1"/>
            </p:cNvSpPr>
            <p:nvPr/>
          </p:nvSpPr>
          <p:spPr bwMode="auto">
            <a:xfrm>
              <a:off x="4979355" y="4612623"/>
              <a:ext cx="287253" cy="276878"/>
            </a:xfrm>
            <a:prstGeom prst="rect">
              <a:avLst/>
            </a:prstGeom>
            <a:noFill/>
            <a:ln w="9525">
              <a:noFill/>
              <a:miter lim="800000"/>
              <a:headEnd/>
              <a:tailEnd/>
            </a:ln>
          </p:spPr>
          <p:txBody>
            <a:bodyPr wrap="none">
              <a:spAutoFit/>
            </a:bodyPr>
            <a:lstStyle/>
            <a:p>
              <a:r>
                <a:rPr lang="fr-FR" sz="1200" i="1"/>
                <a:t>P</a:t>
              </a:r>
            </a:p>
          </p:txBody>
        </p:sp>
        <p:sp>
          <p:nvSpPr>
            <p:cNvPr id="66" name="ZoneTexte 91"/>
            <p:cNvSpPr txBox="1">
              <a:spLocks noChangeArrowheads="1"/>
            </p:cNvSpPr>
            <p:nvPr/>
          </p:nvSpPr>
          <p:spPr bwMode="auto">
            <a:xfrm>
              <a:off x="3710173" y="5322709"/>
              <a:ext cx="583814" cy="276999"/>
            </a:xfrm>
            <a:prstGeom prst="rect">
              <a:avLst/>
            </a:prstGeom>
            <a:noFill/>
            <a:ln w="9525">
              <a:noFill/>
              <a:miter lim="800000"/>
              <a:headEnd/>
              <a:tailEnd/>
            </a:ln>
          </p:spPr>
          <p:txBody>
            <a:bodyPr wrap="none">
              <a:spAutoFit/>
            </a:bodyPr>
            <a:lstStyle/>
            <a:p>
              <a:r>
                <a:rPr lang="fr-FR" sz="1200" i="1" dirty="0">
                  <a:latin typeface="Arial Narrow" pitchFamily="34" charset="0"/>
                </a:rPr>
                <a:t>Lentille</a:t>
              </a:r>
            </a:p>
          </p:txBody>
        </p:sp>
        <p:cxnSp>
          <p:nvCxnSpPr>
            <p:cNvPr id="67" name="Connecteur droit 66"/>
            <p:cNvCxnSpPr/>
            <p:nvPr/>
          </p:nvCxnSpPr>
          <p:spPr bwMode="auto">
            <a:xfrm>
              <a:off x="2625007" y="3899374"/>
              <a:ext cx="0" cy="1447800"/>
            </a:xfrm>
            <a:prstGeom prst="line">
              <a:avLst/>
            </a:prstGeom>
            <a:ln w="34925" cmpd="tri"/>
          </p:spPr>
          <p:style>
            <a:lnRef idx="1">
              <a:schemeClr val="dk1"/>
            </a:lnRef>
            <a:fillRef idx="0">
              <a:schemeClr val="dk1"/>
            </a:fillRef>
            <a:effectRef idx="0">
              <a:schemeClr val="dk1"/>
            </a:effectRef>
            <a:fontRef idx="minor">
              <a:schemeClr val="tx1"/>
            </a:fontRef>
          </p:style>
        </p:cxnSp>
        <p:cxnSp>
          <p:nvCxnSpPr>
            <p:cNvPr id="68" name="Connecteur droit 67"/>
            <p:cNvCxnSpPr/>
            <p:nvPr/>
          </p:nvCxnSpPr>
          <p:spPr bwMode="auto">
            <a:xfrm>
              <a:off x="2186857" y="3899374"/>
              <a:ext cx="0" cy="1447800"/>
            </a:xfrm>
            <a:prstGeom prst="line">
              <a:avLst/>
            </a:prstGeom>
            <a:ln w="34925" cmpd="tri"/>
          </p:spPr>
          <p:style>
            <a:lnRef idx="1">
              <a:schemeClr val="dk1"/>
            </a:lnRef>
            <a:fillRef idx="0">
              <a:schemeClr val="dk1"/>
            </a:fillRef>
            <a:effectRef idx="0">
              <a:schemeClr val="dk1"/>
            </a:effectRef>
            <a:fontRef idx="minor">
              <a:schemeClr val="tx1"/>
            </a:fontRef>
          </p:style>
        </p:cxnSp>
        <p:sp>
          <p:nvSpPr>
            <p:cNvPr id="69" name="ZoneTexte 95"/>
            <p:cNvSpPr txBox="1">
              <a:spLocks noChangeArrowheads="1"/>
            </p:cNvSpPr>
            <p:nvPr/>
          </p:nvSpPr>
          <p:spPr bwMode="auto">
            <a:xfrm>
              <a:off x="2059204" y="5322709"/>
              <a:ext cx="542136" cy="461665"/>
            </a:xfrm>
            <a:prstGeom prst="rect">
              <a:avLst/>
            </a:prstGeom>
            <a:noFill/>
            <a:ln w="9525">
              <a:noFill/>
              <a:miter lim="800000"/>
              <a:headEnd/>
              <a:tailEnd/>
            </a:ln>
          </p:spPr>
          <p:txBody>
            <a:bodyPr wrap="none">
              <a:spAutoFit/>
            </a:bodyPr>
            <a:lstStyle/>
            <a:p>
              <a:pPr algn="ctr"/>
              <a:r>
                <a:rPr lang="fr-FR" sz="1200" i="1" dirty="0">
                  <a:latin typeface="Arial Narrow" pitchFamily="34" charset="0"/>
                </a:rPr>
                <a:t>Cavité</a:t>
              </a:r>
            </a:p>
            <a:p>
              <a:pPr algn="ctr"/>
              <a:r>
                <a:rPr lang="fr-FR" sz="1200" i="1" dirty="0">
                  <a:latin typeface="Arial Narrow" pitchFamily="34" charset="0"/>
                </a:rPr>
                <a:t>FP</a:t>
              </a:r>
            </a:p>
          </p:txBody>
        </p:sp>
        <p:sp>
          <p:nvSpPr>
            <p:cNvPr id="77" name="ZoneTexte 76"/>
            <p:cNvSpPr txBox="1"/>
            <p:nvPr/>
          </p:nvSpPr>
          <p:spPr>
            <a:xfrm>
              <a:off x="2431332" y="3605687"/>
              <a:ext cx="416653" cy="276999"/>
            </a:xfrm>
            <a:prstGeom prst="rect">
              <a:avLst/>
            </a:prstGeom>
            <a:noFill/>
          </p:spPr>
          <p:txBody>
            <a:bodyPr wrap="none" rtlCol="0">
              <a:spAutoFit/>
            </a:bodyPr>
            <a:lstStyle/>
            <a:p>
              <a:r>
                <a:rPr lang="fr-FR" sz="1200" dirty="0"/>
                <a:t>(</a:t>
              </a:r>
              <a:r>
                <a:rPr lang="fr-FR" sz="1200" dirty="0" err="1"/>
                <a:t>r,t</a:t>
              </a:r>
              <a:r>
                <a:rPr lang="fr-FR" sz="1200" dirty="0"/>
                <a:t>)</a:t>
              </a:r>
            </a:p>
          </p:txBody>
        </p:sp>
        <p:sp>
          <p:nvSpPr>
            <p:cNvPr id="78" name="ZoneTexte 77"/>
            <p:cNvSpPr txBox="1"/>
            <p:nvPr/>
          </p:nvSpPr>
          <p:spPr>
            <a:xfrm>
              <a:off x="1980482" y="3605687"/>
              <a:ext cx="416653" cy="276999"/>
            </a:xfrm>
            <a:prstGeom prst="rect">
              <a:avLst/>
            </a:prstGeom>
            <a:noFill/>
          </p:spPr>
          <p:txBody>
            <a:bodyPr wrap="none" rtlCol="0">
              <a:spAutoFit/>
            </a:bodyPr>
            <a:lstStyle/>
            <a:p>
              <a:r>
                <a:rPr lang="fr-FR" sz="1200" dirty="0"/>
                <a:t>(</a:t>
              </a:r>
              <a:r>
                <a:rPr lang="fr-FR" sz="1200" dirty="0" err="1"/>
                <a:t>r,t</a:t>
              </a:r>
              <a:r>
                <a:rPr lang="fr-FR" sz="1200" dirty="0"/>
                <a:t>)</a:t>
              </a:r>
            </a:p>
          </p:txBody>
        </p:sp>
        <p:sp>
          <p:nvSpPr>
            <p:cNvPr id="79" name="ZoneTexte 91"/>
            <p:cNvSpPr txBox="1">
              <a:spLocks noChangeArrowheads="1"/>
            </p:cNvSpPr>
            <p:nvPr/>
          </p:nvSpPr>
          <p:spPr bwMode="auto">
            <a:xfrm>
              <a:off x="5251426" y="4483071"/>
              <a:ext cx="732893" cy="276999"/>
            </a:xfrm>
            <a:prstGeom prst="rect">
              <a:avLst/>
            </a:prstGeom>
            <a:noFill/>
            <a:ln w="9525">
              <a:noFill/>
              <a:miter lim="800000"/>
              <a:headEnd/>
              <a:tailEnd/>
            </a:ln>
          </p:spPr>
          <p:txBody>
            <a:bodyPr wrap="none">
              <a:spAutoFit/>
            </a:bodyPr>
            <a:lstStyle/>
            <a:p>
              <a:r>
                <a:rPr lang="fr-FR" sz="1200" i="1" dirty="0">
                  <a:latin typeface="Arial Narrow" pitchFamily="34" charset="0"/>
                </a:rPr>
                <a:t>Détecteur</a:t>
              </a:r>
            </a:p>
          </p:txBody>
        </p:sp>
      </p:grpSp>
      <p:graphicFrame>
        <p:nvGraphicFramePr>
          <p:cNvPr id="224258" name="Object 2"/>
          <p:cNvGraphicFramePr>
            <a:graphicFrameLocks noChangeAspect="1"/>
          </p:cNvGraphicFramePr>
          <p:nvPr>
            <p:extLst>
              <p:ext uri="{D42A27DB-BD31-4B8C-83A1-F6EECF244321}">
                <p14:modId xmlns:p14="http://schemas.microsoft.com/office/powerpoint/2010/main" val="2208538929"/>
              </p:ext>
            </p:extLst>
          </p:nvPr>
        </p:nvGraphicFramePr>
        <p:xfrm>
          <a:off x="1926647" y="4951824"/>
          <a:ext cx="177800" cy="215900"/>
        </p:xfrm>
        <a:graphic>
          <a:graphicData uri="http://schemas.openxmlformats.org/presentationml/2006/ole">
            <mc:AlternateContent xmlns:mc="http://schemas.openxmlformats.org/markup-compatibility/2006">
              <mc:Choice xmlns:v="urn:schemas-microsoft-com:vml" Requires="v">
                <p:oleObj spid="_x0000_s224683" name="Équation" r:id="rId3" imgW="177480" imgH="215640" progId="Equation.3">
                  <p:embed/>
                </p:oleObj>
              </mc:Choice>
              <mc:Fallback>
                <p:oleObj name="Équation" r:id="rId3" imgW="177480" imgH="215640" progId="Equation.3">
                  <p:embed/>
                  <p:pic>
                    <p:nvPicPr>
                      <p:cNvPr id="0"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26647" y="4951824"/>
                        <a:ext cx="177800"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24259" name="Object 3"/>
          <p:cNvGraphicFramePr>
            <a:graphicFrameLocks noChangeAspect="1"/>
          </p:cNvGraphicFramePr>
          <p:nvPr>
            <p:extLst>
              <p:ext uri="{D42A27DB-BD31-4B8C-83A1-F6EECF244321}">
                <p14:modId xmlns:p14="http://schemas.microsoft.com/office/powerpoint/2010/main" val="1663388239"/>
              </p:ext>
            </p:extLst>
          </p:nvPr>
        </p:nvGraphicFramePr>
        <p:xfrm>
          <a:off x="1914398" y="4813793"/>
          <a:ext cx="176451" cy="201659"/>
        </p:xfrm>
        <a:graphic>
          <a:graphicData uri="http://schemas.openxmlformats.org/presentationml/2006/ole">
            <mc:AlternateContent xmlns:mc="http://schemas.openxmlformats.org/markup-compatibility/2006">
              <mc:Choice xmlns:v="urn:schemas-microsoft-com:vml" Requires="v">
                <p:oleObj spid="_x0000_s224684" name="Équation" r:id="rId5" imgW="190440" imgH="215640" progId="Equation.3">
                  <p:embed/>
                </p:oleObj>
              </mc:Choice>
              <mc:Fallback>
                <p:oleObj name="Équation" r:id="rId5" imgW="190440" imgH="215640" progId="Equation.3">
                  <p:embed/>
                  <p:pic>
                    <p:nvPicPr>
                      <p:cNvPr id="0" name="Picture 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914398" y="4813793"/>
                        <a:ext cx="176451" cy="201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24260" name="Object 4"/>
          <p:cNvGraphicFramePr>
            <a:graphicFrameLocks noChangeAspect="1"/>
          </p:cNvGraphicFramePr>
          <p:nvPr>
            <p:extLst>
              <p:ext uri="{D42A27DB-BD31-4B8C-83A1-F6EECF244321}">
                <p14:modId xmlns:p14="http://schemas.microsoft.com/office/powerpoint/2010/main" val="3996960731"/>
              </p:ext>
            </p:extLst>
          </p:nvPr>
        </p:nvGraphicFramePr>
        <p:xfrm>
          <a:off x="1920297" y="4643858"/>
          <a:ext cx="190500" cy="228600"/>
        </p:xfrm>
        <a:graphic>
          <a:graphicData uri="http://schemas.openxmlformats.org/presentationml/2006/ole">
            <mc:AlternateContent xmlns:mc="http://schemas.openxmlformats.org/markup-compatibility/2006">
              <mc:Choice xmlns:v="urn:schemas-microsoft-com:vml" Requires="v">
                <p:oleObj spid="_x0000_s224685" name="Équation" r:id="rId7" imgW="190440" imgH="228600" progId="Equation.3">
                  <p:embed/>
                </p:oleObj>
              </mc:Choice>
              <mc:Fallback>
                <p:oleObj name="Équation" r:id="rId7" imgW="190440" imgH="228600" progId="Equation.3">
                  <p:embed/>
                  <p:pic>
                    <p:nvPicPr>
                      <p:cNvPr id="0" name="Picture 4"/>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920297" y="4643858"/>
                        <a:ext cx="190500" cy="228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24261" name="Object 5"/>
          <p:cNvGraphicFramePr>
            <a:graphicFrameLocks noChangeAspect="1"/>
          </p:cNvGraphicFramePr>
          <p:nvPr>
            <p:extLst>
              <p:ext uri="{D42A27DB-BD31-4B8C-83A1-F6EECF244321}">
                <p14:modId xmlns:p14="http://schemas.microsoft.com/office/powerpoint/2010/main" val="681213309"/>
              </p:ext>
            </p:extLst>
          </p:nvPr>
        </p:nvGraphicFramePr>
        <p:xfrm>
          <a:off x="1920297" y="4486624"/>
          <a:ext cx="190500" cy="215900"/>
        </p:xfrm>
        <a:graphic>
          <a:graphicData uri="http://schemas.openxmlformats.org/presentationml/2006/ole">
            <mc:AlternateContent xmlns:mc="http://schemas.openxmlformats.org/markup-compatibility/2006">
              <mc:Choice xmlns:v="urn:schemas-microsoft-com:vml" Requires="v">
                <p:oleObj spid="_x0000_s224686" name="Équation" r:id="rId9" imgW="190440" imgH="215640" progId="Equation.3">
                  <p:embed/>
                </p:oleObj>
              </mc:Choice>
              <mc:Fallback>
                <p:oleObj name="Équation" r:id="rId9" imgW="190440" imgH="215640" progId="Equation.3">
                  <p:embed/>
                  <p:pic>
                    <p:nvPicPr>
                      <p:cNvPr id="0" name="Picture 5"/>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920297" y="4486624"/>
                        <a:ext cx="190500"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24262" name="Object 6"/>
          <p:cNvGraphicFramePr>
            <a:graphicFrameLocks noChangeAspect="1"/>
          </p:cNvGraphicFramePr>
          <p:nvPr>
            <p:extLst>
              <p:ext uri="{D42A27DB-BD31-4B8C-83A1-F6EECF244321}">
                <p14:modId xmlns:p14="http://schemas.microsoft.com/office/powerpoint/2010/main" val="1583355703"/>
              </p:ext>
            </p:extLst>
          </p:nvPr>
        </p:nvGraphicFramePr>
        <p:xfrm>
          <a:off x="434397" y="4937975"/>
          <a:ext cx="190500" cy="228600"/>
        </p:xfrm>
        <a:graphic>
          <a:graphicData uri="http://schemas.openxmlformats.org/presentationml/2006/ole">
            <mc:AlternateContent xmlns:mc="http://schemas.openxmlformats.org/markup-compatibility/2006">
              <mc:Choice xmlns:v="urn:schemas-microsoft-com:vml" Requires="v">
                <p:oleObj spid="_x0000_s224687" name="Équation" r:id="rId11" imgW="190440" imgH="228600" progId="Equation.3">
                  <p:embed/>
                </p:oleObj>
              </mc:Choice>
              <mc:Fallback>
                <p:oleObj name="Équation" r:id="rId11" imgW="190440" imgH="228600" progId="Equation.3">
                  <p:embed/>
                  <p:pic>
                    <p:nvPicPr>
                      <p:cNvPr id="0" name="Picture 6"/>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434397" y="4937975"/>
                        <a:ext cx="190500" cy="228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24264" name="Rectangle 8"/>
          <p:cNvSpPr>
            <a:spLocks noChangeArrowheads="1"/>
          </p:cNvSpPr>
          <p:nvPr/>
        </p:nvSpPr>
        <p:spPr bwMode="auto">
          <a:xfrm>
            <a:off x="1524000" y="-184666"/>
            <a:ext cx="184731" cy="369332"/>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sp>
        <p:nvSpPr>
          <p:cNvPr id="224265" name="Rectangle 9"/>
          <p:cNvSpPr>
            <a:spLocks noChangeArrowheads="1"/>
          </p:cNvSpPr>
          <p:nvPr/>
        </p:nvSpPr>
        <p:spPr bwMode="auto">
          <a:xfrm>
            <a:off x="1524000" y="243959"/>
            <a:ext cx="184731" cy="369332"/>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grpSp>
        <p:nvGrpSpPr>
          <p:cNvPr id="8" name="Groupe 7"/>
          <p:cNvGrpSpPr/>
          <p:nvPr/>
        </p:nvGrpSpPr>
        <p:grpSpPr>
          <a:xfrm>
            <a:off x="380250" y="4400436"/>
            <a:ext cx="5035774" cy="1906593"/>
            <a:chOff x="570512" y="4400436"/>
            <a:chExt cx="5035774" cy="1906593"/>
          </a:xfrm>
        </p:grpSpPr>
        <p:sp>
          <p:nvSpPr>
            <p:cNvPr id="88" name="Flèche droite 87"/>
            <p:cNvSpPr/>
            <p:nvPr/>
          </p:nvSpPr>
          <p:spPr>
            <a:xfrm>
              <a:off x="5347494" y="4400436"/>
              <a:ext cx="258792" cy="612476"/>
            </a:xfrm>
            <a:prstGeom prst="righ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mc:AlternateContent xmlns:mc="http://schemas.openxmlformats.org/markup-compatibility/2006" xmlns:a14="http://schemas.microsoft.com/office/drawing/2010/main">
          <mc:Choice Requires="a14">
            <p:sp>
              <p:nvSpPr>
                <p:cNvPr id="7" name="Rectangle 6"/>
                <p:cNvSpPr/>
                <p:nvPr/>
              </p:nvSpPr>
              <p:spPr>
                <a:xfrm>
                  <a:off x="570512" y="5787143"/>
                  <a:ext cx="3889847" cy="519886"/>
                </a:xfrm>
                <a:prstGeom prst="rect">
                  <a:avLst/>
                </a:prstGeom>
              </p:spPr>
              <p:txBody>
                <a:bodyPr wrap="none">
                  <a:spAutoFit/>
                </a:bodyPr>
                <a:lstStyle/>
                <a:p>
                  <a:r>
                    <a:rPr lang="fr-FR" dirty="0" smtClean="0"/>
                    <a:t>Avec </a:t>
                  </a:r>
                  <a14:m>
                    <m:oMath xmlns:m="http://schemas.openxmlformats.org/officeDocument/2006/math">
                      <m:r>
                        <a:rPr lang="fr-FR" i="1">
                          <a:latin typeface="Cambria Math" panose="02040503050406030204" pitchFamily="18" charset="0"/>
                        </a:rPr>
                        <m:t>𝜑</m:t>
                      </m:r>
                      <m:r>
                        <a:rPr lang="fr-FR" i="0">
                          <a:latin typeface="Cambria Math" panose="02040503050406030204" pitchFamily="18" charset="0"/>
                        </a:rPr>
                        <m:t>=</m:t>
                      </m:r>
                      <m:f>
                        <m:fPr>
                          <m:ctrlPr>
                            <a:rPr lang="fr-FR" i="1">
                              <a:latin typeface="Cambria Math" panose="02040503050406030204" pitchFamily="18" charset="0"/>
                            </a:rPr>
                          </m:ctrlPr>
                        </m:fPr>
                        <m:num>
                          <m:r>
                            <a:rPr lang="fr-FR" i="0">
                              <a:latin typeface="Cambria Math" panose="02040503050406030204" pitchFamily="18" charset="0"/>
                            </a:rPr>
                            <m:t>2</m:t>
                          </m:r>
                          <m:r>
                            <a:rPr lang="fr-FR" i="1">
                              <a:latin typeface="Cambria Math" panose="02040503050406030204" pitchFamily="18" charset="0"/>
                            </a:rPr>
                            <m:t>𝜋</m:t>
                          </m:r>
                        </m:num>
                        <m:den>
                          <m:sSub>
                            <m:sSubPr>
                              <m:ctrlPr>
                                <a:rPr lang="fr-FR" i="1">
                                  <a:latin typeface="Cambria Math" panose="02040503050406030204" pitchFamily="18" charset="0"/>
                                </a:rPr>
                              </m:ctrlPr>
                            </m:sSubPr>
                            <m:e>
                              <m:r>
                                <a:rPr lang="fr-FR" i="1">
                                  <a:latin typeface="Cambria Math" panose="02040503050406030204" pitchFamily="18" charset="0"/>
                                </a:rPr>
                                <m:t>𝜆</m:t>
                              </m:r>
                            </m:e>
                            <m:sub>
                              <m:r>
                                <a:rPr lang="fr-FR" i="0">
                                  <a:latin typeface="Cambria Math" panose="02040503050406030204" pitchFamily="18" charset="0"/>
                                </a:rPr>
                                <m:t>0</m:t>
                              </m:r>
                            </m:sub>
                          </m:sSub>
                        </m:den>
                      </m:f>
                      <m:r>
                        <a:rPr lang="fr-FR" i="0">
                          <a:latin typeface="Cambria Math" panose="02040503050406030204" pitchFamily="18" charset="0"/>
                        </a:rPr>
                        <m:t>2</m:t>
                      </m:r>
                      <m:r>
                        <a:rPr lang="fr-FR" i="1">
                          <a:latin typeface="Cambria Math" panose="02040503050406030204" pitchFamily="18" charset="0"/>
                        </a:rPr>
                        <m:t>𝑛𝑒</m:t>
                      </m:r>
                      <m:r>
                        <a:rPr lang="fr-FR" b="0" i="1" smtClean="0">
                          <a:latin typeface="Cambria Math" panose="02040503050406030204" pitchFamily="18" charset="0"/>
                        </a:rPr>
                        <m:t> </m:t>
                      </m:r>
                      <m:r>
                        <m:rPr>
                          <m:sty m:val="p"/>
                        </m:rPr>
                        <a:rPr lang="fr-FR" b="0" i="0" smtClean="0">
                          <a:latin typeface="Cambria Math" panose="02040503050406030204" pitchFamily="18" charset="0"/>
                        </a:rPr>
                        <m:t>et</m:t>
                      </m:r>
                      <m:r>
                        <a:rPr lang="fr-FR" b="0" i="1" smtClean="0">
                          <a:latin typeface="Cambria Math" panose="02040503050406030204" pitchFamily="18" charset="0"/>
                        </a:rPr>
                        <m:t> </m:t>
                      </m:r>
                      <m:r>
                        <m:rPr>
                          <m:nor/>
                        </m:rPr>
                        <a:rPr lang="fr-FR" i="1"/>
                        <m:t>r</m:t>
                      </m:r>
                      <m:r>
                        <m:rPr>
                          <m:nor/>
                        </m:rPr>
                        <a:rPr lang="fr-FR" i="1"/>
                        <m:t>=</m:t>
                      </m:r>
                      <m:r>
                        <m:rPr>
                          <m:nor/>
                        </m:rPr>
                        <a:rPr lang="fr-FR" i="1"/>
                        <m:t>r</m:t>
                      </m:r>
                      <m:r>
                        <m:rPr>
                          <m:nor/>
                        </m:rPr>
                        <a:rPr lang="fr-FR" i="1" baseline="-25000"/>
                        <m:t>1</m:t>
                      </m:r>
                      <m:r>
                        <m:rPr>
                          <m:nor/>
                        </m:rPr>
                        <a:rPr lang="fr-FR" i="1"/>
                        <m:t>=</m:t>
                      </m:r>
                      <m:r>
                        <m:rPr>
                          <m:nor/>
                        </m:rPr>
                        <a:rPr lang="fr-FR" i="1"/>
                        <m:t>r</m:t>
                      </m:r>
                      <m:r>
                        <m:rPr>
                          <m:nor/>
                        </m:rPr>
                        <a:rPr lang="fr-FR" i="1" baseline="-25000"/>
                        <m:t>2</m:t>
                      </m:r>
                      <m:r>
                        <m:rPr>
                          <m:nor/>
                        </m:rPr>
                        <a:rPr lang="fr-FR"/>
                        <m:t> </m:t>
                      </m:r>
                      <m:r>
                        <m:rPr>
                          <m:nor/>
                        </m:rPr>
                        <a:rPr lang="fr-FR"/>
                        <m:t>et</m:t>
                      </m:r>
                      <m:r>
                        <m:rPr>
                          <m:nor/>
                        </m:rPr>
                        <a:rPr lang="fr-FR"/>
                        <m:t> </m:t>
                      </m:r>
                      <m:r>
                        <m:rPr>
                          <m:nor/>
                        </m:rPr>
                        <a:rPr lang="fr-FR" i="1"/>
                        <m:t>t</m:t>
                      </m:r>
                      <m:r>
                        <m:rPr>
                          <m:nor/>
                        </m:rPr>
                        <a:rPr lang="fr-FR" i="1"/>
                        <m:t>=</m:t>
                      </m:r>
                      <m:r>
                        <m:rPr>
                          <m:nor/>
                        </m:rPr>
                        <a:rPr lang="fr-FR" i="1"/>
                        <m:t>t</m:t>
                      </m:r>
                      <m:r>
                        <m:rPr>
                          <m:nor/>
                        </m:rPr>
                        <a:rPr lang="fr-FR" i="1" baseline="-25000"/>
                        <m:t>1</m:t>
                      </m:r>
                      <m:r>
                        <m:rPr>
                          <m:nor/>
                        </m:rPr>
                        <a:rPr lang="fr-FR" i="1"/>
                        <m:t>=</m:t>
                      </m:r>
                      <m:r>
                        <m:rPr>
                          <m:nor/>
                        </m:rPr>
                        <a:rPr lang="fr-FR" i="1"/>
                        <m:t>t</m:t>
                      </m:r>
                      <m:r>
                        <m:rPr>
                          <m:nor/>
                        </m:rPr>
                        <a:rPr lang="fr-FR" i="1" baseline="-25000"/>
                        <m:t>2</m:t>
                      </m:r>
                    </m:oMath>
                  </a14:m>
                  <a:endParaRPr lang="fr-FR" dirty="0"/>
                </a:p>
              </p:txBody>
            </p:sp>
          </mc:Choice>
          <mc:Fallback xmlns="">
            <p:sp>
              <p:nvSpPr>
                <p:cNvPr id="7" name="Rectangle 6"/>
                <p:cNvSpPr>
                  <a:spLocks noRot="1" noChangeAspect="1" noMove="1" noResize="1" noEditPoints="1" noAdjustHandles="1" noChangeArrowheads="1" noChangeShapeType="1" noTextEdit="1"/>
                </p:cNvSpPr>
                <p:nvPr/>
              </p:nvSpPr>
              <p:spPr>
                <a:xfrm>
                  <a:off x="570512" y="5787143"/>
                  <a:ext cx="3889847" cy="519886"/>
                </a:xfrm>
                <a:prstGeom prst="rect">
                  <a:avLst/>
                </a:prstGeom>
                <a:blipFill>
                  <a:blip r:embed="rId13"/>
                  <a:stretch>
                    <a:fillRect l="-1254"/>
                  </a:stretch>
                </a:blipFill>
              </p:spPr>
              <p:txBody>
                <a:bodyPr/>
                <a:lstStyle/>
                <a:p>
                  <a:r>
                    <a:rPr lang="fr-FR">
                      <a:noFill/>
                    </a:rPr>
                    <a:t> </a:t>
                  </a:r>
                </a:p>
              </p:txBody>
            </p:sp>
          </mc:Fallback>
        </mc:AlternateContent>
      </p:grpSp>
      <p:sp>
        <p:nvSpPr>
          <p:cNvPr id="80" name="Espace réservé du numéro de diapositive 1"/>
          <p:cNvSpPr>
            <a:spLocks noGrp="1"/>
          </p:cNvSpPr>
          <p:nvPr>
            <p:ph type="sldNum" sz="quarter" idx="11"/>
          </p:nvPr>
        </p:nvSpPr>
        <p:spPr>
          <a:xfrm>
            <a:off x="438151" y="6403938"/>
            <a:ext cx="1115483" cy="288925"/>
          </a:xfrm>
        </p:spPr>
        <p:txBody>
          <a:bodyPr/>
          <a:lstStyle/>
          <a:p>
            <a:r>
              <a:rPr lang="fr-FR" dirty="0" smtClean="0"/>
              <a:t>page </a:t>
            </a:r>
            <a:fld id="{C6DDD436-036D-4AFC-B45E-DF406FB8E6F8}" type="slidenum">
              <a:rPr lang="fr-FR" smtClean="0"/>
              <a:pPr/>
              <a:t>30</a:t>
            </a:fld>
            <a:endParaRPr lang="fr-FR" dirty="0"/>
          </a:p>
        </p:txBody>
      </p:sp>
      <p:sp>
        <p:nvSpPr>
          <p:cNvPr id="82" name="Titre 1"/>
          <p:cNvSpPr txBox="1">
            <a:spLocks/>
          </p:cNvSpPr>
          <p:nvPr/>
        </p:nvSpPr>
        <p:spPr>
          <a:xfrm>
            <a:off x="2288659" y="6352067"/>
            <a:ext cx="7391400" cy="392666"/>
          </a:xfrm>
          <a:prstGeom prst="rect">
            <a:avLst/>
          </a:prstGeom>
        </p:spPr>
        <p:txBody>
          <a:bodyPr/>
          <a:lstStyle/>
          <a:p>
            <a:pPr>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lang="fr-FR" b="1" kern="0" dirty="0">
              <a:solidFill>
                <a:schemeClr val="tx2"/>
              </a:solidFill>
              <a:latin typeface="+mj-lt"/>
              <a:ea typeface="+mj-ea"/>
              <a:cs typeface="+mj-cs"/>
            </a:endParaRPr>
          </a:p>
        </p:txBody>
      </p:sp>
      <p:sp>
        <p:nvSpPr>
          <p:cNvPr id="83" name="Rectangle 82"/>
          <p:cNvSpPr/>
          <p:nvPr/>
        </p:nvSpPr>
        <p:spPr>
          <a:xfrm>
            <a:off x="2076450" y="456754"/>
            <a:ext cx="1943161" cy="523220"/>
          </a:xfrm>
          <a:prstGeom prst="rect">
            <a:avLst/>
          </a:prstGeom>
        </p:spPr>
        <p:txBody>
          <a:bodyPr wrap="none">
            <a:spAutoFit/>
          </a:bodyPr>
          <a:lstStyle/>
          <a:p>
            <a:r>
              <a:rPr lang="fr-FR" sz="2800" b="1" kern="0" dirty="0" smtClean="0">
                <a:solidFill>
                  <a:srgbClr val="DA6667"/>
                </a:solidFill>
                <a:latin typeface="Arial"/>
              </a:rPr>
              <a:t>4. Le </a:t>
            </a:r>
            <a:r>
              <a:rPr lang="fr-FR" sz="2800" b="1" kern="0" dirty="0">
                <a:solidFill>
                  <a:srgbClr val="DA6667"/>
                </a:solidFill>
                <a:latin typeface="Arial"/>
              </a:rPr>
              <a:t>laser</a:t>
            </a:r>
          </a:p>
        </p:txBody>
      </p:sp>
      <p:grpSp>
        <p:nvGrpSpPr>
          <p:cNvPr id="9" name="Groupe 8"/>
          <p:cNvGrpSpPr/>
          <p:nvPr/>
        </p:nvGrpSpPr>
        <p:grpSpPr>
          <a:xfrm>
            <a:off x="5548544" y="3292135"/>
            <a:ext cx="6670792" cy="2883378"/>
            <a:chOff x="5548544" y="3292135"/>
            <a:chExt cx="6670792" cy="2883378"/>
          </a:xfrm>
        </p:grpSpPr>
        <p:sp>
          <p:nvSpPr>
            <p:cNvPr id="4" name="Rectangle à coins arrondis 3"/>
            <p:cNvSpPr/>
            <p:nvPr/>
          </p:nvSpPr>
          <p:spPr>
            <a:xfrm>
              <a:off x="5548544" y="5524773"/>
              <a:ext cx="6563944" cy="650740"/>
            </a:xfrm>
            <a:prstGeom prst="roundRect">
              <a:avLst/>
            </a:prstGeom>
            <a:solidFill>
              <a:schemeClr val="tx2"/>
            </a:solidFill>
            <a:ln w="57150">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mc:AlternateContent xmlns:mc="http://schemas.openxmlformats.org/markup-compatibility/2006" xmlns:a14="http://schemas.microsoft.com/office/drawing/2010/main">
          <mc:Choice Requires="a14">
            <p:sp>
              <p:nvSpPr>
                <p:cNvPr id="2" name="ZoneTexte 1"/>
                <p:cNvSpPr txBox="1"/>
                <p:nvPr/>
              </p:nvSpPr>
              <p:spPr>
                <a:xfrm>
                  <a:off x="5580980" y="3292135"/>
                  <a:ext cx="6638356" cy="2742417"/>
                </a:xfrm>
                <a:prstGeom prst="rect">
                  <a:avLst/>
                </a:prstGeom>
                <a:noFill/>
              </p:spPr>
              <p:txBody>
                <a:bodyPr wrap="none" rtlCol="0">
                  <a:spAutoFit/>
                </a:bodyPr>
                <a:lstStyle/>
                <a:p>
                  <a:r>
                    <a:rPr lang="fr-FR" b="1" dirty="0" smtClean="0">
                      <a:solidFill>
                        <a:srgbClr val="00B050"/>
                      </a:solidFill>
                    </a:rPr>
                    <a:t>Pour qu’une onde de longueur d’onde donnée oscille:</a:t>
                  </a:r>
                </a:p>
                <a:p>
                  <a:r>
                    <a:rPr lang="fr-FR" b="1" dirty="0" smtClean="0">
                      <a:solidFill>
                        <a:srgbClr val="00B050"/>
                      </a:solidFill>
                    </a:rPr>
                    <a:t>Elle doit s’additionner en phase à chaque Aller-Retour!</a:t>
                  </a:r>
                </a:p>
                <a:p>
                  <a:r>
                    <a:rPr lang="fr-FR" b="1" dirty="0">
                      <a:solidFill>
                        <a:srgbClr val="00B050"/>
                      </a:solidFill>
                    </a:rPr>
                    <a:t>	</a:t>
                  </a:r>
                  <a:r>
                    <a:rPr lang="fr-FR" b="1" dirty="0" smtClean="0">
                      <a:solidFill>
                        <a:srgbClr val="00B050"/>
                      </a:solidFill>
                      <a:sym typeface="Wingdings" panose="05000000000000000000" pitchFamily="2" charset="2"/>
                    </a:rPr>
                    <a:t> Interférences constructives</a:t>
                  </a:r>
                  <a:endParaRPr lang="fr-FR" b="1" dirty="0" smtClean="0">
                    <a:solidFill>
                      <a:srgbClr val="00B050"/>
                    </a:solidFill>
                  </a:endParaRPr>
                </a:p>
                <a:p>
                  <a:r>
                    <a:rPr lang="fr-FR" b="1" dirty="0">
                      <a:solidFill>
                        <a:srgbClr val="00B050"/>
                      </a:solidFill>
                      <a:sym typeface="Wingdings" panose="05000000000000000000" pitchFamily="2" charset="2"/>
                    </a:rPr>
                    <a:t>	</a:t>
                  </a:r>
                  <a:r>
                    <a:rPr lang="fr-FR" b="1" dirty="0" smtClean="0">
                      <a:solidFill>
                        <a:srgbClr val="00B050"/>
                      </a:solidFill>
                      <a:sym typeface="Wingdings" panose="05000000000000000000" pitchFamily="2" charset="2"/>
                    </a:rPr>
                    <a:t> </a:t>
                  </a:r>
                  <a14:m>
                    <m:oMath xmlns:m="http://schemas.openxmlformats.org/officeDocument/2006/math">
                      <m:sSub>
                        <m:sSubPr>
                          <m:ctrlPr>
                            <a:rPr lang="fr-FR" b="1" i="1" smtClean="0">
                              <a:solidFill>
                                <a:srgbClr val="00B050"/>
                              </a:solidFill>
                              <a:latin typeface="Cambria Math" panose="02040503050406030204" pitchFamily="18" charset="0"/>
                            </a:rPr>
                          </m:ctrlPr>
                        </m:sSubPr>
                        <m:e>
                          <m:r>
                            <a:rPr lang="fr-FR" b="1" i="1">
                              <a:solidFill>
                                <a:srgbClr val="00B050"/>
                              </a:solidFill>
                              <a:latin typeface="Cambria Math" panose="02040503050406030204" pitchFamily="18" charset="0"/>
                            </a:rPr>
                            <m:t>𝝋</m:t>
                          </m:r>
                        </m:e>
                        <m:sub>
                          <m:r>
                            <a:rPr lang="fr-FR" b="1" i="1" smtClean="0">
                              <a:solidFill>
                                <a:srgbClr val="00B050"/>
                              </a:solidFill>
                              <a:latin typeface="Cambria Math" panose="02040503050406030204" pitchFamily="18" charset="0"/>
                            </a:rPr>
                            <m:t>𝑨𝒍𝒍𝒆𝒓</m:t>
                          </m:r>
                          <m:r>
                            <a:rPr lang="fr-FR" b="1" i="1" smtClean="0">
                              <a:solidFill>
                                <a:srgbClr val="00B050"/>
                              </a:solidFill>
                              <a:latin typeface="Cambria Math" panose="02040503050406030204" pitchFamily="18" charset="0"/>
                            </a:rPr>
                            <m:t>−</m:t>
                          </m:r>
                          <m:r>
                            <a:rPr lang="fr-FR" b="1" i="1" smtClean="0">
                              <a:solidFill>
                                <a:srgbClr val="00B050"/>
                              </a:solidFill>
                              <a:latin typeface="Cambria Math" panose="02040503050406030204" pitchFamily="18" charset="0"/>
                            </a:rPr>
                            <m:t>𝒓𝒆𝒕𝒐𝒖𝒓</m:t>
                          </m:r>
                        </m:sub>
                      </m:sSub>
                      <m:r>
                        <a:rPr lang="fr-FR" b="1">
                          <a:solidFill>
                            <a:srgbClr val="00B050"/>
                          </a:solidFill>
                          <a:latin typeface="Cambria Math" panose="02040503050406030204" pitchFamily="18" charset="0"/>
                        </a:rPr>
                        <m:t>=</m:t>
                      </m:r>
                      <m:f>
                        <m:fPr>
                          <m:ctrlPr>
                            <a:rPr lang="fr-FR" b="1" i="1">
                              <a:solidFill>
                                <a:srgbClr val="00B050"/>
                              </a:solidFill>
                              <a:latin typeface="Cambria Math" panose="02040503050406030204" pitchFamily="18" charset="0"/>
                            </a:rPr>
                          </m:ctrlPr>
                        </m:fPr>
                        <m:num>
                          <m:r>
                            <a:rPr lang="fr-FR" b="1" i="1">
                              <a:solidFill>
                                <a:srgbClr val="00B050"/>
                              </a:solidFill>
                              <a:latin typeface="Cambria Math" panose="02040503050406030204" pitchFamily="18" charset="0"/>
                            </a:rPr>
                            <m:t>𝟐</m:t>
                          </m:r>
                          <m:r>
                            <a:rPr lang="fr-FR" b="1" i="1">
                              <a:solidFill>
                                <a:srgbClr val="00B050"/>
                              </a:solidFill>
                              <a:latin typeface="Cambria Math" panose="02040503050406030204" pitchFamily="18" charset="0"/>
                            </a:rPr>
                            <m:t>𝝅</m:t>
                          </m:r>
                        </m:num>
                        <m:den>
                          <m:sSub>
                            <m:sSubPr>
                              <m:ctrlPr>
                                <a:rPr lang="fr-FR" b="1" i="1">
                                  <a:solidFill>
                                    <a:srgbClr val="00B050"/>
                                  </a:solidFill>
                                  <a:latin typeface="Cambria Math" panose="02040503050406030204" pitchFamily="18" charset="0"/>
                                </a:rPr>
                              </m:ctrlPr>
                            </m:sSubPr>
                            <m:e>
                              <m:r>
                                <a:rPr lang="fr-FR" b="1" i="1">
                                  <a:solidFill>
                                    <a:srgbClr val="00B050"/>
                                  </a:solidFill>
                                  <a:latin typeface="Cambria Math" panose="02040503050406030204" pitchFamily="18" charset="0"/>
                                </a:rPr>
                                <m:t>𝝀</m:t>
                              </m:r>
                            </m:e>
                            <m:sub>
                              <m:r>
                                <a:rPr lang="fr-FR" b="1" i="1">
                                  <a:solidFill>
                                    <a:srgbClr val="00B050"/>
                                  </a:solidFill>
                                  <a:latin typeface="Cambria Math" panose="02040503050406030204" pitchFamily="18" charset="0"/>
                                </a:rPr>
                                <m:t>𝟎</m:t>
                              </m:r>
                            </m:sub>
                          </m:sSub>
                        </m:den>
                      </m:f>
                      <m:r>
                        <a:rPr lang="fr-FR" b="1" i="1">
                          <a:solidFill>
                            <a:srgbClr val="00B050"/>
                          </a:solidFill>
                          <a:latin typeface="Cambria Math" panose="02040503050406030204" pitchFamily="18" charset="0"/>
                        </a:rPr>
                        <m:t>𝟐</m:t>
                      </m:r>
                      <m:r>
                        <a:rPr lang="fr-FR" b="1" i="1">
                          <a:solidFill>
                            <a:srgbClr val="00B050"/>
                          </a:solidFill>
                          <a:latin typeface="Cambria Math" panose="02040503050406030204" pitchFamily="18" charset="0"/>
                        </a:rPr>
                        <m:t>𝒏𝒆</m:t>
                      </m:r>
                      <m:r>
                        <a:rPr lang="fr-FR" b="1" i="1" smtClean="0">
                          <a:solidFill>
                            <a:srgbClr val="00B050"/>
                          </a:solidFill>
                          <a:latin typeface="Cambria Math" panose="02040503050406030204" pitchFamily="18" charset="0"/>
                        </a:rPr>
                        <m:t>=</m:t>
                      </m:r>
                      <m:r>
                        <a:rPr lang="fr-FR" b="1" i="1" smtClean="0">
                          <a:solidFill>
                            <a:srgbClr val="00B050"/>
                          </a:solidFill>
                          <a:latin typeface="Cambria Math" panose="02040503050406030204" pitchFamily="18" charset="0"/>
                        </a:rPr>
                        <m:t>𝟐</m:t>
                      </m:r>
                      <m:r>
                        <a:rPr lang="fr-FR" b="1" i="1" smtClean="0">
                          <a:solidFill>
                            <a:srgbClr val="00B050"/>
                          </a:solidFill>
                          <a:latin typeface="Cambria Math" panose="02040503050406030204" pitchFamily="18" charset="0"/>
                        </a:rPr>
                        <m:t>𝒌</m:t>
                      </m:r>
                      <m:r>
                        <a:rPr lang="fr-FR" b="1" i="1" smtClean="0">
                          <a:solidFill>
                            <a:srgbClr val="00B050"/>
                          </a:solidFill>
                          <a:latin typeface="Cambria Math" panose="02040503050406030204" pitchFamily="18" charset="0"/>
                          <a:ea typeface="Cambria Math" panose="02040503050406030204" pitchFamily="18" charset="0"/>
                        </a:rPr>
                        <m:t>𝝅</m:t>
                      </m:r>
                    </m:oMath>
                  </a14:m>
                  <a:endParaRPr lang="fr-FR" b="1" dirty="0" smtClean="0">
                    <a:solidFill>
                      <a:srgbClr val="00B050"/>
                    </a:solidFill>
                  </a:endParaRPr>
                </a:p>
                <a:p>
                  <a:r>
                    <a:rPr lang="fr-FR" b="1" dirty="0" smtClean="0">
                      <a:solidFill>
                        <a:srgbClr val="FF0000"/>
                      </a:solidFill>
                    </a:rPr>
                    <a:t>Sinon</a:t>
                  </a:r>
                </a:p>
                <a:p>
                  <a:r>
                    <a:rPr lang="fr-FR" b="1" dirty="0">
                      <a:solidFill>
                        <a:srgbClr val="FF0000"/>
                      </a:solidFill>
                    </a:rPr>
                    <a:t>	</a:t>
                  </a:r>
                  <a:r>
                    <a:rPr lang="fr-FR" b="1" dirty="0" smtClean="0">
                      <a:solidFill>
                        <a:srgbClr val="FF0000"/>
                      </a:solidFill>
                      <a:sym typeface="Wingdings" panose="05000000000000000000" pitchFamily="2" charset="2"/>
                    </a:rPr>
                    <a:t> Interférences destructives</a:t>
                  </a:r>
                </a:p>
                <a:p>
                  <a:r>
                    <a:rPr lang="fr-FR" b="1" dirty="0">
                      <a:solidFill>
                        <a:srgbClr val="FF0000"/>
                      </a:solidFill>
                      <a:sym typeface="Wingdings" panose="05000000000000000000" pitchFamily="2" charset="2"/>
                    </a:rPr>
                    <a:t>	</a:t>
                  </a:r>
                  <a:r>
                    <a:rPr lang="fr-FR" b="1" dirty="0" smtClean="0">
                      <a:solidFill>
                        <a:srgbClr val="FF0000"/>
                      </a:solidFill>
                      <a:sym typeface="Wingdings" panose="05000000000000000000" pitchFamily="2" charset="2"/>
                    </a:rPr>
                    <a:t> L’onde n’oscille pas et s’annule</a:t>
                  </a:r>
                </a:p>
                <a:p>
                  <a:endParaRPr lang="fr-FR" b="1" dirty="0" smtClean="0">
                    <a:solidFill>
                      <a:srgbClr val="FF0000"/>
                    </a:solidFill>
                    <a:sym typeface="Wingdings" panose="05000000000000000000" pitchFamily="2" charset="2"/>
                  </a:endParaRPr>
                </a:p>
                <a:p>
                  <a:r>
                    <a:rPr lang="fr-FR" b="1" dirty="0" smtClean="0">
                      <a:solidFill>
                        <a:srgbClr val="FF0000"/>
                      </a:solidFill>
                      <a:sym typeface="Wingdings" panose="05000000000000000000" pitchFamily="2" charset="2"/>
                    </a:rPr>
                    <a:t> Une Cavité résonante est sélective en longueur d’onde !</a:t>
                  </a:r>
                  <a:endParaRPr lang="fr-FR" b="1" dirty="0">
                    <a:solidFill>
                      <a:srgbClr val="FF0000"/>
                    </a:solidFill>
                  </a:endParaRPr>
                </a:p>
              </p:txBody>
            </p:sp>
          </mc:Choice>
          <mc:Fallback xmlns="">
            <p:sp>
              <p:nvSpPr>
                <p:cNvPr id="2" name="ZoneTexte 1"/>
                <p:cNvSpPr txBox="1">
                  <a:spLocks noRot="1" noChangeAspect="1" noMove="1" noResize="1" noEditPoints="1" noAdjustHandles="1" noChangeArrowheads="1" noChangeShapeType="1" noTextEdit="1"/>
                </p:cNvSpPr>
                <p:nvPr/>
              </p:nvSpPr>
              <p:spPr>
                <a:xfrm>
                  <a:off x="5580980" y="3292135"/>
                  <a:ext cx="6638356" cy="2742417"/>
                </a:xfrm>
                <a:prstGeom prst="rect">
                  <a:avLst/>
                </a:prstGeom>
                <a:blipFill>
                  <a:blip r:embed="rId14"/>
                  <a:stretch>
                    <a:fillRect l="-827" t="-1111" b="-2667"/>
                  </a:stretch>
                </a:blipFill>
              </p:spPr>
              <p:txBody>
                <a:bodyPr/>
                <a:lstStyle/>
                <a:p>
                  <a:r>
                    <a:rPr lang="fr-FR">
                      <a:noFill/>
                    </a:rPr>
                    <a:t> </a:t>
                  </a:r>
                </a:p>
              </p:txBody>
            </p:sp>
          </mc:Fallback>
        </mc:AlternateContent>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mph" presetSubtype="2" fill="hold" nodeType="clickEffect">
                                  <p:stCondLst>
                                    <p:cond delay="0"/>
                                  </p:stCondLst>
                                  <p:childTnLst>
                                    <p:animClr clrSpc="rgb" dir="cw">
                                      <p:cBhvr override="childStyle">
                                        <p:cTn id="6" dur="500" fill="hold"/>
                                        <p:tgtEl>
                                          <p:spTgt spid="6">
                                            <p:txEl>
                                              <p:pRg st="1" end="1"/>
                                            </p:txEl>
                                          </p:spTgt>
                                        </p:tgtEl>
                                        <p:attrNameLst>
                                          <p:attrName>style.color</p:attrName>
                                        </p:attrNameLst>
                                      </p:cBhvr>
                                      <p:to>
                                        <a:srgbClr val="FF0000"/>
                                      </p:to>
                                    </p:animClr>
                                  </p:childTnLst>
                                </p:cTn>
                              </p:par>
                            </p:childTnLst>
                          </p:cTn>
                        </p:par>
                        <p:par>
                          <p:cTn id="7" fill="hold">
                            <p:stCondLst>
                              <p:cond delay="500"/>
                            </p:stCondLst>
                            <p:childTnLst>
                              <p:par>
                                <p:cTn id="8" presetID="1" presetClass="entr" presetSubtype="0" fill="hold" nodeType="afterEffect">
                                  <p:stCondLst>
                                    <p:cond delay="0"/>
                                  </p:stCondLst>
                                  <p:childTnLst>
                                    <p:set>
                                      <p:cBhvr>
                                        <p:cTn id="9" dur="1" fill="hold">
                                          <p:stCondLst>
                                            <p:cond delay="499"/>
                                          </p:stCondLst>
                                        </p:cTn>
                                        <p:tgtEl>
                                          <p:spTgt spid="39"/>
                                        </p:tgtEl>
                                        <p:attrNameLst>
                                          <p:attrName>style.visibility</p:attrName>
                                        </p:attrNameLst>
                                      </p:cBhvr>
                                      <p:to>
                                        <p:strVal val="visible"/>
                                      </p:to>
                                    </p:set>
                                  </p:childTnLst>
                                </p:cTn>
                              </p:par>
                            </p:childTnLst>
                          </p:cTn>
                        </p:par>
                        <p:par>
                          <p:cTn id="10" fill="hold">
                            <p:stCondLst>
                              <p:cond delay="1000"/>
                            </p:stCondLst>
                            <p:childTnLst>
                              <p:par>
                                <p:cTn id="11" presetID="1" presetClass="entr" presetSubtype="0" fill="hold" nodeType="afterEffect">
                                  <p:stCondLst>
                                    <p:cond delay="0"/>
                                  </p:stCondLst>
                                  <p:childTnLst>
                                    <p:set>
                                      <p:cBhvr>
                                        <p:cTn id="12" dur="1" fill="hold">
                                          <p:stCondLst>
                                            <p:cond delay="499"/>
                                          </p:stCondLst>
                                        </p:cTn>
                                        <p:tgtEl>
                                          <p:spTgt spid="87"/>
                                        </p:tgtEl>
                                        <p:attrNameLst>
                                          <p:attrName>style.visibility</p:attrName>
                                        </p:attrNameLst>
                                      </p:cBhvr>
                                      <p:to>
                                        <p:strVal val="visible"/>
                                      </p:to>
                                    </p:set>
                                  </p:childTnLst>
                                </p:cTn>
                              </p:par>
                            </p:childTnLst>
                          </p:cTn>
                        </p:par>
                        <p:par>
                          <p:cTn id="13" fill="hold">
                            <p:stCondLst>
                              <p:cond delay="1500"/>
                            </p:stCondLst>
                            <p:childTnLst>
                              <p:par>
                                <p:cTn id="14" presetID="22" presetClass="entr" presetSubtype="8" fill="hold" nodeType="afterEffect">
                                  <p:stCondLst>
                                    <p:cond delay="0"/>
                                  </p:stCondLst>
                                  <p:childTnLst>
                                    <p:set>
                                      <p:cBhvr>
                                        <p:cTn id="15" dur="1" fill="hold">
                                          <p:stCondLst>
                                            <p:cond delay="0"/>
                                          </p:stCondLst>
                                        </p:cTn>
                                        <p:tgtEl>
                                          <p:spTgt spid="40"/>
                                        </p:tgtEl>
                                        <p:attrNameLst>
                                          <p:attrName>style.visibility</p:attrName>
                                        </p:attrNameLst>
                                      </p:cBhvr>
                                      <p:to>
                                        <p:strVal val="visible"/>
                                      </p:to>
                                    </p:set>
                                    <p:animEffect transition="in" filter="wipe(left)">
                                      <p:cBhvr>
                                        <p:cTn id="16" dur="500"/>
                                        <p:tgtEl>
                                          <p:spTgt spid="40"/>
                                        </p:tgtEl>
                                      </p:cBhvr>
                                    </p:animEffect>
                                  </p:childTnLst>
                                </p:cTn>
                              </p:par>
                            </p:childTnLst>
                          </p:cTn>
                        </p:par>
                        <p:par>
                          <p:cTn id="17" fill="hold">
                            <p:stCondLst>
                              <p:cond delay="2000"/>
                            </p:stCondLst>
                            <p:childTnLst>
                              <p:par>
                                <p:cTn id="18" presetID="1" presetClass="entr" presetSubtype="0" fill="hold" nodeType="afterEffect">
                                  <p:stCondLst>
                                    <p:cond delay="0"/>
                                  </p:stCondLst>
                                  <p:childTnLst>
                                    <p:set>
                                      <p:cBhvr>
                                        <p:cTn id="19" dur="1" fill="hold">
                                          <p:stCondLst>
                                            <p:cond delay="499"/>
                                          </p:stCondLst>
                                        </p:cTn>
                                        <p:tgtEl>
                                          <p:spTgt spid="224262"/>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nodeType="clickEffect">
                                  <p:stCondLst>
                                    <p:cond delay="0"/>
                                  </p:stCondLst>
                                  <p:childTnLst>
                                    <p:set>
                                      <p:cBhvr>
                                        <p:cTn id="23" dur="1" fill="hold">
                                          <p:stCondLst>
                                            <p:cond delay="0"/>
                                          </p:stCondLst>
                                        </p:cTn>
                                        <p:tgtEl>
                                          <p:spTgt spid="70"/>
                                        </p:tgtEl>
                                        <p:attrNameLst>
                                          <p:attrName>style.visibility</p:attrName>
                                        </p:attrNameLst>
                                      </p:cBhvr>
                                      <p:to>
                                        <p:strVal val="visible"/>
                                      </p:to>
                                    </p:set>
                                    <p:animEffect transition="in" filter="wipe(left)">
                                      <p:cBhvr>
                                        <p:cTn id="24" dur="500"/>
                                        <p:tgtEl>
                                          <p:spTgt spid="70"/>
                                        </p:tgtEl>
                                      </p:cBhvr>
                                    </p:animEffect>
                                  </p:childTnLst>
                                </p:cTn>
                              </p:par>
                            </p:childTnLst>
                          </p:cTn>
                        </p:par>
                        <p:par>
                          <p:cTn id="25" fill="hold">
                            <p:stCondLst>
                              <p:cond delay="500"/>
                            </p:stCondLst>
                            <p:childTnLst>
                              <p:par>
                                <p:cTn id="26" presetID="1" presetClass="entr" presetSubtype="0" fill="hold" nodeType="afterEffect">
                                  <p:stCondLst>
                                    <p:cond delay="0"/>
                                  </p:stCondLst>
                                  <p:childTnLst>
                                    <p:set>
                                      <p:cBhvr>
                                        <p:cTn id="27" dur="1" fill="hold">
                                          <p:stCondLst>
                                            <p:cond delay="499"/>
                                          </p:stCondLst>
                                        </p:cTn>
                                        <p:tgtEl>
                                          <p:spTgt spid="224258"/>
                                        </p:tgtEl>
                                        <p:attrNameLst>
                                          <p:attrName>style.visibility</p:attrName>
                                        </p:attrNameLst>
                                      </p:cBhvr>
                                      <p:to>
                                        <p:strVal val="visible"/>
                                      </p:to>
                                    </p:set>
                                  </p:childTnLst>
                                </p:cTn>
                              </p:par>
                            </p:childTnLst>
                          </p:cTn>
                        </p:par>
                        <p:par>
                          <p:cTn id="28" fill="hold">
                            <p:stCondLst>
                              <p:cond delay="1000"/>
                            </p:stCondLst>
                            <p:childTnLst>
                              <p:par>
                                <p:cTn id="29" presetID="22" presetClass="entr" presetSubtype="4" fill="hold" nodeType="afterEffect">
                                  <p:stCondLst>
                                    <p:cond delay="0"/>
                                  </p:stCondLst>
                                  <p:childTnLst>
                                    <p:set>
                                      <p:cBhvr>
                                        <p:cTn id="30" dur="1" fill="hold">
                                          <p:stCondLst>
                                            <p:cond delay="0"/>
                                          </p:stCondLst>
                                        </p:cTn>
                                        <p:tgtEl>
                                          <p:spTgt spid="41"/>
                                        </p:tgtEl>
                                        <p:attrNameLst>
                                          <p:attrName>style.visibility</p:attrName>
                                        </p:attrNameLst>
                                      </p:cBhvr>
                                      <p:to>
                                        <p:strVal val="visible"/>
                                      </p:to>
                                    </p:set>
                                    <p:animEffect transition="in" filter="wipe(down)">
                                      <p:cBhvr>
                                        <p:cTn id="31" dur="500"/>
                                        <p:tgtEl>
                                          <p:spTgt spid="41"/>
                                        </p:tgtEl>
                                      </p:cBhvr>
                                    </p:animEffect>
                                  </p:childTnLst>
                                </p:cTn>
                              </p:par>
                            </p:childTnLst>
                          </p:cTn>
                        </p:par>
                        <p:par>
                          <p:cTn id="32" fill="hold">
                            <p:stCondLst>
                              <p:cond delay="1500"/>
                            </p:stCondLst>
                            <p:childTnLst>
                              <p:par>
                                <p:cTn id="33" presetID="22" presetClass="entr" presetSubtype="8" fill="hold" nodeType="afterEffect">
                                  <p:stCondLst>
                                    <p:cond delay="0"/>
                                  </p:stCondLst>
                                  <p:childTnLst>
                                    <p:set>
                                      <p:cBhvr>
                                        <p:cTn id="34" dur="1" fill="hold">
                                          <p:stCondLst>
                                            <p:cond delay="0"/>
                                          </p:stCondLst>
                                        </p:cTn>
                                        <p:tgtEl>
                                          <p:spTgt spid="71"/>
                                        </p:tgtEl>
                                        <p:attrNameLst>
                                          <p:attrName>style.visibility</p:attrName>
                                        </p:attrNameLst>
                                      </p:cBhvr>
                                      <p:to>
                                        <p:strVal val="visible"/>
                                      </p:to>
                                    </p:set>
                                    <p:animEffect transition="in" filter="wipe(left)">
                                      <p:cBhvr>
                                        <p:cTn id="35" dur="500"/>
                                        <p:tgtEl>
                                          <p:spTgt spid="71"/>
                                        </p:tgtEl>
                                      </p:cBhvr>
                                    </p:animEffect>
                                  </p:childTnLst>
                                </p:cTn>
                              </p:par>
                            </p:childTnLst>
                          </p:cTn>
                        </p:par>
                        <p:par>
                          <p:cTn id="36" fill="hold">
                            <p:stCondLst>
                              <p:cond delay="2000"/>
                            </p:stCondLst>
                            <p:childTnLst>
                              <p:par>
                                <p:cTn id="37" presetID="1" presetClass="entr" presetSubtype="0" fill="hold" nodeType="afterEffect">
                                  <p:stCondLst>
                                    <p:cond delay="0"/>
                                  </p:stCondLst>
                                  <p:childTnLst>
                                    <p:set>
                                      <p:cBhvr>
                                        <p:cTn id="38" dur="1" fill="hold">
                                          <p:stCondLst>
                                            <p:cond delay="499"/>
                                          </p:stCondLst>
                                        </p:cTn>
                                        <p:tgtEl>
                                          <p:spTgt spid="224259"/>
                                        </p:tgtEl>
                                        <p:attrNameLst>
                                          <p:attrName>style.visibility</p:attrName>
                                        </p:attrNameLst>
                                      </p:cBhvr>
                                      <p:to>
                                        <p:strVal val="visible"/>
                                      </p:to>
                                    </p:set>
                                  </p:childTnLst>
                                </p:cTn>
                              </p:par>
                            </p:childTnLst>
                          </p:cTn>
                        </p:par>
                        <p:par>
                          <p:cTn id="39" fill="hold">
                            <p:stCondLst>
                              <p:cond delay="2500"/>
                            </p:stCondLst>
                            <p:childTnLst>
                              <p:par>
                                <p:cTn id="40" presetID="22" presetClass="entr" presetSubtype="4" fill="hold" nodeType="afterEffect">
                                  <p:stCondLst>
                                    <p:cond delay="0"/>
                                  </p:stCondLst>
                                  <p:childTnLst>
                                    <p:set>
                                      <p:cBhvr>
                                        <p:cTn id="41" dur="1" fill="hold">
                                          <p:stCondLst>
                                            <p:cond delay="0"/>
                                          </p:stCondLst>
                                        </p:cTn>
                                        <p:tgtEl>
                                          <p:spTgt spid="42"/>
                                        </p:tgtEl>
                                        <p:attrNameLst>
                                          <p:attrName>style.visibility</p:attrName>
                                        </p:attrNameLst>
                                      </p:cBhvr>
                                      <p:to>
                                        <p:strVal val="visible"/>
                                      </p:to>
                                    </p:set>
                                    <p:animEffect transition="in" filter="wipe(down)">
                                      <p:cBhvr>
                                        <p:cTn id="42" dur="500"/>
                                        <p:tgtEl>
                                          <p:spTgt spid="42"/>
                                        </p:tgtEl>
                                      </p:cBhvr>
                                    </p:animEffect>
                                  </p:childTnLst>
                                </p:cTn>
                              </p:par>
                            </p:childTnLst>
                          </p:cTn>
                        </p:par>
                        <p:par>
                          <p:cTn id="43" fill="hold">
                            <p:stCondLst>
                              <p:cond delay="3000"/>
                            </p:stCondLst>
                            <p:childTnLst>
                              <p:par>
                                <p:cTn id="44" presetID="22" presetClass="entr" presetSubtype="8" fill="hold" nodeType="afterEffect">
                                  <p:stCondLst>
                                    <p:cond delay="0"/>
                                  </p:stCondLst>
                                  <p:childTnLst>
                                    <p:set>
                                      <p:cBhvr>
                                        <p:cTn id="45" dur="1" fill="hold">
                                          <p:stCondLst>
                                            <p:cond delay="0"/>
                                          </p:stCondLst>
                                        </p:cTn>
                                        <p:tgtEl>
                                          <p:spTgt spid="72"/>
                                        </p:tgtEl>
                                        <p:attrNameLst>
                                          <p:attrName>style.visibility</p:attrName>
                                        </p:attrNameLst>
                                      </p:cBhvr>
                                      <p:to>
                                        <p:strVal val="visible"/>
                                      </p:to>
                                    </p:set>
                                    <p:animEffect transition="in" filter="wipe(left)">
                                      <p:cBhvr>
                                        <p:cTn id="46" dur="500"/>
                                        <p:tgtEl>
                                          <p:spTgt spid="72"/>
                                        </p:tgtEl>
                                      </p:cBhvr>
                                    </p:animEffect>
                                  </p:childTnLst>
                                </p:cTn>
                              </p:par>
                            </p:childTnLst>
                          </p:cTn>
                        </p:par>
                        <p:par>
                          <p:cTn id="47" fill="hold">
                            <p:stCondLst>
                              <p:cond delay="3500"/>
                            </p:stCondLst>
                            <p:childTnLst>
                              <p:par>
                                <p:cTn id="48" presetID="1" presetClass="entr" presetSubtype="0" fill="hold" nodeType="afterEffect">
                                  <p:stCondLst>
                                    <p:cond delay="0"/>
                                  </p:stCondLst>
                                  <p:childTnLst>
                                    <p:set>
                                      <p:cBhvr>
                                        <p:cTn id="49" dur="1" fill="hold">
                                          <p:stCondLst>
                                            <p:cond delay="499"/>
                                          </p:stCondLst>
                                        </p:cTn>
                                        <p:tgtEl>
                                          <p:spTgt spid="224260"/>
                                        </p:tgtEl>
                                        <p:attrNameLst>
                                          <p:attrName>style.visibility</p:attrName>
                                        </p:attrNameLst>
                                      </p:cBhvr>
                                      <p:to>
                                        <p:strVal val="visible"/>
                                      </p:to>
                                    </p:set>
                                  </p:childTnLst>
                                </p:cTn>
                              </p:par>
                            </p:childTnLst>
                          </p:cTn>
                        </p:par>
                        <p:par>
                          <p:cTn id="50" fill="hold">
                            <p:stCondLst>
                              <p:cond delay="4000"/>
                            </p:stCondLst>
                            <p:childTnLst>
                              <p:par>
                                <p:cTn id="51" presetID="22" presetClass="entr" presetSubtype="4" fill="hold" nodeType="afterEffect">
                                  <p:stCondLst>
                                    <p:cond delay="0"/>
                                  </p:stCondLst>
                                  <p:childTnLst>
                                    <p:set>
                                      <p:cBhvr>
                                        <p:cTn id="52" dur="1" fill="hold">
                                          <p:stCondLst>
                                            <p:cond delay="0"/>
                                          </p:stCondLst>
                                        </p:cTn>
                                        <p:tgtEl>
                                          <p:spTgt spid="43"/>
                                        </p:tgtEl>
                                        <p:attrNameLst>
                                          <p:attrName>style.visibility</p:attrName>
                                        </p:attrNameLst>
                                      </p:cBhvr>
                                      <p:to>
                                        <p:strVal val="visible"/>
                                      </p:to>
                                    </p:set>
                                    <p:animEffect transition="in" filter="wipe(down)">
                                      <p:cBhvr>
                                        <p:cTn id="53" dur="500"/>
                                        <p:tgtEl>
                                          <p:spTgt spid="43"/>
                                        </p:tgtEl>
                                      </p:cBhvr>
                                    </p:animEffect>
                                  </p:childTnLst>
                                </p:cTn>
                              </p:par>
                            </p:childTnLst>
                          </p:cTn>
                        </p:par>
                        <p:par>
                          <p:cTn id="54" fill="hold">
                            <p:stCondLst>
                              <p:cond delay="4500"/>
                            </p:stCondLst>
                            <p:childTnLst>
                              <p:par>
                                <p:cTn id="55" presetID="22" presetClass="entr" presetSubtype="8" fill="hold" nodeType="afterEffect">
                                  <p:stCondLst>
                                    <p:cond delay="0"/>
                                  </p:stCondLst>
                                  <p:childTnLst>
                                    <p:set>
                                      <p:cBhvr>
                                        <p:cTn id="56" dur="1" fill="hold">
                                          <p:stCondLst>
                                            <p:cond delay="0"/>
                                          </p:stCondLst>
                                        </p:cTn>
                                        <p:tgtEl>
                                          <p:spTgt spid="73"/>
                                        </p:tgtEl>
                                        <p:attrNameLst>
                                          <p:attrName>style.visibility</p:attrName>
                                        </p:attrNameLst>
                                      </p:cBhvr>
                                      <p:to>
                                        <p:strVal val="visible"/>
                                      </p:to>
                                    </p:set>
                                    <p:animEffect transition="in" filter="wipe(left)">
                                      <p:cBhvr>
                                        <p:cTn id="57" dur="500"/>
                                        <p:tgtEl>
                                          <p:spTgt spid="73"/>
                                        </p:tgtEl>
                                      </p:cBhvr>
                                    </p:animEffect>
                                  </p:childTnLst>
                                </p:cTn>
                              </p:par>
                            </p:childTnLst>
                          </p:cTn>
                        </p:par>
                        <p:par>
                          <p:cTn id="58" fill="hold">
                            <p:stCondLst>
                              <p:cond delay="5000"/>
                            </p:stCondLst>
                            <p:childTnLst>
                              <p:par>
                                <p:cTn id="59" presetID="1" presetClass="entr" presetSubtype="0" fill="hold" nodeType="afterEffect">
                                  <p:stCondLst>
                                    <p:cond delay="0"/>
                                  </p:stCondLst>
                                  <p:childTnLst>
                                    <p:set>
                                      <p:cBhvr>
                                        <p:cTn id="60" dur="1" fill="hold">
                                          <p:stCondLst>
                                            <p:cond delay="499"/>
                                          </p:stCondLst>
                                        </p:cTn>
                                        <p:tgtEl>
                                          <p:spTgt spid="224261"/>
                                        </p:tgtEl>
                                        <p:attrNameLst>
                                          <p:attrName>style.visibility</p:attrName>
                                        </p:attrNameLst>
                                      </p:cBhvr>
                                      <p:to>
                                        <p:strVal val="visible"/>
                                      </p:to>
                                    </p:set>
                                  </p:childTnLst>
                                </p:cTn>
                              </p:par>
                            </p:childTnLst>
                          </p:cTn>
                        </p:par>
                        <p:par>
                          <p:cTn id="61" fill="hold">
                            <p:stCondLst>
                              <p:cond delay="5500"/>
                            </p:stCondLst>
                            <p:childTnLst>
                              <p:par>
                                <p:cTn id="62" presetID="22" presetClass="entr" presetSubtype="4" fill="hold" nodeType="afterEffect">
                                  <p:stCondLst>
                                    <p:cond delay="0"/>
                                  </p:stCondLst>
                                  <p:childTnLst>
                                    <p:set>
                                      <p:cBhvr>
                                        <p:cTn id="63" dur="1" fill="hold">
                                          <p:stCondLst>
                                            <p:cond delay="0"/>
                                          </p:stCondLst>
                                        </p:cTn>
                                        <p:tgtEl>
                                          <p:spTgt spid="44"/>
                                        </p:tgtEl>
                                        <p:attrNameLst>
                                          <p:attrName>style.visibility</p:attrName>
                                        </p:attrNameLst>
                                      </p:cBhvr>
                                      <p:to>
                                        <p:strVal val="visible"/>
                                      </p:to>
                                    </p:set>
                                    <p:animEffect transition="in" filter="wipe(down)">
                                      <p:cBhvr>
                                        <p:cTn id="64" dur="500"/>
                                        <p:tgtEl>
                                          <p:spTgt spid="44"/>
                                        </p:tgtEl>
                                      </p:cBhvr>
                                    </p:animEffect>
                                  </p:childTnLst>
                                </p:cTn>
                              </p:par>
                            </p:childTnLst>
                          </p:cTn>
                        </p:par>
                        <p:par>
                          <p:cTn id="65" fill="hold">
                            <p:stCondLst>
                              <p:cond delay="6000"/>
                            </p:stCondLst>
                            <p:childTnLst>
                              <p:par>
                                <p:cTn id="66" presetID="22" presetClass="entr" presetSubtype="8" fill="hold" nodeType="afterEffect">
                                  <p:stCondLst>
                                    <p:cond delay="0"/>
                                  </p:stCondLst>
                                  <p:childTnLst>
                                    <p:set>
                                      <p:cBhvr>
                                        <p:cTn id="67" dur="1" fill="hold">
                                          <p:stCondLst>
                                            <p:cond delay="0"/>
                                          </p:stCondLst>
                                        </p:cTn>
                                        <p:tgtEl>
                                          <p:spTgt spid="74"/>
                                        </p:tgtEl>
                                        <p:attrNameLst>
                                          <p:attrName>style.visibility</p:attrName>
                                        </p:attrNameLst>
                                      </p:cBhvr>
                                      <p:to>
                                        <p:strVal val="visible"/>
                                      </p:to>
                                    </p:set>
                                    <p:animEffect transition="in" filter="wipe(left)">
                                      <p:cBhvr>
                                        <p:cTn id="68" dur="500"/>
                                        <p:tgtEl>
                                          <p:spTgt spid="74"/>
                                        </p:tgtEl>
                                      </p:cBhvr>
                                    </p:animEffect>
                                  </p:childTnLst>
                                </p:cTn>
                              </p:par>
                            </p:childTnLst>
                          </p:cTn>
                        </p:par>
                        <p:par>
                          <p:cTn id="69" fill="hold">
                            <p:stCondLst>
                              <p:cond delay="6500"/>
                            </p:stCondLst>
                            <p:childTnLst>
                              <p:par>
                                <p:cTn id="70" presetID="22" presetClass="entr" presetSubtype="4" fill="hold" nodeType="afterEffect">
                                  <p:stCondLst>
                                    <p:cond delay="0"/>
                                  </p:stCondLst>
                                  <p:childTnLst>
                                    <p:set>
                                      <p:cBhvr>
                                        <p:cTn id="71" dur="1" fill="hold">
                                          <p:stCondLst>
                                            <p:cond delay="0"/>
                                          </p:stCondLst>
                                        </p:cTn>
                                        <p:tgtEl>
                                          <p:spTgt spid="45"/>
                                        </p:tgtEl>
                                        <p:attrNameLst>
                                          <p:attrName>style.visibility</p:attrName>
                                        </p:attrNameLst>
                                      </p:cBhvr>
                                      <p:to>
                                        <p:strVal val="visible"/>
                                      </p:to>
                                    </p:set>
                                    <p:animEffect transition="in" filter="wipe(down)">
                                      <p:cBhvr>
                                        <p:cTn id="72" dur="500"/>
                                        <p:tgtEl>
                                          <p:spTgt spid="45"/>
                                        </p:tgtEl>
                                      </p:cBhvr>
                                    </p:animEffect>
                                  </p:childTnLst>
                                </p:cTn>
                              </p:par>
                            </p:childTnLst>
                          </p:cTn>
                        </p:par>
                        <p:par>
                          <p:cTn id="73" fill="hold">
                            <p:stCondLst>
                              <p:cond delay="7000"/>
                            </p:stCondLst>
                            <p:childTnLst>
                              <p:par>
                                <p:cTn id="74" presetID="22" presetClass="entr" presetSubtype="8" fill="hold" nodeType="afterEffect">
                                  <p:stCondLst>
                                    <p:cond delay="0"/>
                                  </p:stCondLst>
                                  <p:childTnLst>
                                    <p:set>
                                      <p:cBhvr>
                                        <p:cTn id="75" dur="1" fill="hold">
                                          <p:stCondLst>
                                            <p:cond delay="0"/>
                                          </p:stCondLst>
                                        </p:cTn>
                                        <p:tgtEl>
                                          <p:spTgt spid="75"/>
                                        </p:tgtEl>
                                        <p:attrNameLst>
                                          <p:attrName>style.visibility</p:attrName>
                                        </p:attrNameLst>
                                      </p:cBhvr>
                                      <p:to>
                                        <p:strVal val="visible"/>
                                      </p:to>
                                    </p:set>
                                    <p:animEffect transition="in" filter="wipe(left)">
                                      <p:cBhvr>
                                        <p:cTn id="76" dur="500"/>
                                        <p:tgtEl>
                                          <p:spTgt spid="75"/>
                                        </p:tgtEl>
                                      </p:cBhvr>
                                    </p:animEffect>
                                  </p:childTnLst>
                                </p:cTn>
                              </p:par>
                            </p:childTnLst>
                          </p:cTn>
                        </p:par>
                        <p:par>
                          <p:cTn id="77" fill="hold">
                            <p:stCondLst>
                              <p:cond delay="7500"/>
                            </p:stCondLst>
                            <p:childTnLst>
                              <p:par>
                                <p:cTn id="78" presetID="22" presetClass="entr" presetSubtype="4" fill="hold" nodeType="afterEffect">
                                  <p:stCondLst>
                                    <p:cond delay="0"/>
                                  </p:stCondLst>
                                  <p:childTnLst>
                                    <p:set>
                                      <p:cBhvr>
                                        <p:cTn id="79" dur="1" fill="hold">
                                          <p:stCondLst>
                                            <p:cond delay="0"/>
                                          </p:stCondLst>
                                        </p:cTn>
                                        <p:tgtEl>
                                          <p:spTgt spid="46"/>
                                        </p:tgtEl>
                                        <p:attrNameLst>
                                          <p:attrName>style.visibility</p:attrName>
                                        </p:attrNameLst>
                                      </p:cBhvr>
                                      <p:to>
                                        <p:strVal val="visible"/>
                                      </p:to>
                                    </p:set>
                                    <p:animEffect transition="in" filter="wipe(down)">
                                      <p:cBhvr>
                                        <p:cTn id="80" dur="500"/>
                                        <p:tgtEl>
                                          <p:spTgt spid="46"/>
                                        </p:tgtEl>
                                      </p:cBhvr>
                                    </p:animEffect>
                                  </p:childTnLst>
                                </p:cTn>
                              </p:par>
                            </p:childTnLst>
                          </p:cTn>
                        </p:par>
                        <p:par>
                          <p:cTn id="81" fill="hold">
                            <p:stCondLst>
                              <p:cond delay="8000"/>
                            </p:stCondLst>
                            <p:childTnLst>
                              <p:par>
                                <p:cTn id="82" presetID="22" presetClass="entr" presetSubtype="8" fill="hold" nodeType="afterEffect">
                                  <p:stCondLst>
                                    <p:cond delay="0"/>
                                  </p:stCondLst>
                                  <p:childTnLst>
                                    <p:set>
                                      <p:cBhvr>
                                        <p:cTn id="83" dur="1" fill="hold">
                                          <p:stCondLst>
                                            <p:cond delay="0"/>
                                          </p:stCondLst>
                                        </p:cTn>
                                        <p:tgtEl>
                                          <p:spTgt spid="76"/>
                                        </p:tgtEl>
                                        <p:attrNameLst>
                                          <p:attrName>style.visibility</p:attrName>
                                        </p:attrNameLst>
                                      </p:cBhvr>
                                      <p:to>
                                        <p:strVal val="visible"/>
                                      </p:to>
                                    </p:set>
                                    <p:animEffect transition="in" filter="wipe(left)">
                                      <p:cBhvr>
                                        <p:cTn id="84" dur="500"/>
                                        <p:tgtEl>
                                          <p:spTgt spid="76"/>
                                        </p:tgtEl>
                                      </p:cBhvr>
                                    </p:animEffect>
                                  </p:childTnLst>
                                </p:cTn>
                              </p:par>
                            </p:childTnLst>
                          </p:cTn>
                        </p:par>
                        <p:par>
                          <p:cTn id="85" fill="hold">
                            <p:stCondLst>
                              <p:cond delay="8500"/>
                            </p:stCondLst>
                            <p:childTnLst>
                              <p:par>
                                <p:cTn id="86" presetID="22" presetClass="entr" presetSubtype="8" fill="hold" nodeType="afterEffect">
                                  <p:stCondLst>
                                    <p:cond delay="0"/>
                                  </p:stCondLst>
                                  <p:childTnLst>
                                    <p:set>
                                      <p:cBhvr>
                                        <p:cTn id="87" dur="1" fill="hold">
                                          <p:stCondLst>
                                            <p:cond delay="0"/>
                                          </p:stCondLst>
                                        </p:cTn>
                                        <p:tgtEl>
                                          <p:spTgt spid="54"/>
                                        </p:tgtEl>
                                        <p:attrNameLst>
                                          <p:attrName>style.visibility</p:attrName>
                                        </p:attrNameLst>
                                      </p:cBhvr>
                                      <p:to>
                                        <p:strVal val="visible"/>
                                      </p:to>
                                    </p:set>
                                    <p:animEffect transition="in" filter="wipe(left)">
                                      <p:cBhvr>
                                        <p:cTn id="88" dur="500"/>
                                        <p:tgtEl>
                                          <p:spTgt spid="54"/>
                                        </p:tgtEl>
                                      </p:cBhvr>
                                    </p:animEffect>
                                  </p:childTnLst>
                                </p:cTn>
                              </p:par>
                            </p:childTnLst>
                          </p:cTn>
                        </p:par>
                        <p:par>
                          <p:cTn id="89" fill="hold">
                            <p:stCondLst>
                              <p:cond delay="9000"/>
                            </p:stCondLst>
                            <p:childTnLst>
                              <p:par>
                                <p:cTn id="90" presetID="1" presetClass="entr" presetSubtype="0" fill="hold" nodeType="afterEffect">
                                  <p:stCondLst>
                                    <p:cond delay="0"/>
                                  </p:stCondLst>
                                  <p:childTnLst>
                                    <p:set>
                                      <p:cBhvr>
                                        <p:cTn id="91" dur="1" fill="hold">
                                          <p:stCondLst>
                                            <p:cond delay="0"/>
                                          </p:stCondLst>
                                        </p:cTn>
                                        <p:tgtEl>
                                          <p:spTgt spid="8"/>
                                        </p:tgtEl>
                                        <p:attrNameLst>
                                          <p:attrName>style.visibility</p:attrName>
                                        </p:attrNameLst>
                                      </p:cBhvr>
                                      <p:to>
                                        <p:strVal val="visible"/>
                                      </p:to>
                                    </p:set>
                                  </p:childTnLst>
                                </p:cTn>
                              </p:par>
                            </p:childTnLst>
                          </p:cTn>
                        </p:par>
                      </p:childTnLst>
                    </p:cTn>
                  </p:par>
                  <p:par>
                    <p:cTn id="92" fill="hold">
                      <p:stCondLst>
                        <p:cond delay="indefinite"/>
                      </p:stCondLst>
                      <p:childTnLst>
                        <p:par>
                          <p:cTn id="93" fill="hold">
                            <p:stCondLst>
                              <p:cond delay="0"/>
                            </p:stCondLst>
                            <p:childTnLst>
                              <p:par>
                                <p:cTn id="94" presetID="1" presetClass="entr" presetSubtype="0" fill="hold" nodeType="clickEffect">
                                  <p:stCondLst>
                                    <p:cond delay="0"/>
                                  </p:stCondLst>
                                  <p:childTnLst>
                                    <p:set>
                                      <p:cBhvr>
                                        <p:cTn id="95"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1" name="Rectangle 3"/>
          <p:cNvSpPr>
            <a:spLocks noChangeArrowheads="1"/>
          </p:cNvSpPr>
          <p:nvPr/>
        </p:nvSpPr>
        <p:spPr bwMode="auto">
          <a:xfrm>
            <a:off x="1524000" y="-184666"/>
            <a:ext cx="184731" cy="369332"/>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sp>
        <p:nvSpPr>
          <p:cNvPr id="222218" name="Rectangle 10"/>
          <p:cNvSpPr>
            <a:spLocks noChangeArrowheads="1"/>
          </p:cNvSpPr>
          <p:nvPr/>
        </p:nvSpPr>
        <p:spPr bwMode="auto">
          <a:xfrm>
            <a:off x="1524000" y="-184666"/>
            <a:ext cx="184731" cy="369332"/>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sp>
        <p:nvSpPr>
          <p:cNvPr id="222220" name="Rectangle 12"/>
          <p:cNvSpPr>
            <a:spLocks noChangeArrowheads="1"/>
          </p:cNvSpPr>
          <p:nvPr/>
        </p:nvSpPr>
        <p:spPr bwMode="auto">
          <a:xfrm>
            <a:off x="1524000" y="-184666"/>
            <a:ext cx="184731" cy="369332"/>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sp>
        <p:nvSpPr>
          <p:cNvPr id="222222" name="Rectangle 14"/>
          <p:cNvSpPr>
            <a:spLocks noChangeArrowheads="1"/>
          </p:cNvSpPr>
          <p:nvPr/>
        </p:nvSpPr>
        <p:spPr bwMode="auto">
          <a:xfrm>
            <a:off x="1524000" y="-184666"/>
            <a:ext cx="184731" cy="369332"/>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sp>
        <p:nvSpPr>
          <p:cNvPr id="14" name="Rectangle 13"/>
          <p:cNvSpPr/>
          <p:nvPr/>
        </p:nvSpPr>
        <p:spPr>
          <a:xfrm>
            <a:off x="840210" y="1377336"/>
            <a:ext cx="10777309" cy="369332"/>
          </a:xfrm>
          <a:prstGeom prst="rect">
            <a:avLst/>
          </a:prstGeom>
        </p:spPr>
        <p:txBody>
          <a:bodyPr wrap="none">
            <a:spAutoFit/>
          </a:bodyPr>
          <a:lstStyle/>
          <a:p>
            <a:r>
              <a:rPr lang="fr-FR" b="1" dirty="0" smtClean="0">
                <a:latin typeface="+mj-lt"/>
              </a:rPr>
              <a:t>Après sommation, on montre que le champ transmis prend la forme </a:t>
            </a:r>
            <a:r>
              <a:rPr lang="fr-FR" i="1" dirty="0" smtClean="0">
                <a:latin typeface="+mj-lt"/>
              </a:rPr>
              <a:t>(Démo dans le poly et en TD)</a:t>
            </a:r>
            <a:r>
              <a:rPr lang="fr-FR" b="1" dirty="0" smtClean="0">
                <a:latin typeface="+mj-lt"/>
              </a:rPr>
              <a:t>:</a:t>
            </a:r>
            <a:endParaRPr lang="fr-FR" b="1" dirty="0">
              <a:latin typeface="+mj-lt"/>
            </a:endParaRPr>
          </a:p>
        </p:txBody>
      </p:sp>
      <p:sp>
        <p:nvSpPr>
          <p:cNvPr id="25" name="Flèche à angle droit 24"/>
          <p:cNvSpPr/>
          <p:nvPr/>
        </p:nvSpPr>
        <p:spPr>
          <a:xfrm rot="5400000">
            <a:off x="626100" y="1946014"/>
            <a:ext cx="491705" cy="474453"/>
          </a:xfrm>
          <a:prstGeom prst="bentUp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26" name="ZoneTexte 25"/>
          <p:cNvSpPr txBox="1"/>
          <p:nvPr/>
        </p:nvSpPr>
        <p:spPr>
          <a:xfrm>
            <a:off x="6701407" y="1850889"/>
            <a:ext cx="3615092" cy="646331"/>
          </a:xfrm>
          <a:prstGeom prst="rect">
            <a:avLst/>
          </a:prstGeom>
          <a:noFill/>
        </p:spPr>
        <p:txBody>
          <a:bodyPr wrap="none" rtlCol="0">
            <a:spAutoFit/>
          </a:bodyPr>
          <a:lstStyle/>
          <a:p>
            <a:r>
              <a:rPr lang="fr-FR" b="1" dirty="0" smtClean="0">
                <a:latin typeface="+mj-lt"/>
              </a:rPr>
              <a:t>= </a:t>
            </a:r>
            <a:r>
              <a:rPr lang="fr-FR" b="1" dirty="0" smtClean="0">
                <a:solidFill>
                  <a:srgbClr val="FF0000"/>
                </a:solidFill>
                <a:latin typeface="+mj-lt"/>
              </a:rPr>
              <a:t>Succession de  </a:t>
            </a:r>
            <a:r>
              <a:rPr lang="fr-FR" b="1" dirty="0" err="1" smtClean="0">
                <a:solidFill>
                  <a:srgbClr val="FF0000"/>
                </a:solidFill>
                <a:latin typeface="+mj-lt"/>
              </a:rPr>
              <a:t>Lorenziennes</a:t>
            </a:r>
            <a:endParaRPr lang="fr-FR" b="1" dirty="0" smtClean="0">
              <a:solidFill>
                <a:srgbClr val="FF0000"/>
              </a:solidFill>
              <a:latin typeface="+mj-lt"/>
            </a:endParaRPr>
          </a:p>
          <a:p>
            <a:r>
              <a:rPr lang="fr-FR" b="1" dirty="0" smtClean="0">
                <a:solidFill>
                  <a:srgbClr val="FF0000"/>
                </a:solidFill>
                <a:latin typeface="+mj-lt"/>
              </a:rPr>
              <a:t>= Cavité sélectives</a:t>
            </a:r>
            <a:endParaRPr lang="fr-FR" b="1" dirty="0">
              <a:solidFill>
                <a:srgbClr val="FF0000"/>
              </a:solidFill>
              <a:latin typeface="+mj-lt"/>
            </a:endParaRPr>
          </a:p>
        </p:txBody>
      </p:sp>
      <mc:AlternateContent xmlns:mc="http://schemas.openxmlformats.org/markup-compatibility/2006" xmlns:a14="http://schemas.microsoft.com/office/drawing/2010/main">
        <mc:Choice Requires="a14">
          <p:sp>
            <p:nvSpPr>
              <p:cNvPr id="7" name="Rectangle 6"/>
              <p:cNvSpPr/>
              <p:nvPr/>
            </p:nvSpPr>
            <p:spPr>
              <a:xfrm>
                <a:off x="1566220" y="1680060"/>
                <a:ext cx="5062475" cy="127022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fr-FR" i="1" smtClean="0">
                          <a:latin typeface="Cambria Math" panose="02040503050406030204" pitchFamily="18" charset="0"/>
                        </a:rPr>
                        <m:t>𝐴</m:t>
                      </m:r>
                      <m:r>
                        <a:rPr lang="fr-FR" i="0">
                          <a:latin typeface="Cambria Math" panose="02040503050406030204" pitchFamily="18" charset="0"/>
                        </a:rPr>
                        <m:t>(</m:t>
                      </m:r>
                      <m:r>
                        <a:rPr lang="fr-FR" i="1">
                          <a:latin typeface="Cambria Math" panose="02040503050406030204" pitchFamily="18" charset="0"/>
                        </a:rPr>
                        <m:t>𝜑</m:t>
                      </m:r>
                      <m:r>
                        <a:rPr lang="fr-FR" i="0">
                          <a:latin typeface="Cambria Math" panose="02040503050406030204" pitchFamily="18" charset="0"/>
                        </a:rPr>
                        <m:t>)=</m:t>
                      </m:r>
                      <m:limLow>
                        <m:limLowPr>
                          <m:ctrlPr>
                            <a:rPr lang="fr-FR" i="1" smtClean="0">
                              <a:latin typeface="Cambria Math" panose="02040503050406030204" pitchFamily="18" charset="0"/>
                            </a:rPr>
                          </m:ctrlPr>
                        </m:limLowPr>
                        <m:e>
                          <m:groupChr>
                            <m:groupChrPr>
                              <m:chr m:val="⏟"/>
                              <m:ctrlPr>
                                <a:rPr lang="fr-FR" i="1" smtClean="0">
                                  <a:latin typeface="Cambria Math" panose="02040503050406030204" pitchFamily="18" charset="0"/>
                                </a:rPr>
                              </m:ctrlPr>
                            </m:groupChrPr>
                            <m:e>
                              <m:f>
                                <m:fPr>
                                  <m:ctrlPr>
                                    <a:rPr lang="fr-FR" i="1">
                                      <a:latin typeface="Cambria Math" panose="02040503050406030204" pitchFamily="18" charset="0"/>
                                    </a:rPr>
                                  </m:ctrlPr>
                                </m:fPr>
                                <m:num>
                                  <m:r>
                                    <a:rPr lang="fr-FR">
                                      <a:latin typeface="Cambria Math" panose="02040503050406030204" pitchFamily="18" charset="0"/>
                                    </a:rPr>
                                    <m:t>1</m:t>
                                  </m:r>
                                </m:num>
                                <m:den>
                                  <m:r>
                                    <a:rPr lang="fr-FR">
                                      <a:latin typeface="Cambria Math" panose="02040503050406030204" pitchFamily="18" charset="0"/>
                                    </a:rPr>
                                    <m:t>1+</m:t>
                                  </m:r>
                                  <m:r>
                                    <a:rPr lang="fr-FR" i="1">
                                      <a:latin typeface="Cambria Math" panose="02040503050406030204" pitchFamily="18" charset="0"/>
                                    </a:rPr>
                                    <m:t>𝑀</m:t>
                                  </m:r>
                                  <m:func>
                                    <m:funcPr>
                                      <m:ctrlPr>
                                        <a:rPr lang="fr-FR" i="1">
                                          <a:latin typeface="Cambria Math" panose="02040503050406030204" pitchFamily="18" charset="0"/>
                                        </a:rPr>
                                      </m:ctrlPr>
                                    </m:funcPr>
                                    <m:fName>
                                      <m:sSup>
                                        <m:sSupPr>
                                          <m:ctrlPr>
                                            <a:rPr lang="fr-FR" i="1">
                                              <a:latin typeface="Cambria Math" panose="02040503050406030204" pitchFamily="18" charset="0"/>
                                            </a:rPr>
                                          </m:ctrlPr>
                                        </m:sSupPr>
                                        <m:e>
                                          <m:r>
                                            <m:rPr>
                                              <m:sty m:val="p"/>
                                            </m:rPr>
                                            <a:rPr lang="fr-FR">
                                              <a:latin typeface="Cambria Math" panose="02040503050406030204" pitchFamily="18" charset="0"/>
                                            </a:rPr>
                                            <m:t>sin</m:t>
                                          </m:r>
                                        </m:e>
                                        <m:sup>
                                          <m:r>
                                            <a:rPr lang="fr-FR">
                                              <a:latin typeface="Cambria Math" panose="02040503050406030204" pitchFamily="18" charset="0"/>
                                            </a:rPr>
                                            <m:t>2</m:t>
                                          </m:r>
                                        </m:sup>
                                      </m:sSup>
                                    </m:fName>
                                    <m:e>
                                      <m:d>
                                        <m:dPr>
                                          <m:ctrlPr>
                                            <a:rPr lang="fr-FR" i="1">
                                              <a:latin typeface="Cambria Math" panose="02040503050406030204" pitchFamily="18" charset="0"/>
                                            </a:rPr>
                                          </m:ctrlPr>
                                        </m:dPr>
                                        <m:e>
                                          <m:f>
                                            <m:fPr>
                                              <m:type m:val="skw"/>
                                              <m:ctrlPr>
                                                <a:rPr lang="fr-FR" i="1">
                                                  <a:latin typeface="Cambria Math" panose="02040503050406030204" pitchFamily="18" charset="0"/>
                                                </a:rPr>
                                              </m:ctrlPr>
                                            </m:fPr>
                                            <m:num>
                                              <m:r>
                                                <a:rPr lang="fr-FR" i="1">
                                                  <a:latin typeface="Cambria Math" panose="02040503050406030204" pitchFamily="18" charset="0"/>
                                                </a:rPr>
                                                <m:t>𝜑</m:t>
                                              </m:r>
                                            </m:num>
                                            <m:den>
                                              <m:r>
                                                <a:rPr lang="fr-FR">
                                                  <a:latin typeface="Cambria Math" panose="02040503050406030204" pitchFamily="18" charset="0"/>
                                                </a:rPr>
                                                <m:t>2</m:t>
                                              </m:r>
                                            </m:den>
                                          </m:f>
                                        </m:e>
                                      </m:d>
                                    </m:e>
                                  </m:func>
                                </m:den>
                              </m:f>
                            </m:e>
                          </m:groupChr>
                        </m:e>
                        <m:lim>
                          <m:r>
                            <a:rPr lang="fr-FR" b="1" i="1" smtClean="0">
                              <a:solidFill>
                                <a:srgbClr val="FF0000"/>
                              </a:solidFill>
                              <a:latin typeface="Cambria Math" panose="02040503050406030204" pitchFamily="18" charset="0"/>
                            </a:rPr>
                            <m:t>𝑭𝒐𝒏𝒄𝒕𝒊𝒐𝒏</m:t>
                          </m:r>
                          <m:r>
                            <a:rPr lang="fr-FR" b="1" i="1" smtClean="0">
                              <a:solidFill>
                                <a:srgbClr val="FF0000"/>
                              </a:solidFill>
                              <a:latin typeface="Cambria Math" panose="02040503050406030204" pitchFamily="18" charset="0"/>
                            </a:rPr>
                            <m:t> </m:t>
                          </m:r>
                          <m:sSup>
                            <m:sSupPr>
                              <m:ctrlPr>
                                <a:rPr lang="fr-FR" b="1" i="1" smtClean="0">
                                  <a:solidFill>
                                    <a:srgbClr val="FF0000"/>
                                  </a:solidFill>
                                  <a:latin typeface="Cambria Math" panose="02040503050406030204" pitchFamily="18" charset="0"/>
                                </a:rPr>
                              </m:ctrlPr>
                            </m:sSupPr>
                            <m:e>
                              <m:r>
                                <a:rPr lang="fr-FR" b="1" i="1" smtClean="0">
                                  <a:solidFill>
                                    <a:srgbClr val="FF0000"/>
                                  </a:solidFill>
                                  <a:latin typeface="Cambria Math" panose="02040503050406030204" pitchFamily="18" charset="0"/>
                                </a:rPr>
                                <m:t>𝒅</m:t>
                              </m:r>
                            </m:e>
                            <m:sup>
                              <m:r>
                                <a:rPr lang="fr-FR" b="1" i="1" smtClean="0">
                                  <a:solidFill>
                                    <a:srgbClr val="FF0000"/>
                                  </a:solidFill>
                                  <a:latin typeface="Cambria Math" panose="02040503050406030204" pitchFamily="18" charset="0"/>
                                </a:rPr>
                                <m:t>′</m:t>
                              </m:r>
                            </m:sup>
                          </m:sSup>
                          <m:r>
                            <a:rPr lang="fr-FR" b="1" i="1" smtClean="0">
                              <a:solidFill>
                                <a:srgbClr val="FF0000"/>
                              </a:solidFill>
                              <a:latin typeface="Cambria Math" panose="02040503050406030204" pitchFamily="18" charset="0"/>
                            </a:rPr>
                            <m:t>𝑨𝒊𝒓𝒚</m:t>
                          </m:r>
                        </m:lim>
                      </m:limLow>
                      <m:r>
                        <a:rPr lang="fr-FR" i="0">
                          <a:latin typeface="Cambria Math" panose="02040503050406030204" pitchFamily="18" charset="0"/>
                        </a:rPr>
                        <m:t>≈</m:t>
                      </m:r>
                      <m:limLow>
                        <m:limLowPr>
                          <m:ctrlPr>
                            <a:rPr lang="fr-FR" i="1" smtClean="0">
                              <a:latin typeface="Cambria Math" panose="02040503050406030204" pitchFamily="18" charset="0"/>
                            </a:rPr>
                          </m:ctrlPr>
                        </m:limLowPr>
                        <m:e>
                          <m:groupChr>
                            <m:groupChrPr>
                              <m:chr m:val="⏟"/>
                              <m:ctrlPr>
                                <a:rPr lang="fr-FR" i="1" smtClean="0">
                                  <a:latin typeface="Cambria Math" panose="02040503050406030204" pitchFamily="18" charset="0"/>
                                </a:rPr>
                              </m:ctrlPr>
                            </m:groupChrPr>
                            <m:e>
                              <m:f>
                                <m:fPr>
                                  <m:ctrlPr>
                                    <a:rPr lang="fr-FR" i="1">
                                      <a:latin typeface="Cambria Math" panose="02040503050406030204" pitchFamily="18" charset="0"/>
                                    </a:rPr>
                                  </m:ctrlPr>
                                </m:fPr>
                                <m:num>
                                  <m:r>
                                    <a:rPr lang="fr-FR">
                                      <a:latin typeface="Cambria Math" panose="02040503050406030204" pitchFamily="18" charset="0"/>
                                    </a:rPr>
                                    <m:t>1</m:t>
                                  </m:r>
                                </m:num>
                                <m:den>
                                  <m:r>
                                    <a:rPr lang="fr-FR">
                                      <a:latin typeface="Cambria Math" panose="02040503050406030204" pitchFamily="18" charset="0"/>
                                    </a:rPr>
                                    <m:t>1+</m:t>
                                  </m:r>
                                  <m:r>
                                    <a:rPr lang="fr-FR" i="1">
                                      <a:latin typeface="Cambria Math" panose="02040503050406030204" pitchFamily="18" charset="0"/>
                                    </a:rPr>
                                    <m:t>𝑀</m:t>
                                  </m:r>
                                  <m:sSup>
                                    <m:sSupPr>
                                      <m:ctrlPr>
                                        <a:rPr lang="fr-FR" i="1">
                                          <a:latin typeface="Cambria Math" panose="02040503050406030204" pitchFamily="18" charset="0"/>
                                        </a:rPr>
                                      </m:ctrlPr>
                                    </m:sSupPr>
                                    <m:e>
                                      <m:d>
                                        <m:dPr>
                                          <m:ctrlPr>
                                            <a:rPr lang="fr-FR" i="1">
                                              <a:latin typeface="Cambria Math" panose="02040503050406030204" pitchFamily="18" charset="0"/>
                                            </a:rPr>
                                          </m:ctrlPr>
                                        </m:dPr>
                                        <m:e>
                                          <m:f>
                                            <m:fPr>
                                              <m:type m:val="skw"/>
                                              <m:ctrlPr>
                                                <a:rPr lang="fr-FR" i="1">
                                                  <a:latin typeface="Cambria Math" panose="02040503050406030204" pitchFamily="18" charset="0"/>
                                                </a:rPr>
                                              </m:ctrlPr>
                                            </m:fPr>
                                            <m:num>
                                              <m:r>
                                                <a:rPr lang="fr-FR" i="1">
                                                  <a:latin typeface="Cambria Math" panose="02040503050406030204" pitchFamily="18" charset="0"/>
                                                </a:rPr>
                                                <m:t>𝜑</m:t>
                                              </m:r>
                                            </m:num>
                                            <m:den>
                                              <m:r>
                                                <a:rPr lang="fr-FR">
                                                  <a:latin typeface="Cambria Math" panose="02040503050406030204" pitchFamily="18" charset="0"/>
                                                </a:rPr>
                                                <m:t>2</m:t>
                                              </m:r>
                                            </m:den>
                                          </m:f>
                                        </m:e>
                                      </m:d>
                                    </m:e>
                                    <m:sup>
                                      <m:r>
                                        <a:rPr lang="fr-FR">
                                          <a:latin typeface="Cambria Math" panose="02040503050406030204" pitchFamily="18" charset="0"/>
                                        </a:rPr>
                                        <m:t>2</m:t>
                                      </m:r>
                                    </m:sup>
                                  </m:sSup>
                                </m:den>
                              </m:f>
                            </m:e>
                          </m:groupChr>
                        </m:e>
                        <m:lim>
                          <m:eqArr>
                            <m:eqArrPr>
                              <m:ctrlPr>
                                <a:rPr lang="fr-FR" b="0" i="1" smtClean="0">
                                  <a:latin typeface="Cambria Math" panose="02040503050406030204" pitchFamily="18" charset="0"/>
                                </a:rPr>
                              </m:ctrlPr>
                            </m:eqArrPr>
                            <m:e>
                              <m:r>
                                <a:rPr lang="fr-FR" b="0" i="1" smtClean="0">
                                  <a:latin typeface="Cambria Math" panose="02040503050406030204" pitchFamily="18" charset="0"/>
                                </a:rPr>
                                <m:t>𝑠𝑖</m:t>
                              </m:r>
                              <m:r>
                                <a:rPr lang="fr-FR" b="0" i="1" smtClean="0">
                                  <a:latin typeface="Cambria Math" panose="02040503050406030204" pitchFamily="18" charset="0"/>
                                </a:rPr>
                                <m:t> </m:t>
                              </m:r>
                              <m:sSub>
                                <m:sSubPr>
                                  <m:ctrlPr>
                                    <a:rPr lang="fr-FR" b="0" i="1" smtClean="0">
                                      <a:latin typeface="Cambria Math" panose="02040503050406030204" pitchFamily="18" charset="0"/>
                                    </a:rPr>
                                  </m:ctrlPr>
                                </m:sSubPr>
                                <m:e>
                                  <m:r>
                                    <a:rPr lang="fr-FR" b="0" i="1" smtClean="0">
                                      <a:latin typeface="Cambria Math" panose="02040503050406030204" pitchFamily="18" charset="0"/>
                                      <a:ea typeface="Cambria Math" panose="02040503050406030204" pitchFamily="18" charset="0"/>
                                    </a:rPr>
                                    <m:t>𝜑</m:t>
                                  </m:r>
                                </m:e>
                                <m:sub>
                                  <m:r>
                                    <a:rPr lang="fr-FR" b="0" i="1" smtClean="0">
                                      <a:latin typeface="Cambria Math" panose="02040503050406030204" pitchFamily="18" charset="0"/>
                                    </a:rPr>
                                    <m:t>𝐴𝑅</m:t>
                                  </m:r>
                                </m:sub>
                              </m:sSub>
                              <m:r>
                                <a:rPr lang="fr-FR" b="0" i="1" smtClean="0">
                                  <a:latin typeface="Cambria Math" panose="02040503050406030204" pitchFamily="18" charset="0"/>
                                </a:rPr>
                                <m:t> </m:t>
                              </m:r>
                              <m:r>
                                <a:rPr lang="fr-FR" b="0" i="1" smtClean="0">
                                  <a:latin typeface="Cambria Math" panose="02040503050406030204" pitchFamily="18" charset="0"/>
                                </a:rPr>
                                <m:t>𝑝𝑒𝑡𝑖𝑡</m:t>
                              </m:r>
                              <m:r>
                                <a:rPr lang="fr-FR" b="0" i="1" smtClean="0">
                                  <a:latin typeface="Cambria Math" panose="02040503050406030204" pitchFamily="18" charset="0"/>
                                </a:rPr>
                                <m:t> </m:t>
                              </m:r>
                              <m:r>
                                <a:rPr lang="fr-FR" b="0" i="1" smtClean="0">
                                  <a:latin typeface="Cambria Math" panose="02040503050406030204" pitchFamily="18" charset="0"/>
                                </a:rPr>
                                <m:t>𝑑𝑒𝑣𝑎𝑛𝑡</m:t>
                              </m:r>
                              <m:r>
                                <a:rPr lang="fr-FR" b="0" i="1" smtClean="0">
                                  <a:latin typeface="Cambria Math" panose="02040503050406030204" pitchFamily="18" charset="0"/>
                                </a:rPr>
                                <m:t> </m:t>
                              </m:r>
                              <m:r>
                                <a:rPr lang="fr-FR" b="0" i="1" smtClean="0">
                                  <a:latin typeface="Cambria Math" panose="02040503050406030204" pitchFamily="18" charset="0"/>
                                  <a:ea typeface="Cambria Math" panose="02040503050406030204" pitchFamily="18" charset="0"/>
                                </a:rPr>
                                <m:t>𝜋</m:t>
                              </m:r>
                            </m:e>
                            <m:e>
                              <m:r>
                                <a:rPr lang="fr-FR" b="0" i="1" smtClean="0">
                                  <a:latin typeface="Cambria Math" panose="02040503050406030204" pitchFamily="18" charset="0"/>
                                  <a:ea typeface="Cambria Math" panose="02040503050406030204" pitchFamily="18" charset="0"/>
                                </a:rPr>
                                <m:t>𝑐</m:t>
                              </m:r>
                              <m:r>
                                <a:rPr lang="fr-FR" b="0" i="1" smtClean="0">
                                  <a:latin typeface="Cambria Math" panose="02040503050406030204" pitchFamily="18" charset="0"/>
                                  <a:ea typeface="Cambria Math" panose="02040503050406030204" pitchFamily="18" charset="0"/>
                                </a:rPr>
                                <m:t>à</m:t>
                              </m:r>
                              <m:r>
                                <a:rPr lang="fr-FR" b="0" i="1" smtClean="0">
                                  <a:latin typeface="Cambria Math" panose="02040503050406030204" pitchFamily="18" charset="0"/>
                                  <a:ea typeface="Cambria Math" panose="02040503050406030204" pitchFamily="18" charset="0"/>
                                </a:rPr>
                                <m:t>𝑑</m:t>
                              </m:r>
                              <m:r>
                                <a:rPr lang="fr-FR" b="0" i="1" smtClean="0">
                                  <a:latin typeface="Cambria Math" panose="02040503050406030204" pitchFamily="18" charset="0"/>
                                  <a:ea typeface="Cambria Math" panose="02040503050406030204" pitchFamily="18" charset="0"/>
                                </a:rPr>
                                <m:t> </m:t>
                              </m:r>
                              <m:r>
                                <a:rPr lang="fr-FR" b="0" i="1" smtClean="0">
                                  <a:latin typeface="Cambria Math" panose="02040503050406030204" pitchFamily="18" charset="0"/>
                                  <a:ea typeface="Cambria Math" panose="02040503050406030204" pitchFamily="18" charset="0"/>
                                </a:rPr>
                                <m:t>𝑎𝑢𝑡𝑜𝑢𝑟</m:t>
                              </m:r>
                              <m:r>
                                <a:rPr lang="fr-FR" b="0" i="1" smtClean="0">
                                  <a:latin typeface="Cambria Math" panose="02040503050406030204" pitchFamily="18" charset="0"/>
                                  <a:ea typeface="Cambria Math" panose="02040503050406030204" pitchFamily="18" charset="0"/>
                                </a:rPr>
                                <m:t> </m:t>
                              </m:r>
                              <m:r>
                                <a:rPr lang="fr-FR" b="0" i="1" smtClean="0">
                                  <a:latin typeface="Cambria Math" panose="02040503050406030204" pitchFamily="18" charset="0"/>
                                  <a:ea typeface="Cambria Math" panose="02040503050406030204" pitchFamily="18" charset="0"/>
                                </a:rPr>
                                <m:t>𝑑𝑒</m:t>
                              </m:r>
                              <m:r>
                                <a:rPr lang="fr-FR" b="0" i="1" smtClean="0">
                                  <a:latin typeface="Cambria Math" panose="02040503050406030204" pitchFamily="18" charset="0"/>
                                  <a:ea typeface="Cambria Math" panose="02040503050406030204" pitchFamily="18" charset="0"/>
                                </a:rPr>
                                <m:t> </m:t>
                              </m:r>
                              <m:r>
                                <a:rPr lang="fr-FR" b="0" i="1" smtClean="0">
                                  <a:latin typeface="Cambria Math" panose="02040503050406030204" pitchFamily="18" charset="0"/>
                                  <a:ea typeface="Cambria Math" panose="02040503050406030204" pitchFamily="18" charset="0"/>
                                </a:rPr>
                                <m:t>𝑐h𝑎𝑞𝑢𝑒</m:t>
                              </m:r>
                              <m:r>
                                <a:rPr lang="fr-FR" b="0" i="1" smtClean="0">
                                  <a:latin typeface="Cambria Math" panose="02040503050406030204" pitchFamily="18" charset="0"/>
                                  <a:ea typeface="Cambria Math" panose="02040503050406030204" pitchFamily="18" charset="0"/>
                                </a:rPr>
                                <m:t> </m:t>
                              </m:r>
                              <m:r>
                                <a:rPr lang="fr-FR" b="0" i="1" smtClean="0">
                                  <a:latin typeface="Cambria Math" panose="02040503050406030204" pitchFamily="18" charset="0"/>
                                  <a:ea typeface="Cambria Math" panose="02040503050406030204" pitchFamily="18" charset="0"/>
                                </a:rPr>
                                <m:t>𝑝𝑖𝑐</m:t>
                              </m:r>
                            </m:e>
                          </m:eqArr>
                        </m:lim>
                      </m:limLow>
                    </m:oMath>
                  </m:oMathPara>
                </a14:m>
                <a:endParaRPr lang="fr-FR" dirty="0"/>
              </a:p>
            </p:txBody>
          </p:sp>
        </mc:Choice>
        <mc:Fallback xmlns="">
          <p:sp>
            <p:nvSpPr>
              <p:cNvPr id="7" name="Rectangle 6"/>
              <p:cNvSpPr>
                <a:spLocks noRot="1" noChangeAspect="1" noMove="1" noResize="1" noEditPoints="1" noAdjustHandles="1" noChangeArrowheads="1" noChangeShapeType="1" noTextEdit="1"/>
              </p:cNvSpPr>
              <p:nvPr/>
            </p:nvSpPr>
            <p:spPr>
              <a:xfrm>
                <a:off x="1566220" y="1680060"/>
                <a:ext cx="5062475" cy="1270220"/>
              </a:xfrm>
              <a:prstGeom prst="rect">
                <a:avLst/>
              </a:prstGeom>
              <a:blipFill>
                <a:blip r:embed="rId2"/>
                <a:stretch>
                  <a:fillRect/>
                </a:stretch>
              </a:blipFill>
            </p:spPr>
            <p:txBody>
              <a:bodyPr/>
              <a:lstStyle/>
              <a:p>
                <a:r>
                  <a:rPr lang="fr-FR">
                    <a:noFill/>
                  </a:rPr>
                  <a:t> </a:t>
                </a:r>
              </a:p>
            </p:txBody>
          </p:sp>
        </mc:Fallback>
      </mc:AlternateContent>
      <p:sp>
        <p:nvSpPr>
          <p:cNvPr id="80" name="Espace réservé du numéro de diapositive 1"/>
          <p:cNvSpPr>
            <a:spLocks noGrp="1"/>
          </p:cNvSpPr>
          <p:nvPr>
            <p:ph type="sldNum" sz="quarter" idx="11"/>
          </p:nvPr>
        </p:nvSpPr>
        <p:spPr>
          <a:xfrm>
            <a:off x="438151" y="6403938"/>
            <a:ext cx="1115483" cy="288925"/>
          </a:xfrm>
        </p:spPr>
        <p:txBody>
          <a:bodyPr/>
          <a:lstStyle/>
          <a:p>
            <a:r>
              <a:rPr lang="fr-FR" dirty="0" smtClean="0"/>
              <a:t>page </a:t>
            </a:r>
            <a:fld id="{C6DDD436-036D-4AFC-B45E-DF406FB8E6F8}" type="slidenum">
              <a:rPr lang="fr-FR" smtClean="0"/>
              <a:pPr/>
              <a:t>31</a:t>
            </a:fld>
            <a:endParaRPr lang="fr-FR" dirty="0"/>
          </a:p>
        </p:txBody>
      </p:sp>
      <p:sp>
        <p:nvSpPr>
          <p:cNvPr id="81" name="Titre 1"/>
          <p:cNvSpPr txBox="1">
            <a:spLocks/>
          </p:cNvSpPr>
          <p:nvPr/>
        </p:nvSpPr>
        <p:spPr>
          <a:xfrm>
            <a:off x="2288659" y="6352067"/>
            <a:ext cx="7391400" cy="392666"/>
          </a:xfrm>
          <a:prstGeom prst="rect">
            <a:avLst/>
          </a:prstGeom>
        </p:spPr>
        <p:txBody>
          <a:bodyPr/>
          <a:lstStyle/>
          <a:p>
            <a:pPr>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lang="fr-FR" b="1" kern="0" dirty="0">
              <a:solidFill>
                <a:schemeClr val="tx2"/>
              </a:solidFill>
              <a:latin typeface="+mj-lt"/>
              <a:ea typeface="+mj-ea"/>
              <a:cs typeface="+mj-cs"/>
            </a:endParaRPr>
          </a:p>
        </p:txBody>
      </p:sp>
      <p:sp>
        <p:nvSpPr>
          <p:cNvPr id="82" name="Rectangle 81"/>
          <p:cNvSpPr/>
          <p:nvPr/>
        </p:nvSpPr>
        <p:spPr>
          <a:xfrm>
            <a:off x="2076450" y="456754"/>
            <a:ext cx="1943161" cy="523220"/>
          </a:xfrm>
          <a:prstGeom prst="rect">
            <a:avLst/>
          </a:prstGeom>
        </p:spPr>
        <p:txBody>
          <a:bodyPr wrap="none">
            <a:spAutoFit/>
          </a:bodyPr>
          <a:lstStyle/>
          <a:p>
            <a:r>
              <a:rPr lang="fr-FR" sz="2800" b="1" kern="0" dirty="0" smtClean="0">
                <a:solidFill>
                  <a:srgbClr val="DA6667"/>
                </a:solidFill>
                <a:latin typeface="Arial"/>
              </a:rPr>
              <a:t>4. Le </a:t>
            </a:r>
            <a:r>
              <a:rPr lang="fr-FR" sz="2800" b="1" kern="0" dirty="0">
                <a:solidFill>
                  <a:srgbClr val="DA6667"/>
                </a:solidFill>
                <a:latin typeface="Arial"/>
              </a:rPr>
              <a:t>laser</a:t>
            </a:r>
          </a:p>
        </p:txBody>
      </p:sp>
      <mc:AlternateContent xmlns:mc="http://schemas.openxmlformats.org/markup-compatibility/2006" xmlns:a14="http://schemas.microsoft.com/office/drawing/2010/main">
        <mc:Choice Requires="a14">
          <p:sp>
            <p:nvSpPr>
              <p:cNvPr id="2" name="Rectangle 1"/>
              <p:cNvSpPr/>
              <p:nvPr/>
            </p:nvSpPr>
            <p:spPr>
              <a:xfrm>
                <a:off x="10378618" y="1959540"/>
                <a:ext cx="1813382" cy="521361"/>
              </a:xfrm>
              <a:prstGeom prst="rect">
                <a:avLst/>
              </a:prstGeom>
            </p:spPr>
            <p:txBody>
              <a:bodyPr wrap="none">
                <a:spAutoFit/>
              </a:bodyPr>
              <a:lstStyle/>
              <a:p>
                <a:r>
                  <a:rPr lang="fr-FR" dirty="0">
                    <a:latin typeface="Arial Narrow" panose="020B0606020202030204" pitchFamily="34" charset="0"/>
                    <a:ea typeface="Times New Roman" panose="02020603050405020304" pitchFamily="18" charset="0"/>
                    <a:cs typeface="Times New Roman" panose="02020603050405020304" pitchFamily="18" charset="0"/>
                  </a:rPr>
                  <a:t>avec   </a:t>
                </a:r>
                <a14:m>
                  <m:oMath xmlns:m="http://schemas.openxmlformats.org/officeDocument/2006/math">
                    <m:r>
                      <a:rPr lang="fr-FR" i="1">
                        <a:latin typeface="Cambria Math" panose="02040503050406030204" pitchFamily="18" charset="0"/>
                        <a:ea typeface="Times New Roman" panose="02020603050405020304" pitchFamily="18" charset="0"/>
                        <a:cs typeface="Times New Roman" panose="02020603050405020304" pitchFamily="18" charset="0"/>
                      </a:rPr>
                      <m:t>𝑀</m:t>
                    </m:r>
                    <m:r>
                      <a:rPr lang="fr-FR" i="1">
                        <a:latin typeface="Cambria Math" panose="02040503050406030204" pitchFamily="18" charset="0"/>
                        <a:ea typeface="Times New Roman" panose="02020603050405020304" pitchFamily="18" charset="0"/>
                        <a:cs typeface="Times New Roman" panose="02020603050405020304" pitchFamily="18" charset="0"/>
                      </a:rPr>
                      <m:t>=</m:t>
                    </m:r>
                    <m:f>
                      <m:fPr>
                        <m:ctrlPr>
                          <a:rPr lang="fr-FR" i="1">
                            <a:latin typeface="Cambria Math" panose="02040503050406030204" pitchFamily="18" charset="0"/>
                          </a:rPr>
                        </m:ctrlPr>
                      </m:fPr>
                      <m:num>
                        <m:r>
                          <a:rPr lang="fr-FR" i="1">
                            <a:latin typeface="Cambria Math" panose="02040503050406030204" pitchFamily="18" charset="0"/>
                            <a:ea typeface="Times New Roman" panose="02020603050405020304" pitchFamily="18" charset="0"/>
                            <a:cs typeface="Times New Roman" panose="02020603050405020304" pitchFamily="18" charset="0"/>
                          </a:rPr>
                          <m:t>4</m:t>
                        </m:r>
                        <m:r>
                          <a:rPr lang="fr-FR" i="1">
                            <a:latin typeface="Cambria Math" panose="02040503050406030204" pitchFamily="18" charset="0"/>
                            <a:ea typeface="Times New Roman" panose="02020603050405020304" pitchFamily="18" charset="0"/>
                            <a:cs typeface="Times New Roman" panose="02020603050405020304" pitchFamily="18" charset="0"/>
                          </a:rPr>
                          <m:t>𝑅</m:t>
                        </m:r>
                      </m:num>
                      <m:den>
                        <m:sSup>
                          <m:sSupPr>
                            <m:ctrlPr>
                              <a:rPr lang="fr-FR" i="1">
                                <a:latin typeface="Cambria Math" panose="02040503050406030204" pitchFamily="18" charset="0"/>
                              </a:rPr>
                            </m:ctrlPr>
                          </m:sSupPr>
                          <m:e>
                            <m:r>
                              <a:rPr lang="fr-FR" i="1">
                                <a:latin typeface="Cambria Math" panose="02040503050406030204" pitchFamily="18" charset="0"/>
                                <a:ea typeface="Times New Roman" panose="02020603050405020304" pitchFamily="18" charset="0"/>
                                <a:cs typeface="Times New Roman" panose="02020603050405020304" pitchFamily="18" charset="0"/>
                              </a:rPr>
                              <m:t>(1−</m:t>
                            </m:r>
                            <m:r>
                              <a:rPr lang="fr-FR" i="1">
                                <a:latin typeface="Cambria Math" panose="02040503050406030204" pitchFamily="18" charset="0"/>
                                <a:ea typeface="Times New Roman" panose="02020603050405020304" pitchFamily="18" charset="0"/>
                                <a:cs typeface="Times New Roman" panose="02020603050405020304" pitchFamily="18" charset="0"/>
                              </a:rPr>
                              <m:t>𝑅</m:t>
                            </m:r>
                            <m:r>
                              <a:rPr lang="fr-FR" i="1">
                                <a:latin typeface="Cambria Math" panose="02040503050406030204" pitchFamily="18" charset="0"/>
                                <a:ea typeface="Times New Roman" panose="02020603050405020304" pitchFamily="18" charset="0"/>
                                <a:cs typeface="Times New Roman" panose="02020603050405020304" pitchFamily="18" charset="0"/>
                              </a:rPr>
                              <m:t>)</m:t>
                            </m:r>
                          </m:e>
                          <m:sup>
                            <m:r>
                              <a:rPr lang="fr-FR" i="1">
                                <a:latin typeface="Cambria Math" panose="02040503050406030204" pitchFamily="18" charset="0"/>
                                <a:ea typeface="Times New Roman" panose="02020603050405020304" pitchFamily="18" charset="0"/>
                                <a:cs typeface="Times New Roman" panose="02020603050405020304" pitchFamily="18" charset="0"/>
                              </a:rPr>
                              <m:t>2</m:t>
                            </m:r>
                          </m:sup>
                        </m:sSup>
                      </m:den>
                    </m:f>
                  </m:oMath>
                </a14:m>
                <a:endParaRPr lang="fr-FR" dirty="0"/>
              </a:p>
            </p:txBody>
          </p:sp>
        </mc:Choice>
        <mc:Fallback xmlns="">
          <p:sp>
            <p:nvSpPr>
              <p:cNvPr id="2" name="Rectangle 1"/>
              <p:cNvSpPr>
                <a:spLocks noRot="1" noChangeAspect="1" noMove="1" noResize="1" noEditPoints="1" noAdjustHandles="1" noChangeArrowheads="1" noChangeShapeType="1" noTextEdit="1"/>
              </p:cNvSpPr>
              <p:nvPr/>
            </p:nvSpPr>
            <p:spPr>
              <a:xfrm>
                <a:off x="10378618" y="1959540"/>
                <a:ext cx="1813382" cy="521361"/>
              </a:xfrm>
              <a:prstGeom prst="rect">
                <a:avLst/>
              </a:prstGeom>
              <a:blipFill>
                <a:blip r:embed="rId3"/>
                <a:stretch>
                  <a:fillRect l="-3030" b="-5814"/>
                </a:stretch>
              </a:blipFill>
            </p:spPr>
            <p:txBody>
              <a:bodyPr/>
              <a:lstStyle/>
              <a:p>
                <a:r>
                  <a:rPr lang="fr-FR">
                    <a:noFill/>
                  </a:rPr>
                  <a:t> </a:t>
                </a:r>
              </a:p>
            </p:txBody>
          </p:sp>
        </mc:Fallback>
      </mc:AlternateContent>
      <p:sp>
        <p:nvSpPr>
          <p:cNvPr id="83" name="Rectangle 2"/>
          <p:cNvSpPr txBox="1">
            <a:spLocks noChangeArrowheads="1"/>
          </p:cNvSpPr>
          <p:nvPr/>
        </p:nvSpPr>
        <p:spPr>
          <a:xfrm>
            <a:off x="131763" y="985580"/>
            <a:ext cx="11378066" cy="513169"/>
          </a:xfrm>
          <a:prstGeom prst="rect">
            <a:avLst/>
          </a:prstGeom>
        </p:spPr>
        <p:txBody>
          <a:bodyPr/>
          <a:lstStyle/>
          <a:p>
            <a:r>
              <a:rPr lang="fr-FR" sz="2400" b="1" kern="0" dirty="0">
                <a:solidFill>
                  <a:srgbClr val="DA6667"/>
                </a:solidFill>
                <a:latin typeface="Arial Narrow" pitchFamily="34" charset="0"/>
              </a:rPr>
              <a:t>La cavité </a:t>
            </a:r>
            <a:r>
              <a:rPr lang="fr-FR" sz="2400" b="1" kern="0" dirty="0" smtClean="0">
                <a:solidFill>
                  <a:srgbClr val="DA6667"/>
                </a:solidFill>
                <a:latin typeface="Arial Narrow" pitchFamily="34" charset="0"/>
              </a:rPr>
              <a:t>résonante : Sélectivité spectrale : Quantification des fréquences transmises</a:t>
            </a:r>
            <a:endParaRPr lang="fr-FR" sz="2400" b="1" kern="0" dirty="0">
              <a:solidFill>
                <a:srgbClr val="DA6667"/>
              </a:solidFill>
              <a:latin typeface="Arial Narrow" pitchFamily="34" charset="0"/>
              <a:ea typeface="+mj-ea"/>
              <a:cs typeface="+mj-cs"/>
            </a:endParaRPr>
          </a:p>
        </p:txBody>
      </p:sp>
      <p:grpSp>
        <p:nvGrpSpPr>
          <p:cNvPr id="10" name="Groupe 9"/>
          <p:cNvGrpSpPr/>
          <p:nvPr/>
        </p:nvGrpSpPr>
        <p:grpSpPr>
          <a:xfrm>
            <a:off x="537039" y="2983639"/>
            <a:ext cx="9216571" cy="3330080"/>
            <a:chOff x="1465944" y="3041695"/>
            <a:chExt cx="9216571" cy="3330080"/>
          </a:xfrm>
        </p:grpSpPr>
        <p:grpSp>
          <p:nvGrpSpPr>
            <p:cNvPr id="33" name="Groupe 32"/>
            <p:cNvGrpSpPr/>
            <p:nvPr/>
          </p:nvGrpSpPr>
          <p:grpSpPr>
            <a:xfrm flipH="1" flipV="1">
              <a:off x="4449611" y="3551596"/>
              <a:ext cx="304650" cy="2113441"/>
              <a:chOff x="6320430" y="1966828"/>
              <a:chExt cx="304650" cy="2113441"/>
            </a:xfrm>
          </p:grpSpPr>
          <p:cxnSp>
            <p:nvCxnSpPr>
              <p:cNvPr id="34" name="Connecteur droit 33"/>
              <p:cNvCxnSpPr/>
              <p:nvPr/>
            </p:nvCxnSpPr>
            <p:spPr>
              <a:xfrm>
                <a:off x="6320430" y="2070315"/>
                <a:ext cx="0" cy="2009954"/>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35" name="Connecteur droit 34"/>
              <p:cNvCxnSpPr/>
              <p:nvPr/>
            </p:nvCxnSpPr>
            <p:spPr>
              <a:xfrm flipV="1">
                <a:off x="6320430" y="19668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36" name="Connecteur droit 35"/>
              <p:cNvCxnSpPr/>
              <p:nvPr/>
            </p:nvCxnSpPr>
            <p:spPr>
              <a:xfrm flipV="1">
                <a:off x="6320430" y="21192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37" name="Connecteur droit 36"/>
              <p:cNvCxnSpPr/>
              <p:nvPr/>
            </p:nvCxnSpPr>
            <p:spPr>
              <a:xfrm flipV="1">
                <a:off x="6320430" y="22716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38" name="Connecteur droit 37"/>
              <p:cNvCxnSpPr/>
              <p:nvPr/>
            </p:nvCxnSpPr>
            <p:spPr>
              <a:xfrm flipV="1">
                <a:off x="6320430" y="24240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39" name="Connecteur droit 38"/>
              <p:cNvCxnSpPr/>
              <p:nvPr/>
            </p:nvCxnSpPr>
            <p:spPr>
              <a:xfrm flipV="1">
                <a:off x="6320430" y="25764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40" name="Connecteur droit 39"/>
              <p:cNvCxnSpPr/>
              <p:nvPr/>
            </p:nvCxnSpPr>
            <p:spPr>
              <a:xfrm flipV="1">
                <a:off x="6320430" y="27288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41" name="Connecteur droit 40"/>
              <p:cNvCxnSpPr/>
              <p:nvPr/>
            </p:nvCxnSpPr>
            <p:spPr>
              <a:xfrm flipV="1">
                <a:off x="6320430" y="28812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42" name="Connecteur droit 41"/>
              <p:cNvCxnSpPr/>
              <p:nvPr/>
            </p:nvCxnSpPr>
            <p:spPr>
              <a:xfrm flipV="1">
                <a:off x="6320430" y="30336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43" name="Connecteur droit 42"/>
              <p:cNvCxnSpPr/>
              <p:nvPr/>
            </p:nvCxnSpPr>
            <p:spPr>
              <a:xfrm flipV="1">
                <a:off x="6320430" y="31860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44" name="Connecteur droit 43"/>
              <p:cNvCxnSpPr/>
              <p:nvPr/>
            </p:nvCxnSpPr>
            <p:spPr>
              <a:xfrm flipV="1">
                <a:off x="6320430" y="33384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45" name="Connecteur droit 44"/>
              <p:cNvCxnSpPr/>
              <p:nvPr/>
            </p:nvCxnSpPr>
            <p:spPr>
              <a:xfrm flipV="1">
                <a:off x="6320430" y="34908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46" name="Connecteur droit 45"/>
              <p:cNvCxnSpPr/>
              <p:nvPr/>
            </p:nvCxnSpPr>
            <p:spPr>
              <a:xfrm flipV="1">
                <a:off x="6320430" y="36432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47" name="Connecteur droit 46"/>
              <p:cNvCxnSpPr/>
              <p:nvPr/>
            </p:nvCxnSpPr>
            <p:spPr>
              <a:xfrm flipV="1">
                <a:off x="6320430" y="37956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grpSp>
        <p:grpSp>
          <p:nvGrpSpPr>
            <p:cNvPr id="48" name="Groupe 47"/>
            <p:cNvGrpSpPr/>
            <p:nvPr/>
          </p:nvGrpSpPr>
          <p:grpSpPr>
            <a:xfrm flipV="1">
              <a:off x="5792053" y="3551596"/>
              <a:ext cx="304650" cy="2113441"/>
              <a:chOff x="6320430" y="1966828"/>
              <a:chExt cx="304650" cy="2113441"/>
            </a:xfrm>
          </p:grpSpPr>
          <p:cxnSp>
            <p:nvCxnSpPr>
              <p:cNvPr id="49" name="Connecteur droit 48"/>
              <p:cNvCxnSpPr/>
              <p:nvPr/>
            </p:nvCxnSpPr>
            <p:spPr>
              <a:xfrm>
                <a:off x="6320430" y="2070315"/>
                <a:ext cx="0" cy="2009954"/>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50" name="Connecteur droit 49"/>
              <p:cNvCxnSpPr/>
              <p:nvPr/>
            </p:nvCxnSpPr>
            <p:spPr>
              <a:xfrm flipV="1">
                <a:off x="6320430" y="19668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51" name="Connecteur droit 50"/>
              <p:cNvCxnSpPr/>
              <p:nvPr/>
            </p:nvCxnSpPr>
            <p:spPr>
              <a:xfrm flipV="1">
                <a:off x="6320430" y="21192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52" name="Connecteur droit 51"/>
              <p:cNvCxnSpPr/>
              <p:nvPr/>
            </p:nvCxnSpPr>
            <p:spPr>
              <a:xfrm flipV="1">
                <a:off x="6320430" y="22716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53" name="Connecteur droit 52"/>
              <p:cNvCxnSpPr/>
              <p:nvPr/>
            </p:nvCxnSpPr>
            <p:spPr>
              <a:xfrm flipV="1">
                <a:off x="6320430" y="24240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54" name="Connecteur droit 53"/>
              <p:cNvCxnSpPr/>
              <p:nvPr/>
            </p:nvCxnSpPr>
            <p:spPr>
              <a:xfrm flipV="1">
                <a:off x="6320430" y="25764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55" name="Connecteur droit 54"/>
              <p:cNvCxnSpPr/>
              <p:nvPr/>
            </p:nvCxnSpPr>
            <p:spPr>
              <a:xfrm flipV="1">
                <a:off x="6320430" y="27288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56" name="Connecteur droit 55"/>
              <p:cNvCxnSpPr/>
              <p:nvPr/>
            </p:nvCxnSpPr>
            <p:spPr>
              <a:xfrm flipV="1">
                <a:off x="6320430" y="28812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57" name="Connecteur droit 56"/>
              <p:cNvCxnSpPr/>
              <p:nvPr/>
            </p:nvCxnSpPr>
            <p:spPr>
              <a:xfrm flipV="1">
                <a:off x="6320430" y="30336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58" name="Connecteur droit 57"/>
              <p:cNvCxnSpPr/>
              <p:nvPr/>
            </p:nvCxnSpPr>
            <p:spPr>
              <a:xfrm flipV="1">
                <a:off x="6320430" y="31860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59" name="Connecteur droit 58"/>
              <p:cNvCxnSpPr/>
              <p:nvPr/>
            </p:nvCxnSpPr>
            <p:spPr>
              <a:xfrm flipV="1">
                <a:off x="6320430" y="33384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60" name="Connecteur droit 59"/>
              <p:cNvCxnSpPr/>
              <p:nvPr/>
            </p:nvCxnSpPr>
            <p:spPr>
              <a:xfrm flipV="1">
                <a:off x="6320430" y="34908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61" name="Connecteur droit 60"/>
              <p:cNvCxnSpPr/>
              <p:nvPr/>
            </p:nvCxnSpPr>
            <p:spPr>
              <a:xfrm flipV="1">
                <a:off x="6320430" y="36432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62" name="Connecteur droit 61"/>
              <p:cNvCxnSpPr/>
              <p:nvPr/>
            </p:nvCxnSpPr>
            <p:spPr>
              <a:xfrm flipV="1">
                <a:off x="6320430" y="37956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grpSp>
        <p:grpSp>
          <p:nvGrpSpPr>
            <p:cNvPr id="222210" name="Groupe 222209"/>
            <p:cNvGrpSpPr/>
            <p:nvPr/>
          </p:nvGrpSpPr>
          <p:grpSpPr>
            <a:xfrm>
              <a:off x="1524000" y="3395572"/>
              <a:ext cx="1776197" cy="2117065"/>
              <a:chOff x="20884" y="1295386"/>
              <a:chExt cx="1278577" cy="1481247"/>
            </a:xfrm>
          </p:grpSpPr>
          <p:cxnSp>
            <p:nvCxnSpPr>
              <p:cNvPr id="9" name="Connecteur droit avec flèche 8"/>
              <p:cNvCxnSpPr/>
              <p:nvPr/>
            </p:nvCxnSpPr>
            <p:spPr>
              <a:xfrm>
                <a:off x="146642" y="2420743"/>
                <a:ext cx="1123406" cy="0"/>
              </a:xfrm>
              <a:prstGeom prst="straightConnector1">
                <a:avLst/>
              </a:prstGeom>
              <a:ln>
                <a:solidFill>
                  <a:schemeClr val="tx1"/>
                </a:solidFill>
                <a:tailEnd type="triangle"/>
              </a:ln>
            </p:spPr>
            <p:style>
              <a:lnRef idx="1">
                <a:schemeClr val="accent6"/>
              </a:lnRef>
              <a:fillRef idx="0">
                <a:schemeClr val="accent6"/>
              </a:fillRef>
              <a:effectRef idx="0">
                <a:schemeClr val="accent6"/>
              </a:effectRef>
              <a:fontRef idx="minor">
                <a:schemeClr val="tx1"/>
              </a:fontRef>
            </p:style>
          </p:cxnSp>
          <p:cxnSp>
            <p:nvCxnSpPr>
              <p:cNvPr id="11" name="Connecteur droit avec flèche 10"/>
              <p:cNvCxnSpPr/>
              <p:nvPr/>
            </p:nvCxnSpPr>
            <p:spPr>
              <a:xfrm flipV="1">
                <a:off x="146642" y="1658743"/>
                <a:ext cx="0" cy="739897"/>
              </a:xfrm>
              <a:prstGeom prst="straightConnector1">
                <a:avLst/>
              </a:prstGeom>
              <a:ln>
                <a:solidFill>
                  <a:schemeClr val="tx1"/>
                </a:solidFill>
                <a:tailEnd type="triangle"/>
              </a:ln>
            </p:spPr>
            <p:style>
              <a:lnRef idx="1">
                <a:schemeClr val="accent6"/>
              </a:lnRef>
              <a:fillRef idx="0">
                <a:schemeClr val="accent6"/>
              </a:fillRef>
              <a:effectRef idx="0">
                <a:schemeClr val="accent6"/>
              </a:effectRef>
              <a:fontRef idx="minor">
                <a:schemeClr val="tx1"/>
              </a:fontRef>
            </p:style>
          </p:cxnSp>
          <p:cxnSp>
            <p:nvCxnSpPr>
              <p:cNvPr id="13" name="Connecteur droit 12"/>
              <p:cNvCxnSpPr/>
              <p:nvPr/>
            </p:nvCxnSpPr>
            <p:spPr>
              <a:xfrm>
                <a:off x="146642" y="1869553"/>
                <a:ext cx="982911" cy="0"/>
              </a:xfrm>
              <a:prstGeom prst="line">
                <a:avLst/>
              </a:prstGeom>
              <a:ln w="38100">
                <a:solidFill>
                  <a:srgbClr val="FF0000"/>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sp>
            <p:nvSpPr>
              <p:cNvPr id="15" name="ZoneTexte 14"/>
              <p:cNvSpPr txBox="1"/>
              <p:nvPr/>
            </p:nvSpPr>
            <p:spPr>
              <a:xfrm>
                <a:off x="994569" y="2407301"/>
                <a:ext cx="304892" cy="369332"/>
              </a:xfrm>
              <a:prstGeom prst="rect">
                <a:avLst/>
              </a:prstGeom>
              <a:noFill/>
            </p:spPr>
            <p:txBody>
              <a:bodyPr wrap="none" rtlCol="0">
                <a:spAutoFit/>
              </a:bodyPr>
              <a:lstStyle/>
              <a:p>
                <a:r>
                  <a:rPr lang="fr-FR" dirty="0" smtClean="0">
                    <a:sym typeface="Symbol" panose="05050102010706020507" pitchFamily="18" charset="2"/>
                  </a:rPr>
                  <a:t></a:t>
                </a:r>
                <a:endParaRPr lang="fr-FR" dirty="0"/>
              </a:p>
            </p:txBody>
          </p:sp>
          <p:sp>
            <p:nvSpPr>
              <p:cNvPr id="65" name="ZoneTexte 64"/>
              <p:cNvSpPr txBox="1"/>
              <p:nvPr/>
            </p:nvSpPr>
            <p:spPr>
              <a:xfrm>
                <a:off x="20884" y="1295386"/>
                <a:ext cx="179086" cy="258411"/>
              </a:xfrm>
              <a:prstGeom prst="rect">
                <a:avLst/>
              </a:prstGeom>
              <a:noFill/>
            </p:spPr>
            <p:txBody>
              <a:bodyPr wrap="none" rtlCol="0">
                <a:spAutoFit/>
              </a:bodyPr>
              <a:lstStyle/>
              <a:p>
                <a:r>
                  <a:rPr lang="fr-FR" i="1" dirty="0" smtClean="0">
                    <a:sym typeface="Symbol" panose="05050102010706020507" pitchFamily="18" charset="2"/>
                  </a:rPr>
                  <a:t>I</a:t>
                </a:r>
                <a:endParaRPr lang="fr-FR" i="1" dirty="0"/>
              </a:p>
            </p:txBody>
          </p:sp>
        </p:grpSp>
        <p:sp>
          <p:nvSpPr>
            <p:cNvPr id="16" name="Flèche droite 15"/>
            <p:cNvSpPr/>
            <p:nvPr/>
          </p:nvSpPr>
          <p:spPr>
            <a:xfrm>
              <a:off x="3517114" y="4212924"/>
              <a:ext cx="766742" cy="690113"/>
            </a:xfrm>
            <a:prstGeom prst="rightArrow">
              <a:avLst/>
            </a:prstGeom>
            <a:solidFill>
              <a:srgbClr val="FF0000"/>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grpSp>
          <p:nvGrpSpPr>
            <p:cNvPr id="67" name="Groupe 66"/>
            <p:cNvGrpSpPr/>
            <p:nvPr/>
          </p:nvGrpSpPr>
          <p:grpSpPr>
            <a:xfrm>
              <a:off x="4814862" y="4169724"/>
              <a:ext cx="914233" cy="796804"/>
              <a:chOff x="7295071" y="948906"/>
              <a:chExt cx="1469367" cy="1259307"/>
            </a:xfrm>
          </p:grpSpPr>
          <p:sp>
            <p:nvSpPr>
              <p:cNvPr id="68" name="Flèche en arc 67"/>
              <p:cNvSpPr/>
              <p:nvPr/>
            </p:nvSpPr>
            <p:spPr>
              <a:xfrm>
                <a:off x="7297947" y="948906"/>
                <a:ext cx="1466491" cy="1259307"/>
              </a:xfrm>
              <a:prstGeom prst="circularArrow">
                <a:avLst/>
              </a:prstGeom>
              <a:solidFill>
                <a:srgbClr val="FF0000"/>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schemeClr val="tx1"/>
                  </a:solidFill>
                </a:endParaRPr>
              </a:p>
            </p:txBody>
          </p:sp>
          <p:sp>
            <p:nvSpPr>
              <p:cNvPr id="69" name="Flèche en arc 68"/>
              <p:cNvSpPr/>
              <p:nvPr/>
            </p:nvSpPr>
            <p:spPr>
              <a:xfrm flipH="1" flipV="1">
                <a:off x="7295071" y="948906"/>
                <a:ext cx="1466491" cy="1259307"/>
              </a:xfrm>
              <a:prstGeom prst="circularArrow">
                <a:avLst/>
              </a:prstGeom>
              <a:solidFill>
                <a:srgbClr val="FF0000"/>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schemeClr val="tx1"/>
                  </a:solidFill>
                </a:endParaRPr>
              </a:p>
            </p:txBody>
          </p:sp>
        </p:grpSp>
        <p:sp>
          <p:nvSpPr>
            <p:cNvPr id="70" name="Flèche droite 69"/>
            <p:cNvSpPr/>
            <p:nvPr/>
          </p:nvSpPr>
          <p:spPr>
            <a:xfrm>
              <a:off x="6225127" y="4215260"/>
              <a:ext cx="766742" cy="690113"/>
            </a:xfrm>
            <a:prstGeom prst="rightArrow">
              <a:avLst/>
            </a:prstGeom>
            <a:solidFill>
              <a:srgbClr val="FF0000"/>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grpSp>
          <p:nvGrpSpPr>
            <p:cNvPr id="4" name="Groupe 3"/>
            <p:cNvGrpSpPr/>
            <p:nvPr/>
          </p:nvGrpSpPr>
          <p:grpSpPr>
            <a:xfrm>
              <a:off x="7120293" y="3201349"/>
              <a:ext cx="3502129" cy="3098575"/>
              <a:chOff x="5220957" y="2885464"/>
              <a:chExt cx="4056149" cy="3401834"/>
            </a:xfrm>
          </p:grpSpPr>
          <p:pic>
            <p:nvPicPr>
              <p:cNvPr id="19" name="Picture 2"/>
              <p:cNvPicPr>
                <a:picLocks noChangeAspect="1" noChangeArrowheads="1"/>
              </p:cNvPicPr>
              <p:nvPr/>
            </p:nvPicPr>
            <p:blipFill>
              <a:blip r:embed="rId4"/>
              <a:srcRect/>
              <a:stretch>
                <a:fillRect/>
              </a:stretch>
            </p:blipFill>
            <p:spPr bwMode="auto">
              <a:xfrm>
                <a:off x="5220957" y="2885464"/>
                <a:ext cx="4056149" cy="2959100"/>
              </a:xfrm>
              <a:prstGeom prst="rect">
                <a:avLst/>
              </a:prstGeom>
              <a:noFill/>
              <a:ln w="9525">
                <a:noFill/>
                <a:miter lim="800000"/>
                <a:headEnd/>
                <a:tailEnd/>
              </a:ln>
            </p:spPr>
          </p:pic>
          <p:grpSp>
            <p:nvGrpSpPr>
              <p:cNvPr id="222212" name="Groupe 222211"/>
              <p:cNvGrpSpPr/>
              <p:nvPr/>
            </p:nvGrpSpPr>
            <p:grpSpPr>
              <a:xfrm>
                <a:off x="5287064" y="5754810"/>
                <a:ext cx="3291141" cy="532488"/>
                <a:chOff x="5243513" y="3541383"/>
                <a:chExt cx="3291141" cy="532488"/>
              </a:xfrm>
            </p:grpSpPr>
            <p:cxnSp>
              <p:nvCxnSpPr>
                <p:cNvPr id="18" name="Connecteur droit avec flèche 17"/>
                <p:cNvCxnSpPr/>
                <p:nvPr/>
              </p:nvCxnSpPr>
              <p:spPr>
                <a:xfrm>
                  <a:off x="5243513" y="3631137"/>
                  <a:ext cx="3160899" cy="0"/>
                </a:xfrm>
                <a:prstGeom prst="straightConnector1">
                  <a:avLst/>
                </a:prstGeom>
                <a:ln>
                  <a:solidFill>
                    <a:schemeClr val="tx1"/>
                  </a:solidFill>
                  <a:tailEnd type="triangle"/>
                </a:ln>
              </p:spPr>
              <p:style>
                <a:lnRef idx="1">
                  <a:schemeClr val="accent6"/>
                </a:lnRef>
                <a:fillRef idx="0">
                  <a:schemeClr val="accent6"/>
                </a:fillRef>
                <a:effectRef idx="0">
                  <a:schemeClr val="accent6"/>
                </a:effectRef>
                <a:fontRef idx="minor">
                  <a:schemeClr val="tx1"/>
                </a:fontRef>
              </p:style>
            </p:cxnSp>
            <p:sp>
              <p:nvSpPr>
                <p:cNvPr id="73" name="ZoneTexte 72"/>
                <p:cNvSpPr txBox="1"/>
                <p:nvPr/>
              </p:nvSpPr>
              <p:spPr>
                <a:xfrm>
                  <a:off x="8229762" y="3541383"/>
                  <a:ext cx="304892" cy="369332"/>
                </a:xfrm>
                <a:prstGeom prst="rect">
                  <a:avLst/>
                </a:prstGeom>
                <a:noFill/>
              </p:spPr>
              <p:txBody>
                <a:bodyPr wrap="none" rtlCol="0">
                  <a:spAutoFit/>
                </a:bodyPr>
                <a:lstStyle/>
                <a:p>
                  <a:r>
                    <a:rPr lang="fr-FR" dirty="0" smtClean="0">
                      <a:sym typeface="Symbol" panose="05050102010706020507" pitchFamily="18" charset="2"/>
                    </a:rPr>
                    <a:t></a:t>
                  </a:r>
                  <a:endParaRPr lang="fr-FR" dirty="0"/>
                </a:p>
              </p:txBody>
            </p:sp>
            <p:cxnSp>
              <p:nvCxnSpPr>
                <p:cNvPr id="24" name="Connecteur droit 23"/>
                <p:cNvCxnSpPr/>
                <p:nvPr/>
              </p:nvCxnSpPr>
              <p:spPr>
                <a:xfrm>
                  <a:off x="6731629" y="3597574"/>
                  <a:ext cx="0" cy="152426"/>
                </a:xfrm>
                <a:prstGeom prst="line">
                  <a:avLst/>
                </a:prstGeom>
                <a:ln>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76" name="Connecteur droit 75"/>
                <p:cNvCxnSpPr/>
                <p:nvPr/>
              </p:nvCxnSpPr>
              <p:spPr>
                <a:xfrm>
                  <a:off x="7273992" y="3597574"/>
                  <a:ext cx="0" cy="152426"/>
                </a:xfrm>
                <a:prstGeom prst="line">
                  <a:avLst/>
                </a:prstGeom>
                <a:ln>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77" name="Connecteur droit 76"/>
                <p:cNvCxnSpPr/>
                <p:nvPr/>
              </p:nvCxnSpPr>
              <p:spPr>
                <a:xfrm>
                  <a:off x="7802908" y="3597574"/>
                  <a:ext cx="0" cy="152426"/>
                </a:xfrm>
                <a:prstGeom prst="line">
                  <a:avLst/>
                </a:prstGeom>
                <a:ln>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78" name="Connecteur droit 77"/>
                <p:cNvCxnSpPr/>
                <p:nvPr/>
              </p:nvCxnSpPr>
              <p:spPr>
                <a:xfrm>
                  <a:off x="6207193" y="3597574"/>
                  <a:ext cx="0" cy="152426"/>
                </a:xfrm>
                <a:prstGeom prst="line">
                  <a:avLst/>
                </a:prstGeom>
                <a:ln>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79" name="Connecteur droit 78"/>
                <p:cNvCxnSpPr/>
                <p:nvPr/>
              </p:nvCxnSpPr>
              <p:spPr>
                <a:xfrm>
                  <a:off x="5673796" y="3597574"/>
                  <a:ext cx="0" cy="152426"/>
                </a:xfrm>
                <a:prstGeom prst="line">
                  <a:avLst/>
                </a:prstGeom>
                <a:ln>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sp>
              <p:nvSpPr>
                <p:cNvPr id="63" name="ZoneTexte 62"/>
                <p:cNvSpPr txBox="1"/>
                <p:nvPr/>
              </p:nvSpPr>
              <p:spPr>
                <a:xfrm>
                  <a:off x="6798864" y="3858427"/>
                  <a:ext cx="437620" cy="215444"/>
                </a:xfrm>
                <a:prstGeom prst="rect">
                  <a:avLst/>
                </a:prstGeom>
                <a:noFill/>
              </p:spPr>
              <p:txBody>
                <a:bodyPr wrap="none" lIns="0" tIns="0" rIns="0" bIns="0" rtlCol="0">
                  <a:spAutoFit/>
                </a:bodyPr>
                <a:lstStyle/>
                <a:p>
                  <a:r>
                    <a:rPr lang="fr-FR" sz="1400" dirty="0"/>
                    <a:t>c/2nd</a:t>
                  </a:r>
                </a:p>
              </p:txBody>
            </p:sp>
            <p:cxnSp>
              <p:nvCxnSpPr>
                <p:cNvPr id="222209" name="Connecteur droit avec flèche 222208"/>
                <p:cNvCxnSpPr/>
                <p:nvPr/>
              </p:nvCxnSpPr>
              <p:spPr>
                <a:xfrm>
                  <a:off x="6727506" y="3778447"/>
                  <a:ext cx="573380" cy="0"/>
                </a:xfrm>
                <a:prstGeom prst="straightConnector1">
                  <a:avLst/>
                </a:prstGeom>
                <a:ln>
                  <a:solidFill>
                    <a:schemeClr val="tx1"/>
                  </a:solidFill>
                  <a:headEnd type="triangle" w="med" len="med"/>
                  <a:tailEnd type="triangle" w="med" len="med"/>
                </a:ln>
              </p:spPr>
              <p:style>
                <a:lnRef idx="1">
                  <a:schemeClr val="accent6"/>
                </a:lnRef>
                <a:fillRef idx="0">
                  <a:schemeClr val="accent6"/>
                </a:fillRef>
                <a:effectRef idx="0">
                  <a:schemeClr val="accent6"/>
                </a:effectRef>
                <a:fontRef idx="minor">
                  <a:schemeClr val="tx1"/>
                </a:fontRef>
              </p:style>
            </p:cxnSp>
          </p:grpSp>
        </p:grpSp>
        <p:sp>
          <p:nvSpPr>
            <p:cNvPr id="222213" name="ZoneTexte 222212"/>
            <p:cNvSpPr txBox="1"/>
            <p:nvPr/>
          </p:nvSpPr>
          <p:spPr>
            <a:xfrm>
              <a:off x="4710742" y="3250405"/>
              <a:ext cx="1197764" cy="369332"/>
            </a:xfrm>
            <a:prstGeom prst="rect">
              <a:avLst/>
            </a:prstGeom>
            <a:noFill/>
          </p:spPr>
          <p:txBody>
            <a:bodyPr wrap="none" rtlCol="0">
              <a:spAutoFit/>
            </a:bodyPr>
            <a:lstStyle/>
            <a:p>
              <a:r>
                <a:rPr lang="fr-FR" dirty="0" smtClean="0"/>
                <a:t>Cavité FP</a:t>
              </a:r>
              <a:endParaRPr lang="fr-FR" dirty="0"/>
            </a:p>
          </p:txBody>
        </p:sp>
        <p:sp>
          <p:nvSpPr>
            <p:cNvPr id="5" name="Rectangle à coins arrondis 4"/>
            <p:cNvSpPr/>
            <p:nvPr/>
          </p:nvSpPr>
          <p:spPr>
            <a:xfrm>
              <a:off x="1465944" y="3041695"/>
              <a:ext cx="9216571" cy="3330080"/>
            </a:xfrm>
            <a:prstGeom prst="roundRect">
              <a:avLst/>
            </a:prstGeom>
            <a:noFill/>
            <a:ln w="57150"/>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grpSp>
      <p:sp>
        <p:nvSpPr>
          <p:cNvPr id="12" name="ZoneTexte 11"/>
          <p:cNvSpPr txBox="1"/>
          <p:nvPr/>
        </p:nvSpPr>
        <p:spPr>
          <a:xfrm>
            <a:off x="9797129" y="3985396"/>
            <a:ext cx="2454518" cy="1200329"/>
          </a:xfrm>
          <a:prstGeom prst="rect">
            <a:avLst/>
          </a:prstGeom>
          <a:noFill/>
        </p:spPr>
        <p:txBody>
          <a:bodyPr wrap="none" rtlCol="0">
            <a:spAutoFit/>
          </a:bodyPr>
          <a:lstStyle/>
          <a:p>
            <a:r>
              <a:rPr lang="fr-FR" b="1" dirty="0" smtClean="0"/>
              <a:t>Remarque:</a:t>
            </a:r>
          </a:p>
          <a:p>
            <a:r>
              <a:rPr lang="fr-FR" dirty="0" smtClean="0"/>
              <a:t>Plus R </a:t>
            </a:r>
            <a:r>
              <a:rPr lang="fr-FR" dirty="0" smtClean="0">
                <a:sym typeface="Symbol" panose="05050102010706020507" pitchFamily="18" charset="2"/>
              </a:rPr>
              <a:t></a:t>
            </a:r>
          </a:p>
          <a:p>
            <a:r>
              <a:rPr lang="fr-FR" dirty="0" smtClean="0">
                <a:sym typeface="Symbol" panose="05050102010706020507" pitchFamily="18" charset="2"/>
              </a:rPr>
              <a:t>Plus les pics sont fins!</a:t>
            </a:r>
          </a:p>
          <a:p>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2076450" y="456754"/>
            <a:ext cx="1943161" cy="523220"/>
          </a:xfrm>
          <a:prstGeom prst="rect">
            <a:avLst/>
          </a:prstGeom>
        </p:spPr>
        <p:txBody>
          <a:bodyPr wrap="none">
            <a:spAutoFit/>
          </a:bodyPr>
          <a:lstStyle/>
          <a:p>
            <a:r>
              <a:rPr lang="fr-FR" sz="2800" b="1" kern="0" dirty="0" smtClean="0">
                <a:solidFill>
                  <a:srgbClr val="DA6667"/>
                </a:solidFill>
                <a:latin typeface="Arial"/>
              </a:rPr>
              <a:t>4. Le </a:t>
            </a:r>
            <a:r>
              <a:rPr lang="fr-FR" sz="2800" b="1" kern="0" dirty="0">
                <a:solidFill>
                  <a:srgbClr val="DA6667"/>
                </a:solidFill>
                <a:latin typeface="Arial"/>
              </a:rPr>
              <a:t>laser</a:t>
            </a:r>
          </a:p>
        </p:txBody>
      </p:sp>
      <p:sp>
        <p:nvSpPr>
          <p:cNvPr id="5" name="Rectangle 2"/>
          <p:cNvSpPr txBox="1">
            <a:spLocks noChangeArrowheads="1"/>
          </p:cNvSpPr>
          <p:nvPr/>
        </p:nvSpPr>
        <p:spPr>
          <a:xfrm>
            <a:off x="131763" y="985580"/>
            <a:ext cx="11378066" cy="513169"/>
          </a:xfrm>
          <a:prstGeom prst="rect">
            <a:avLst/>
          </a:prstGeom>
        </p:spPr>
        <p:txBody>
          <a:bodyPr/>
          <a:lstStyle/>
          <a:p>
            <a:r>
              <a:rPr lang="fr-FR" sz="2400" b="1" kern="0" dirty="0" smtClean="0">
                <a:solidFill>
                  <a:srgbClr val="DA6667"/>
                </a:solidFill>
                <a:latin typeface="Arial Narrow" pitchFamily="34" charset="0"/>
              </a:rPr>
              <a:t>D’autres exemples : Confinement = Quantification</a:t>
            </a:r>
            <a:endParaRPr lang="fr-FR" sz="2400" b="1" kern="0" dirty="0">
              <a:solidFill>
                <a:srgbClr val="DA6667"/>
              </a:solidFill>
              <a:latin typeface="Arial Narrow" pitchFamily="34" charset="0"/>
              <a:ea typeface="+mj-ea"/>
              <a:cs typeface="+mj-cs"/>
            </a:endParaRPr>
          </a:p>
        </p:txBody>
      </p:sp>
      <p:grpSp>
        <p:nvGrpSpPr>
          <p:cNvPr id="12" name="Groupe 11"/>
          <p:cNvGrpSpPr/>
          <p:nvPr/>
        </p:nvGrpSpPr>
        <p:grpSpPr>
          <a:xfrm>
            <a:off x="131763" y="1100302"/>
            <a:ext cx="11845218" cy="1580005"/>
            <a:chOff x="131763" y="1100302"/>
            <a:chExt cx="11845218" cy="1580005"/>
          </a:xfrm>
        </p:grpSpPr>
        <p:sp>
          <p:nvSpPr>
            <p:cNvPr id="6" name="ZoneTexte 5"/>
            <p:cNvSpPr txBox="1"/>
            <p:nvPr/>
          </p:nvSpPr>
          <p:spPr>
            <a:xfrm>
              <a:off x="131763" y="1650206"/>
              <a:ext cx="8234947" cy="892552"/>
            </a:xfrm>
            <a:prstGeom prst="rect">
              <a:avLst/>
            </a:prstGeom>
            <a:noFill/>
          </p:spPr>
          <p:txBody>
            <a:bodyPr wrap="none" rtlCol="0">
              <a:spAutoFit/>
            </a:bodyPr>
            <a:lstStyle/>
            <a:p>
              <a:pPr marL="285750" indent="-285750">
                <a:buFont typeface="Wingdings" panose="05000000000000000000" pitchFamily="2" charset="2"/>
                <a:buChar char="Ø"/>
              </a:pPr>
              <a:r>
                <a:rPr lang="fr-FR" b="1" dirty="0" smtClean="0"/>
                <a:t>Corde vibrante </a:t>
              </a:r>
            </a:p>
            <a:p>
              <a:r>
                <a:rPr lang="fr-FR" dirty="0"/>
                <a:t>	</a:t>
              </a:r>
              <a:r>
                <a:rPr lang="fr-FR" dirty="0" smtClean="0">
                  <a:sym typeface="Wingdings" panose="05000000000000000000" pitchFamily="2" charset="2"/>
                </a:rPr>
                <a:t> </a:t>
              </a:r>
              <a:r>
                <a:rPr lang="fr-FR" dirty="0" smtClean="0"/>
                <a:t>Confinement longitudinal</a:t>
              </a:r>
              <a:r>
                <a:rPr lang="fr-FR" dirty="0" smtClean="0">
                  <a:sym typeface="Wingdings" panose="05000000000000000000" pitchFamily="2" charset="2"/>
                </a:rPr>
                <a:t> </a:t>
              </a:r>
              <a:r>
                <a:rPr lang="fr-FR" b="1" dirty="0" smtClean="0">
                  <a:solidFill>
                    <a:srgbClr val="FF0000"/>
                  </a:solidFill>
                  <a:sym typeface="Wingdings" panose="05000000000000000000" pitchFamily="2" charset="2"/>
                </a:rPr>
                <a:t>Quantification des fréquences </a:t>
              </a:r>
            </a:p>
            <a:p>
              <a:r>
                <a:rPr lang="fr-FR" sz="1600" i="1" dirty="0" smtClean="0">
                  <a:sym typeface="Wingdings" panose="05000000000000000000" pitchFamily="2" charset="2"/>
                </a:rPr>
                <a:t>					(comme la cavité résonnante optique)</a:t>
              </a:r>
              <a:endParaRPr lang="fr-FR" sz="1600" i="1" dirty="0"/>
            </a:p>
          </p:txBody>
        </p:sp>
        <p:pic>
          <p:nvPicPr>
            <p:cNvPr id="9" name="Image 8"/>
            <p:cNvPicPr>
              <a:picLocks noChangeAspect="1"/>
            </p:cNvPicPr>
            <p:nvPr/>
          </p:nvPicPr>
          <p:blipFill>
            <a:blip r:embed="rId2"/>
            <a:stretch>
              <a:fillRect/>
            </a:stretch>
          </p:blipFill>
          <p:spPr>
            <a:xfrm>
              <a:off x="10001974" y="1100302"/>
              <a:ext cx="1975007" cy="1580005"/>
            </a:xfrm>
            <a:prstGeom prst="rect">
              <a:avLst/>
            </a:prstGeom>
          </p:spPr>
        </p:pic>
      </p:grpSp>
      <p:grpSp>
        <p:nvGrpSpPr>
          <p:cNvPr id="13" name="Groupe 12"/>
          <p:cNvGrpSpPr/>
          <p:nvPr/>
        </p:nvGrpSpPr>
        <p:grpSpPr>
          <a:xfrm>
            <a:off x="87076" y="2677745"/>
            <a:ext cx="12104924" cy="1977203"/>
            <a:chOff x="87076" y="2677745"/>
            <a:chExt cx="12104924" cy="1977203"/>
          </a:xfrm>
        </p:grpSpPr>
        <p:sp>
          <p:nvSpPr>
            <p:cNvPr id="7" name="ZoneTexte 6"/>
            <p:cNvSpPr txBox="1"/>
            <p:nvPr/>
          </p:nvSpPr>
          <p:spPr>
            <a:xfrm>
              <a:off x="87076" y="2677745"/>
              <a:ext cx="9804287" cy="1200329"/>
            </a:xfrm>
            <a:prstGeom prst="rect">
              <a:avLst/>
            </a:prstGeom>
            <a:noFill/>
          </p:spPr>
          <p:txBody>
            <a:bodyPr wrap="none" rtlCol="0">
              <a:spAutoFit/>
            </a:bodyPr>
            <a:lstStyle/>
            <a:p>
              <a:pPr marL="285750" indent="-285750">
                <a:buFont typeface="Wingdings" panose="05000000000000000000" pitchFamily="2" charset="2"/>
                <a:buChar char="Ø"/>
              </a:pPr>
              <a:r>
                <a:rPr lang="fr-FR" b="1" dirty="0" smtClean="0"/>
                <a:t>Fibre optique</a:t>
              </a:r>
              <a:r>
                <a:rPr lang="fr-FR" dirty="0" smtClean="0"/>
                <a:t> </a:t>
              </a:r>
            </a:p>
            <a:p>
              <a:r>
                <a:rPr lang="fr-FR" dirty="0"/>
                <a:t>	</a:t>
              </a:r>
              <a:r>
                <a:rPr lang="fr-FR" dirty="0" smtClean="0">
                  <a:sym typeface="Wingdings" panose="05000000000000000000" pitchFamily="2" charset="2"/>
                </a:rPr>
                <a:t> C</a:t>
              </a:r>
              <a:r>
                <a:rPr lang="fr-FR" dirty="0" smtClean="0"/>
                <a:t>onfinement transverse </a:t>
              </a:r>
              <a:r>
                <a:rPr lang="fr-FR" dirty="0" smtClean="0">
                  <a:sym typeface="Wingdings" panose="05000000000000000000" pitchFamily="2" charset="2"/>
                </a:rPr>
                <a:t> </a:t>
              </a:r>
              <a:r>
                <a:rPr lang="fr-FR" b="1" dirty="0" smtClean="0">
                  <a:solidFill>
                    <a:srgbClr val="FF0000"/>
                  </a:solidFill>
                  <a:sym typeface="Wingdings" panose="05000000000000000000" pitchFamily="2" charset="2"/>
                </a:rPr>
                <a:t>Quantification </a:t>
              </a:r>
              <a:r>
                <a:rPr lang="fr-FR" b="1" dirty="0" err="1" smtClean="0">
                  <a:solidFill>
                    <a:srgbClr val="FF0000"/>
                  </a:solidFill>
                  <a:sym typeface="Wingdings" panose="05000000000000000000" pitchFamily="2" charset="2"/>
                </a:rPr>
                <a:t>k</a:t>
              </a:r>
              <a:r>
                <a:rPr lang="fr-FR" b="1" baseline="-25000" dirty="0" err="1" smtClean="0">
                  <a:solidFill>
                    <a:srgbClr val="FF0000"/>
                  </a:solidFill>
                  <a:sym typeface="Wingdings" panose="05000000000000000000" pitchFamily="2" charset="2"/>
                </a:rPr>
                <a:t>x</a:t>
              </a:r>
              <a:r>
                <a:rPr lang="fr-FR" b="1" dirty="0" smtClean="0">
                  <a:solidFill>
                    <a:srgbClr val="FF0000"/>
                  </a:solidFill>
                  <a:sym typeface="Wingdings" panose="05000000000000000000" pitchFamily="2" charset="2"/>
                </a:rPr>
                <a:t> dans la direction de confinement </a:t>
              </a:r>
            </a:p>
            <a:p>
              <a:r>
                <a:rPr lang="fr-FR" dirty="0">
                  <a:sym typeface="Wingdings" panose="05000000000000000000" pitchFamily="2" charset="2"/>
                </a:rPr>
                <a:t>	</a:t>
              </a:r>
              <a:r>
                <a:rPr lang="fr-FR" dirty="0" smtClean="0">
                  <a:sym typeface="Wingdings" panose="05000000000000000000" pitchFamily="2" charset="2"/>
                </a:rPr>
                <a:t>				</a:t>
              </a:r>
              <a:r>
                <a:rPr lang="fr-FR" sz="1600" i="1" dirty="0" smtClean="0">
                  <a:sym typeface="Wingdings" panose="05000000000000000000" pitchFamily="2" charset="2"/>
                </a:rPr>
                <a:t>(</a:t>
              </a:r>
              <a:r>
                <a:rPr lang="fr-FR" sz="1600" i="1" dirty="0" smtClean="0">
                  <a:sym typeface="Symbol" panose="05050102010706020507" pitchFamily="18" charset="2"/>
                </a:rPr>
                <a:t>angles permis)</a:t>
              </a:r>
            </a:p>
            <a:p>
              <a:r>
                <a:rPr lang="fr-FR" dirty="0" smtClean="0">
                  <a:sym typeface="Symbol" panose="05050102010706020507" pitchFamily="18" charset="2"/>
                </a:rPr>
                <a:t>	Remarque : il existe également un confinement angulaire!</a:t>
              </a:r>
              <a:endParaRPr lang="fr-FR" dirty="0"/>
            </a:p>
          </p:txBody>
        </p:sp>
        <p:pic>
          <p:nvPicPr>
            <p:cNvPr id="10" name="Image 9"/>
            <p:cNvPicPr>
              <a:picLocks noChangeAspect="1"/>
            </p:cNvPicPr>
            <p:nvPr/>
          </p:nvPicPr>
          <p:blipFill rotWithShape="1">
            <a:blip r:embed="rId3"/>
            <a:srcRect r="32652"/>
            <a:stretch/>
          </p:blipFill>
          <p:spPr>
            <a:xfrm>
              <a:off x="9881819" y="2921441"/>
              <a:ext cx="2310181" cy="1733507"/>
            </a:xfrm>
            <a:prstGeom prst="rect">
              <a:avLst/>
            </a:prstGeom>
          </p:spPr>
        </p:pic>
      </p:grpSp>
      <p:grpSp>
        <p:nvGrpSpPr>
          <p:cNvPr id="14" name="Groupe 13"/>
          <p:cNvGrpSpPr/>
          <p:nvPr/>
        </p:nvGrpSpPr>
        <p:grpSpPr>
          <a:xfrm>
            <a:off x="87076" y="4640328"/>
            <a:ext cx="11422753" cy="1694481"/>
            <a:chOff x="87076" y="4640328"/>
            <a:chExt cx="11422753" cy="1694481"/>
          </a:xfrm>
        </p:grpSpPr>
        <p:sp>
          <p:nvSpPr>
            <p:cNvPr id="8" name="ZoneTexte 7"/>
            <p:cNvSpPr txBox="1"/>
            <p:nvPr/>
          </p:nvSpPr>
          <p:spPr>
            <a:xfrm>
              <a:off x="87076" y="4640328"/>
              <a:ext cx="7975260" cy="646331"/>
            </a:xfrm>
            <a:prstGeom prst="rect">
              <a:avLst/>
            </a:prstGeom>
            <a:noFill/>
          </p:spPr>
          <p:txBody>
            <a:bodyPr wrap="none" rtlCol="0">
              <a:spAutoFit/>
            </a:bodyPr>
            <a:lstStyle/>
            <a:p>
              <a:pPr marL="285750" indent="-285750">
                <a:buFont typeface="Wingdings" panose="05000000000000000000" pitchFamily="2" charset="2"/>
                <a:buChar char="Ø"/>
              </a:pPr>
              <a:r>
                <a:rPr lang="fr-FR" b="1" dirty="0" smtClean="0"/>
                <a:t>Electron dans un puits de potentiel </a:t>
              </a:r>
              <a:r>
                <a:rPr lang="fr-FR" dirty="0" smtClean="0"/>
                <a:t>=</a:t>
              </a:r>
            </a:p>
            <a:p>
              <a:r>
                <a:rPr lang="fr-FR" dirty="0" smtClean="0"/>
                <a:t>	</a:t>
              </a:r>
              <a:r>
                <a:rPr lang="fr-FR" dirty="0" smtClean="0">
                  <a:sym typeface="Wingdings" panose="05000000000000000000" pitchFamily="2" charset="2"/>
                </a:rPr>
                <a:t> C</a:t>
              </a:r>
              <a:r>
                <a:rPr lang="fr-FR" dirty="0" smtClean="0"/>
                <a:t>onfinement autour de l’atome </a:t>
              </a:r>
              <a:r>
                <a:rPr lang="fr-FR" dirty="0" smtClean="0">
                  <a:sym typeface="Wingdings" panose="05000000000000000000" pitchFamily="2" charset="2"/>
                </a:rPr>
                <a:t> </a:t>
              </a:r>
              <a:r>
                <a:rPr lang="fr-FR" b="1" dirty="0" smtClean="0">
                  <a:solidFill>
                    <a:srgbClr val="FF0000"/>
                  </a:solidFill>
                  <a:sym typeface="Wingdings" panose="05000000000000000000" pitchFamily="2" charset="2"/>
                </a:rPr>
                <a:t>Quantification des énergies</a:t>
              </a:r>
              <a:endParaRPr lang="fr-FR" b="1" dirty="0">
                <a:solidFill>
                  <a:srgbClr val="FF0000"/>
                </a:solidFill>
              </a:endParaRPr>
            </a:p>
          </p:txBody>
        </p:sp>
        <p:pic>
          <p:nvPicPr>
            <p:cNvPr id="11" name="Image 10"/>
            <p:cNvPicPr>
              <a:picLocks noChangeAspect="1"/>
            </p:cNvPicPr>
            <p:nvPr/>
          </p:nvPicPr>
          <p:blipFill>
            <a:blip r:embed="rId4"/>
            <a:stretch>
              <a:fillRect/>
            </a:stretch>
          </p:blipFill>
          <p:spPr>
            <a:xfrm>
              <a:off x="10001974" y="4751217"/>
              <a:ext cx="1507855" cy="1583592"/>
            </a:xfrm>
            <a:prstGeom prst="rect">
              <a:avLst/>
            </a:prstGeom>
          </p:spPr>
        </p:pic>
      </p:grpSp>
      <p:sp>
        <p:nvSpPr>
          <p:cNvPr id="17" name="Espace réservé du numéro de diapositive 1"/>
          <p:cNvSpPr>
            <a:spLocks noGrp="1"/>
          </p:cNvSpPr>
          <p:nvPr>
            <p:ph type="sldNum" sz="quarter" idx="11"/>
          </p:nvPr>
        </p:nvSpPr>
        <p:spPr>
          <a:xfrm>
            <a:off x="438151" y="6403938"/>
            <a:ext cx="1115483" cy="288925"/>
          </a:xfrm>
        </p:spPr>
        <p:txBody>
          <a:bodyPr/>
          <a:lstStyle/>
          <a:p>
            <a:r>
              <a:rPr lang="fr-FR" dirty="0" smtClean="0"/>
              <a:t>page </a:t>
            </a:r>
            <a:fld id="{C6DDD436-036D-4AFC-B45E-DF406FB8E6F8}" type="slidenum">
              <a:rPr lang="fr-FR" smtClean="0"/>
              <a:pPr/>
              <a:t>32</a:t>
            </a:fld>
            <a:endParaRPr lang="fr-FR" dirty="0"/>
          </a:p>
        </p:txBody>
      </p:sp>
      <p:sp>
        <p:nvSpPr>
          <p:cNvPr id="18" name="Titre 1"/>
          <p:cNvSpPr txBox="1">
            <a:spLocks/>
          </p:cNvSpPr>
          <p:nvPr/>
        </p:nvSpPr>
        <p:spPr>
          <a:xfrm>
            <a:off x="2288659" y="6352067"/>
            <a:ext cx="7391400" cy="392666"/>
          </a:xfrm>
          <a:prstGeom prst="rect">
            <a:avLst/>
          </a:prstGeom>
        </p:spPr>
        <p:txBody>
          <a:bodyPr/>
          <a:lstStyle/>
          <a:p>
            <a:pPr>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lang="fr-FR" b="1" kern="0" dirty="0">
              <a:solidFill>
                <a:schemeClr val="tx2"/>
              </a:solidFill>
              <a:latin typeface="+mj-lt"/>
              <a:ea typeface="+mj-ea"/>
              <a:cs typeface="+mj-cs"/>
            </a:endParaRPr>
          </a:p>
        </p:txBody>
      </p:sp>
    </p:spTree>
    <p:extLst>
      <p:ext uri="{BB962C8B-B14F-4D97-AF65-F5344CB8AC3E}">
        <p14:creationId xmlns:p14="http://schemas.microsoft.com/office/powerpoint/2010/main" val="2619370584"/>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txBox="1">
            <a:spLocks noChangeArrowheads="1"/>
          </p:cNvSpPr>
          <p:nvPr/>
        </p:nvSpPr>
        <p:spPr>
          <a:xfrm>
            <a:off x="130232" y="985590"/>
            <a:ext cx="9067800" cy="513169"/>
          </a:xfrm>
          <a:prstGeom prst="rect">
            <a:avLst/>
          </a:prstGeom>
        </p:spPr>
        <p:txBody>
          <a:bodyPr/>
          <a:lstStyle/>
          <a:p>
            <a:r>
              <a:rPr lang="fr-FR" sz="2400" b="1" kern="0" dirty="0">
                <a:solidFill>
                  <a:srgbClr val="DA6667"/>
                </a:solidFill>
                <a:latin typeface="Arial Narrow" pitchFamily="34" charset="0"/>
              </a:rPr>
              <a:t>Le milieu amplificateur plongé dans une cavité résonante</a:t>
            </a:r>
            <a:endParaRPr lang="fr-FR" sz="2400" b="1" kern="0" dirty="0">
              <a:solidFill>
                <a:srgbClr val="DA6667"/>
              </a:solidFill>
              <a:latin typeface="Arial Narrow" pitchFamily="34" charset="0"/>
              <a:ea typeface="+mj-ea"/>
              <a:cs typeface="+mj-cs"/>
            </a:endParaRPr>
          </a:p>
        </p:txBody>
      </p:sp>
      <p:sp>
        <p:nvSpPr>
          <p:cNvPr id="6" name="Rectangle 5"/>
          <p:cNvSpPr/>
          <p:nvPr/>
        </p:nvSpPr>
        <p:spPr bwMode="auto">
          <a:xfrm>
            <a:off x="3378681" y="1913095"/>
            <a:ext cx="4944639" cy="1751012"/>
          </a:xfrm>
          <a:prstGeom prst="rect">
            <a:avLst/>
          </a:prstGeom>
          <a:solidFill>
            <a:srgbClr val="BBE0E3"/>
          </a:solidFill>
          <a:ln w="25400" cap="flat" cmpd="sng" algn="ctr">
            <a:solidFill>
              <a:srgbClr val="BBE0E3">
                <a:shade val="50000"/>
              </a:srgbClr>
            </a:solidFill>
            <a:prstDash val="solid"/>
          </a:ln>
          <a:effectLst/>
        </p:spPr>
        <p:txBody>
          <a:bodyPr anchor="ctr"/>
          <a:lstStyle/>
          <a:p>
            <a:pPr algn="ctr" fontAlgn="auto">
              <a:spcBef>
                <a:spcPts val="0"/>
              </a:spcBef>
              <a:spcAft>
                <a:spcPts val="0"/>
              </a:spcAft>
              <a:defRPr/>
            </a:pPr>
            <a:endParaRPr lang="fr-FR" kern="0" dirty="0">
              <a:solidFill>
                <a:srgbClr val="FFFFFF"/>
              </a:solidFill>
              <a:latin typeface="Arial"/>
            </a:endParaRPr>
          </a:p>
        </p:txBody>
      </p:sp>
      <p:grpSp>
        <p:nvGrpSpPr>
          <p:cNvPr id="7" name="Groupe 6"/>
          <p:cNvGrpSpPr/>
          <p:nvPr/>
        </p:nvGrpSpPr>
        <p:grpSpPr>
          <a:xfrm>
            <a:off x="5278495" y="2711608"/>
            <a:ext cx="598487" cy="320675"/>
            <a:chOff x="2082531" y="3921125"/>
            <a:chExt cx="598487" cy="320675"/>
          </a:xfrm>
        </p:grpSpPr>
        <p:sp>
          <p:nvSpPr>
            <p:cNvPr id="8" name="Forme libre 7"/>
            <p:cNvSpPr/>
            <p:nvPr/>
          </p:nvSpPr>
          <p:spPr bwMode="auto">
            <a:xfrm>
              <a:off x="2093643" y="3921125"/>
              <a:ext cx="587375" cy="150813"/>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sp>
          <p:nvSpPr>
            <p:cNvPr id="9" name="Forme libre 8"/>
            <p:cNvSpPr/>
            <p:nvPr/>
          </p:nvSpPr>
          <p:spPr bwMode="auto">
            <a:xfrm>
              <a:off x="2082531" y="4090988"/>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grpSp>
      <p:grpSp>
        <p:nvGrpSpPr>
          <p:cNvPr id="10" name="Groupe 9"/>
          <p:cNvGrpSpPr/>
          <p:nvPr/>
        </p:nvGrpSpPr>
        <p:grpSpPr>
          <a:xfrm>
            <a:off x="6427845" y="2587782"/>
            <a:ext cx="611187" cy="636588"/>
            <a:chOff x="3231881" y="3797300"/>
            <a:chExt cx="611187" cy="636588"/>
          </a:xfrm>
        </p:grpSpPr>
        <p:sp>
          <p:nvSpPr>
            <p:cNvPr id="11" name="Forme libre 10"/>
            <p:cNvSpPr/>
            <p:nvPr/>
          </p:nvSpPr>
          <p:spPr bwMode="auto">
            <a:xfrm>
              <a:off x="3255693" y="3797300"/>
              <a:ext cx="587375" cy="150813"/>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sp>
          <p:nvSpPr>
            <p:cNvPr id="12" name="Forme libre 11"/>
            <p:cNvSpPr/>
            <p:nvPr/>
          </p:nvSpPr>
          <p:spPr bwMode="auto">
            <a:xfrm>
              <a:off x="3242993" y="3967163"/>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sp>
          <p:nvSpPr>
            <p:cNvPr id="13" name="Forme libre 12"/>
            <p:cNvSpPr/>
            <p:nvPr/>
          </p:nvSpPr>
          <p:spPr bwMode="auto">
            <a:xfrm>
              <a:off x="3242993" y="4113213"/>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sp>
          <p:nvSpPr>
            <p:cNvPr id="14" name="Forme libre 13"/>
            <p:cNvSpPr/>
            <p:nvPr/>
          </p:nvSpPr>
          <p:spPr bwMode="auto">
            <a:xfrm>
              <a:off x="3231881" y="4283075"/>
              <a:ext cx="587375" cy="150813"/>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grpSp>
      <p:grpSp>
        <p:nvGrpSpPr>
          <p:cNvPr id="15" name="Groupe 14"/>
          <p:cNvGrpSpPr/>
          <p:nvPr/>
        </p:nvGrpSpPr>
        <p:grpSpPr>
          <a:xfrm>
            <a:off x="7569257" y="2343308"/>
            <a:ext cx="612775" cy="1306513"/>
            <a:chOff x="4373293" y="3552825"/>
            <a:chExt cx="612775" cy="1306513"/>
          </a:xfrm>
        </p:grpSpPr>
        <p:sp>
          <p:nvSpPr>
            <p:cNvPr id="16" name="Forme libre 15"/>
            <p:cNvSpPr/>
            <p:nvPr/>
          </p:nvSpPr>
          <p:spPr bwMode="auto">
            <a:xfrm>
              <a:off x="4398693" y="3552825"/>
              <a:ext cx="587375" cy="150813"/>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sp>
          <p:nvSpPr>
            <p:cNvPr id="17" name="Forme libre 16"/>
            <p:cNvSpPr/>
            <p:nvPr/>
          </p:nvSpPr>
          <p:spPr bwMode="auto">
            <a:xfrm>
              <a:off x="4387581" y="3722688"/>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sp>
          <p:nvSpPr>
            <p:cNvPr id="18" name="Forme libre 17"/>
            <p:cNvSpPr/>
            <p:nvPr/>
          </p:nvSpPr>
          <p:spPr bwMode="auto">
            <a:xfrm>
              <a:off x="4387581" y="3868738"/>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sp>
          <p:nvSpPr>
            <p:cNvPr id="19" name="Forme libre 18"/>
            <p:cNvSpPr/>
            <p:nvPr/>
          </p:nvSpPr>
          <p:spPr bwMode="auto">
            <a:xfrm>
              <a:off x="4376468" y="4038600"/>
              <a:ext cx="587375" cy="150813"/>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sp>
          <p:nvSpPr>
            <p:cNvPr id="20" name="Forme libre 19"/>
            <p:cNvSpPr/>
            <p:nvPr/>
          </p:nvSpPr>
          <p:spPr bwMode="auto">
            <a:xfrm>
              <a:off x="4397106" y="4222750"/>
              <a:ext cx="587375" cy="150813"/>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sp>
          <p:nvSpPr>
            <p:cNvPr id="21" name="Forme libre 20"/>
            <p:cNvSpPr/>
            <p:nvPr/>
          </p:nvSpPr>
          <p:spPr bwMode="auto">
            <a:xfrm>
              <a:off x="4384406" y="4392613"/>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sp>
          <p:nvSpPr>
            <p:cNvPr id="22" name="Forme libre 21"/>
            <p:cNvSpPr/>
            <p:nvPr/>
          </p:nvSpPr>
          <p:spPr bwMode="auto">
            <a:xfrm>
              <a:off x="4384406" y="4538663"/>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sp>
          <p:nvSpPr>
            <p:cNvPr id="23" name="Forme libre 22"/>
            <p:cNvSpPr/>
            <p:nvPr/>
          </p:nvSpPr>
          <p:spPr bwMode="auto">
            <a:xfrm>
              <a:off x="4373293" y="4708525"/>
              <a:ext cx="587375" cy="150813"/>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grpSp>
      <p:sp>
        <p:nvSpPr>
          <p:cNvPr id="24" name="Étoile à 5 branches 23"/>
          <p:cNvSpPr/>
          <p:nvPr/>
        </p:nvSpPr>
        <p:spPr bwMode="auto">
          <a:xfrm>
            <a:off x="5870632" y="2594133"/>
            <a:ext cx="138113" cy="130175"/>
          </a:xfrm>
          <a:prstGeom prst="star5">
            <a:avLst/>
          </a:prstGeom>
          <a:solidFill>
            <a:srgbClr val="BBE0E3"/>
          </a:solidFill>
          <a:ln w="19050" cap="flat" cmpd="sng" algn="ctr">
            <a:solidFill>
              <a:srgbClr val="000000"/>
            </a:solidFill>
            <a:prstDash val="solid"/>
          </a:ln>
          <a:effectLst/>
        </p:spPr>
        <p:txBody>
          <a:bodyPr anchor="ctr"/>
          <a:lstStyle/>
          <a:p>
            <a:pPr algn="ctr" fontAlgn="auto">
              <a:spcBef>
                <a:spcPts val="0"/>
              </a:spcBef>
              <a:spcAft>
                <a:spcPts val="0"/>
              </a:spcAft>
              <a:defRPr/>
            </a:pPr>
            <a:endParaRPr lang="fr-FR" kern="0">
              <a:solidFill>
                <a:srgbClr val="FFFFFF"/>
              </a:solidFill>
              <a:latin typeface="Arial"/>
            </a:endParaRPr>
          </a:p>
        </p:txBody>
      </p:sp>
      <p:grpSp>
        <p:nvGrpSpPr>
          <p:cNvPr id="29" name="Groupe 28"/>
          <p:cNvGrpSpPr/>
          <p:nvPr/>
        </p:nvGrpSpPr>
        <p:grpSpPr>
          <a:xfrm>
            <a:off x="3482385" y="2808446"/>
            <a:ext cx="1451039" cy="512791"/>
            <a:chOff x="286421" y="4017963"/>
            <a:chExt cx="1451039" cy="512791"/>
          </a:xfrm>
        </p:grpSpPr>
        <p:sp>
          <p:nvSpPr>
            <p:cNvPr id="30" name="Forme libre 29"/>
            <p:cNvSpPr/>
            <p:nvPr/>
          </p:nvSpPr>
          <p:spPr bwMode="auto">
            <a:xfrm>
              <a:off x="906193" y="4017963"/>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0070C0"/>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sp>
          <p:nvSpPr>
            <p:cNvPr id="31" name="ZoneTexte 42"/>
            <p:cNvSpPr txBox="1">
              <a:spLocks noChangeArrowheads="1"/>
            </p:cNvSpPr>
            <p:nvPr/>
          </p:nvSpPr>
          <p:spPr bwMode="auto">
            <a:xfrm>
              <a:off x="286421" y="4192200"/>
              <a:ext cx="1451039" cy="338554"/>
            </a:xfrm>
            <a:prstGeom prst="rect">
              <a:avLst/>
            </a:prstGeom>
            <a:noFill/>
            <a:ln w="9525">
              <a:noFill/>
              <a:miter lim="800000"/>
              <a:headEnd/>
              <a:tailEnd/>
            </a:ln>
          </p:spPr>
          <p:txBody>
            <a:bodyPr wrap="none">
              <a:spAutoFit/>
            </a:bodyPr>
            <a:lstStyle/>
            <a:p>
              <a:pPr algn="ctr" fontAlgn="auto">
                <a:spcBef>
                  <a:spcPts val="0"/>
                </a:spcBef>
                <a:spcAft>
                  <a:spcPts val="0"/>
                </a:spcAft>
                <a:defRPr/>
              </a:pPr>
              <a:r>
                <a:rPr lang="fr-FR" sz="1600" kern="0" dirty="0">
                  <a:solidFill>
                    <a:srgbClr val="0070C0"/>
                  </a:solidFill>
                  <a:latin typeface="Arial Narrow" pitchFamily="34" charset="0"/>
                </a:rPr>
                <a:t>Photon spontané</a:t>
              </a:r>
            </a:p>
          </p:txBody>
        </p:sp>
      </p:grpSp>
      <p:grpSp>
        <p:nvGrpSpPr>
          <p:cNvPr id="32" name="Groupe 31"/>
          <p:cNvGrpSpPr/>
          <p:nvPr/>
        </p:nvGrpSpPr>
        <p:grpSpPr>
          <a:xfrm>
            <a:off x="5951594" y="1989256"/>
            <a:ext cx="1768000" cy="562015"/>
            <a:chOff x="2755631" y="3198773"/>
            <a:chExt cx="1768000" cy="562015"/>
          </a:xfrm>
        </p:grpSpPr>
        <p:sp>
          <p:nvSpPr>
            <p:cNvPr id="33" name="Forme libre 32"/>
            <p:cNvSpPr/>
            <p:nvPr/>
          </p:nvSpPr>
          <p:spPr bwMode="auto">
            <a:xfrm rot="20316049">
              <a:off x="2755631" y="3609975"/>
              <a:ext cx="587375" cy="150813"/>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0070C0"/>
              </a:solidFill>
              <a:prstDash val="sysDash"/>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sp>
          <p:nvSpPr>
            <p:cNvPr id="34" name="ZoneTexte 52"/>
            <p:cNvSpPr txBox="1">
              <a:spLocks noChangeArrowheads="1"/>
            </p:cNvSpPr>
            <p:nvPr/>
          </p:nvSpPr>
          <p:spPr bwMode="auto">
            <a:xfrm rot="20658777">
              <a:off x="3217068" y="3198773"/>
              <a:ext cx="1306563" cy="430683"/>
            </a:xfrm>
            <a:prstGeom prst="rect">
              <a:avLst/>
            </a:prstGeom>
            <a:noFill/>
            <a:ln w="9525">
              <a:noFill/>
              <a:miter lim="800000"/>
              <a:headEnd/>
              <a:tailEnd/>
            </a:ln>
          </p:spPr>
          <p:txBody>
            <a:bodyPr wrap="none">
              <a:spAutoFit/>
            </a:bodyPr>
            <a:lstStyle/>
            <a:p>
              <a:pPr fontAlgn="auto">
                <a:spcBef>
                  <a:spcPts val="0"/>
                </a:spcBef>
                <a:spcAft>
                  <a:spcPts val="0"/>
                </a:spcAft>
                <a:defRPr/>
              </a:pPr>
              <a:r>
                <a:rPr lang="fr-FR" sz="1100" b="1" i="1" kern="0">
                  <a:solidFill>
                    <a:srgbClr val="1A49A6"/>
                  </a:solidFill>
                  <a:latin typeface="Arial Narrow" pitchFamily="34" charset="0"/>
                </a:rPr>
                <a:t>Emission spontanée</a:t>
              </a:r>
            </a:p>
            <a:p>
              <a:pPr fontAlgn="auto">
                <a:spcBef>
                  <a:spcPts val="0"/>
                </a:spcBef>
                <a:spcAft>
                  <a:spcPts val="0"/>
                </a:spcAft>
                <a:defRPr/>
              </a:pPr>
              <a:r>
                <a:rPr lang="fr-FR" sz="1100" b="1" i="1" kern="0">
                  <a:solidFill>
                    <a:srgbClr val="1A49A6"/>
                  </a:solidFill>
                  <a:latin typeface="Arial Narrow" pitchFamily="34" charset="0"/>
                </a:rPr>
                <a:t>non guidée</a:t>
              </a:r>
            </a:p>
          </p:txBody>
        </p:sp>
      </p:grpSp>
      <p:sp>
        <p:nvSpPr>
          <p:cNvPr id="35" name="ZoneTexte 63"/>
          <p:cNvSpPr txBox="1">
            <a:spLocks noChangeArrowheads="1"/>
          </p:cNvSpPr>
          <p:nvPr/>
        </p:nvSpPr>
        <p:spPr bwMode="auto">
          <a:xfrm>
            <a:off x="5003038" y="1561244"/>
            <a:ext cx="1954381" cy="369332"/>
          </a:xfrm>
          <a:prstGeom prst="rect">
            <a:avLst/>
          </a:prstGeom>
          <a:noFill/>
          <a:ln w="9525">
            <a:noFill/>
            <a:miter lim="800000"/>
            <a:headEnd/>
            <a:tailEnd/>
          </a:ln>
        </p:spPr>
        <p:txBody>
          <a:bodyPr wrap="none">
            <a:spAutoFit/>
          </a:bodyPr>
          <a:lstStyle/>
          <a:p>
            <a:pPr fontAlgn="auto">
              <a:spcBef>
                <a:spcPts val="0"/>
              </a:spcBef>
              <a:spcAft>
                <a:spcPts val="0"/>
              </a:spcAft>
              <a:defRPr/>
            </a:pPr>
            <a:r>
              <a:rPr lang="fr-FR" b="1" kern="0" dirty="0" smtClean="0">
                <a:solidFill>
                  <a:sysClr val="windowText" lastClr="000000"/>
                </a:solidFill>
                <a:latin typeface="Arial Narrow" pitchFamily="34" charset="0"/>
              </a:rPr>
              <a:t>Milieu </a:t>
            </a:r>
            <a:r>
              <a:rPr lang="fr-FR" b="1" kern="0" dirty="0">
                <a:solidFill>
                  <a:sysClr val="windowText" lastClr="000000"/>
                </a:solidFill>
                <a:latin typeface="Arial Narrow" pitchFamily="34" charset="0"/>
              </a:rPr>
              <a:t>amplificateur</a:t>
            </a:r>
          </a:p>
        </p:txBody>
      </p:sp>
      <p:sp>
        <p:nvSpPr>
          <p:cNvPr id="36" name="Étoile à 5 branches 35"/>
          <p:cNvSpPr/>
          <p:nvPr/>
        </p:nvSpPr>
        <p:spPr bwMode="auto">
          <a:xfrm>
            <a:off x="6264332" y="3048158"/>
            <a:ext cx="138113" cy="130175"/>
          </a:xfrm>
          <a:prstGeom prst="star5">
            <a:avLst/>
          </a:prstGeom>
          <a:solidFill>
            <a:srgbClr val="BBE0E3"/>
          </a:solidFill>
          <a:ln w="19050" cap="flat" cmpd="sng" algn="ctr">
            <a:solidFill>
              <a:srgbClr val="000000"/>
            </a:solidFill>
            <a:prstDash val="solid"/>
          </a:ln>
          <a:effectLst/>
        </p:spPr>
        <p:txBody>
          <a:bodyPr anchor="ctr"/>
          <a:lstStyle/>
          <a:p>
            <a:pPr algn="ctr" fontAlgn="auto">
              <a:spcBef>
                <a:spcPts val="0"/>
              </a:spcBef>
              <a:spcAft>
                <a:spcPts val="0"/>
              </a:spcAft>
              <a:defRPr/>
            </a:pPr>
            <a:endParaRPr lang="fr-FR" kern="0">
              <a:solidFill>
                <a:srgbClr val="FFFFFF"/>
              </a:solidFill>
              <a:latin typeface="Arial"/>
            </a:endParaRPr>
          </a:p>
        </p:txBody>
      </p:sp>
      <p:sp>
        <p:nvSpPr>
          <p:cNvPr id="37" name="Étoile à 5 branches 36"/>
          <p:cNvSpPr/>
          <p:nvPr/>
        </p:nvSpPr>
        <p:spPr bwMode="auto">
          <a:xfrm>
            <a:off x="5148319" y="2813207"/>
            <a:ext cx="138112" cy="128588"/>
          </a:xfrm>
          <a:prstGeom prst="star5">
            <a:avLst/>
          </a:prstGeom>
          <a:solidFill>
            <a:srgbClr val="BBE0E3"/>
          </a:solidFill>
          <a:ln w="19050" cap="flat" cmpd="sng" algn="ctr">
            <a:solidFill>
              <a:srgbClr val="000000"/>
            </a:solidFill>
            <a:prstDash val="solid"/>
          </a:ln>
          <a:effectLst/>
        </p:spPr>
        <p:txBody>
          <a:bodyPr anchor="ctr"/>
          <a:lstStyle/>
          <a:p>
            <a:pPr algn="ctr" fontAlgn="auto">
              <a:spcBef>
                <a:spcPts val="0"/>
              </a:spcBef>
              <a:spcAft>
                <a:spcPts val="0"/>
              </a:spcAft>
              <a:defRPr/>
            </a:pPr>
            <a:endParaRPr lang="fr-FR" kern="0">
              <a:solidFill>
                <a:srgbClr val="FFFFFF"/>
              </a:solidFill>
              <a:latin typeface="Arial"/>
            </a:endParaRPr>
          </a:p>
        </p:txBody>
      </p:sp>
      <p:sp>
        <p:nvSpPr>
          <p:cNvPr id="38" name="Étoile à 5 branches 37"/>
          <p:cNvSpPr/>
          <p:nvPr/>
        </p:nvSpPr>
        <p:spPr bwMode="auto">
          <a:xfrm>
            <a:off x="6305607" y="2844957"/>
            <a:ext cx="138113" cy="128588"/>
          </a:xfrm>
          <a:prstGeom prst="star5">
            <a:avLst/>
          </a:prstGeom>
          <a:solidFill>
            <a:srgbClr val="BBE0E3"/>
          </a:solidFill>
          <a:ln w="19050" cap="flat" cmpd="sng" algn="ctr">
            <a:solidFill>
              <a:srgbClr val="000000"/>
            </a:solidFill>
            <a:prstDash val="solid"/>
          </a:ln>
          <a:effectLst/>
        </p:spPr>
        <p:txBody>
          <a:bodyPr anchor="ctr"/>
          <a:lstStyle/>
          <a:p>
            <a:pPr algn="ctr" fontAlgn="auto">
              <a:spcBef>
                <a:spcPts val="0"/>
              </a:spcBef>
              <a:spcAft>
                <a:spcPts val="0"/>
              </a:spcAft>
              <a:defRPr/>
            </a:pPr>
            <a:endParaRPr lang="fr-FR" kern="0">
              <a:solidFill>
                <a:srgbClr val="FFFFFF"/>
              </a:solidFill>
              <a:latin typeface="Arial"/>
            </a:endParaRPr>
          </a:p>
        </p:txBody>
      </p:sp>
      <p:sp>
        <p:nvSpPr>
          <p:cNvPr id="39" name="Étoile à 5 branches 38"/>
          <p:cNvSpPr/>
          <p:nvPr/>
        </p:nvSpPr>
        <p:spPr bwMode="auto">
          <a:xfrm>
            <a:off x="7407332" y="2859246"/>
            <a:ext cx="138113" cy="128587"/>
          </a:xfrm>
          <a:prstGeom prst="star5">
            <a:avLst/>
          </a:prstGeom>
          <a:solidFill>
            <a:srgbClr val="BBE0E3"/>
          </a:solidFill>
          <a:ln w="19050" cap="flat" cmpd="sng" algn="ctr">
            <a:solidFill>
              <a:srgbClr val="000000"/>
            </a:solidFill>
            <a:prstDash val="solid"/>
          </a:ln>
          <a:effectLst/>
        </p:spPr>
        <p:txBody>
          <a:bodyPr anchor="ctr"/>
          <a:lstStyle/>
          <a:p>
            <a:pPr algn="ctr" fontAlgn="auto">
              <a:spcBef>
                <a:spcPts val="0"/>
              </a:spcBef>
              <a:spcAft>
                <a:spcPts val="0"/>
              </a:spcAft>
              <a:defRPr/>
            </a:pPr>
            <a:endParaRPr lang="fr-FR" kern="0">
              <a:solidFill>
                <a:srgbClr val="FFFFFF"/>
              </a:solidFill>
              <a:latin typeface="Arial"/>
            </a:endParaRPr>
          </a:p>
        </p:txBody>
      </p:sp>
      <p:sp>
        <p:nvSpPr>
          <p:cNvPr id="40" name="Étoile à 5 branches 39"/>
          <p:cNvSpPr/>
          <p:nvPr/>
        </p:nvSpPr>
        <p:spPr bwMode="auto">
          <a:xfrm>
            <a:off x="6877107" y="3089432"/>
            <a:ext cx="138113" cy="128588"/>
          </a:xfrm>
          <a:prstGeom prst="star5">
            <a:avLst/>
          </a:prstGeom>
          <a:solidFill>
            <a:srgbClr val="BBE0E3"/>
          </a:solidFill>
          <a:ln w="19050" cap="flat" cmpd="sng" algn="ctr">
            <a:solidFill>
              <a:srgbClr val="000000"/>
            </a:solidFill>
            <a:prstDash val="solid"/>
          </a:ln>
          <a:effectLst/>
        </p:spPr>
        <p:txBody>
          <a:bodyPr anchor="ctr"/>
          <a:lstStyle/>
          <a:p>
            <a:pPr algn="ctr" fontAlgn="auto">
              <a:spcBef>
                <a:spcPts val="0"/>
              </a:spcBef>
              <a:spcAft>
                <a:spcPts val="0"/>
              </a:spcAft>
              <a:defRPr/>
            </a:pPr>
            <a:endParaRPr lang="fr-FR" kern="0">
              <a:solidFill>
                <a:srgbClr val="FFFFFF"/>
              </a:solidFill>
              <a:latin typeface="Arial"/>
            </a:endParaRPr>
          </a:p>
        </p:txBody>
      </p:sp>
      <p:sp>
        <p:nvSpPr>
          <p:cNvPr id="41" name="Étoile à 5 branches 40"/>
          <p:cNvSpPr/>
          <p:nvPr/>
        </p:nvSpPr>
        <p:spPr bwMode="auto">
          <a:xfrm>
            <a:off x="7516870" y="3097371"/>
            <a:ext cx="136525" cy="130175"/>
          </a:xfrm>
          <a:prstGeom prst="star5">
            <a:avLst/>
          </a:prstGeom>
          <a:solidFill>
            <a:srgbClr val="BBE0E3"/>
          </a:solidFill>
          <a:ln w="19050" cap="flat" cmpd="sng" algn="ctr">
            <a:solidFill>
              <a:srgbClr val="000000"/>
            </a:solidFill>
            <a:prstDash val="solid"/>
          </a:ln>
          <a:effectLst/>
        </p:spPr>
        <p:txBody>
          <a:bodyPr anchor="ctr"/>
          <a:lstStyle/>
          <a:p>
            <a:pPr algn="ctr" fontAlgn="auto">
              <a:spcBef>
                <a:spcPts val="0"/>
              </a:spcBef>
              <a:spcAft>
                <a:spcPts val="0"/>
              </a:spcAft>
              <a:defRPr/>
            </a:pPr>
            <a:endParaRPr lang="fr-FR" kern="0">
              <a:solidFill>
                <a:srgbClr val="FFFFFF"/>
              </a:solidFill>
              <a:latin typeface="Arial"/>
            </a:endParaRPr>
          </a:p>
        </p:txBody>
      </p:sp>
      <p:grpSp>
        <p:nvGrpSpPr>
          <p:cNvPr id="42" name="Groupe 41"/>
          <p:cNvGrpSpPr/>
          <p:nvPr/>
        </p:nvGrpSpPr>
        <p:grpSpPr>
          <a:xfrm flipH="1">
            <a:off x="7719595" y="2136873"/>
            <a:ext cx="612775" cy="1304925"/>
            <a:chOff x="5259118" y="3473450"/>
            <a:chExt cx="612775" cy="1304925"/>
          </a:xfrm>
        </p:grpSpPr>
        <p:sp>
          <p:nvSpPr>
            <p:cNvPr id="43" name="Forme libre 42"/>
            <p:cNvSpPr/>
            <p:nvPr/>
          </p:nvSpPr>
          <p:spPr bwMode="auto">
            <a:xfrm>
              <a:off x="5284518" y="3473450"/>
              <a:ext cx="587375" cy="149225"/>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sp>
          <p:nvSpPr>
            <p:cNvPr id="44" name="Forme libre 43"/>
            <p:cNvSpPr/>
            <p:nvPr/>
          </p:nvSpPr>
          <p:spPr bwMode="auto">
            <a:xfrm>
              <a:off x="5273406" y="3641725"/>
              <a:ext cx="587375" cy="150813"/>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sp>
          <p:nvSpPr>
            <p:cNvPr id="45" name="Forme libre 44"/>
            <p:cNvSpPr/>
            <p:nvPr/>
          </p:nvSpPr>
          <p:spPr bwMode="auto">
            <a:xfrm>
              <a:off x="5273406" y="3789363"/>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sp>
          <p:nvSpPr>
            <p:cNvPr id="46" name="Forme libre 45"/>
            <p:cNvSpPr/>
            <p:nvPr/>
          </p:nvSpPr>
          <p:spPr bwMode="auto">
            <a:xfrm>
              <a:off x="5262293" y="3957638"/>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sp>
          <p:nvSpPr>
            <p:cNvPr id="47" name="Forme libre 46"/>
            <p:cNvSpPr/>
            <p:nvPr/>
          </p:nvSpPr>
          <p:spPr bwMode="auto">
            <a:xfrm>
              <a:off x="5281343" y="4141788"/>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sp>
          <p:nvSpPr>
            <p:cNvPr id="48" name="Forme libre 47"/>
            <p:cNvSpPr/>
            <p:nvPr/>
          </p:nvSpPr>
          <p:spPr bwMode="auto">
            <a:xfrm>
              <a:off x="5270231" y="4311650"/>
              <a:ext cx="587375" cy="150813"/>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sp>
          <p:nvSpPr>
            <p:cNvPr id="49" name="Forme libre 48"/>
            <p:cNvSpPr/>
            <p:nvPr/>
          </p:nvSpPr>
          <p:spPr bwMode="auto">
            <a:xfrm>
              <a:off x="5270231" y="4459288"/>
              <a:ext cx="587375" cy="149225"/>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sp>
          <p:nvSpPr>
            <p:cNvPr id="50" name="Forme libre 49"/>
            <p:cNvSpPr/>
            <p:nvPr/>
          </p:nvSpPr>
          <p:spPr bwMode="auto">
            <a:xfrm>
              <a:off x="5259118" y="4627563"/>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grpSp>
      <p:sp>
        <p:nvSpPr>
          <p:cNvPr id="59" name="Étoile à 5 branches 58"/>
          <p:cNvSpPr/>
          <p:nvPr/>
        </p:nvSpPr>
        <p:spPr bwMode="auto">
          <a:xfrm>
            <a:off x="5684894" y="3033871"/>
            <a:ext cx="138112" cy="130175"/>
          </a:xfrm>
          <a:prstGeom prst="star5">
            <a:avLst/>
          </a:prstGeom>
          <a:solidFill>
            <a:srgbClr val="BBE0E3"/>
          </a:solidFill>
          <a:ln w="19050" cap="flat" cmpd="sng" algn="ctr">
            <a:solidFill>
              <a:srgbClr val="000000"/>
            </a:solidFill>
            <a:prstDash val="solid"/>
          </a:ln>
          <a:effectLst/>
        </p:spPr>
        <p:txBody>
          <a:bodyPr anchor="ctr"/>
          <a:lstStyle/>
          <a:p>
            <a:pPr algn="ctr" fontAlgn="auto">
              <a:spcBef>
                <a:spcPts val="0"/>
              </a:spcBef>
              <a:spcAft>
                <a:spcPts val="0"/>
              </a:spcAft>
              <a:defRPr/>
            </a:pPr>
            <a:endParaRPr lang="fr-FR" kern="0" dirty="0">
              <a:solidFill>
                <a:srgbClr val="FFFFFF"/>
              </a:solidFill>
              <a:latin typeface="Arial"/>
            </a:endParaRPr>
          </a:p>
        </p:txBody>
      </p:sp>
      <p:grpSp>
        <p:nvGrpSpPr>
          <p:cNvPr id="60" name="Groupe 59"/>
          <p:cNvGrpSpPr/>
          <p:nvPr/>
        </p:nvGrpSpPr>
        <p:grpSpPr>
          <a:xfrm>
            <a:off x="8629431" y="1673383"/>
            <a:ext cx="304650" cy="2113441"/>
            <a:chOff x="6320430" y="1966828"/>
            <a:chExt cx="304650" cy="2113441"/>
          </a:xfrm>
        </p:grpSpPr>
        <p:cxnSp>
          <p:nvCxnSpPr>
            <p:cNvPr id="61" name="Connecteur droit 60"/>
            <p:cNvCxnSpPr/>
            <p:nvPr/>
          </p:nvCxnSpPr>
          <p:spPr>
            <a:xfrm>
              <a:off x="6320430" y="2070315"/>
              <a:ext cx="0" cy="2009954"/>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62" name="Connecteur droit 61"/>
            <p:cNvCxnSpPr/>
            <p:nvPr/>
          </p:nvCxnSpPr>
          <p:spPr>
            <a:xfrm flipV="1">
              <a:off x="6320430" y="19668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63" name="Connecteur droit 62"/>
            <p:cNvCxnSpPr/>
            <p:nvPr/>
          </p:nvCxnSpPr>
          <p:spPr>
            <a:xfrm flipV="1">
              <a:off x="6320430" y="21192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64" name="Connecteur droit 63"/>
            <p:cNvCxnSpPr/>
            <p:nvPr/>
          </p:nvCxnSpPr>
          <p:spPr>
            <a:xfrm flipV="1">
              <a:off x="6320430" y="22716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65" name="Connecteur droit 64"/>
            <p:cNvCxnSpPr/>
            <p:nvPr/>
          </p:nvCxnSpPr>
          <p:spPr>
            <a:xfrm flipV="1">
              <a:off x="6320430" y="24240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66" name="Connecteur droit 65"/>
            <p:cNvCxnSpPr/>
            <p:nvPr/>
          </p:nvCxnSpPr>
          <p:spPr>
            <a:xfrm flipV="1">
              <a:off x="6320430" y="25764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67" name="Connecteur droit 66"/>
            <p:cNvCxnSpPr/>
            <p:nvPr/>
          </p:nvCxnSpPr>
          <p:spPr>
            <a:xfrm flipV="1">
              <a:off x="6320430" y="27288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68" name="Connecteur droit 67"/>
            <p:cNvCxnSpPr/>
            <p:nvPr/>
          </p:nvCxnSpPr>
          <p:spPr>
            <a:xfrm flipV="1">
              <a:off x="6320430" y="28812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69" name="Connecteur droit 68"/>
            <p:cNvCxnSpPr/>
            <p:nvPr/>
          </p:nvCxnSpPr>
          <p:spPr>
            <a:xfrm flipV="1">
              <a:off x="6320430" y="30336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70" name="Connecteur droit 69"/>
            <p:cNvCxnSpPr/>
            <p:nvPr/>
          </p:nvCxnSpPr>
          <p:spPr>
            <a:xfrm flipV="1">
              <a:off x="6320430" y="31860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71" name="Connecteur droit 70"/>
            <p:cNvCxnSpPr/>
            <p:nvPr/>
          </p:nvCxnSpPr>
          <p:spPr>
            <a:xfrm flipV="1">
              <a:off x="6320430" y="33384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72" name="Connecteur droit 71"/>
            <p:cNvCxnSpPr/>
            <p:nvPr/>
          </p:nvCxnSpPr>
          <p:spPr>
            <a:xfrm flipV="1">
              <a:off x="6320430" y="34908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73" name="Connecteur droit 72"/>
            <p:cNvCxnSpPr/>
            <p:nvPr/>
          </p:nvCxnSpPr>
          <p:spPr>
            <a:xfrm flipV="1">
              <a:off x="6320430" y="36432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74" name="Connecteur droit 73"/>
            <p:cNvCxnSpPr/>
            <p:nvPr/>
          </p:nvCxnSpPr>
          <p:spPr>
            <a:xfrm flipV="1">
              <a:off x="6320430" y="37956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grpSp>
      <p:grpSp>
        <p:nvGrpSpPr>
          <p:cNvPr id="75" name="Groupe 74"/>
          <p:cNvGrpSpPr/>
          <p:nvPr/>
        </p:nvGrpSpPr>
        <p:grpSpPr>
          <a:xfrm flipH="1">
            <a:off x="2648449" y="1673383"/>
            <a:ext cx="304650" cy="2113441"/>
            <a:chOff x="6320430" y="1966828"/>
            <a:chExt cx="304650" cy="2113441"/>
          </a:xfrm>
        </p:grpSpPr>
        <p:cxnSp>
          <p:nvCxnSpPr>
            <p:cNvPr id="76" name="Connecteur droit 75"/>
            <p:cNvCxnSpPr/>
            <p:nvPr/>
          </p:nvCxnSpPr>
          <p:spPr>
            <a:xfrm>
              <a:off x="6320430" y="2070315"/>
              <a:ext cx="0" cy="2009954"/>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77" name="Connecteur droit 76"/>
            <p:cNvCxnSpPr/>
            <p:nvPr/>
          </p:nvCxnSpPr>
          <p:spPr>
            <a:xfrm flipV="1">
              <a:off x="6320430" y="19668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78" name="Connecteur droit 77"/>
            <p:cNvCxnSpPr/>
            <p:nvPr/>
          </p:nvCxnSpPr>
          <p:spPr>
            <a:xfrm flipV="1">
              <a:off x="6320430" y="21192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79" name="Connecteur droit 78"/>
            <p:cNvCxnSpPr/>
            <p:nvPr/>
          </p:nvCxnSpPr>
          <p:spPr>
            <a:xfrm flipV="1">
              <a:off x="6320430" y="22716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80" name="Connecteur droit 79"/>
            <p:cNvCxnSpPr/>
            <p:nvPr/>
          </p:nvCxnSpPr>
          <p:spPr>
            <a:xfrm flipV="1">
              <a:off x="6320430" y="24240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81" name="Connecteur droit 80"/>
            <p:cNvCxnSpPr/>
            <p:nvPr/>
          </p:nvCxnSpPr>
          <p:spPr>
            <a:xfrm flipV="1">
              <a:off x="6320430" y="25764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82" name="Connecteur droit 81"/>
            <p:cNvCxnSpPr/>
            <p:nvPr/>
          </p:nvCxnSpPr>
          <p:spPr>
            <a:xfrm flipV="1">
              <a:off x="6320430" y="27288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83" name="Connecteur droit 82"/>
            <p:cNvCxnSpPr/>
            <p:nvPr/>
          </p:nvCxnSpPr>
          <p:spPr>
            <a:xfrm flipV="1">
              <a:off x="6320430" y="28812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84" name="Connecteur droit 83"/>
            <p:cNvCxnSpPr/>
            <p:nvPr/>
          </p:nvCxnSpPr>
          <p:spPr>
            <a:xfrm flipV="1">
              <a:off x="6320430" y="30336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85" name="Connecteur droit 84"/>
            <p:cNvCxnSpPr/>
            <p:nvPr/>
          </p:nvCxnSpPr>
          <p:spPr>
            <a:xfrm flipV="1">
              <a:off x="6320430" y="31860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86" name="Connecteur droit 85"/>
            <p:cNvCxnSpPr/>
            <p:nvPr/>
          </p:nvCxnSpPr>
          <p:spPr>
            <a:xfrm flipV="1">
              <a:off x="6320430" y="33384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87" name="Connecteur droit 86"/>
            <p:cNvCxnSpPr/>
            <p:nvPr/>
          </p:nvCxnSpPr>
          <p:spPr>
            <a:xfrm flipV="1">
              <a:off x="6320430" y="34908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88" name="Connecteur droit 87"/>
            <p:cNvCxnSpPr/>
            <p:nvPr/>
          </p:nvCxnSpPr>
          <p:spPr>
            <a:xfrm flipV="1">
              <a:off x="6320430" y="36432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cxnSp>
          <p:nvCxnSpPr>
            <p:cNvPr id="89" name="Connecteur droit 88"/>
            <p:cNvCxnSpPr/>
            <p:nvPr/>
          </p:nvCxnSpPr>
          <p:spPr>
            <a:xfrm flipV="1">
              <a:off x="6320430" y="3795628"/>
              <a:ext cx="304650" cy="232913"/>
            </a:xfrm>
            <a:prstGeom prst="line">
              <a:avLst/>
            </a:prstGeom>
            <a:ln w="28575">
              <a:solidFill>
                <a:schemeClr val="tx1"/>
              </a:solidFill>
              <a:headEnd type="none" w="med" len="med"/>
              <a:tailEnd type="none" w="med" len="med"/>
            </a:ln>
          </p:spPr>
          <p:style>
            <a:lnRef idx="1">
              <a:schemeClr val="accent6"/>
            </a:lnRef>
            <a:fillRef idx="0">
              <a:schemeClr val="accent6"/>
            </a:fillRef>
            <a:effectRef idx="0">
              <a:schemeClr val="accent6"/>
            </a:effectRef>
            <a:fontRef idx="minor">
              <a:schemeClr val="tx1"/>
            </a:fontRef>
          </p:style>
        </p:cxnSp>
      </p:grpSp>
      <p:sp>
        <p:nvSpPr>
          <p:cNvPr id="90" name="ZoneTexte 89"/>
          <p:cNvSpPr txBox="1"/>
          <p:nvPr/>
        </p:nvSpPr>
        <p:spPr>
          <a:xfrm>
            <a:off x="1600200" y="3908603"/>
            <a:ext cx="9067800" cy="2605842"/>
          </a:xfrm>
          <a:prstGeom prst="rect">
            <a:avLst/>
          </a:prstGeom>
          <a:noFill/>
        </p:spPr>
        <p:txBody>
          <a:bodyPr wrap="square" rtlCol="0">
            <a:spAutoFit/>
          </a:bodyPr>
          <a:lstStyle/>
          <a:p>
            <a:pPr marL="266700" indent="-266700">
              <a:lnSpc>
                <a:spcPts val="2800"/>
              </a:lnSpc>
              <a:buFont typeface="+mj-lt"/>
              <a:buAutoNum type="arabicPeriod"/>
            </a:pPr>
            <a:r>
              <a:rPr lang="fr-FR" dirty="0" smtClean="0">
                <a:latin typeface="Arial Narrow" pitchFamily="34" charset="0"/>
              </a:rPr>
              <a:t>Allumage du laser 					</a:t>
            </a:r>
            <a:r>
              <a:rPr lang="fr-FR" dirty="0" smtClean="0">
                <a:latin typeface="Arial Narrow" pitchFamily="34" charset="0"/>
                <a:sym typeface="Wingdings" pitchFamily="2" charset="2"/>
              </a:rPr>
              <a:t> </a:t>
            </a:r>
            <a:r>
              <a:rPr lang="fr-FR" dirty="0" smtClean="0">
                <a:latin typeface="Arial Narrow" pitchFamily="34" charset="0"/>
              </a:rPr>
              <a:t>Génération de photons spontanés</a:t>
            </a:r>
          </a:p>
          <a:p>
            <a:pPr marL="266700" indent="-266700">
              <a:lnSpc>
                <a:spcPts val="2800"/>
              </a:lnSpc>
              <a:buFont typeface="+mj-lt"/>
              <a:buAutoNum type="arabicPeriod"/>
            </a:pPr>
            <a:r>
              <a:rPr lang="fr-FR" dirty="0" smtClean="0">
                <a:latin typeface="Arial Narrow" pitchFamily="34" charset="0"/>
              </a:rPr>
              <a:t>Si photon spontané dans la direction </a:t>
            </a:r>
            <a:r>
              <a:rPr lang="fr-FR" dirty="0" smtClean="0">
                <a:latin typeface="Arial Narrow" pitchFamily="34" charset="0"/>
                <a:sym typeface="Symbol"/>
              </a:rPr>
              <a:t> aux miroirs		</a:t>
            </a:r>
            <a:r>
              <a:rPr lang="fr-FR" dirty="0" smtClean="0">
                <a:latin typeface="Arial Narrow" pitchFamily="34" charset="0"/>
                <a:sym typeface="Wingdings" pitchFamily="2" charset="2"/>
              </a:rPr>
              <a:t></a:t>
            </a:r>
            <a:r>
              <a:rPr lang="fr-FR" dirty="0" smtClean="0">
                <a:latin typeface="Arial Narrow" pitchFamily="34" charset="0"/>
              </a:rPr>
              <a:t>Amplification du photon spontané</a:t>
            </a:r>
          </a:p>
          <a:p>
            <a:pPr marL="266700" indent="-266700">
              <a:lnSpc>
                <a:spcPts val="2800"/>
              </a:lnSpc>
              <a:buFont typeface="+mj-lt"/>
              <a:buAutoNum type="arabicPeriod"/>
            </a:pPr>
            <a:r>
              <a:rPr lang="fr-FR" dirty="0" smtClean="0">
                <a:latin typeface="Arial Narrow" pitchFamily="34" charset="0"/>
              </a:rPr>
              <a:t>Réflexion sur les miroirs</a:t>
            </a:r>
          </a:p>
          <a:p>
            <a:pPr marL="266700" indent="-266700">
              <a:lnSpc>
                <a:spcPts val="2800"/>
              </a:lnSpc>
              <a:buFont typeface="+mj-lt"/>
              <a:buAutoNum type="arabicPeriod"/>
            </a:pPr>
            <a:r>
              <a:rPr lang="fr-FR" dirty="0" smtClean="0">
                <a:latin typeface="Arial Narrow" pitchFamily="34" charset="0"/>
              </a:rPr>
              <a:t>Si longueur d’onde du photon spontané pas adapté à la cavité </a:t>
            </a:r>
            <a:r>
              <a:rPr lang="fr-FR" dirty="0" smtClean="0">
                <a:latin typeface="Arial Narrow" pitchFamily="34" charset="0"/>
                <a:sym typeface="Wingdings" pitchFamily="2" charset="2"/>
              </a:rPr>
              <a:t> Interférences destructives</a:t>
            </a:r>
          </a:p>
          <a:p>
            <a:pPr marL="266700" indent="-266700">
              <a:lnSpc>
                <a:spcPts val="2800"/>
              </a:lnSpc>
            </a:pPr>
            <a:r>
              <a:rPr lang="fr-FR" dirty="0" smtClean="0">
                <a:latin typeface="Arial Narrow" pitchFamily="34" charset="0"/>
                <a:sym typeface="Wingdings" pitchFamily="2" charset="2"/>
              </a:rPr>
              <a:t>							 Extinction de l’onde</a:t>
            </a:r>
          </a:p>
          <a:p>
            <a:pPr marL="342900" indent="-342900">
              <a:lnSpc>
                <a:spcPts val="2800"/>
              </a:lnSpc>
              <a:buAutoNum type="arabicPeriod" startAt="5"/>
            </a:pPr>
            <a:r>
              <a:rPr lang="fr-FR" dirty="0" smtClean="0">
                <a:latin typeface="Arial Narrow" pitchFamily="34" charset="0"/>
              </a:rPr>
              <a:t>Si longueur d’onde du photon spontané adapté à la cavité 	</a:t>
            </a:r>
            <a:r>
              <a:rPr lang="fr-FR" dirty="0" smtClean="0">
                <a:latin typeface="Arial Narrow" pitchFamily="34" charset="0"/>
                <a:sym typeface="Wingdings" pitchFamily="2" charset="2"/>
              </a:rPr>
              <a:t> L’amplification continue</a:t>
            </a:r>
          </a:p>
          <a:p>
            <a:pPr marL="266700" indent="-266700">
              <a:lnSpc>
                <a:spcPts val="2800"/>
              </a:lnSpc>
            </a:pPr>
            <a:r>
              <a:rPr lang="fr-FR" dirty="0" smtClean="0">
                <a:latin typeface="Arial Narrow" pitchFamily="34" charset="0"/>
                <a:sym typeface="Wingdings" pitchFamily="2" charset="2"/>
              </a:rPr>
              <a:t>							 Oscillations </a:t>
            </a:r>
            <a:endParaRPr lang="fr-FR" dirty="0">
              <a:latin typeface="Arial Narrow" pitchFamily="34" charset="0"/>
            </a:endParaRPr>
          </a:p>
        </p:txBody>
      </p:sp>
      <p:grpSp>
        <p:nvGrpSpPr>
          <p:cNvPr id="109" name="Groupe 108"/>
          <p:cNvGrpSpPr/>
          <p:nvPr/>
        </p:nvGrpSpPr>
        <p:grpSpPr>
          <a:xfrm>
            <a:off x="6652795" y="2110998"/>
            <a:ext cx="612775" cy="1391185"/>
            <a:chOff x="7483805" y="817028"/>
            <a:chExt cx="612775" cy="1391185"/>
          </a:xfrm>
        </p:grpSpPr>
        <p:grpSp>
          <p:nvGrpSpPr>
            <p:cNvPr id="91" name="Groupe 90"/>
            <p:cNvGrpSpPr/>
            <p:nvPr/>
          </p:nvGrpSpPr>
          <p:grpSpPr>
            <a:xfrm flipH="1">
              <a:off x="7483805" y="903288"/>
              <a:ext cx="612775" cy="1304925"/>
              <a:chOff x="5259118" y="3473450"/>
              <a:chExt cx="612775" cy="1304925"/>
            </a:xfrm>
          </p:grpSpPr>
          <p:sp>
            <p:nvSpPr>
              <p:cNvPr id="92" name="Forme libre 91"/>
              <p:cNvSpPr/>
              <p:nvPr/>
            </p:nvSpPr>
            <p:spPr bwMode="auto">
              <a:xfrm>
                <a:off x="5284518" y="3473450"/>
                <a:ext cx="587375" cy="149225"/>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sp>
            <p:nvSpPr>
              <p:cNvPr id="93" name="Forme libre 92"/>
              <p:cNvSpPr/>
              <p:nvPr/>
            </p:nvSpPr>
            <p:spPr bwMode="auto">
              <a:xfrm>
                <a:off x="5273406" y="3641725"/>
                <a:ext cx="587375" cy="150813"/>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sp>
            <p:nvSpPr>
              <p:cNvPr id="94" name="Forme libre 93"/>
              <p:cNvSpPr/>
              <p:nvPr/>
            </p:nvSpPr>
            <p:spPr bwMode="auto">
              <a:xfrm>
                <a:off x="5273406" y="3789363"/>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sp>
            <p:nvSpPr>
              <p:cNvPr id="95" name="Forme libre 94"/>
              <p:cNvSpPr/>
              <p:nvPr/>
            </p:nvSpPr>
            <p:spPr bwMode="auto">
              <a:xfrm>
                <a:off x="5262293" y="3957638"/>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sp>
            <p:nvSpPr>
              <p:cNvPr id="96" name="Forme libre 95"/>
              <p:cNvSpPr/>
              <p:nvPr/>
            </p:nvSpPr>
            <p:spPr bwMode="auto">
              <a:xfrm>
                <a:off x="5281343" y="4141788"/>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sp>
            <p:nvSpPr>
              <p:cNvPr id="97" name="Forme libre 96"/>
              <p:cNvSpPr/>
              <p:nvPr/>
            </p:nvSpPr>
            <p:spPr bwMode="auto">
              <a:xfrm>
                <a:off x="5270231" y="4311650"/>
                <a:ext cx="587375" cy="150813"/>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sp>
            <p:nvSpPr>
              <p:cNvPr id="98" name="Forme libre 97"/>
              <p:cNvSpPr/>
              <p:nvPr/>
            </p:nvSpPr>
            <p:spPr bwMode="auto">
              <a:xfrm>
                <a:off x="5270231" y="4459288"/>
                <a:ext cx="587375" cy="149225"/>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sp>
            <p:nvSpPr>
              <p:cNvPr id="99" name="Forme libre 98"/>
              <p:cNvSpPr/>
              <p:nvPr/>
            </p:nvSpPr>
            <p:spPr bwMode="auto">
              <a:xfrm>
                <a:off x="5259118" y="4627563"/>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grpSp>
        <p:grpSp>
          <p:nvGrpSpPr>
            <p:cNvPr id="100" name="Groupe 99"/>
            <p:cNvGrpSpPr/>
            <p:nvPr/>
          </p:nvGrpSpPr>
          <p:grpSpPr>
            <a:xfrm flipH="1">
              <a:off x="7483805" y="817028"/>
              <a:ext cx="612775" cy="1304925"/>
              <a:chOff x="5259118" y="3473450"/>
              <a:chExt cx="612775" cy="1304925"/>
            </a:xfrm>
          </p:grpSpPr>
          <p:sp>
            <p:nvSpPr>
              <p:cNvPr id="101" name="Forme libre 100"/>
              <p:cNvSpPr/>
              <p:nvPr/>
            </p:nvSpPr>
            <p:spPr bwMode="auto">
              <a:xfrm>
                <a:off x="5284518" y="3473450"/>
                <a:ext cx="587375" cy="149225"/>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sp>
            <p:nvSpPr>
              <p:cNvPr id="102" name="Forme libre 101"/>
              <p:cNvSpPr/>
              <p:nvPr/>
            </p:nvSpPr>
            <p:spPr bwMode="auto">
              <a:xfrm>
                <a:off x="5273406" y="3641725"/>
                <a:ext cx="587375" cy="150813"/>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sp>
            <p:nvSpPr>
              <p:cNvPr id="103" name="Forme libre 102"/>
              <p:cNvSpPr/>
              <p:nvPr/>
            </p:nvSpPr>
            <p:spPr bwMode="auto">
              <a:xfrm>
                <a:off x="5273406" y="3789363"/>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sp>
            <p:nvSpPr>
              <p:cNvPr id="104" name="Forme libre 103"/>
              <p:cNvSpPr/>
              <p:nvPr/>
            </p:nvSpPr>
            <p:spPr bwMode="auto">
              <a:xfrm>
                <a:off x="5262293" y="3957638"/>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sp>
            <p:nvSpPr>
              <p:cNvPr id="105" name="Forme libre 104"/>
              <p:cNvSpPr/>
              <p:nvPr/>
            </p:nvSpPr>
            <p:spPr bwMode="auto">
              <a:xfrm>
                <a:off x="5281343" y="4141788"/>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sp>
            <p:nvSpPr>
              <p:cNvPr id="106" name="Forme libre 105"/>
              <p:cNvSpPr/>
              <p:nvPr/>
            </p:nvSpPr>
            <p:spPr bwMode="auto">
              <a:xfrm>
                <a:off x="5270231" y="4311650"/>
                <a:ext cx="587375" cy="150813"/>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sp>
            <p:nvSpPr>
              <p:cNvPr id="107" name="Forme libre 106"/>
              <p:cNvSpPr/>
              <p:nvPr/>
            </p:nvSpPr>
            <p:spPr bwMode="auto">
              <a:xfrm>
                <a:off x="5270231" y="4459288"/>
                <a:ext cx="587375" cy="149225"/>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sp>
            <p:nvSpPr>
              <p:cNvPr id="108" name="Forme libre 107"/>
              <p:cNvSpPr/>
              <p:nvPr/>
            </p:nvSpPr>
            <p:spPr bwMode="auto">
              <a:xfrm>
                <a:off x="5259118" y="4627563"/>
                <a:ext cx="587375" cy="150812"/>
              </a:xfrm>
              <a:custGeom>
                <a:avLst/>
                <a:gdLst>
                  <a:gd name="connsiteX0" fmla="*/ 0 w 587375"/>
                  <a:gd name="connsiteY0" fmla="*/ 67733 h 150812"/>
                  <a:gd name="connsiteX1" fmla="*/ 38100 w 587375"/>
                  <a:gd name="connsiteY1" fmla="*/ 140758 h 150812"/>
                  <a:gd name="connsiteX2" fmla="*/ 98425 w 587375"/>
                  <a:gd name="connsiteY2" fmla="*/ 7408 h 150812"/>
                  <a:gd name="connsiteX3" fmla="*/ 161925 w 587375"/>
                  <a:gd name="connsiteY3" fmla="*/ 140758 h 150812"/>
                  <a:gd name="connsiteX4" fmla="*/ 228600 w 587375"/>
                  <a:gd name="connsiteY4" fmla="*/ 4233 h 150812"/>
                  <a:gd name="connsiteX5" fmla="*/ 292100 w 587375"/>
                  <a:gd name="connsiteY5" fmla="*/ 137583 h 150812"/>
                  <a:gd name="connsiteX6" fmla="*/ 358775 w 587375"/>
                  <a:gd name="connsiteY6" fmla="*/ 7408 h 150812"/>
                  <a:gd name="connsiteX7" fmla="*/ 422275 w 587375"/>
                  <a:gd name="connsiteY7" fmla="*/ 137583 h 150812"/>
                  <a:gd name="connsiteX8" fmla="*/ 485775 w 587375"/>
                  <a:gd name="connsiteY8" fmla="*/ 10583 h 150812"/>
                  <a:gd name="connsiteX9" fmla="*/ 523875 w 587375"/>
                  <a:gd name="connsiteY9" fmla="*/ 74083 h 150812"/>
                  <a:gd name="connsiteX10" fmla="*/ 587375 w 587375"/>
                  <a:gd name="connsiteY10" fmla="*/ 86783 h 150812"/>
                  <a:gd name="connsiteX11" fmla="*/ 587375 w 587375"/>
                  <a:gd name="connsiteY11" fmla="*/ 86783 h 15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375" h="150812">
                    <a:moveTo>
                      <a:pt x="0" y="67733"/>
                    </a:moveTo>
                    <a:cubicBezTo>
                      <a:pt x="10848" y="109272"/>
                      <a:pt x="21696" y="150812"/>
                      <a:pt x="38100" y="140758"/>
                    </a:cubicBezTo>
                    <a:cubicBezTo>
                      <a:pt x="54504" y="130704"/>
                      <a:pt x="77788" y="7408"/>
                      <a:pt x="98425" y="7408"/>
                    </a:cubicBezTo>
                    <a:cubicBezTo>
                      <a:pt x="119062" y="7408"/>
                      <a:pt x="140229" y="141287"/>
                      <a:pt x="161925" y="140758"/>
                    </a:cubicBezTo>
                    <a:cubicBezTo>
                      <a:pt x="183621" y="140229"/>
                      <a:pt x="206904" y="4762"/>
                      <a:pt x="228600" y="4233"/>
                    </a:cubicBezTo>
                    <a:cubicBezTo>
                      <a:pt x="250296" y="3704"/>
                      <a:pt x="270404" y="137054"/>
                      <a:pt x="292100" y="137583"/>
                    </a:cubicBezTo>
                    <a:cubicBezTo>
                      <a:pt x="313796" y="138112"/>
                      <a:pt x="337079" y="7408"/>
                      <a:pt x="358775" y="7408"/>
                    </a:cubicBezTo>
                    <a:cubicBezTo>
                      <a:pt x="380471" y="7408"/>
                      <a:pt x="401108" y="137054"/>
                      <a:pt x="422275" y="137583"/>
                    </a:cubicBezTo>
                    <a:cubicBezTo>
                      <a:pt x="443442" y="138112"/>
                      <a:pt x="468842" y="21166"/>
                      <a:pt x="485775" y="10583"/>
                    </a:cubicBezTo>
                    <a:cubicBezTo>
                      <a:pt x="502708" y="0"/>
                      <a:pt x="506942" y="61383"/>
                      <a:pt x="523875" y="74083"/>
                    </a:cubicBezTo>
                    <a:cubicBezTo>
                      <a:pt x="540808" y="86783"/>
                      <a:pt x="587375" y="86783"/>
                      <a:pt x="587375" y="86783"/>
                    </a:cubicBezTo>
                    <a:lnTo>
                      <a:pt x="587375" y="86783"/>
                    </a:lnTo>
                  </a:path>
                </a:pathLst>
              </a:custGeom>
              <a:noFill/>
              <a:ln w="9525" cap="flat" cmpd="sng" algn="ctr">
                <a:solidFill>
                  <a:srgbClr val="FF0000"/>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FF0000"/>
                  </a:solidFill>
                  <a:latin typeface="Arial Narrow" pitchFamily="34" charset="0"/>
                </a:endParaRPr>
              </a:p>
            </p:txBody>
          </p:sp>
        </p:grpSp>
      </p:grpSp>
      <p:grpSp>
        <p:nvGrpSpPr>
          <p:cNvPr id="112" name="Groupe 111"/>
          <p:cNvGrpSpPr/>
          <p:nvPr/>
        </p:nvGrpSpPr>
        <p:grpSpPr>
          <a:xfrm>
            <a:off x="4954439" y="2122255"/>
            <a:ext cx="1469367" cy="1259307"/>
            <a:chOff x="7295071" y="948906"/>
            <a:chExt cx="1469367" cy="1259307"/>
          </a:xfrm>
        </p:grpSpPr>
        <p:sp>
          <p:nvSpPr>
            <p:cNvPr id="110" name="Flèche en arc 109"/>
            <p:cNvSpPr/>
            <p:nvPr/>
          </p:nvSpPr>
          <p:spPr>
            <a:xfrm>
              <a:off x="7297947" y="948906"/>
              <a:ext cx="1466491" cy="1259307"/>
            </a:xfrm>
            <a:prstGeom prst="circularArrow">
              <a:avLst/>
            </a:prstGeom>
            <a:solidFill>
              <a:srgbClr val="FF0000"/>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schemeClr val="tx1"/>
                </a:solidFill>
              </a:endParaRPr>
            </a:p>
          </p:txBody>
        </p:sp>
        <p:sp>
          <p:nvSpPr>
            <p:cNvPr id="111" name="Flèche en arc 110"/>
            <p:cNvSpPr/>
            <p:nvPr/>
          </p:nvSpPr>
          <p:spPr>
            <a:xfrm flipH="1" flipV="1">
              <a:off x="7295071" y="948906"/>
              <a:ext cx="1466491" cy="1259307"/>
            </a:xfrm>
            <a:prstGeom prst="circularArrow">
              <a:avLst/>
            </a:prstGeom>
            <a:solidFill>
              <a:srgbClr val="FF0000"/>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schemeClr val="tx1"/>
                </a:solidFill>
              </a:endParaRPr>
            </a:p>
          </p:txBody>
        </p:sp>
      </p:grpSp>
      <p:grpSp>
        <p:nvGrpSpPr>
          <p:cNvPr id="122" name="Groupe 121"/>
          <p:cNvGrpSpPr/>
          <p:nvPr/>
        </p:nvGrpSpPr>
        <p:grpSpPr>
          <a:xfrm>
            <a:off x="8154846" y="2398151"/>
            <a:ext cx="451442" cy="1161690"/>
            <a:chOff x="6596340" y="2932982"/>
            <a:chExt cx="451442" cy="1161690"/>
          </a:xfrm>
        </p:grpSpPr>
        <p:sp>
          <p:nvSpPr>
            <p:cNvPr id="113" name="Arc 112"/>
            <p:cNvSpPr/>
            <p:nvPr/>
          </p:nvSpPr>
          <p:spPr>
            <a:xfrm>
              <a:off x="6607834" y="2932982"/>
              <a:ext cx="439948" cy="94890"/>
            </a:xfrm>
            <a:prstGeom prst="arc">
              <a:avLst>
                <a:gd name="adj1" fmla="val 16200000"/>
                <a:gd name="adj2" fmla="val 5865921"/>
              </a:avLst>
            </a:prstGeom>
            <a:ln w="12700">
              <a:solidFill>
                <a:srgbClr val="FF0000"/>
              </a:solidFill>
              <a:headEnd type="none" w="med" len="med"/>
              <a:tailEnd type="triangle" w="med" len="med"/>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sp>
          <p:nvSpPr>
            <p:cNvPr id="114" name="Arc 113"/>
            <p:cNvSpPr/>
            <p:nvPr/>
          </p:nvSpPr>
          <p:spPr>
            <a:xfrm>
              <a:off x="6596340" y="3085382"/>
              <a:ext cx="439948" cy="94890"/>
            </a:xfrm>
            <a:prstGeom prst="arc">
              <a:avLst>
                <a:gd name="adj1" fmla="val 16200000"/>
                <a:gd name="adj2" fmla="val 5865921"/>
              </a:avLst>
            </a:prstGeom>
            <a:ln w="12700">
              <a:solidFill>
                <a:srgbClr val="FF0000"/>
              </a:solidFill>
              <a:headEnd type="none" w="med" len="med"/>
              <a:tailEnd type="triangle" w="med" len="med"/>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sp>
          <p:nvSpPr>
            <p:cNvPr id="115" name="Arc 114"/>
            <p:cNvSpPr/>
            <p:nvPr/>
          </p:nvSpPr>
          <p:spPr>
            <a:xfrm>
              <a:off x="6607834" y="3237782"/>
              <a:ext cx="439948" cy="94890"/>
            </a:xfrm>
            <a:prstGeom prst="arc">
              <a:avLst>
                <a:gd name="adj1" fmla="val 16200000"/>
                <a:gd name="adj2" fmla="val 5865921"/>
              </a:avLst>
            </a:prstGeom>
            <a:ln w="12700">
              <a:solidFill>
                <a:srgbClr val="FF0000"/>
              </a:solidFill>
              <a:headEnd type="none" w="med" len="med"/>
              <a:tailEnd type="triangle" w="med" len="med"/>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sp>
          <p:nvSpPr>
            <p:cNvPr id="116" name="Arc 115"/>
            <p:cNvSpPr/>
            <p:nvPr/>
          </p:nvSpPr>
          <p:spPr>
            <a:xfrm>
              <a:off x="6607834" y="3390182"/>
              <a:ext cx="439948" cy="94890"/>
            </a:xfrm>
            <a:prstGeom prst="arc">
              <a:avLst>
                <a:gd name="adj1" fmla="val 16200000"/>
                <a:gd name="adj2" fmla="val 5865921"/>
              </a:avLst>
            </a:prstGeom>
            <a:ln w="12700">
              <a:solidFill>
                <a:srgbClr val="FF0000"/>
              </a:solidFill>
              <a:headEnd type="none" w="med" len="med"/>
              <a:tailEnd type="triangle" w="med" len="med"/>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sp>
          <p:nvSpPr>
            <p:cNvPr id="117" name="Arc 116"/>
            <p:cNvSpPr/>
            <p:nvPr/>
          </p:nvSpPr>
          <p:spPr>
            <a:xfrm>
              <a:off x="6607834" y="3542582"/>
              <a:ext cx="439948" cy="94890"/>
            </a:xfrm>
            <a:prstGeom prst="arc">
              <a:avLst>
                <a:gd name="adj1" fmla="val 16200000"/>
                <a:gd name="adj2" fmla="val 5865921"/>
              </a:avLst>
            </a:prstGeom>
            <a:ln w="12700">
              <a:solidFill>
                <a:srgbClr val="FF0000"/>
              </a:solidFill>
              <a:headEnd type="none" w="med" len="med"/>
              <a:tailEnd type="triangle" w="med" len="med"/>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sp>
          <p:nvSpPr>
            <p:cNvPr id="118" name="Arc 117"/>
            <p:cNvSpPr/>
            <p:nvPr/>
          </p:nvSpPr>
          <p:spPr>
            <a:xfrm>
              <a:off x="6607834" y="3694982"/>
              <a:ext cx="439948" cy="94890"/>
            </a:xfrm>
            <a:prstGeom prst="arc">
              <a:avLst>
                <a:gd name="adj1" fmla="val 16200000"/>
                <a:gd name="adj2" fmla="val 5865921"/>
              </a:avLst>
            </a:prstGeom>
            <a:ln w="12700">
              <a:solidFill>
                <a:srgbClr val="FF0000"/>
              </a:solidFill>
              <a:headEnd type="none" w="med" len="med"/>
              <a:tailEnd type="triangle" w="med" len="med"/>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sp>
          <p:nvSpPr>
            <p:cNvPr id="119" name="Arc 118"/>
            <p:cNvSpPr/>
            <p:nvPr/>
          </p:nvSpPr>
          <p:spPr>
            <a:xfrm>
              <a:off x="6607834" y="3847382"/>
              <a:ext cx="439948" cy="94890"/>
            </a:xfrm>
            <a:prstGeom prst="arc">
              <a:avLst>
                <a:gd name="adj1" fmla="val 16200000"/>
                <a:gd name="adj2" fmla="val 5865921"/>
              </a:avLst>
            </a:prstGeom>
            <a:ln w="12700">
              <a:solidFill>
                <a:srgbClr val="FF0000"/>
              </a:solidFill>
              <a:headEnd type="none" w="med" len="med"/>
              <a:tailEnd type="triangle" w="med" len="med"/>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sp>
          <p:nvSpPr>
            <p:cNvPr id="120" name="Arc 119"/>
            <p:cNvSpPr/>
            <p:nvPr/>
          </p:nvSpPr>
          <p:spPr>
            <a:xfrm>
              <a:off x="6607834" y="3999782"/>
              <a:ext cx="439948" cy="94890"/>
            </a:xfrm>
            <a:prstGeom prst="arc">
              <a:avLst>
                <a:gd name="adj1" fmla="val 16200000"/>
                <a:gd name="adj2" fmla="val 5865921"/>
              </a:avLst>
            </a:prstGeom>
            <a:ln w="12700">
              <a:solidFill>
                <a:srgbClr val="FF0000"/>
              </a:solidFill>
              <a:headEnd type="none" w="med" len="med"/>
              <a:tailEnd type="triangle" w="med" len="med"/>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grpSp>
      <p:sp>
        <p:nvSpPr>
          <p:cNvPr id="126" name="ZoneTexte 67"/>
          <p:cNvSpPr txBox="1">
            <a:spLocks noChangeArrowheads="1"/>
          </p:cNvSpPr>
          <p:nvPr/>
        </p:nvSpPr>
        <p:spPr bwMode="auto">
          <a:xfrm>
            <a:off x="3827569" y="3665647"/>
            <a:ext cx="2095445" cy="261610"/>
          </a:xfrm>
          <a:prstGeom prst="rect">
            <a:avLst/>
          </a:prstGeom>
          <a:noFill/>
          <a:ln w="9525">
            <a:noFill/>
            <a:miter lim="800000"/>
            <a:headEnd/>
            <a:tailEnd/>
          </a:ln>
        </p:spPr>
        <p:txBody>
          <a:bodyPr wrap="none">
            <a:spAutoFit/>
          </a:bodyPr>
          <a:lstStyle/>
          <a:p>
            <a:pPr fontAlgn="auto">
              <a:spcBef>
                <a:spcPts val="0"/>
              </a:spcBef>
              <a:spcAft>
                <a:spcPts val="0"/>
              </a:spcAft>
              <a:defRPr/>
            </a:pPr>
            <a:r>
              <a:rPr lang="fr-FR" sz="1100" b="1" i="1" kern="0" dirty="0">
                <a:solidFill>
                  <a:sysClr val="windowText" lastClr="000000"/>
                </a:solidFill>
              </a:rPr>
              <a:t>= Atome amplificateur excité</a:t>
            </a:r>
          </a:p>
        </p:txBody>
      </p:sp>
      <p:sp>
        <p:nvSpPr>
          <p:cNvPr id="127" name="Étoile à 5 branches 126"/>
          <p:cNvSpPr/>
          <p:nvPr/>
        </p:nvSpPr>
        <p:spPr bwMode="auto">
          <a:xfrm>
            <a:off x="3687763" y="3728697"/>
            <a:ext cx="138112" cy="130175"/>
          </a:xfrm>
          <a:prstGeom prst="star5">
            <a:avLst/>
          </a:prstGeom>
          <a:solidFill>
            <a:srgbClr val="BBE0E3"/>
          </a:solidFill>
          <a:ln w="19050" cap="flat" cmpd="sng" algn="ctr">
            <a:solidFill>
              <a:srgbClr val="000000"/>
            </a:solidFill>
            <a:prstDash val="solid"/>
          </a:ln>
          <a:effectLst/>
        </p:spPr>
        <p:txBody>
          <a:bodyPr anchor="ctr"/>
          <a:lstStyle/>
          <a:p>
            <a:pPr algn="ctr" fontAlgn="auto">
              <a:spcBef>
                <a:spcPts val="0"/>
              </a:spcBef>
              <a:spcAft>
                <a:spcPts val="0"/>
              </a:spcAft>
              <a:defRPr/>
            </a:pPr>
            <a:endParaRPr lang="fr-FR" kern="0">
              <a:solidFill>
                <a:srgbClr val="FFFFFF"/>
              </a:solidFill>
              <a:latin typeface="Arial"/>
            </a:endParaRPr>
          </a:p>
        </p:txBody>
      </p:sp>
      <p:sp>
        <p:nvSpPr>
          <p:cNvPr id="123" name="Étoile à 5 branches 122"/>
          <p:cNvSpPr/>
          <p:nvPr/>
        </p:nvSpPr>
        <p:spPr bwMode="auto">
          <a:xfrm>
            <a:off x="3908685" y="2841182"/>
            <a:ext cx="138112" cy="130175"/>
          </a:xfrm>
          <a:prstGeom prst="star5">
            <a:avLst/>
          </a:prstGeom>
          <a:solidFill>
            <a:srgbClr val="BBE0E3"/>
          </a:solidFill>
          <a:ln w="19050" cap="flat" cmpd="sng" algn="ctr">
            <a:solidFill>
              <a:srgbClr val="000000"/>
            </a:solidFill>
            <a:prstDash val="solid"/>
          </a:ln>
          <a:effectLst/>
        </p:spPr>
        <p:txBody>
          <a:bodyPr anchor="ctr"/>
          <a:lstStyle/>
          <a:p>
            <a:pPr algn="ctr" fontAlgn="auto">
              <a:spcBef>
                <a:spcPts val="0"/>
              </a:spcBef>
              <a:spcAft>
                <a:spcPts val="0"/>
              </a:spcAft>
              <a:defRPr/>
            </a:pPr>
            <a:endParaRPr lang="fr-FR" kern="0">
              <a:solidFill>
                <a:srgbClr val="FFFFFF"/>
              </a:solidFill>
              <a:latin typeface="Arial"/>
            </a:endParaRPr>
          </a:p>
        </p:txBody>
      </p:sp>
      <p:sp>
        <p:nvSpPr>
          <p:cNvPr id="121" name="Espace réservé du numéro de diapositive 1"/>
          <p:cNvSpPr>
            <a:spLocks noGrp="1"/>
          </p:cNvSpPr>
          <p:nvPr>
            <p:ph type="sldNum" sz="quarter" idx="11"/>
          </p:nvPr>
        </p:nvSpPr>
        <p:spPr>
          <a:xfrm>
            <a:off x="438151" y="6403938"/>
            <a:ext cx="1115483" cy="288925"/>
          </a:xfrm>
        </p:spPr>
        <p:txBody>
          <a:bodyPr/>
          <a:lstStyle/>
          <a:p>
            <a:r>
              <a:rPr lang="fr-FR" dirty="0" smtClean="0"/>
              <a:t>page </a:t>
            </a:r>
            <a:fld id="{C6DDD436-036D-4AFC-B45E-DF406FB8E6F8}" type="slidenum">
              <a:rPr lang="fr-FR" smtClean="0"/>
              <a:pPr/>
              <a:t>33</a:t>
            </a:fld>
            <a:endParaRPr lang="fr-FR" dirty="0"/>
          </a:p>
        </p:txBody>
      </p:sp>
      <p:sp>
        <p:nvSpPr>
          <p:cNvPr id="125" name="Titre 1"/>
          <p:cNvSpPr txBox="1">
            <a:spLocks/>
          </p:cNvSpPr>
          <p:nvPr/>
        </p:nvSpPr>
        <p:spPr>
          <a:xfrm>
            <a:off x="2288659" y="6352067"/>
            <a:ext cx="7391400" cy="392666"/>
          </a:xfrm>
          <a:prstGeom prst="rect">
            <a:avLst/>
          </a:prstGeom>
        </p:spPr>
        <p:txBody>
          <a:bodyPr/>
          <a:lstStyle/>
          <a:p>
            <a:pPr>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lang="fr-FR" b="1" kern="0" dirty="0">
              <a:solidFill>
                <a:schemeClr val="tx2"/>
              </a:solidFill>
              <a:latin typeface="+mj-lt"/>
              <a:ea typeface="+mj-ea"/>
              <a:cs typeface="+mj-cs"/>
            </a:endParaRPr>
          </a:p>
        </p:txBody>
      </p:sp>
      <p:sp>
        <p:nvSpPr>
          <p:cNvPr id="128" name="Rectangle 127"/>
          <p:cNvSpPr/>
          <p:nvPr/>
        </p:nvSpPr>
        <p:spPr>
          <a:xfrm>
            <a:off x="2076450" y="456754"/>
            <a:ext cx="1943161" cy="523220"/>
          </a:xfrm>
          <a:prstGeom prst="rect">
            <a:avLst/>
          </a:prstGeom>
        </p:spPr>
        <p:txBody>
          <a:bodyPr wrap="none">
            <a:spAutoFit/>
          </a:bodyPr>
          <a:lstStyle/>
          <a:p>
            <a:r>
              <a:rPr lang="fr-FR" sz="2800" b="1" kern="0" dirty="0" smtClean="0">
                <a:solidFill>
                  <a:srgbClr val="DA6667"/>
                </a:solidFill>
                <a:latin typeface="Arial"/>
              </a:rPr>
              <a:t>4. Le </a:t>
            </a:r>
            <a:r>
              <a:rPr lang="fr-FR" sz="2800" b="1" kern="0" dirty="0">
                <a:solidFill>
                  <a:srgbClr val="DA6667"/>
                </a:solidFill>
                <a:latin typeface="Arial"/>
              </a:rPr>
              <a:t>laser</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0">
                                            <p:txEl>
                                              <p:pRg st="0" end="0"/>
                                            </p:txEl>
                                          </p:spTgt>
                                        </p:tgtEl>
                                        <p:attrNameLst>
                                          <p:attrName>style.visibility</p:attrName>
                                        </p:attrNameLst>
                                      </p:cBhvr>
                                      <p:to>
                                        <p:strVal val="visible"/>
                                      </p:to>
                                    </p:set>
                                  </p:childTnLst>
                                </p:cTn>
                              </p:par>
                            </p:childTnLst>
                          </p:cTn>
                        </p:par>
                        <p:par>
                          <p:cTn id="7" fill="hold">
                            <p:stCondLst>
                              <p:cond delay="0"/>
                            </p:stCondLst>
                            <p:childTnLst>
                              <p:par>
                                <p:cTn id="8" presetID="22" presetClass="entr" presetSubtype="4" fill="hold" nodeType="afterEffect">
                                  <p:stCondLst>
                                    <p:cond delay="0"/>
                                  </p:stCondLst>
                                  <p:childTnLst>
                                    <p:set>
                                      <p:cBhvr>
                                        <p:cTn id="9" dur="1" fill="hold">
                                          <p:stCondLst>
                                            <p:cond delay="0"/>
                                          </p:stCondLst>
                                        </p:cTn>
                                        <p:tgtEl>
                                          <p:spTgt spid="32"/>
                                        </p:tgtEl>
                                        <p:attrNameLst>
                                          <p:attrName>style.visibility</p:attrName>
                                        </p:attrNameLst>
                                      </p:cBhvr>
                                      <p:to>
                                        <p:strVal val="visible"/>
                                      </p:to>
                                    </p:set>
                                    <p:animEffect transition="in" filter="wipe(down)">
                                      <p:cBhvr>
                                        <p:cTn id="10" dur="500"/>
                                        <p:tgtEl>
                                          <p:spTgt spid="32"/>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left)">
                                      <p:cBhvr>
                                        <p:cTn id="15" dur="500"/>
                                        <p:tgtEl>
                                          <p:spTgt spid="29"/>
                                        </p:tgtEl>
                                      </p:cBhvr>
                                    </p:animEffec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nodeType="clickEffect">
                                  <p:stCondLst>
                                    <p:cond delay="0"/>
                                  </p:stCondLst>
                                  <p:childTnLst>
                                    <p:set>
                                      <p:cBhvr>
                                        <p:cTn id="19" dur="1" fill="hold">
                                          <p:stCondLst>
                                            <p:cond delay="0"/>
                                          </p:stCondLst>
                                        </p:cTn>
                                        <p:tgtEl>
                                          <p:spTgt spid="90">
                                            <p:txEl>
                                              <p:pRg st="1" end="1"/>
                                            </p:txEl>
                                          </p:spTgt>
                                        </p:tgtEl>
                                        <p:attrNameLst>
                                          <p:attrName>style.visibility</p:attrName>
                                        </p:attrNameLst>
                                      </p:cBhvr>
                                      <p:to>
                                        <p:strVal val="visible"/>
                                      </p:to>
                                    </p:set>
                                  </p:childTnLst>
                                </p:cTn>
                              </p:par>
                              <p:par>
                                <p:cTn id="20" presetID="22" presetClass="entr" presetSubtype="8" fill="hold" nodeType="with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wipe(left)">
                                      <p:cBhvr>
                                        <p:cTn id="22" dur="500"/>
                                        <p:tgtEl>
                                          <p:spTgt spid="7"/>
                                        </p:tgtEl>
                                      </p:cBhvr>
                                    </p:animEffect>
                                  </p:childTnLst>
                                </p:cTn>
                              </p:par>
                            </p:childTnLst>
                          </p:cTn>
                        </p:par>
                        <p:par>
                          <p:cTn id="23" fill="hold">
                            <p:stCondLst>
                              <p:cond delay="500"/>
                            </p:stCondLst>
                            <p:childTnLst>
                              <p:par>
                                <p:cTn id="24" presetID="22" presetClass="entr" presetSubtype="8" fill="hold" nodeType="after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wipe(left)">
                                      <p:cBhvr>
                                        <p:cTn id="26" dur="500"/>
                                        <p:tgtEl>
                                          <p:spTgt spid="10"/>
                                        </p:tgtEl>
                                      </p:cBhvr>
                                    </p:animEffect>
                                  </p:childTnLst>
                                </p:cTn>
                              </p:par>
                            </p:childTnLst>
                          </p:cTn>
                        </p:par>
                        <p:par>
                          <p:cTn id="27" fill="hold">
                            <p:stCondLst>
                              <p:cond delay="1000"/>
                            </p:stCondLst>
                            <p:childTnLst>
                              <p:par>
                                <p:cTn id="28" presetID="22" presetClass="entr" presetSubtype="8" fill="hold" nodeType="afterEffect">
                                  <p:stCondLst>
                                    <p:cond delay="0"/>
                                  </p:stCondLst>
                                  <p:childTnLst>
                                    <p:set>
                                      <p:cBhvr>
                                        <p:cTn id="29" dur="1" fill="hold">
                                          <p:stCondLst>
                                            <p:cond delay="0"/>
                                          </p:stCondLst>
                                        </p:cTn>
                                        <p:tgtEl>
                                          <p:spTgt spid="15"/>
                                        </p:tgtEl>
                                        <p:attrNameLst>
                                          <p:attrName>style.visibility</p:attrName>
                                        </p:attrNameLst>
                                      </p:cBhvr>
                                      <p:to>
                                        <p:strVal val="visible"/>
                                      </p:to>
                                    </p:set>
                                    <p:animEffect transition="in" filter="wipe(left)">
                                      <p:cBhvr>
                                        <p:cTn id="30" dur="500"/>
                                        <p:tgtEl>
                                          <p:spTgt spid="15"/>
                                        </p:tgtEl>
                                      </p:cBhvr>
                                    </p:animEffec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90">
                                            <p:txEl>
                                              <p:pRg st="2" end="2"/>
                                            </p:txEl>
                                          </p:spTgt>
                                        </p:tgtEl>
                                        <p:attrNameLst>
                                          <p:attrName>style.visibility</p:attrName>
                                        </p:attrNameLst>
                                      </p:cBhvr>
                                      <p:to>
                                        <p:strVal val="visible"/>
                                      </p:to>
                                    </p:set>
                                  </p:childTnLst>
                                </p:cTn>
                              </p:par>
                            </p:childTnLst>
                          </p:cTn>
                        </p:par>
                        <p:par>
                          <p:cTn id="35" fill="hold">
                            <p:stCondLst>
                              <p:cond delay="0"/>
                            </p:stCondLst>
                            <p:childTnLst>
                              <p:par>
                                <p:cTn id="36" presetID="1" presetClass="entr" presetSubtype="0" fill="hold" nodeType="afterEffect">
                                  <p:stCondLst>
                                    <p:cond delay="0"/>
                                  </p:stCondLst>
                                  <p:childTnLst>
                                    <p:set>
                                      <p:cBhvr>
                                        <p:cTn id="37" dur="1" fill="hold">
                                          <p:stCondLst>
                                            <p:cond delay="0"/>
                                          </p:stCondLst>
                                        </p:cTn>
                                        <p:tgtEl>
                                          <p:spTgt spid="122"/>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nodeType="clickEffect">
                                  <p:stCondLst>
                                    <p:cond delay="0"/>
                                  </p:stCondLst>
                                  <p:childTnLst>
                                    <p:set>
                                      <p:cBhvr>
                                        <p:cTn id="41" dur="1" fill="hold">
                                          <p:stCondLst>
                                            <p:cond delay="0"/>
                                          </p:stCondLst>
                                        </p:cTn>
                                        <p:tgtEl>
                                          <p:spTgt spid="90">
                                            <p:txEl>
                                              <p:pRg st="3" end="3"/>
                                            </p:txEl>
                                          </p:spTgt>
                                        </p:tgtEl>
                                        <p:attrNameLst>
                                          <p:attrName>style.visibility</p:attrName>
                                        </p:attrNameLst>
                                      </p:cBhvr>
                                      <p:to>
                                        <p:strVal val="visible"/>
                                      </p:to>
                                    </p:set>
                                  </p:childTnLst>
                                </p:cTn>
                              </p:par>
                              <p:par>
                                <p:cTn id="42" presetID="1" presetClass="entr" presetSubtype="0" fill="hold" nodeType="withEffect">
                                  <p:stCondLst>
                                    <p:cond delay="0"/>
                                  </p:stCondLst>
                                  <p:childTnLst>
                                    <p:set>
                                      <p:cBhvr>
                                        <p:cTn id="43" dur="1" fill="hold">
                                          <p:stCondLst>
                                            <p:cond delay="0"/>
                                          </p:stCondLst>
                                        </p:cTn>
                                        <p:tgtEl>
                                          <p:spTgt spid="90">
                                            <p:txEl>
                                              <p:pRg st="4" end="4"/>
                                            </p:txEl>
                                          </p:spTgt>
                                        </p:tgtEl>
                                        <p:attrNameLst>
                                          <p:attrName>style.visibility</p:attrName>
                                        </p:attrNameLst>
                                      </p:cBhvr>
                                      <p:to>
                                        <p:strVal val="visible"/>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nodeType="clickEffect">
                                  <p:stCondLst>
                                    <p:cond delay="0"/>
                                  </p:stCondLst>
                                  <p:childTnLst>
                                    <p:set>
                                      <p:cBhvr>
                                        <p:cTn id="47" dur="1" fill="hold">
                                          <p:stCondLst>
                                            <p:cond delay="0"/>
                                          </p:stCondLst>
                                        </p:cTn>
                                        <p:tgtEl>
                                          <p:spTgt spid="90">
                                            <p:txEl>
                                              <p:pRg st="5" end="5"/>
                                            </p:txEl>
                                          </p:spTgt>
                                        </p:tgtEl>
                                        <p:attrNameLst>
                                          <p:attrName>style.visibility</p:attrName>
                                        </p:attrNameLst>
                                      </p:cBhvr>
                                      <p:to>
                                        <p:strVal val="visible"/>
                                      </p:to>
                                    </p:set>
                                  </p:childTnLst>
                                </p:cTn>
                              </p:par>
                            </p:childTnLst>
                          </p:cTn>
                        </p:par>
                        <p:par>
                          <p:cTn id="48" fill="hold">
                            <p:stCondLst>
                              <p:cond delay="0"/>
                            </p:stCondLst>
                            <p:childTnLst>
                              <p:par>
                                <p:cTn id="49" presetID="1" presetClass="exit" presetSubtype="0" fill="hold" nodeType="afterEffect">
                                  <p:stCondLst>
                                    <p:cond delay="0"/>
                                  </p:stCondLst>
                                  <p:childTnLst>
                                    <p:set>
                                      <p:cBhvr>
                                        <p:cTn id="50" dur="1" fill="hold">
                                          <p:stCondLst>
                                            <p:cond delay="0"/>
                                          </p:stCondLst>
                                        </p:cTn>
                                        <p:tgtEl>
                                          <p:spTgt spid="15"/>
                                        </p:tgtEl>
                                        <p:attrNameLst>
                                          <p:attrName>style.visibility</p:attrName>
                                        </p:attrNameLst>
                                      </p:cBhvr>
                                      <p:to>
                                        <p:strVal val="hidden"/>
                                      </p:to>
                                    </p:set>
                                  </p:childTnLst>
                                </p:cTn>
                              </p:par>
                            </p:childTnLst>
                          </p:cTn>
                        </p:par>
                        <p:par>
                          <p:cTn id="51" fill="hold">
                            <p:stCondLst>
                              <p:cond delay="0"/>
                            </p:stCondLst>
                            <p:childTnLst>
                              <p:par>
                                <p:cTn id="52" presetID="1" presetClass="exit" presetSubtype="0" fill="hold" nodeType="afterEffect">
                                  <p:stCondLst>
                                    <p:cond delay="0"/>
                                  </p:stCondLst>
                                  <p:childTnLst>
                                    <p:set>
                                      <p:cBhvr>
                                        <p:cTn id="53" dur="1" fill="hold">
                                          <p:stCondLst>
                                            <p:cond delay="0"/>
                                          </p:stCondLst>
                                        </p:cTn>
                                        <p:tgtEl>
                                          <p:spTgt spid="10"/>
                                        </p:tgtEl>
                                        <p:attrNameLst>
                                          <p:attrName>style.visibility</p:attrName>
                                        </p:attrNameLst>
                                      </p:cBhvr>
                                      <p:to>
                                        <p:strVal val="hidden"/>
                                      </p:to>
                                    </p:set>
                                  </p:childTnLst>
                                </p:cTn>
                              </p:par>
                            </p:childTnLst>
                          </p:cTn>
                        </p:par>
                        <p:par>
                          <p:cTn id="54" fill="hold">
                            <p:stCondLst>
                              <p:cond delay="0"/>
                            </p:stCondLst>
                            <p:childTnLst>
                              <p:par>
                                <p:cTn id="55" presetID="1" presetClass="exit" presetSubtype="0" fill="hold" nodeType="afterEffect">
                                  <p:stCondLst>
                                    <p:cond delay="0"/>
                                  </p:stCondLst>
                                  <p:childTnLst>
                                    <p:set>
                                      <p:cBhvr>
                                        <p:cTn id="56" dur="1" fill="hold">
                                          <p:stCondLst>
                                            <p:cond delay="0"/>
                                          </p:stCondLst>
                                        </p:cTn>
                                        <p:tgtEl>
                                          <p:spTgt spid="7"/>
                                        </p:tgtEl>
                                        <p:attrNameLst>
                                          <p:attrName>style.visibility</p:attrName>
                                        </p:attrNameLst>
                                      </p:cBhvr>
                                      <p:to>
                                        <p:strVal val="hidden"/>
                                      </p:to>
                                    </p:set>
                                  </p:childTnLst>
                                </p:cTn>
                              </p:par>
                              <p:par>
                                <p:cTn id="57" presetID="1" presetClass="exit" presetSubtype="0" fill="hold" nodeType="withEffect">
                                  <p:stCondLst>
                                    <p:cond delay="0"/>
                                  </p:stCondLst>
                                  <p:childTnLst>
                                    <p:set>
                                      <p:cBhvr>
                                        <p:cTn id="58" dur="1" fill="hold">
                                          <p:stCondLst>
                                            <p:cond delay="0"/>
                                          </p:stCondLst>
                                        </p:cTn>
                                        <p:tgtEl>
                                          <p:spTgt spid="29"/>
                                        </p:tgtEl>
                                        <p:attrNameLst>
                                          <p:attrName>style.visibility</p:attrName>
                                        </p:attrNameLst>
                                      </p:cBhvr>
                                      <p:to>
                                        <p:strVal val="hidden"/>
                                      </p:to>
                                    </p:set>
                                  </p:childTnLst>
                                </p:cTn>
                              </p:par>
                            </p:childTnLst>
                          </p:cTn>
                        </p:par>
                        <p:par>
                          <p:cTn id="59" fill="hold">
                            <p:stCondLst>
                              <p:cond delay="0"/>
                            </p:stCondLst>
                            <p:childTnLst>
                              <p:par>
                                <p:cTn id="60" presetID="22" presetClass="entr" presetSubtype="2" fill="hold" nodeType="afterEffect">
                                  <p:stCondLst>
                                    <p:cond delay="0"/>
                                  </p:stCondLst>
                                  <p:childTnLst>
                                    <p:set>
                                      <p:cBhvr>
                                        <p:cTn id="61" dur="1" fill="hold">
                                          <p:stCondLst>
                                            <p:cond delay="0"/>
                                          </p:stCondLst>
                                        </p:cTn>
                                        <p:tgtEl>
                                          <p:spTgt spid="42"/>
                                        </p:tgtEl>
                                        <p:attrNameLst>
                                          <p:attrName>style.visibility</p:attrName>
                                        </p:attrNameLst>
                                      </p:cBhvr>
                                      <p:to>
                                        <p:strVal val="visible"/>
                                      </p:to>
                                    </p:set>
                                    <p:animEffect transition="in" filter="wipe(right)">
                                      <p:cBhvr>
                                        <p:cTn id="62" dur="500"/>
                                        <p:tgtEl>
                                          <p:spTgt spid="42"/>
                                        </p:tgtEl>
                                      </p:cBhvr>
                                    </p:animEffect>
                                  </p:childTnLst>
                                </p:cTn>
                              </p:par>
                            </p:childTnLst>
                          </p:cTn>
                        </p:par>
                        <p:par>
                          <p:cTn id="63" fill="hold">
                            <p:stCondLst>
                              <p:cond delay="500"/>
                            </p:stCondLst>
                            <p:childTnLst>
                              <p:par>
                                <p:cTn id="64" presetID="22" presetClass="entr" presetSubtype="2" fill="hold" nodeType="afterEffect">
                                  <p:stCondLst>
                                    <p:cond delay="0"/>
                                  </p:stCondLst>
                                  <p:childTnLst>
                                    <p:set>
                                      <p:cBhvr>
                                        <p:cTn id="65" dur="1" fill="hold">
                                          <p:stCondLst>
                                            <p:cond delay="0"/>
                                          </p:stCondLst>
                                        </p:cTn>
                                        <p:tgtEl>
                                          <p:spTgt spid="109"/>
                                        </p:tgtEl>
                                        <p:attrNameLst>
                                          <p:attrName>style.visibility</p:attrName>
                                        </p:attrNameLst>
                                      </p:cBhvr>
                                      <p:to>
                                        <p:strVal val="visible"/>
                                      </p:to>
                                    </p:set>
                                    <p:animEffect transition="in" filter="wipe(right)">
                                      <p:cBhvr>
                                        <p:cTn id="66" dur="500"/>
                                        <p:tgtEl>
                                          <p:spTgt spid="109"/>
                                        </p:tgtEl>
                                      </p:cBhvr>
                                    </p:animEffec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nodeType="clickEffect">
                                  <p:stCondLst>
                                    <p:cond delay="0"/>
                                  </p:stCondLst>
                                  <p:childTnLst>
                                    <p:set>
                                      <p:cBhvr>
                                        <p:cTn id="70" dur="1" fill="hold">
                                          <p:stCondLst>
                                            <p:cond delay="0"/>
                                          </p:stCondLst>
                                        </p:cTn>
                                        <p:tgtEl>
                                          <p:spTgt spid="90">
                                            <p:txEl>
                                              <p:pRg st="6" end="6"/>
                                            </p:txEl>
                                          </p:spTgt>
                                        </p:tgtEl>
                                        <p:attrNameLst>
                                          <p:attrName>style.visibility</p:attrName>
                                        </p:attrNameLst>
                                      </p:cBhvr>
                                      <p:to>
                                        <p:strVal val="visible"/>
                                      </p:to>
                                    </p:set>
                                  </p:childTnLst>
                                </p:cTn>
                              </p:par>
                              <p:par>
                                <p:cTn id="71" presetID="1" presetClass="exit" presetSubtype="0" fill="hold" nodeType="withEffect">
                                  <p:stCondLst>
                                    <p:cond delay="0"/>
                                  </p:stCondLst>
                                  <p:childTnLst>
                                    <p:set>
                                      <p:cBhvr>
                                        <p:cTn id="72" dur="1" fill="hold">
                                          <p:stCondLst>
                                            <p:cond delay="0"/>
                                          </p:stCondLst>
                                        </p:cTn>
                                        <p:tgtEl>
                                          <p:spTgt spid="109"/>
                                        </p:tgtEl>
                                        <p:attrNameLst>
                                          <p:attrName>style.visibility</p:attrName>
                                        </p:attrNameLst>
                                      </p:cBhvr>
                                      <p:to>
                                        <p:strVal val="hidden"/>
                                      </p:to>
                                    </p:set>
                                  </p:childTnLst>
                                </p:cTn>
                              </p:par>
                              <p:par>
                                <p:cTn id="73" presetID="1" presetClass="exit" presetSubtype="0" fill="hold" nodeType="withEffect">
                                  <p:stCondLst>
                                    <p:cond delay="0"/>
                                  </p:stCondLst>
                                  <p:childTnLst>
                                    <p:set>
                                      <p:cBhvr>
                                        <p:cTn id="74" dur="1" fill="hold">
                                          <p:stCondLst>
                                            <p:cond delay="0"/>
                                          </p:stCondLst>
                                        </p:cTn>
                                        <p:tgtEl>
                                          <p:spTgt spid="42"/>
                                        </p:tgtEl>
                                        <p:attrNameLst>
                                          <p:attrName>style.visibility</p:attrName>
                                        </p:attrNameLst>
                                      </p:cBhvr>
                                      <p:to>
                                        <p:strVal val="hidden"/>
                                      </p:to>
                                    </p:set>
                                  </p:childTnLst>
                                </p:cTn>
                              </p:par>
                            </p:childTnLst>
                          </p:cTn>
                        </p:par>
                        <p:par>
                          <p:cTn id="75" fill="hold">
                            <p:stCondLst>
                              <p:cond delay="0"/>
                            </p:stCondLst>
                            <p:childTnLst>
                              <p:par>
                                <p:cTn id="76" presetID="1" presetClass="entr" presetSubtype="0" fill="hold" nodeType="afterEffect">
                                  <p:stCondLst>
                                    <p:cond delay="0"/>
                                  </p:stCondLst>
                                  <p:childTnLst>
                                    <p:set>
                                      <p:cBhvr>
                                        <p:cTn id="77" dur="1" fill="hold">
                                          <p:stCondLst>
                                            <p:cond delay="0"/>
                                          </p:stCondLst>
                                        </p:cTn>
                                        <p:tgtEl>
                                          <p:spTgt spid="1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743076" y="1561883"/>
            <a:ext cx="8848725" cy="1200329"/>
          </a:xfrm>
          <a:prstGeom prst="rect">
            <a:avLst/>
          </a:prstGeom>
        </p:spPr>
        <p:txBody>
          <a:bodyPr wrap="square">
            <a:spAutoFit/>
          </a:bodyPr>
          <a:lstStyle/>
          <a:p>
            <a:pPr>
              <a:buFont typeface="Wingdings" pitchFamily="2" charset="2"/>
              <a:buChar char="è"/>
            </a:pPr>
            <a:r>
              <a:rPr lang="fr-FR" dirty="0" smtClean="0">
                <a:latin typeface="Arial Narrow" pitchFamily="34" charset="0"/>
              </a:rPr>
              <a:t> Pour que l’onde continue à croître, il faut que le gain compense les pertes dues aux réflexions et à l’absorption du milieu et des miroirs</a:t>
            </a:r>
          </a:p>
          <a:p>
            <a:pPr>
              <a:buFont typeface="Wingdings" pitchFamily="2" charset="2"/>
              <a:buChar char="è"/>
            </a:pPr>
            <a:endParaRPr lang="fr-FR" dirty="0" smtClean="0">
              <a:latin typeface="Arial Narrow" pitchFamily="34" charset="0"/>
            </a:endParaRPr>
          </a:p>
          <a:p>
            <a:r>
              <a:rPr lang="fr-FR" dirty="0" smtClean="0">
                <a:latin typeface="Arial Narrow" pitchFamily="34" charset="0"/>
              </a:rPr>
              <a:t>           </a:t>
            </a:r>
            <a:r>
              <a:rPr lang="fr-FR" b="1" dirty="0" smtClean="0">
                <a:latin typeface="Arial Narrow" pitchFamily="34" charset="0"/>
              </a:rPr>
              <a:t>Condition de gain </a:t>
            </a:r>
            <a:r>
              <a:rPr lang="fr-FR" dirty="0" smtClean="0">
                <a:latin typeface="Arial Narrow" pitchFamily="34" charset="0"/>
              </a:rPr>
              <a:t>pour entretenir l’oscillation</a:t>
            </a:r>
            <a:endParaRPr lang="fr-FR" dirty="0">
              <a:latin typeface="Arial Narrow" pitchFamily="34" charset="0"/>
            </a:endParaRPr>
          </a:p>
        </p:txBody>
      </p:sp>
      <p:sp>
        <p:nvSpPr>
          <p:cNvPr id="5" name="Rectangle 4"/>
          <p:cNvSpPr/>
          <p:nvPr/>
        </p:nvSpPr>
        <p:spPr>
          <a:xfrm>
            <a:off x="4594875" y="2864772"/>
            <a:ext cx="2845651" cy="369332"/>
          </a:xfrm>
          <a:prstGeom prst="rect">
            <a:avLst/>
          </a:prstGeom>
          <a:ln w="38100">
            <a:solidFill>
              <a:srgbClr val="FF0000"/>
            </a:solidFill>
          </a:ln>
        </p:spPr>
        <p:txBody>
          <a:bodyPr wrap="none">
            <a:spAutoFit/>
          </a:bodyPr>
          <a:lstStyle/>
          <a:p>
            <a:r>
              <a:rPr lang="fr-FR" b="1" i="1" dirty="0" smtClean="0">
                <a:latin typeface="Arial Narrow" pitchFamily="34" charset="0"/>
              </a:rPr>
              <a:t>Gain </a:t>
            </a:r>
            <a:r>
              <a:rPr lang="fr-FR" b="1" i="1" baseline="-25000" dirty="0" smtClean="0">
                <a:latin typeface="Arial Narrow" pitchFamily="34" charset="0"/>
              </a:rPr>
              <a:t>aller-retour</a:t>
            </a:r>
            <a:r>
              <a:rPr lang="fr-FR" b="1" i="1" dirty="0" smtClean="0">
                <a:latin typeface="Arial Narrow" pitchFamily="34" charset="0"/>
              </a:rPr>
              <a:t> = Pertes </a:t>
            </a:r>
            <a:r>
              <a:rPr lang="fr-FR" b="1" i="1" baseline="-25000" dirty="0" smtClean="0">
                <a:latin typeface="Arial Narrow" pitchFamily="34" charset="0"/>
              </a:rPr>
              <a:t>aller-retour</a:t>
            </a:r>
            <a:endParaRPr lang="fr-FR" dirty="0">
              <a:latin typeface="Arial Narrow" pitchFamily="34" charset="0"/>
            </a:endParaRPr>
          </a:p>
        </p:txBody>
      </p:sp>
      <p:sp>
        <p:nvSpPr>
          <p:cNvPr id="6" name="Flèche à angle droit 5"/>
          <p:cNvSpPr/>
          <p:nvPr/>
        </p:nvSpPr>
        <p:spPr>
          <a:xfrm rot="5400000">
            <a:off x="1791259" y="2216840"/>
            <a:ext cx="491705" cy="474453"/>
          </a:xfrm>
          <a:prstGeom prst="bentUp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latin typeface="Arial Narrow" pitchFamily="34" charset="0"/>
            </a:endParaRPr>
          </a:p>
        </p:txBody>
      </p:sp>
      <p:grpSp>
        <p:nvGrpSpPr>
          <p:cNvPr id="10" name="Groupe 9"/>
          <p:cNvGrpSpPr/>
          <p:nvPr/>
        </p:nvGrpSpPr>
        <p:grpSpPr>
          <a:xfrm>
            <a:off x="1743076" y="4408313"/>
            <a:ext cx="8848725" cy="923330"/>
            <a:chOff x="219075" y="3827753"/>
            <a:chExt cx="8848725" cy="923330"/>
          </a:xfrm>
        </p:grpSpPr>
        <p:sp>
          <p:nvSpPr>
            <p:cNvPr id="7" name="Rectangle 6"/>
            <p:cNvSpPr/>
            <p:nvPr/>
          </p:nvSpPr>
          <p:spPr>
            <a:xfrm>
              <a:off x="219075" y="3827753"/>
              <a:ext cx="8848725" cy="923330"/>
            </a:xfrm>
            <a:prstGeom prst="rect">
              <a:avLst/>
            </a:prstGeom>
          </p:spPr>
          <p:txBody>
            <a:bodyPr wrap="square">
              <a:spAutoFit/>
            </a:bodyPr>
            <a:lstStyle/>
            <a:p>
              <a:pPr>
                <a:buFont typeface="Wingdings" pitchFamily="2" charset="2"/>
                <a:buChar char="è"/>
              </a:pPr>
              <a:r>
                <a:rPr lang="fr-FR" dirty="0" smtClean="0">
                  <a:latin typeface="Arial Narrow" pitchFamily="34" charset="0"/>
                </a:rPr>
                <a:t> Il faut également qu’après un aller-retour, l’onde revienne en phase avec elle-même</a:t>
              </a:r>
            </a:p>
            <a:p>
              <a:pPr>
                <a:buFont typeface="Wingdings" pitchFamily="2" charset="2"/>
                <a:buChar char="è"/>
              </a:pPr>
              <a:endParaRPr lang="fr-FR" dirty="0" smtClean="0">
                <a:latin typeface="Arial Narrow" pitchFamily="34" charset="0"/>
              </a:endParaRPr>
            </a:p>
            <a:p>
              <a:r>
                <a:rPr lang="fr-FR" dirty="0" smtClean="0">
                  <a:latin typeface="Arial Narrow" pitchFamily="34" charset="0"/>
                </a:rPr>
                <a:t>           </a:t>
              </a:r>
              <a:r>
                <a:rPr lang="fr-FR" b="1" dirty="0" smtClean="0">
                  <a:latin typeface="Arial Narrow" pitchFamily="34" charset="0"/>
                </a:rPr>
                <a:t>Condition de phase </a:t>
              </a:r>
              <a:r>
                <a:rPr lang="fr-FR" dirty="0" smtClean="0">
                  <a:latin typeface="Arial Narrow" pitchFamily="34" charset="0"/>
                </a:rPr>
                <a:t>pour entretenir l’oscillation</a:t>
              </a:r>
              <a:endParaRPr lang="fr-FR" dirty="0">
                <a:latin typeface="Arial Narrow" pitchFamily="34" charset="0"/>
              </a:endParaRPr>
            </a:p>
          </p:txBody>
        </p:sp>
        <p:sp>
          <p:nvSpPr>
            <p:cNvPr id="8" name="Flèche à angle droit 7"/>
            <p:cNvSpPr/>
            <p:nvPr/>
          </p:nvSpPr>
          <p:spPr>
            <a:xfrm rot="5400000">
              <a:off x="264382" y="4180786"/>
              <a:ext cx="491705" cy="474453"/>
            </a:xfrm>
            <a:prstGeom prst="bentUp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latin typeface="Arial Narrow" pitchFamily="34" charset="0"/>
              </a:endParaRPr>
            </a:p>
          </p:txBody>
        </p:sp>
      </p:grpSp>
      <p:sp>
        <p:nvSpPr>
          <p:cNvPr id="234497" name="Rectangle 1"/>
          <p:cNvSpPr>
            <a:spLocks noChangeArrowheads="1"/>
          </p:cNvSpPr>
          <p:nvPr/>
        </p:nvSpPr>
        <p:spPr bwMode="auto">
          <a:xfrm>
            <a:off x="4556138" y="5351770"/>
            <a:ext cx="2996333" cy="369332"/>
          </a:xfrm>
          <a:prstGeom prst="rect">
            <a:avLst/>
          </a:prstGeom>
          <a:noFill/>
          <a:ln w="38100">
            <a:solidFill>
              <a:srgbClr val="FF0000"/>
            </a:solidFill>
            <a:miter lim="800000"/>
            <a:headEnd/>
            <a:tailEnd/>
          </a:ln>
          <a:effectLst/>
        </p:spPr>
        <p:txBody>
          <a:bodyPr vert="horz" wrap="none" lIns="91440" tIns="45720" rIns="91440" bIns="45720" numCol="1" anchor="ctr" anchorCtr="0" compatLnSpc="1">
            <a:prstTxWarp prst="textNoShape">
              <a:avLst/>
            </a:prstTxWarp>
            <a:spAutoFit/>
          </a:bodyPr>
          <a:lstStyle/>
          <a:p>
            <a:pPr algn="ctr"/>
            <a:r>
              <a:rPr kumimoji="0" lang="fr-FR" b="1" i="1" u="none" strike="noStrike" cap="none" normalizeH="0" baseline="0" dirty="0" smtClean="0">
                <a:ln>
                  <a:noFill/>
                </a:ln>
                <a:solidFill>
                  <a:schemeClr val="tx1"/>
                </a:solidFill>
                <a:effectLst/>
                <a:latin typeface="Arial Narrow" pitchFamily="34" charset="0"/>
                <a:ea typeface="Times New Roman" pitchFamily="18" charset="0"/>
                <a:cs typeface="Arial" pitchFamily="34" charset="0"/>
                <a:sym typeface="Symbol" pitchFamily="18" charset="2"/>
              </a:rPr>
              <a:t></a:t>
            </a:r>
            <a:r>
              <a:rPr kumimoji="0" lang="fr-FR" b="1" i="1" u="none" strike="noStrike" cap="none" normalizeH="0" baseline="-30000" dirty="0" smtClean="0">
                <a:ln>
                  <a:noFill/>
                </a:ln>
                <a:solidFill>
                  <a:schemeClr val="tx1"/>
                </a:solidFill>
                <a:effectLst/>
                <a:latin typeface="Arial Narrow" pitchFamily="34" charset="0"/>
                <a:ea typeface="Times New Roman" pitchFamily="18" charset="0"/>
                <a:cs typeface="Arial" pitchFamily="34" charset="0"/>
              </a:rPr>
              <a:t>aller-retour</a:t>
            </a:r>
            <a:r>
              <a:rPr kumimoji="0" lang="fr-FR" b="1" i="1" u="none" strike="noStrike" cap="none" normalizeH="0" baseline="0" dirty="0" smtClean="0">
                <a:ln>
                  <a:noFill/>
                </a:ln>
                <a:solidFill>
                  <a:schemeClr val="tx1"/>
                </a:solidFill>
                <a:effectLst/>
                <a:latin typeface="Arial Narrow" pitchFamily="34" charset="0"/>
                <a:ea typeface="Times New Roman" pitchFamily="18" charset="0"/>
                <a:cs typeface="Arial" pitchFamily="34" charset="0"/>
                <a:sym typeface="Symbol" pitchFamily="18" charset="2"/>
              </a:rPr>
              <a:t> = 2k</a:t>
            </a:r>
            <a:r>
              <a:rPr kumimoji="0" lang="fr-FR" b="1" i="1" u="none" strike="noStrike" cap="none" normalizeH="0" baseline="0" dirty="0" smtClean="0">
                <a:ln>
                  <a:noFill/>
                </a:ln>
                <a:solidFill>
                  <a:schemeClr val="tx1"/>
                </a:solidFill>
                <a:effectLst/>
                <a:latin typeface="Arial Narrow" pitchFamily="34" charset="0"/>
                <a:ea typeface="Times New Roman" pitchFamily="18" charset="0"/>
                <a:cs typeface="Arial" pitchFamily="34" charset="0"/>
              </a:rPr>
              <a:t>      </a:t>
            </a:r>
            <a:r>
              <a:rPr kumimoji="0" lang="fr-FR" b="1" i="1" u="none" strike="noStrike" cap="none" normalizeH="0" baseline="0" dirty="0" smtClean="0">
                <a:ln>
                  <a:noFill/>
                </a:ln>
                <a:solidFill>
                  <a:schemeClr val="tx1"/>
                </a:solidFill>
                <a:effectLst/>
                <a:latin typeface="Arial Narrow" pitchFamily="34" charset="0"/>
                <a:ea typeface="Times New Roman" pitchFamily="18" charset="0"/>
                <a:cs typeface="Arial" pitchFamily="34" charset="0"/>
                <a:sym typeface="Symbol" pitchFamily="18" charset="2"/>
              </a:rPr>
              <a:t>avec k entier</a:t>
            </a:r>
          </a:p>
        </p:txBody>
      </p:sp>
      <p:sp>
        <p:nvSpPr>
          <p:cNvPr id="12" name="Rectangle 2"/>
          <p:cNvSpPr txBox="1">
            <a:spLocks noChangeArrowheads="1"/>
          </p:cNvSpPr>
          <p:nvPr/>
        </p:nvSpPr>
        <p:spPr>
          <a:xfrm>
            <a:off x="126760" y="986421"/>
            <a:ext cx="9067800" cy="513169"/>
          </a:xfrm>
          <a:prstGeom prst="rect">
            <a:avLst/>
          </a:prstGeom>
        </p:spPr>
        <p:txBody>
          <a:bodyPr/>
          <a:lstStyle/>
          <a:p>
            <a:r>
              <a:rPr lang="fr-FR" sz="2400" b="1" kern="0" dirty="0">
                <a:solidFill>
                  <a:srgbClr val="DA6667"/>
                </a:solidFill>
                <a:latin typeface="Arial Narrow" pitchFamily="34" charset="0"/>
              </a:rPr>
              <a:t>Condition d’obtention de l’effet laser</a:t>
            </a:r>
            <a:endParaRPr lang="fr-FR" sz="2400" b="1" kern="0" dirty="0">
              <a:solidFill>
                <a:srgbClr val="DA6667"/>
              </a:solidFill>
              <a:latin typeface="Arial Narrow" pitchFamily="34" charset="0"/>
              <a:ea typeface="+mj-ea"/>
              <a:cs typeface="+mj-cs"/>
            </a:endParaRPr>
          </a:p>
        </p:txBody>
      </p:sp>
      <p:grpSp>
        <p:nvGrpSpPr>
          <p:cNvPr id="25" name="Groupe 24"/>
          <p:cNvGrpSpPr/>
          <p:nvPr/>
        </p:nvGrpSpPr>
        <p:grpSpPr>
          <a:xfrm>
            <a:off x="7685088" y="2277375"/>
            <a:ext cx="2982912" cy="1845300"/>
            <a:chOff x="6161088" y="2277375"/>
            <a:chExt cx="2982912" cy="1845300"/>
          </a:xfrm>
        </p:grpSpPr>
        <p:grpSp>
          <p:nvGrpSpPr>
            <p:cNvPr id="15" name="Groupe 14"/>
            <p:cNvGrpSpPr/>
            <p:nvPr/>
          </p:nvGrpSpPr>
          <p:grpSpPr>
            <a:xfrm>
              <a:off x="6161088" y="2277375"/>
              <a:ext cx="2982912" cy="983410"/>
              <a:chOff x="6161088" y="2277375"/>
              <a:chExt cx="2982912" cy="983410"/>
            </a:xfrm>
          </p:grpSpPr>
          <p:sp>
            <p:nvSpPr>
              <p:cNvPr id="13" name="Flèche droite 12"/>
              <p:cNvSpPr/>
              <p:nvPr/>
            </p:nvSpPr>
            <p:spPr>
              <a:xfrm>
                <a:off x="6161088" y="2924355"/>
                <a:ext cx="662406" cy="336430"/>
              </a:xfrm>
              <a:prstGeom prst="righ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14" name="ZoneTexte 13"/>
              <p:cNvSpPr txBox="1"/>
              <p:nvPr/>
            </p:nvSpPr>
            <p:spPr>
              <a:xfrm>
                <a:off x="6894666" y="2277375"/>
                <a:ext cx="2249334" cy="369332"/>
              </a:xfrm>
              <a:prstGeom prst="rect">
                <a:avLst/>
              </a:prstGeom>
              <a:noFill/>
            </p:spPr>
            <p:txBody>
              <a:bodyPr wrap="none" rtlCol="0">
                <a:spAutoFit/>
              </a:bodyPr>
              <a:lstStyle/>
              <a:p>
                <a:r>
                  <a:rPr lang="fr-FR" b="1" dirty="0" smtClean="0">
                    <a:solidFill>
                      <a:srgbClr val="FF0000"/>
                    </a:solidFill>
                    <a:latin typeface="Arial Narrow" pitchFamily="34" charset="0"/>
                  </a:rPr>
                  <a:t>Existence d’un seuil !!!</a:t>
                </a:r>
                <a:endParaRPr lang="fr-FR" b="1" dirty="0">
                  <a:solidFill>
                    <a:srgbClr val="FF0000"/>
                  </a:solidFill>
                  <a:latin typeface="Arial Narrow" pitchFamily="34" charset="0"/>
                </a:endParaRPr>
              </a:p>
            </p:txBody>
          </p:sp>
        </p:grpSp>
        <p:cxnSp>
          <p:nvCxnSpPr>
            <p:cNvPr id="18" name="Connecteur droit avec flèche 17"/>
            <p:cNvCxnSpPr/>
            <p:nvPr/>
          </p:nvCxnSpPr>
          <p:spPr>
            <a:xfrm>
              <a:off x="7185804" y="3786996"/>
              <a:ext cx="1147313" cy="0"/>
            </a:xfrm>
            <a:prstGeom prst="straightConnector1">
              <a:avLst/>
            </a:prstGeom>
            <a:ln>
              <a:solidFill>
                <a:schemeClr val="tx1"/>
              </a:solidFill>
              <a:tailEnd type="arrow"/>
            </a:ln>
          </p:spPr>
          <p:style>
            <a:lnRef idx="1">
              <a:schemeClr val="accent6"/>
            </a:lnRef>
            <a:fillRef idx="0">
              <a:schemeClr val="accent6"/>
            </a:fillRef>
            <a:effectRef idx="0">
              <a:schemeClr val="accent6"/>
            </a:effectRef>
            <a:fontRef idx="minor">
              <a:schemeClr val="tx1"/>
            </a:fontRef>
          </p:style>
        </p:cxnSp>
        <p:cxnSp>
          <p:nvCxnSpPr>
            <p:cNvPr id="20" name="Connecteur droit avec flèche 19"/>
            <p:cNvCxnSpPr/>
            <p:nvPr/>
          </p:nvCxnSpPr>
          <p:spPr>
            <a:xfrm flipV="1">
              <a:off x="7177177" y="2751826"/>
              <a:ext cx="0" cy="1026544"/>
            </a:xfrm>
            <a:prstGeom prst="straightConnector1">
              <a:avLst/>
            </a:prstGeom>
            <a:ln>
              <a:solidFill>
                <a:schemeClr val="tx1"/>
              </a:solidFill>
              <a:tailEnd type="arrow"/>
            </a:ln>
          </p:spPr>
          <p:style>
            <a:lnRef idx="1">
              <a:schemeClr val="accent6"/>
            </a:lnRef>
            <a:fillRef idx="0">
              <a:schemeClr val="accent6"/>
            </a:fillRef>
            <a:effectRef idx="0">
              <a:schemeClr val="accent6"/>
            </a:effectRef>
            <a:fontRef idx="minor">
              <a:schemeClr val="tx1"/>
            </a:fontRef>
          </p:style>
        </p:cxnSp>
        <p:sp>
          <p:nvSpPr>
            <p:cNvPr id="21" name="Forme libre 20"/>
            <p:cNvSpPr/>
            <p:nvPr/>
          </p:nvSpPr>
          <p:spPr>
            <a:xfrm>
              <a:off x="7177177" y="2786332"/>
              <a:ext cx="940280" cy="992038"/>
            </a:xfrm>
            <a:custGeom>
              <a:avLst/>
              <a:gdLst>
                <a:gd name="connsiteX0" fmla="*/ 0 w 940280"/>
                <a:gd name="connsiteY0" fmla="*/ 992038 h 992038"/>
                <a:gd name="connsiteX1" fmla="*/ 465827 w 940280"/>
                <a:gd name="connsiteY1" fmla="*/ 983411 h 992038"/>
                <a:gd name="connsiteX2" fmla="*/ 940280 w 940280"/>
                <a:gd name="connsiteY2" fmla="*/ 0 h 992038"/>
              </a:gdLst>
              <a:ahLst/>
              <a:cxnLst>
                <a:cxn ang="0">
                  <a:pos x="connsiteX0" y="connsiteY0"/>
                </a:cxn>
                <a:cxn ang="0">
                  <a:pos x="connsiteX1" y="connsiteY1"/>
                </a:cxn>
                <a:cxn ang="0">
                  <a:pos x="connsiteX2" y="connsiteY2"/>
                </a:cxn>
              </a:cxnLst>
              <a:rect l="l" t="t" r="r" b="b"/>
              <a:pathLst>
                <a:path w="940280" h="992038">
                  <a:moveTo>
                    <a:pt x="0" y="992038"/>
                  </a:moveTo>
                  <a:lnTo>
                    <a:pt x="465827" y="983411"/>
                  </a:lnTo>
                  <a:lnTo>
                    <a:pt x="940280" y="0"/>
                  </a:lnTo>
                </a:path>
              </a:pathLst>
            </a:custGeom>
            <a:ln w="38100">
              <a:solidFill>
                <a:srgbClr val="FF0000"/>
              </a:solidFill>
              <a:headEnd type="none" w="med" len="med"/>
              <a:tailEnd type="none" w="med" len="med"/>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sp>
          <p:nvSpPr>
            <p:cNvPr id="22" name="ZoneTexte 21"/>
            <p:cNvSpPr txBox="1"/>
            <p:nvPr/>
          </p:nvSpPr>
          <p:spPr>
            <a:xfrm>
              <a:off x="6754483" y="2648310"/>
              <a:ext cx="471604" cy="338554"/>
            </a:xfrm>
            <a:prstGeom prst="rect">
              <a:avLst/>
            </a:prstGeom>
            <a:noFill/>
          </p:spPr>
          <p:txBody>
            <a:bodyPr wrap="none" rtlCol="0">
              <a:spAutoFit/>
            </a:bodyPr>
            <a:lstStyle/>
            <a:p>
              <a:r>
                <a:rPr lang="fr-FR" sz="1600" b="1" dirty="0" err="1">
                  <a:latin typeface="Arial Narrow" pitchFamily="34" charset="0"/>
                </a:rPr>
                <a:t>P</a:t>
              </a:r>
              <a:r>
                <a:rPr lang="fr-FR" sz="1600" b="1" baseline="-25000" dirty="0" err="1">
                  <a:latin typeface="Arial Narrow" pitchFamily="34" charset="0"/>
                </a:rPr>
                <a:t>opt</a:t>
              </a:r>
              <a:endParaRPr lang="fr-FR" sz="1600" b="1" baseline="-25000" dirty="0">
                <a:latin typeface="Arial Narrow" pitchFamily="34" charset="0"/>
              </a:endParaRPr>
            </a:p>
          </p:txBody>
        </p:sp>
        <p:sp>
          <p:nvSpPr>
            <p:cNvPr id="23" name="ZoneTexte 22"/>
            <p:cNvSpPr txBox="1"/>
            <p:nvPr/>
          </p:nvSpPr>
          <p:spPr>
            <a:xfrm>
              <a:off x="8128119" y="3784121"/>
              <a:ext cx="939681" cy="338554"/>
            </a:xfrm>
            <a:prstGeom prst="rect">
              <a:avLst/>
            </a:prstGeom>
            <a:noFill/>
          </p:spPr>
          <p:txBody>
            <a:bodyPr wrap="none" rtlCol="0">
              <a:spAutoFit/>
            </a:bodyPr>
            <a:lstStyle/>
            <a:p>
              <a:r>
                <a:rPr lang="fr-FR" sz="1600" b="1" dirty="0">
                  <a:latin typeface="Arial Narrow" pitchFamily="34" charset="0"/>
                </a:rPr>
                <a:t>Pompage</a:t>
              </a:r>
              <a:endParaRPr lang="fr-FR" sz="1600" b="1" baseline="-25000" dirty="0">
                <a:latin typeface="Arial Narrow" pitchFamily="34" charset="0"/>
              </a:endParaRPr>
            </a:p>
          </p:txBody>
        </p:sp>
        <p:sp>
          <p:nvSpPr>
            <p:cNvPr id="24" name="Arc 23"/>
            <p:cNvSpPr/>
            <p:nvPr/>
          </p:nvSpPr>
          <p:spPr>
            <a:xfrm rot="14379092">
              <a:off x="7389121" y="2663858"/>
              <a:ext cx="1293125" cy="1146547"/>
            </a:xfrm>
            <a:prstGeom prst="arc">
              <a:avLst/>
            </a:prstGeom>
            <a:ln>
              <a:solidFill>
                <a:srgbClr val="FF0000"/>
              </a:solidFill>
              <a:headEnd type="arrow" w="med" len="med"/>
              <a:tailEnd type="none" w="med" len="med"/>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grpSp>
      <p:sp>
        <p:nvSpPr>
          <p:cNvPr id="27" name="Espace réservé du numéro de diapositive 1"/>
          <p:cNvSpPr>
            <a:spLocks noGrp="1"/>
          </p:cNvSpPr>
          <p:nvPr>
            <p:ph type="sldNum" sz="quarter" idx="11"/>
          </p:nvPr>
        </p:nvSpPr>
        <p:spPr>
          <a:xfrm>
            <a:off x="438151" y="6403938"/>
            <a:ext cx="1115483" cy="288925"/>
          </a:xfrm>
        </p:spPr>
        <p:txBody>
          <a:bodyPr/>
          <a:lstStyle/>
          <a:p>
            <a:r>
              <a:rPr lang="fr-FR" dirty="0" smtClean="0"/>
              <a:t>page </a:t>
            </a:r>
            <a:fld id="{C6DDD436-036D-4AFC-B45E-DF406FB8E6F8}" type="slidenum">
              <a:rPr lang="fr-FR" smtClean="0"/>
              <a:pPr/>
              <a:t>34</a:t>
            </a:fld>
            <a:endParaRPr lang="fr-FR" dirty="0"/>
          </a:p>
        </p:txBody>
      </p:sp>
      <p:sp>
        <p:nvSpPr>
          <p:cNvPr id="28" name="Titre 1"/>
          <p:cNvSpPr txBox="1">
            <a:spLocks/>
          </p:cNvSpPr>
          <p:nvPr/>
        </p:nvSpPr>
        <p:spPr>
          <a:xfrm>
            <a:off x="2288659" y="6352067"/>
            <a:ext cx="7391400" cy="392666"/>
          </a:xfrm>
          <a:prstGeom prst="rect">
            <a:avLst/>
          </a:prstGeom>
        </p:spPr>
        <p:txBody>
          <a:bodyPr/>
          <a:lstStyle/>
          <a:p>
            <a:pPr>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lang="fr-FR" b="1" kern="0" dirty="0">
              <a:solidFill>
                <a:schemeClr val="tx2"/>
              </a:solidFill>
              <a:latin typeface="+mj-lt"/>
              <a:ea typeface="+mj-ea"/>
              <a:cs typeface="+mj-cs"/>
            </a:endParaRPr>
          </a:p>
        </p:txBody>
      </p:sp>
      <p:sp>
        <p:nvSpPr>
          <p:cNvPr id="29" name="Rectangle 28"/>
          <p:cNvSpPr/>
          <p:nvPr/>
        </p:nvSpPr>
        <p:spPr>
          <a:xfrm>
            <a:off x="2076450" y="456754"/>
            <a:ext cx="1943161" cy="523220"/>
          </a:xfrm>
          <a:prstGeom prst="rect">
            <a:avLst/>
          </a:prstGeom>
        </p:spPr>
        <p:txBody>
          <a:bodyPr wrap="none">
            <a:spAutoFit/>
          </a:bodyPr>
          <a:lstStyle/>
          <a:p>
            <a:r>
              <a:rPr lang="fr-FR" sz="2800" b="1" kern="0" dirty="0" smtClean="0">
                <a:solidFill>
                  <a:srgbClr val="DA6667"/>
                </a:solidFill>
                <a:latin typeface="Arial"/>
              </a:rPr>
              <a:t>4. Le </a:t>
            </a:r>
            <a:r>
              <a:rPr lang="fr-FR" sz="2800" b="1" kern="0" dirty="0">
                <a:solidFill>
                  <a:srgbClr val="DA6667"/>
                </a:solidFill>
                <a:latin typeface="Arial"/>
              </a:rPr>
              <a:t>laser</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25"/>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nodeType="clickEffect">
                                  <p:stCondLst>
                                    <p:cond delay="0"/>
                                  </p:stCondLst>
                                  <p:childTnLst>
                                    <p:set>
                                      <p:cBhvr>
                                        <p:cTn id="13" dur="1" fill="hold">
                                          <p:stCondLst>
                                            <p:cond delay="0"/>
                                          </p:stCondLst>
                                        </p:cTn>
                                        <p:tgtEl>
                                          <p:spTgt spid="10"/>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23449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34497"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Line 28"/>
          <p:cNvSpPr>
            <a:spLocks noChangeShapeType="1"/>
          </p:cNvSpPr>
          <p:nvPr/>
        </p:nvSpPr>
        <p:spPr bwMode="auto">
          <a:xfrm flipV="1">
            <a:off x="2961649" y="1777423"/>
            <a:ext cx="0" cy="1998447"/>
          </a:xfrm>
          <a:prstGeom prst="line">
            <a:avLst/>
          </a:prstGeom>
          <a:noFill/>
          <a:ln w="28575">
            <a:solidFill>
              <a:schemeClr val="tx1"/>
            </a:solidFill>
            <a:round/>
            <a:headEnd/>
            <a:tailEnd type="triangle" w="med" len="med"/>
          </a:ln>
        </p:spPr>
        <p:txBody>
          <a:bodyPr/>
          <a:lstStyle/>
          <a:p>
            <a:endParaRPr lang="fr-FR">
              <a:latin typeface="Arial Narrow" pitchFamily="34" charset="0"/>
            </a:endParaRPr>
          </a:p>
        </p:txBody>
      </p:sp>
      <p:sp>
        <p:nvSpPr>
          <p:cNvPr id="9" name="Line 29"/>
          <p:cNvSpPr>
            <a:spLocks noChangeShapeType="1"/>
          </p:cNvSpPr>
          <p:nvPr/>
        </p:nvSpPr>
        <p:spPr bwMode="auto">
          <a:xfrm>
            <a:off x="2961649" y="3793121"/>
            <a:ext cx="6160160" cy="0"/>
          </a:xfrm>
          <a:prstGeom prst="line">
            <a:avLst/>
          </a:prstGeom>
          <a:noFill/>
          <a:ln w="28575">
            <a:solidFill>
              <a:schemeClr val="tx1"/>
            </a:solidFill>
            <a:round/>
            <a:headEnd/>
            <a:tailEnd type="triangle" w="med" len="med"/>
          </a:ln>
        </p:spPr>
        <p:txBody>
          <a:bodyPr/>
          <a:lstStyle/>
          <a:p>
            <a:endParaRPr lang="fr-FR">
              <a:latin typeface="Arial Narrow" pitchFamily="34" charset="0"/>
            </a:endParaRPr>
          </a:p>
        </p:txBody>
      </p:sp>
      <p:sp>
        <p:nvSpPr>
          <p:cNvPr id="10" name="Freeform 30"/>
          <p:cNvSpPr>
            <a:spLocks/>
          </p:cNvSpPr>
          <p:nvPr/>
        </p:nvSpPr>
        <p:spPr bwMode="auto">
          <a:xfrm>
            <a:off x="2925386" y="2005709"/>
            <a:ext cx="6242570" cy="1273924"/>
          </a:xfrm>
          <a:custGeom>
            <a:avLst/>
            <a:gdLst>
              <a:gd name="T0" fmla="*/ 0 w 5454"/>
              <a:gd name="T1" fmla="*/ 1059 h 1113"/>
              <a:gd name="T2" fmla="*/ 2646 w 5454"/>
              <a:gd name="T3" fmla="*/ 9 h 1113"/>
              <a:gd name="T4" fmla="*/ 5454 w 5454"/>
              <a:gd name="T5" fmla="*/ 1113 h 1113"/>
              <a:gd name="T6" fmla="*/ 0 60000 65536"/>
              <a:gd name="T7" fmla="*/ 0 60000 65536"/>
              <a:gd name="T8" fmla="*/ 0 60000 65536"/>
              <a:gd name="T9" fmla="*/ 0 w 5454"/>
              <a:gd name="T10" fmla="*/ 0 h 1113"/>
              <a:gd name="T11" fmla="*/ 5454 w 5454"/>
              <a:gd name="T12" fmla="*/ 1113 h 1113"/>
            </a:gdLst>
            <a:ahLst/>
            <a:cxnLst>
              <a:cxn ang="T6">
                <a:pos x="T0" y="T1"/>
              </a:cxn>
              <a:cxn ang="T7">
                <a:pos x="T2" y="T3"/>
              </a:cxn>
              <a:cxn ang="T8">
                <a:pos x="T4" y="T5"/>
              </a:cxn>
            </a:cxnLst>
            <a:rect l="T9" t="T10" r="T11" b="T12"/>
            <a:pathLst>
              <a:path w="5454" h="1113">
                <a:moveTo>
                  <a:pt x="0" y="1059"/>
                </a:moveTo>
                <a:cubicBezTo>
                  <a:pt x="868" y="529"/>
                  <a:pt x="1737" y="0"/>
                  <a:pt x="2646" y="9"/>
                </a:cubicBezTo>
                <a:cubicBezTo>
                  <a:pt x="3555" y="18"/>
                  <a:pt x="4504" y="565"/>
                  <a:pt x="5454" y="1113"/>
                </a:cubicBezTo>
              </a:path>
            </a:pathLst>
          </a:custGeom>
          <a:noFill/>
          <a:ln w="28575" cap="flat" cmpd="sng">
            <a:solidFill>
              <a:schemeClr val="tx1"/>
            </a:solidFill>
            <a:prstDash val="sysDot"/>
            <a:round/>
            <a:headEnd/>
            <a:tailEnd/>
          </a:ln>
        </p:spPr>
        <p:txBody>
          <a:bodyPr/>
          <a:lstStyle/>
          <a:p>
            <a:endParaRPr lang="fr-FR">
              <a:latin typeface="Arial Narrow" pitchFamily="34" charset="0"/>
            </a:endParaRPr>
          </a:p>
        </p:txBody>
      </p:sp>
      <p:sp>
        <p:nvSpPr>
          <p:cNvPr id="24" name="Line 61"/>
          <p:cNvSpPr>
            <a:spLocks noChangeShapeType="1"/>
          </p:cNvSpPr>
          <p:nvPr/>
        </p:nvSpPr>
        <p:spPr bwMode="auto">
          <a:xfrm>
            <a:off x="2975384" y="2491644"/>
            <a:ext cx="6022810" cy="0"/>
          </a:xfrm>
          <a:prstGeom prst="line">
            <a:avLst/>
          </a:prstGeom>
          <a:noFill/>
          <a:ln w="28575">
            <a:solidFill>
              <a:srgbClr val="0000FF"/>
            </a:solidFill>
            <a:prstDash val="lgDashDot"/>
            <a:round/>
            <a:headEnd/>
            <a:tailEnd/>
          </a:ln>
        </p:spPr>
        <p:txBody>
          <a:bodyPr/>
          <a:lstStyle/>
          <a:p>
            <a:endParaRPr lang="fr-FR">
              <a:latin typeface="Arial Narrow" pitchFamily="34" charset="0"/>
            </a:endParaRPr>
          </a:p>
        </p:txBody>
      </p:sp>
      <p:sp>
        <p:nvSpPr>
          <p:cNvPr id="26" name="Line 64"/>
          <p:cNvSpPr>
            <a:spLocks noChangeShapeType="1"/>
          </p:cNvSpPr>
          <p:nvPr/>
        </p:nvSpPr>
        <p:spPr bwMode="auto">
          <a:xfrm flipH="1">
            <a:off x="6026988" y="1598868"/>
            <a:ext cx="219568" cy="376582"/>
          </a:xfrm>
          <a:prstGeom prst="line">
            <a:avLst/>
          </a:prstGeom>
          <a:noFill/>
          <a:ln w="9525">
            <a:solidFill>
              <a:schemeClr val="tx1"/>
            </a:solidFill>
            <a:round/>
            <a:headEnd/>
            <a:tailEnd type="triangle" w="med" len="med"/>
          </a:ln>
        </p:spPr>
        <p:txBody>
          <a:bodyPr/>
          <a:lstStyle/>
          <a:p>
            <a:endParaRPr lang="fr-FR">
              <a:latin typeface="Arial Narrow" pitchFamily="34" charset="0"/>
            </a:endParaRPr>
          </a:p>
        </p:txBody>
      </p:sp>
      <p:sp>
        <p:nvSpPr>
          <p:cNvPr id="27" name="Text Box 65"/>
          <p:cNvSpPr txBox="1">
            <a:spLocks noChangeArrowheads="1"/>
          </p:cNvSpPr>
          <p:nvPr/>
        </p:nvSpPr>
        <p:spPr bwMode="auto">
          <a:xfrm>
            <a:off x="5348311" y="1191421"/>
            <a:ext cx="3825086" cy="369332"/>
          </a:xfrm>
          <a:prstGeom prst="rect">
            <a:avLst/>
          </a:prstGeom>
          <a:noFill/>
          <a:ln w="9525">
            <a:noFill/>
            <a:miter lim="800000"/>
            <a:headEnd/>
            <a:tailEnd/>
          </a:ln>
        </p:spPr>
        <p:txBody>
          <a:bodyPr wrap="none">
            <a:spAutoFit/>
          </a:bodyPr>
          <a:lstStyle/>
          <a:p>
            <a:r>
              <a:rPr lang="fr-FR" dirty="0">
                <a:latin typeface="Arial Narrow" pitchFamily="34" charset="0"/>
              </a:rPr>
              <a:t>Courbe de gain </a:t>
            </a:r>
            <a:r>
              <a:rPr lang="fr-FR" i="1" dirty="0" smtClean="0">
                <a:latin typeface="Arial Narrow" pitchFamily="34" charset="0"/>
              </a:rPr>
              <a:t>g(</a:t>
            </a:r>
            <a:r>
              <a:rPr lang="fr-FR" i="1" dirty="0" smtClean="0">
                <a:latin typeface="Arial Narrow" pitchFamily="34" charset="0"/>
                <a:sym typeface="Symbol"/>
              </a:rPr>
              <a:t>)</a:t>
            </a:r>
            <a:r>
              <a:rPr lang="fr-FR" dirty="0" smtClean="0">
                <a:latin typeface="Arial Narrow" pitchFamily="34" charset="0"/>
                <a:sym typeface="Symbol"/>
              </a:rPr>
              <a:t> </a:t>
            </a:r>
            <a:r>
              <a:rPr lang="fr-FR" dirty="0" smtClean="0">
                <a:latin typeface="Arial Narrow" pitchFamily="34" charset="0"/>
              </a:rPr>
              <a:t>du </a:t>
            </a:r>
            <a:r>
              <a:rPr lang="fr-FR" dirty="0">
                <a:latin typeface="Arial Narrow" pitchFamily="34" charset="0"/>
              </a:rPr>
              <a:t>milieu amplificateur</a:t>
            </a:r>
          </a:p>
        </p:txBody>
      </p:sp>
      <p:sp>
        <p:nvSpPr>
          <p:cNvPr id="28" name="Text Box 66"/>
          <p:cNvSpPr txBox="1">
            <a:spLocks noChangeArrowheads="1"/>
          </p:cNvSpPr>
          <p:nvPr/>
        </p:nvSpPr>
        <p:spPr bwMode="auto">
          <a:xfrm>
            <a:off x="3479003" y="1578265"/>
            <a:ext cx="1946367" cy="369332"/>
          </a:xfrm>
          <a:prstGeom prst="rect">
            <a:avLst/>
          </a:prstGeom>
          <a:noFill/>
          <a:ln w="9525">
            <a:noFill/>
            <a:miter lim="800000"/>
            <a:headEnd/>
            <a:tailEnd/>
          </a:ln>
        </p:spPr>
        <p:txBody>
          <a:bodyPr wrap="none">
            <a:spAutoFit/>
          </a:bodyPr>
          <a:lstStyle/>
          <a:p>
            <a:r>
              <a:rPr lang="fr-FR">
                <a:latin typeface="Arial Narrow" pitchFamily="34" charset="0"/>
              </a:rPr>
              <a:t>Pertes dans la cavité</a:t>
            </a:r>
          </a:p>
        </p:txBody>
      </p:sp>
      <p:sp>
        <p:nvSpPr>
          <p:cNvPr id="29" name="Line 67"/>
          <p:cNvSpPr>
            <a:spLocks noChangeShapeType="1"/>
          </p:cNvSpPr>
          <p:nvPr/>
        </p:nvSpPr>
        <p:spPr bwMode="auto">
          <a:xfrm flipH="1">
            <a:off x="3730812" y="1811760"/>
            <a:ext cx="75543" cy="679884"/>
          </a:xfrm>
          <a:prstGeom prst="line">
            <a:avLst/>
          </a:prstGeom>
          <a:noFill/>
          <a:ln w="9525">
            <a:solidFill>
              <a:schemeClr val="tx1"/>
            </a:solidFill>
            <a:round/>
            <a:headEnd/>
            <a:tailEnd type="triangle" w="med" len="med"/>
          </a:ln>
        </p:spPr>
        <p:txBody>
          <a:bodyPr/>
          <a:lstStyle/>
          <a:p>
            <a:endParaRPr lang="fr-FR">
              <a:latin typeface="Arial Narrow" pitchFamily="34" charset="0"/>
            </a:endParaRPr>
          </a:p>
        </p:txBody>
      </p:sp>
      <p:sp>
        <p:nvSpPr>
          <p:cNvPr id="32" name="Text Box 70"/>
          <p:cNvSpPr txBox="1">
            <a:spLocks noChangeArrowheads="1"/>
          </p:cNvSpPr>
          <p:nvPr/>
        </p:nvSpPr>
        <p:spPr bwMode="auto">
          <a:xfrm>
            <a:off x="8904338" y="3837677"/>
            <a:ext cx="292068" cy="338554"/>
          </a:xfrm>
          <a:prstGeom prst="rect">
            <a:avLst/>
          </a:prstGeom>
          <a:noFill/>
          <a:ln w="9525">
            <a:noFill/>
            <a:miter lim="800000"/>
            <a:headEnd/>
            <a:tailEnd/>
          </a:ln>
        </p:spPr>
        <p:txBody>
          <a:bodyPr wrap="none">
            <a:spAutoFit/>
          </a:bodyPr>
          <a:lstStyle/>
          <a:p>
            <a:r>
              <a:rPr lang="fr-FR" sz="1600" dirty="0">
                <a:latin typeface="Arial Narrow" pitchFamily="34" charset="0"/>
                <a:sym typeface="Symbol"/>
              </a:rPr>
              <a:t></a:t>
            </a:r>
            <a:endParaRPr lang="fr-FR" sz="1600" dirty="0">
              <a:latin typeface="Arial Narrow" pitchFamily="34" charset="0"/>
            </a:endParaRPr>
          </a:p>
        </p:txBody>
      </p:sp>
      <p:sp>
        <p:nvSpPr>
          <p:cNvPr id="33" name="Text Box 71"/>
          <p:cNvSpPr txBox="1">
            <a:spLocks noChangeArrowheads="1"/>
          </p:cNvSpPr>
          <p:nvPr/>
        </p:nvSpPr>
        <p:spPr bwMode="auto">
          <a:xfrm>
            <a:off x="2645442" y="1561096"/>
            <a:ext cx="231154" cy="338554"/>
          </a:xfrm>
          <a:prstGeom prst="rect">
            <a:avLst/>
          </a:prstGeom>
          <a:noFill/>
          <a:ln w="9525">
            <a:noFill/>
            <a:miter lim="800000"/>
            <a:headEnd/>
            <a:tailEnd/>
          </a:ln>
        </p:spPr>
        <p:txBody>
          <a:bodyPr wrap="none">
            <a:spAutoFit/>
          </a:bodyPr>
          <a:lstStyle/>
          <a:p>
            <a:r>
              <a:rPr lang="fr-FR" sz="1600" dirty="0">
                <a:latin typeface="Arial Narrow" pitchFamily="34" charset="0"/>
              </a:rPr>
              <a:t>I</a:t>
            </a:r>
          </a:p>
        </p:txBody>
      </p:sp>
      <p:sp>
        <p:nvSpPr>
          <p:cNvPr id="34" name="Freeform 73"/>
          <p:cNvSpPr>
            <a:spLocks/>
          </p:cNvSpPr>
          <p:nvPr/>
        </p:nvSpPr>
        <p:spPr bwMode="auto">
          <a:xfrm>
            <a:off x="3023457" y="6162236"/>
            <a:ext cx="109880" cy="54940"/>
          </a:xfrm>
          <a:custGeom>
            <a:avLst/>
            <a:gdLst>
              <a:gd name="T0" fmla="*/ 0 w 834"/>
              <a:gd name="T1" fmla="*/ 2 h 1008"/>
              <a:gd name="T2" fmla="*/ 1 w 834"/>
              <a:gd name="T3" fmla="*/ 2 h 1008"/>
              <a:gd name="T4" fmla="*/ 5 w 834"/>
              <a:gd name="T5" fmla="*/ 0 h 1008"/>
              <a:gd name="T6" fmla="*/ 10 w 834"/>
              <a:gd name="T7" fmla="*/ 2 h 1008"/>
              <a:gd name="T8" fmla="*/ 11 w 834"/>
              <a:gd name="T9" fmla="*/ 2 h 1008"/>
              <a:gd name="T10" fmla="*/ 0 60000 65536"/>
              <a:gd name="T11" fmla="*/ 0 60000 65536"/>
              <a:gd name="T12" fmla="*/ 0 60000 65536"/>
              <a:gd name="T13" fmla="*/ 0 60000 65536"/>
              <a:gd name="T14" fmla="*/ 0 60000 65536"/>
              <a:gd name="T15" fmla="*/ 0 w 834"/>
              <a:gd name="T16" fmla="*/ 0 h 1008"/>
              <a:gd name="T17" fmla="*/ 834 w 834"/>
              <a:gd name="T18" fmla="*/ 1008 h 1008"/>
            </a:gdLst>
            <a:ahLst/>
            <a:cxnLst>
              <a:cxn ang="T10">
                <a:pos x="T0" y="T1"/>
              </a:cxn>
              <a:cxn ang="T11">
                <a:pos x="T2" y="T3"/>
              </a:cxn>
              <a:cxn ang="T12">
                <a:pos x="T4" y="T5"/>
              </a:cxn>
              <a:cxn ang="T13">
                <a:pos x="T6" y="T7"/>
              </a:cxn>
              <a:cxn ang="T14">
                <a:pos x="T8" y="T9"/>
              </a:cxn>
            </a:cxnLst>
            <a:rect l="T15" t="T16" r="T17" b="T18"/>
            <a:pathLst>
              <a:path w="834" h="1008">
                <a:moveTo>
                  <a:pt x="0" y="945"/>
                </a:moveTo>
                <a:cubicBezTo>
                  <a:pt x="23" y="966"/>
                  <a:pt x="46" y="988"/>
                  <a:pt x="114" y="831"/>
                </a:cubicBezTo>
                <a:cubicBezTo>
                  <a:pt x="182" y="674"/>
                  <a:pt x="304" y="0"/>
                  <a:pt x="408" y="3"/>
                </a:cubicBezTo>
                <a:cubicBezTo>
                  <a:pt x="512" y="6"/>
                  <a:pt x="667" y="690"/>
                  <a:pt x="738" y="849"/>
                </a:cubicBezTo>
                <a:cubicBezTo>
                  <a:pt x="809" y="1008"/>
                  <a:pt x="821" y="982"/>
                  <a:pt x="834" y="957"/>
                </a:cubicBezTo>
              </a:path>
            </a:pathLst>
          </a:custGeom>
          <a:noFill/>
          <a:ln w="28575" cmpd="sng">
            <a:solidFill>
              <a:srgbClr val="FF0000"/>
            </a:solidFill>
            <a:round/>
            <a:headEnd/>
            <a:tailEnd/>
          </a:ln>
        </p:spPr>
        <p:txBody>
          <a:bodyPr/>
          <a:lstStyle/>
          <a:p>
            <a:endParaRPr lang="fr-FR">
              <a:latin typeface="Arial Narrow" pitchFamily="34" charset="0"/>
            </a:endParaRPr>
          </a:p>
        </p:txBody>
      </p:sp>
      <p:sp>
        <p:nvSpPr>
          <p:cNvPr id="35" name="Freeform 74"/>
          <p:cNvSpPr>
            <a:spLocks/>
          </p:cNvSpPr>
          <p:nvPr/>
        </p:nvSpPr>
        <p:spPr bwMode="auto">
          <a:xfrm>
            <a:off x="3547677" y="6141635"/>
            <a:ext cx="116748" cy="68675"/>
          </a:xfrm>
          <a:custGeom>
            <a:avLst/>
            <a:gdLst>
              <a:gd name="T0" fmla="*/ 0 w 834"/>
              <a:gd name="T1" fmla="*/ 3 h 1008"/>
              <a:gd name="T2" fmla="*/ 2 w 834"/>
              <a:gd name="T3" fmla="*/ 3 h 1008"/>
              <a:gd name="T4" fmla="*/ 6 w 834"/>
              <a:gd name="T5" fmla="*/ 0 h 1008"/>
              <a:gd name="T6" fmla="*/ 11 w 834"/>
              <a:gd name="T7" fmla="*/ 3 h 1008"/>
              <a:gd name="T8" fmla="*/ 12 w 834"/>
              <a:gd name="T9" fmla="*/ 3 h 1008"/>
              <a:gd name="T10" fmla="*/ 0 60000 65536"/>
              <a:gd name="T11" fmla="*/ 0 60000 65536"/>
              <a:gd name="T12" fmla="*/ 0 60000 65536"/>
              <a:gd name="T13" fmla="*/ 0 60000 65536"/>
              <a:gd name="T14" fmla="*/ 0 60000 65536"/>
              <a:gd name="T15" fmla="*/ 0 w 834"/>
              <a:gd name="T16" fmla="*/ 0 h 1008"/>
              <a:gd name="T17" fmla="*/ 834 w 834"/>
              <a:gd name="T18" fmla="*/ 1008 h 1008"/>
            </a:gdLst>
            <a:ahLst/>
            <a:cxnLst>
              <a:cxn ang="T10">
                <a:pos x="T0" y="T1"/>
              </a:cxn>
              <a:cxn ang="T11">
                <a:pos x="T2" y="T3"/>
              </a:cxn>
              <a:cxn ang="T12">
                <a:pos x="T4" y="T5"/>
              </a:cxn>
              <a:cxn ang="T13">
                <a:pos x="T6" y="T7"/>
              </a:cxn>
              <a:cxn ang="T14">
                <a:pos x="T8" y="T9"/>
              </a:cxn>
            </a:cxnLst>
            <a:rect l="T15" t="T16" r="T17" b="T18"/>
            <a:pathLst>
              <a:path w="834" h="1008">
                <a:moveTo>
                  <a:pt x="0" y="945"/>
                </a:moveTo>
                <a:cubicBezTo>
                  <a:pt x="23" y="966"/>
                  <a:pt x="46" y="988"/>
                  <a:pt x="114" y="831"/>
                </a:cubicBezTo>
                <a:cubicBezTo>
                  <a:pt x="182" y="674"/>
                  <a:pt x="304" y="0"/>
                  <a:pt x="408" y="3"/>
                </a:cubicBezTo>
                <a:cubicBezTo>
                  <a:pt x="512" y="6"/>
                  <a:pt x="667" y="690"/>
                  <a:pt x="738" y="849"/>
                </a:cubicBezTo>
                <a:cubicBezTo>
                  <a:pt x="809" y="1008"/>
                  <a:pt x="821" y="982"/>
                  <a:pt x="834" y="957"/>
                </a:cubicBezTo>
              </a:path>
            </a:pathLst>
          </a:custGeom>
          <a:noFill/>
          <a:ln w="28575" cmpd="sng">
            <a:solidFill>
              <a:srgbClr val="FF0000"/>
            </a:solidFill>
            <a:round/>
            <a:headEnd/>
            <a:tailEnd/>
          </a:ln>
        </p:spPr>
        <p:txBody>
          <a:bodyPr/>
          <a:lstStyle/>
          <a:p>
            <a:endParaRPr lang="fr-FR">
              <a:latin typeface="Arial Narrow" pitchFamily="34" charset="0"/>
            </a:endParaRPr>
          </a:p>
        </p:txBody>
      </p:sp>
      <p:sp>
        <p:nvSpPr>
          <p:cNvPr id="36" name="Freeform 75"/>
          <p:cNvSpPr>
            <a:spLocks/>
          </p:cNvSpPr>
          <p:nvPr/>
        </p:nvSpPr>
        <p:spPr bwMode="auto">
          <a:xfrm>
            <a:off x="4078766" y="6134767"/>
            <a:ext cx="130483" cy="75543"/>
          </a:xfrm>
          <a:custGeom>
            <a:avLst/>
            <a:gdLst>
              <a:gd name="T0" fmla="*/ 0 w 834"/>
              <a:gd name="T1" fmla="*/ 4 h 1008"/>
              <a:gd name="T2" fmla="*/ 2 w 834"/>
              <a:gd name="T3" fmla="*/ 4 h 1008"/>
              <a:gd name="T4" fmla="*/ 8 w 834"/>
              <a:gd name="T5" fmla="*/ 0 h 1008"/>
              <a:gd name="T6" fmla="*/ 14 w 834"/>
              <a:gd name="T7" fmla="*/ 4 h 1008"/>
              <a:gd name="T8" fmla="*/ 16 w 834"/>
              <a:gd name="T9" fmla="*/ 4 h 1008"/>
              <a:gd name="T10" fmla="*/ 0 60000 65536"/>
              <a:gd name="T11" fmla="*/ 0 60000 65536"/>
              <a:gd name="T12" fmla="*/ 0 60000 65536"/>
              <a:gd name="T13" fmla="*/ 0 60000 65536"/>
              <a:gd name="T14" fmla="*/ 0 60000 65536"/>
              <a:gd name="T15" fmla="*/ 0 w 834"/>
              <a:gd name="T16" fmla="*/ 0 h 1008"/>
              <a:gd name="T17" fmla="*/ 834 w 834"/>
              <a:gd name="T18" fmla="*/ 1008 h 1008"/>
            </a:gdLst>
            <a:ahLst/>
            <a:cxnLst>
              <a:cxn ang="T10">
                <a:pos x="T0" y="T1"/>
              </a:cxn>
              <a:cxn ang="T11">
                <a:pos x="T2" y="T3"/>
              </a:cxn>
              <a:cxn ang="T12">
                <a:pos x="T4" y="T5"/>
              </a:cxn>
              <a:cxn ang="T13">
                <a:pos x="T6" y="T7"/>
              </a:cxn>
              <a:cxn ang="T14">
                <a:pos x="T8" y="T9"/>
              </a:cxn>
            </a:cxnLst>
            <a:rect l="T15" t="T16" r="T17" b="T18"/>
            <a:pathLst>
              <a:path w="834" h="1008">
                <a:moveTo>
                  <a:pt x="0" y="945"/>
                </a:moveTo>
                <a:cubicBezTo>
                  <a:pt x="23" y="966"/>
                  <a:pt x="46" y="988"/>
                  <a:pt x="114" y="831"/>
                </a:cubicBezTo>
                <a:cubicBezTo>
                  <a:pt x="182" y="674"/>
                  <a:pt x="304" y="0"/>
                  <a:pt x="408" y="3"/>
                </a:cubicBezTo>
                <a:cubicBezTo>
                  <a:pt x="512" y="6"/>
                  <a:pt x="667" y="690"/>
                  <a:pt x="738" y="849"/>
                </a:cubicBezTo>
                <a:cubicBezTo>
                  <a:pt x="809" y="1008"/>
                  <a:pt x="821" y="982"/>
                  <a:pt x="834" y="957"/>
                </a:cubicBezTo>
              </a:path>
            </a:pathLst>
          </a:custGeom>
          <a:noFill/>
          <a:ln w="28575" cmpd="sng">
            <a:solidFill>
              <a:srgbClr val="FF0000"/>
            </a:solidFill>
            <a:round/>
            <a:headEnd/>
            <a:tailEnd/>
          </a:ln>
        </p:spPr>
        <p:txBody>
          <a:bodyPr/>
          <a:lstStyle/>
          <a:p>
            <a:endParaRPr lang="fr-FR">
              <a:latin typeface="Arial Narrow" pitchFamily="34" charset="0"/>
            </a:endParaRPr>
          </a:p>
        </p:txBody>
      </p:sp>
      <p:grpSp>
        <p:nvGrpSpPr>
          <p:cNvPr id="74" name="Groupe 73"/>
          <p:cNvGrpSpPr/>
          <p:nvPr/>
        </p:nvGrpSpPr>
        <p:grpSpPr>
          <a:xfrm>
            <a:off x="4609853" y="5952214"/>
            <a:ext cx="2783633" cy="256004"/>
            <a:chOff x="3085852" y="4239426"/>
            <a:chExt cx="2783633" cy="1710012"/>
          </a:xfrm>
        </p:grpSpPr>
        <p:sp>
          <p:nvSpPr>
            <p:cNvPr id="37" name="Freeform 76"/>
            <p:cNvSpPr>
              <a:spLocks/>
            </p:cNvSpPr>
            <p:nvPr/>
          </p:nvSpPr>
          <p:spPr bwMode="auto">
            <a:xfrm>
              <a:off x="3085852" y="5228349"/>
              <a:ext cx="109880" cy="679884"/>
            </a:xfrm>
            <a:custGeom>
              <a:avLst/>
              <a:gdLst>
                <a:gd name="T0" fmla="*/ 0 w 834"/>
                <a:gd name="T1" fmla="*/ 328 h 1008"/>
                <a:gd name="T2" fmla="*/ 1 w 834"/>
                <a:gd name="T3" fmla="*/ 289 h 1008"/>
                <a:gd name="T4" fmla="*/ 5 w 834"/>
                <a:gd name="T5" fmla="*/ 1 h 1008"/>
                <a:gd name="T6" fmla="*/ 10 w 834"/>
                <a:gd name="T7" fmla="*/ 295 h 1008"/>
                <a:gd name="T8" fmla="*/ 11 w 834"/>
                <a:gd name="T9" fmla="*/ 332 h 1008"/>
                <a:gd name="T10" fmla="*/ 0 60000 65536"/>
                <a:gd name="T11" fmla="*/ 0 60000 65536"/>
                <a:gd name="T12" fmla="*/ 0 60000 65536"/>
                <a:gd name="T13" fmla="*/ 0 60000 65536"/>
                <a:gd name="T14" fmla="*/ 0 60000 65536"/>
                <a:gd name="T15" fmla="*/ 0 w 834"/>
                <a:gd name="T16" fmla="*/ 0 h 1008"/>
                <a:gd name="T17" fmla="*/ 834 w 834"/>
                <a:gd name="T18" fmla="*/ 1008 h 1008"/>
              </a:gdLst>
              <a:ahLst/>
              <a:cxnLst>
                <a:cxn ang="T10">
                  <a:pos x="T0" y="T1"/>
                </a:cxn>
                <a:cxn ang="T11">
                  <a:pos x="T2" y="T3"/>
                </a:cxn>
                <a:cxn ang="T12">
                  <a:pos x="T4" y="T5"/>
                </a:cxn>
                <a:cxn ang="T13">
                  <a:pos x="T6" y="T7"/>
                </a:cxn>
                <a:cxn ang="T14">
                  <a:pos x="T8" y="T9"/>
                </a:cxn>
              </a:cxnLst>
              <a:rect l="T15" t="T16" r="T17" b="T18"/>
              <a:pathLst>
                <a:path w="834" h="1008">
                  <a:moveTo>
                    <a:pt x="0" y="945"/>
                  </a:moveTo>
                  <a:cubicBezTo>
                    <a:pt x="23" y="966"/>
                    <a:pt x="46" y="988"/>
                    <a:pt x="114" y="831"/>
                  </a:cubicBezTo>
                  <a:cubicBezTo>
                    <a:pt x="182" y="674"/>
                    <a:pt x="304" y="0"/>
                    <a:pt x="408" y="3"/>
                  </a:cubicBezTo>
                  <a:cubicBezTo>
                    <a:pt x="512" y="6"/>
                    <a:pt x="667" y="690"/>
                    <a:pt x="738" y="849"/>
                  </a:cubicBezTo>
                  <a:cubicBezTo>
                    <a:pt x="809" y="1008"/>
                    <a:pt x="821" y="982"/>
                    <a:pt x="834" y="957"/>
                  </a:cubicBezTo>
                </a:path>
              </a:pathLst>
            </a:custGeom>
            <a:noFill/>
            <a:ln w="28575" cmpd="sng">
              <a:solidFill>
                <a:srgbClr val="FF0000"/>
              </a:solidFill>
              <a:round/>
              <a:headEnd/>
              <a:tailEnd/>
            </a:ln>
          </p:spPr>
          <p:txBody>
            <a:bodyPr/>
            <a:lstStyle/>
            <a:p>
              <a:endParaRPr lang="fr-FR">
                <a:latin typeface="Arial Narrow" pitchFamily="34" charset="0"/>
              </a:endParaRPr>
            </a:p>
          </p:txBody>
        </p:sp>
        <p:sp>
          <p:nvSpPr>
            <p:cNvPr id="38" name="Freeform 77"/>
            <p:cNvSpPr>
              <a:spLocks/>
            </p:cNvSpPr>
            <p:nvPr/>
          </p:nvSpPr>
          <p:spPr bwMode="auto">
            <a:xfrm>
              <a:off x="3616940" y="4795695"/>
              <a:ext cx="123615" cy="1140007"/>
            </a:xfrm>
            <a:custGeom>
              <a:avLst/>
              <a:gdLst>
                <a:gd name="T0" fmla="*/ 0 w 834"/>
                <a:gd name="T1" fmla="*/ 923 h 1008"/>
                <a:gd name="T2" fmla="*/ 2 w 834"/>
                <a:gd name="T3" fmla="*/ 811 h 1008"/>
                <a:gd name="T4" fmla="*/ 7 w 834"/>
                <a:gd name="T5" fmla="*/ 3 h 1008"/>
                <a:gd name="T6" fmla="*/ 12 w 834"/>
                <a:gd name="T7" fmla="*/ 829 h 1008"/>
                <a:gd name="T8" fmla="*/ 14 w 834"/>
                <a:gd name="T9" fmla="*/ 935 h 1008"/>
                <a:gd name="T10" fmla="*/ 0 60000 65536"/>
                <a:gd name="T11" fmla="*/ 0 60000 65536"/>
                <a:gd name="T12" fmla="*/ 0 60000 65536"/>
                <a:gd name="T13" fmla="*/ 0 60000 65536"/>
                <a:gd name="T14" fmla="*/ 0 60000 65536"/>
                <a:gd name="T15" fmla="*/ 0 w 834"/>
                <a:gd name="T16" fmla="*/ 0 h 1008"/>
                <a:gd name="T17" fmla="*/ 834 w 834"/>
                <a:gd name="T18" fmla="*/ 1008 h 1008"/>
              </a:gdLst>
              <a:ahLst/>
              <a:cxnLst>
                <a:cxn ang="T10">
                  <a:pos x="T0" y="T1"/>
                </a:cxn>
                <a:cxn ang="T11">
                  <a:pos x="T2" y="T3"/>
                </a:cxn>
                <a:cxn ang="T12">
                  <a:pos x="T4" y="T5"/>
                </a:cxn>
                <a:cxn ang="T13">
                  <a:pos x="T6" y="T7"/>
                </a:cxn>
                <a:cxn ang="T14">
                  <a:pos x="T8" y="T9"/>
                </a:cxn>
              </a:cxnLst>
              <a:rect l="T15" t="T16" r="T17" b="T18"/>
              <a:pathLst>
                <a:path w="834" h="1008">
                  <a:moveTo>
                    <a:pt x="0" y="945"/>
                  </a:moveTo>
                  <a:cubicBezTo>
                    <a:pt x="23" y="966"/>
                    <a:pt x="46" y="988"/>
                    <a:pt x="114" y="831"/>
                  </a:cubicBezTo>
                  <a:cubicBezTo>
                    <a:pt x="182" y="674"/>
                    <a:pt x="304" y="0"/>
                    <a:pt x="408" y="3"/>
                  </a:cubicBezTo>
                  <a:cubicBezTo>
                    <a:pt x="512" y="6"/>
                    <a:pt x="667" y="690"/>
                    <a:pt x="738" y="849"/>
                  </a:cubicBezTo>
                  <a:cubicBezTo>
                    <a:pt x="809" y="1008"/>
                    <a:pt x="821" y="982"/>
                    <a:pt x="834" y="957"/>
                  </a:cubicBezTo>
                </a:path>
              </a:pathLst>
            </a:custGeom>
            <a:noFill/>
            <a:ln w="28575" cmpd="sng">
              <a:solidFill>
                <a:srgbClr val="FF0000"/>
              </a:solidFill>
              <a:round/>
              <a:headEnd/>
              <a:tailEnd/>
            </a:ln>
          </p:spPr>
          <p:txBody>
            <a:bodyPr/>
            <a:lstStyle/>
            <a:p>
              <a:endParaRPr lang="fr-FR">
                <a:latin typeface="Arial Narrow" pitchFamily="34" charset="0"/>
              </a:endParaRPr>
            </a:p>
          </p:txBody>
        </p:sp>
        <p:sp>
          <p:nvSpPr>
            <p:cNvPr id="39" name="Freeform 78"/>
            <p:cNvSpPr>
              <a:spLocks/>
            </p:cNvSpPr>
            <p:nvPr/>
          </p:nvSpPr>
          <p:spPr bwMode="auto">
            <a:xfrm>
              <a:off x="4145739" y="4246294"/>
              <a:ext cx="123615" cy="1703144"/>
            </a:xfrm>
            <a:custGeom>
              <a:avLst/>
              <a:gdLst>
                <a:gd name="T0" fmla="*/ 0 w 834"/>
                <a:gd name="T1" fmla="*/ 2059 h 1008"/>
                <a:gd name="T2" fmla="*/ 2 w 834"/>
                <a:gd name="T3" fmla="*/ 1811 h 1008"/>
                <a:gd name="T4" fmla="*/ 7 w 834"/>
                <a:gd name="T5" fmla="*/ 6 h 1008"/>
                <a:gd name="T6" fmla="*/ 12 w 834"/>
                <a:gd name="T7" fmla="*/ 1850 h 1008"/>
                <a:gd name="T8" fmla="*/ 14 w 834"/>
                <a:gd name="T9" fmla="*/ 2086 h 1008"/>
                <a:gd name="T10" fmla="*/ 0 60000 65536"/>
                <a:gd name="T11" fmla="*/ 0 60000 65536"/>
                <a:gd name="T12" fmla="*/ 0 60000 65536"/>
                <a:gd name="T13" fmla="*/ 0 60000 65536"/>
                <a:gd name="T14" fmla="*/ 0 60000 65536"/>
                <a:gd name="T15" fmla="*/ 0 w 834"/>
                <a:gd name="T16" fmla="*/ 0 h 1008"/>
                <a:gd name="T17" fmla="*/ 834 w 834"/>
                <a:gd name="T18" fmla="*/ 1008 h 1008"/>
              </a:gdLst>
              <a:ahLst/>
              <a:cxnLst>
                <a:cxn ang="T10">
                  <a:pos x="T0" y="T1"/>
                </a:cxn>
                <a:cxn ang="T11">
                  <a:pos x="T2" y="T3"/>
                </a:cxn>
                <a:cxn ang="T12">
                  <a:pos x="T4" y="T5"/>
                </a:cxn>
                <a:cxn ang="T13">
                  <a:pos x="T6" y="T7"/>
                </a:cxn>
                <a:cxn ang="T14">
                  <a:pos x="T8" y="T9"/>
                </a:cxn>
              </a:cxnLst>
              <a:rect l="T15" t="T16" r="T17" b="T18"/>
              <a:pathLst>
                <a:path w="834" h="1008">
                  <a:moveTo>
                    <a:pt x="0" y="945"/>
                  </a:moveTo>
                  <a:cubicBezTo>
                    <a:pt x="23" y="966"/>
                    <a:pt x="46" y="988"/>
                    <a:pt x="114" y="831"/>
                  </a:cubicBezTo>
                  <a:cubicBezTo>
                    <a:pt x="182" y="674"/>
                    <a:pt x="304" y="0"/>
                    <a:pt x="408" y="3"/>
                  </a:cubicBezTo>
                  <a:cubicBezTo>
                    <a:pt x="512" y="6"/>
                    <a:pt x="667" y="690"/>
                    <a:pt x="738" y="849"/>
                  </a:cubicBezTo>
                  <a:cubicBezTo>
                    <a:pt x="809" y="1008"/>
                    <a:pt x="821" y="982"/>
                    <a:pt x="834" y="957"/>
                  </a:cubicBezTo>
                </a:path>
              </a:pathLst>
            </a:custGeom>
            <a:noFill/>
            <a:ln w="28575" cmpd="sng">
              <a:solidFill>
                <a:srgbClr val="FF0000"/>
              </a:solidFill>
              <a:round/>
              <a:headEnd/>
              <a:tailEnd/>
            </a:ln>
          </p:spPr>
          <p:txBody>
            <a:bodyPr/>
            <a:lstStyle/>
            <a:p>
              <a:endParaRPr lang="fr-FR">
                <a:latin typeface="Arial Narrow" pitchFamily="34" charset="0"/>
              </a:endParaRPr>
            </a:p>
          </p:txBody>
        </p:sp>
        <p:sp>
          <p:nvSpPr>
            <p:cNvPr id="40" name="Freeform 79"/>
            <p:cNvSpPr>
              <a:spLocks/>
            </p:cNvSpPr>
            <p:nvPr/>
          </p:nvSpPr>
          <p:spPr bwMode="auto">
            <a:xfrm>
              <a:off x="4674537" y="4239426"/>
              <a:ext cx="123615" cy="1703144"/>
            </a:xfrm>
            <a:custGeom>
              <a:avLst/>
              <a:gdLst>
                <a:gd name="T0" fmla="*/ 0 w 834"/>
                <a:gd name="T1" fmla="*/ 2059 h 1008"/>
                <a:gd name="T2" fmla="*/ 2 w 834"/>
                <a:gd name="T3" fmla="*/ 1811 h 1008"/>
                <a:gd name="T4" fmla="*/ 7 w 834"/>
                <a:gd name="T5" fmla="*/ 6 h 1008"/>
                <a:gd name="T6" fmla="*/ 12 w 834"/>
                <a:gd name="T7" fmla="*/ 1850 h 1008"/>
                <a:gd name="T8" fmla="*/ 14 w 834"/>
                <a:gd name="T9" fmla="*/ 2086 h 1008"/>
                <a:gd name="T10" fmla="*/ 0 60000 65536"/>
                <a:gd name="T11" fmla="*/ 0 60000 65536"/>
                <a:gd name="T12" fmla="*/ 0 60000 65536"/>
                <a:gd name="T13" fmla="*/ 0 60000 65536"/>
                <a:gd name="T14" fmla="*/ 0 60000 65536"/>
                <a:gd name="T15" fmla="*/ 0 w 834"/>
                <a:gd name="T16" fmla="*/ 0 h 1008"/>
                <a:gd name="T17" fmla="*/ 834 w 834"/>
                <a:gd name="T18" fmla="*/ 1008 h 1008"/>
              </a:gdLst>
              <a:ahLst/>
              <a:cxnLst>
                <a:cxn ang="T10">
                  <a:pos x="T0" y="T1"/>
                </a:cxn>
                <a:cxn ang="T11">
                  <a:pos x="T2" y="T3"/>
                </a:cxn>
                <a:cxn ang="T12">
                  <a:pos x="T4" y="T5"/>
                </a:cxn>
                <a:cxn ang="T13">
                  <a:pos x="T6" y="T7"/>
                </a:cxn>
                <a:cxn ang="T14">
                  <a:pos x="T8" y="T9"/>
                </a:cxn>
              </a:cxnLst>
              <a:rect l="T15" t="T16" r="T17" b="T18"/>
              <a:pathLst>
                <a:path w="834" h="1008">
                  <a:moveTo>
                    <a:pt x="0" y="945"/>
                  </a:moveTo>
                  <a:cubicBezTo>
                    <a:pt x="23" y="966"/>
                    <a:pt x="46" y="988"/>
                    <a:pt x="114" y="831"/>
                  </a:cubicBezTo>
                  <a:cubicBezTo>
                    <a:pt x="182" y="674"/>
                    <a:pt x="304" y="0"/>
                    <a:pt x="408" y="3"/>
                  </a:cubicBezTo>
                  <a:cubicBezTo>
                    <a:pt x="512" y="6"/>
                    <a:pt x="667" y="690"/>
                    <a:pt x="738" y="849"/>
                  </a:cubicBezTo>
                  <a:cubicBezTo>
                    <a:pt x="809" y="1008"/>
                    <a:pt x="821" y="982"/>
                    <a:pt x="834" y="957"/>
                  </a:cubicBezTo>
                </a:path>
              </a:pathLst>
            </a:custGeom>
            <a:noFill/>
            <a:ln w="28575" cmpd="sng">
              <a:solidFill>
                <a:srgbClr val="FF0000"/>
              </a:solidFill>
              <a:round/>
              <a:headEnd/>
              <a:tailEnd/>
            </a:ln>
          </p:spPr>
          <p:txBody>
            <a:bodyPr/>
            <a:lstStyle/>
            <a:p>
              <a:endParaRPr lang="fr-FR">
                <a:latin typeface="Arial Narrow" pitchFamily="34" charset="0"/>
              </a:endParaRPr>
            </a:p>
          </p:txBody>
        </p:sp>
        <p:sp>
          <p:nvSpPr>
            <p:cNvPr id="41" name="Freeform 80"/>
            <p:cNvSpPr>
              <a:spLocks/>
            </p:cNvSpPr>
            <p:nvPr/>
          </p:nvSpPr>
          <p:spPr bwMode="auto">
            <a:xfrm>
              <a:off x="5210203" y="4788828"/>
              <a:ext cx="103013" cy="1160610"/>
            </a:xfrm>
            <a:custGeom>
              <a:avLst/>
              <a:gdLst>
                <a:gd name="T0" fmla="*/ 0 w 834"/>
                <a:gd name="T1" fmla="*/ 957 h 1008"/>
                <a:gd name="T2" fmla="*/ 1 w 834"/>
                <a:gd name="T3" fmla="*/ 841 h 1008"/>
                <a:gd name="T4" fmla="*/ 5 w 834"/>
                <a:gd name="T5" fmla="*/ 3 h 1008"/>
                <a:gd name="T6" fmla="*/ 9 w 834"/>
                <a:gd name="T7" fmla="*/ 859 h 1008"/>
                <a:gd name="T8" fmla="*/ 10 w 834"/>
                <a:gd name="T9" fmla="*/ 969 h 1008"/>
                <a:gd name="T10" fmla="*/ 0 60000 65536"/>
                <a:gd name="T11" fmla="*/ 0 60000 65536"/>
                <a:gd name="T12" fmla="*/ 0 60000 65536"/>
                <a:gd name="T13" fmla="*/ 0 60000 65536"/>
                <a:gd name="T14" fmla="*/ 0 60000 65536"/>
                <a:gd name="T15" fmla="*/ 0 w 834"/>
                <a:gd name="T16" fmla="*/ 0 h 1008"/>
                <a:gd name="T17" fmla="*/ 834 w 834"/>
                <a:gd name="T18" fmla="*/ 1008 h 1008"/>
              </a:gdLst>
              <a:ahLst/>
              <a:cxnLst>
                <a:cxn ang="T10">
                  <a:pos x="T0" y="T1"/>
                </a:cxn>
                <a:cxn ang="T11">
                  <a:pos x="T2" y="T3"/>
                </a:cxn>
                <a:cxn ang="T12">
                  <a:pos x="T4" y="T5"/>
                </a:cxn>
                <a:cxn ang="T13">
                  <a:pos x="T6" y="T7"/>
                </a:cxn>
                <a:cxn ang="T14">
                  <a:pos x="T8" y="T9"/>
                </a:cxn>
              </a:cxnLst>
              <a:rect l="T15" t="T16" r="T17" b="T18"/>
              <a:pathLst>
                <a:path w="834" h="1008">
                  <a:moveTo>
                    <a:pt x="0" y="945"/>
                  </a:moveTo>
                  <a:cubicBezTo>
                    <a:pt x="23" y="966"/>
                    <a:pt x="46" y="988"/>
                    <a:pt x="114" y="831"/>
                  </a:cubicBezTo>
                  <a:cubicBezTo>
                    <a:pt x="182" y="674"/>
                    <a:pt x="304" y="0"/>
                    <a:pt x="408" y="3"/>
                  </a:cubicBezTo>
                  <a:cubicBezTo>
                    <a:pt x="512" y="6"/>
                    <a:pt x="667" y="690"/>
                    <a:pt x="738" y="849"/>
                  </a:cubicBezTo>
                  <a:cubicBezTo>
                    <a:pt x="809" y="1008"/>
                    <a:pt x="821" y="982"/>
                    <a:pt x="834" y="957"/>
                  </a:cubicBezTo>
                </a:path>
              </a:pathLst>
            </a:custGeom>
            <a:noFill/>
            <a:ln w="28575" cmpd="sng">
              <a:solidFill>
                <a:srgbClr val="FF0000"/>
              </a:solidFill>
              <a:round/>
              <a:headEnd/>
              <a:tailEnd/>
            </a:ln>
          </p:spPr>
          <p:txBody>
            <a:bodyPr/>
            <a:lstStyle/>
            <a:p>
              <a:endParaRPr lang="fr-FR">
                <a:latin typeface="Arial Narrow" pitchFamily="34" charset="0"/>
              </a:endParaRPr>
            </a:p>
          </p:txBody>
        </p:sp>
        <p:sp>
          <p:nvSpPr>
            <p:cNvPr id="42" name="Freeform 81"/>
            <p:cNvSpPr>
              <a:spLocks/>
            </p:cNvSpPr>
            <p:nvPr/>
          </p:nvSpPr>
          <p:spPr bwMode="auto">
            <a:xfrm>
              <a:off x="5752737" y="5029191"/>
              <a:ext cx="116748" cy="920247"/>
            </a:xfrm>
            <a:custGeom>
              <a:avLst/>
              <a:gdLst>
                <a:gd name="T0" fmla="*/ 0 w 834"/>
                <a:gd name="T1" fmla="*/ 601 h 1008"/>
                <a:gd name="T2" fmla="*/ 2 w 834"/>
                <a:gd name="T3" fmla="*/ 529 h 1008"/>
                <a:gd name="T4" fmla="*/ 6 w 834"/>
                <a:gd name="T5" fmla="*/ 2 h 1008"/>
                <a:gd name="T6" fmla="*/ 11 w 834"/>
                <a:gd name="T7" fmla="*/ 540 h 1008"/>
                <a:gd name="T8" fmla="*/ 12 w 834"/>
                <a:gd name="T9" fmla="*/ 609 h 1008"/>
                <a:gd name="T10" fmla="*/ 0 60000 65536"/>
                <a:gd name="T11" fmla="*/ 0 60000 65536"/>
                <a:gd name="T12" fmla="*/ 0 60000 65536"/>
                <a:gd name="T13" fmla="*/ 0 60000 65536"/>
                <a:gd name="T14" fmla="*/ 0 60000 65536"/>
                <a:gd name="T15" fmla="*/ 0 w 834"/>
                <a:gd name="T16" fmla="*/ 0 h 1008"/>
                <a:gd name="T17" fmla="*/ 834 w 834"/>
                <a:gd name="T18" fmla="*/ 1008 h 1008"/>
              </a:gdLst>
              <a:ahLst/>
              <a:cxnLst>
                <a:cxn ang="T10">
                  <a:pos x="T0" y="T1"/>
                </a:cxn>
                <a:cxn ang="T11">
                  <a:pos x="T2" y="T3"/>
                </a:cxn>
                <a:cxn ang="T12">
                  <a:pos x="T4" y="T5"/>
                </a:cxn>
                <a:cxn ang="T13">
                  <a:pos x="T6" y="T7"/>
                </a:cxn>
                <a:cxn ang="T14">
                  <a:pos x="T8" y="T9"/>
                </a:cxn>
              </a:cxnLst>
              <a:rect l="T15" t="T16" r="T17" b="T18"/>
              <a:pathLst>
                <a:path w="834" h="1008">
                  <a:moveTo>
                    <a:pt x="0" y="945"/>
                  </a:moveTo>
                  <a:cubicBezTo>
                    <a:pt x="23" y="966"/>
                    <a:pt x="46" y="988"/>
                    <a:pt x="114" y="831"/>
                  </a:cubicBezTo>
                  <a:cubicBezTo>
                    <a:pt x="182" y="674"/>
                    <a:pt x="304" y="0"/>
                    <a:pt x="408" y="3"/>
                  </a:cubicBezTo>
                  <a:cubicBezTo>
                    <a:pt x="512" y="6"/>
                    <a:pt x="667" y="690"/>
                    <a:pt x="738" y="849"/>
                  </a:cubicBezTo>
                  <a:cubicBezTo>
                    <a:pt x="809" y="1008"/>
                    <a:pt x="821" y="982"/>
                    <a:pt x="834" y="957"/>
                  </a:cubicBezTo>
                </a:path>
              </a:pathLst>
            </a:custGeom>
            <a:noFill/>
            <a:ln w="28575" cmpd="sng">
              <a:solidFill>
                <a:srgbClr val="FF0000"/>
              </a:solidFill>
              <a:round/>
              <a:headEnd/>
              <a:tailEnd/>
            </a:ln>
          </p:spPr>
          <p:txBody>
            <a:bodyPr/>
            <a:lstStyle/>
            <a:p>
              <a:endParaRPr lang="fr-FR">
                <a:latin typeface="Arial Narrow" pitchFamily="34" charset="0"/>
              </a:endParaRPr>
            </a:p>
          </p:txBody>
        </p:sp>
      </p:grpSp>
      <p:sp>
        <p:nvSpPr>
          <p:cNvPr id="43" name="Freeform 82"/>
          <p:cNvSpPr>
            <a:spLocks/>
          </p:cNvSpPr>
          <p:nvPr/>
        </p:nvSpPr>
        <p:spPr bwMode="auto">
          <a:xfrm>
            <a:off x="7805536" y="6148501"/>
            <a:ext cx="116748" cy="61808"/>
          </a:xfrm>
          <a:custGeom>
            <a:avLst/>
            <a:gdLst>
              <a:gd name="T0" fmla="*/ 0 w 834"/>
              <a:gd name="T1" fmla="*/ 3 h 1008"/>
              <a:gd name="T2" fmla="*/ 2 w 834"/>
              <a:gd name="T3" fmla="*/ 2 h 1008"/>
              <a:gd name="T4" fmla="*/ 6 w 834"/>
              <a:gd name="T5" fmla="*/ 0 h 1008"/>
              <a:gd name="T6" fmla="*/ 11 w 834"/>
              <a:gd name="T7" fmla="*/ 2 h 1008"/>
              <a:gd name="T8" fmla="*/ 12 w 834"/>
              <a:gd name="T9" fmla="*/ 3 h 1008"/>
              <a:gd name="T10" fmla="*/ 0 60000 65536"/>
              <a:gd name="T11" fmla="*/ 0 60000 65536"/>
              <a:gd name="T12" fmla="*/ 0 60000 65536"/>
              <a:gd name="T13" fmla="*/ 0 60000 65536"/>
              <a:gd name="T14" fmla="*/ 0 60000 65536"/>
              <a:gd name="T15" fmla="*/ 0 w 834"/>
              <a:gd name="T16" fmla="*/ 0 h 1008"/>
              <a:gd name="T17" fmla="*/ 834 w 834"/>
              <a:gd name="T18" fmla="*/ 1008 h 1008"/>
            </a:gdLst>
            <a:ahLst/>
            <a:cxnLst>
              <a:cxn ang="T10">
                <a:pos x="T0" y="T1"/>
              </a:cxn>
              <a:cxn ang="T11">
                <a:pos x="T2" y="T3"/>
              </a:cxn>
              <a:cxn ang="T12">
                <a:pos x="T4" y="T5"/>
              </a:cxn>
              <a:cxn ang="T13">
                <a:pos x="T6" y="T7"/>
              </a:cxn>
              <a:cxn ang="T14">
                <a:pos x="T8" y="T9"/>
              </a:cxn>
            </a:cxnLst>
            <a:rect l="T15" t="T16" r="T17" b="T18"/>
            <a:pathLst>
              <a:path w="834" h="1008">
                <a:moveTo>
                  <a:pt x="0" y="945"/>
                </a:moveTo>
                <a:cubicBezTo>
                  <a:pt x="23" y="966"/>
                  <a:pt x="46" y="988"/>
                  <a:pt x="114" y="831"/>
                </a:cubicBezTo>
                <a:cubicBezTo>
                  <a:pt x="182" y="674"/>
                  <a:pt x="304" y="0"/>
                  <a:pt x="408" y="3"/>
                </a:cubicBezTo>
                <a:cubicBezTo>
                  <a:pt x="512" y="6"/>
                  <a:pt x="667" y="690"/>
                  <a:pt x="738" y="849"/>
                </a:cubicBezTo>
                <a:cubicBezTo>
                  <a:pt x="809" y="1008"/>
                  <a:pt x="821" y="982"/>
                  <a:pt x="834" y="957"/>
                </a:cubicBezTo>
              </a:path>
            </a:pathLst>
          </a:custGeom>
          <a:noFill/>
          <a:ln w="28575" cmpd="sng">
            <a:solidFill>
              <a:srgbClr val="FF0000"/>
            </a:solidFill>
            <a:round/>
            <a:headEnd/>
            <a:tailEnd/>
          </a:ln>
        </p:spPr>
        <p:txBody>
          <a:bodyPr/>
          <a:lstStyle/>
          <a:p>
            <a:endParaRPr lang="fr-FR">
              <a:latin typeface="Arial Narrow" pitchFamily="34" charset="0"/>
            </a:endParaRPr>
          </a:p>
        </p:txBody>
      </p:sp>
      <p:sp>
        <p:nvSpPr>
          <p:cNvPr id="44" name="Freeform 83"/>
          <p:cNvSpPr>
            <a:spLocks/>
          </p:cNvSpPr>
          <p:nvPr/>
        </p:nvSpPr>
        <p:spPr bwMode="auto">
          <a:xfrm>
            <a:off x="8341203" y="6182839"/>
            <a:ext cx="96145" cy="34338"/>
          </a:xfrm>
          <a:custGeom>
            <a:avLst/>
            <a:gdLst>
              <a:gd name="T0" fmla="*/ 0 w 834"/>
              <a:gd name="T1" fmla="*/ 1 h 1008"/>
              <a:gd name="T2" fmla="*/ 1 w 834"/>
              <a:gd name="T3" fmla="*/ 1 h 1008"/>
              <a:gd name="T4" fmla="*/ 4 w 834"/>
              <a:gd name="T5" fmla="*/ 0 h 1008"/>
              <a:gd name="T6" fmla="*/ 7 w 834"/>
              <a:gd name="T7" fmla="*/ 1 h 1008"/>
              <a:gd name="T8" fmla="*/ 8 w 834"/>
              <a:gd name="T9" fmla="*/ 1 h 1008"/>
              <a:gd name="T10" fmla="*/ 0 60000 65536"/>
              <a:gd name="T11" fmla="*/ 0 60000 65536"/>
              <a:gd name="T12" fmla="*/ 0 60000 65536"/>
              <a:gd name="T13" fmla="*/ 0 60000 65536"/>
              <a:gd name="T14" fmla="*/ 0 60000 65536"/>
              <a:gd name="T15" fmla="*/ 0 w 834"/>
              <a:gd name="T16" fmla="*/ 0 h 1008"/>
              <a:gd name="T17" fmla="*/ 834 w 834"/>
              <a:gd name="T18" fmla="*/ 1008 h 1008"/>
            </a:gdLst>
            <a:ahLst/>
            <a:cxnLst>
              <a:cxn ang="T10">
                <a:pos x="T0" y="T1"/>
              </a:cxn>
              <a:cxn ang="T11">
                <a:pos x="T2" y="T3"/>
              </a:cxn>
              <a:cxn ang="T12">
                <a:pos x="T4" y="T5"/>
              </a:cxn>
              <a:cxn ang="T13">
                <a:pos x="T6" y="T7"/>
              </a:cxn>
              <a:cxn ang="T14">
                <a:pos x="T8" y="T9"/>
              </a:cxn>
            </a:cxnLst>
            <a:rect l="T15" t="T16" r="T17" b="T18"/>
            <a:pathLst>
              <a:path w="834" h="1008">
                <a:moveTo>
                  <a:pt x="0" y="945"/>
                </a:moveTo>
                <a:cubicBezTo>
                  <a:pt x="23" y="966"/>
                  <a:pt x="46" y="988"/>
                  <a:pt x="114" y="831"/>
                </a:cubicBezTo>
                <a:cubicBezTo>
                  <a:pt x="182" y="674"/>
                  <a:pt x="304" y="0"/>
                  <a:pt x="408" y="3"/>
                </a:cubicBezTo>
                <a:cubicBezTo>
                  <a:pt x="512" y="6"/>
                  <a:pt x="667" y="690"/>
                  <a:pt x="738" y="849"/>
                </a:cubicBezTo>
                <a:cubicBezTo>
                  <a:pt x="809" y="1008"/>
                  <a:pt x="821" y="982"/>
                  <a:pt x="834" y="957"/>
                </a:cubicBezTo>
              </a:path>
            </a:pathLst>
          </a:custGeom>
          <a:noFill/>
          <a:ln w="28575" cmpd="sng">
            <a:solidFill>
              <a:srgbClr val="FF0000"/>
            </a:solidFill>
            <a:round/>
            <a:headEnd/>
            <a:tailEnd/>
          </a:ln>
        </p:spPr>
        <p:txBody>
          <a:bodyPr/>
          <a:lstStyle/>
          <a:p>
            <a:endParaRPr lang="fr-FR">
              <a:latin typeface="Arial Narrow" pitchFamily="34" charset="0"/>
            </a:endParaRPr>
          </a:p>
        </p:txBody>
      </p:sp>
      <p:sp>
        <p:nvSpPr>
          <p:cNvPr id="45" name="Freeform 84"/>
          <p:cNvSpPr>
            <a:spLocks/>
          </p:cNvSpPr>
          <p:nvPr/>
        </p:nvSpPr>
        <p:spPr bwMode="auto">
          <a:xfrm>
            <a:off x="8863134" y="6162236"/>
            <a:ext cx="123615" cy="61808"/>
          </a:xfrm>
          <a:custGeom>
            <a:avLst/>
            <a:gdLst>
              <a:gd name="T0" fmla="*/ 0 w 834"/>
              <a:gd name="T1" fmla="*/ 3 h 1008"/>
              <a:gd name="T2" fmla="*/ 2 w 834"/>
              <a:gd name="T3" fmla="*/ 2 h 1008"/>
              <a:gd name="T4" fmla="*/ 7 w 834"/>
              <a:gd name="T5" fmla="*/ 0 h 1008"/>
              <a:gd name="T6" fmla="*/ 12 w 834"/>
              <a:gd name="T7" fmla="*/ 2 h 1008"/>
              <a:gd name="T8" fmla="*/ 14 w 834"/>
              <a:gd name="T9" fmla="*/ 3 h 1008"/>
              <a:gd name="T10" fmla="*/ 0 60000 65536"/>
              <a:gd name="T11" fmla="*/ 0 60000 65536"/>
              <a:gd name="T12" fmla="*/ 0 60000 65536"/>
              <a:gd name="T13" fmla="*/ 0 60000 65536"/>
              <a:gd name="T14" fmla="*/ 0 60000 65536"/>
              <a:gd name="T15" fmla="*/ 0 w 834"/>
              <a:gd name="T16" fmla="*/ 0 h 1008"/>
              <a:gd name="T17" fmla="*/ 834 w 834"/>
              <a:gd name="T18" fmla="*/ 1008 h 1008"/>
            </a:gdLst>
            <a:ahLst/>
            <a:cxnLst>
              <a:cxn ang="T10">
                <a:pos x="T0" y="T1"/>
              </a:cxn>
              <a:cxn ang="T11">
                <a:pos x="T2" y="T3"/>
              </a:cxn>
              <a:cxn ang="T12">
                <a:pos x="T4" y="T5"/>
              </a:cxn>
              <a:cxn ang="T13">
                <a:pos x="T6" y="T7"/>
              </a:cxn>
              <a:cxn ang="T14">
                <a:pos x="T8" y="T9"/>
              </a:cxn>
            </a:cxnLst>
            <a:rect l="T15" t="T16" r="T17" b="T18"/>
            <a:pathLst>
              <a:path w="834" h="1008">
                <a:moveTo>
                  <a:pt x="0" y="945"/>
                </a:moveTo>
                <a:cubicBezTo>
                  <a:pt x="23" y="966"/>
                  <a:pt x="46" y="988"/>
                  <a:pt x="114" y="831"/>
                </a:cubicBezTo>
                <a:cubicBezTo>
                  <a:pt x="182" y="674"/>
                  <a:pt x="304" y="0"/>
                  <a:pt x="408" y="3"/>
                </a:cubicBezTo>
                <a:cubicBezTo>
                  <a:pt x="512" y="6"/>
                  <a:pt x="667" y="690"/>
                  <a:pt x="738" y="849"/>
                </a:cubicBezTo>
                <a:cubicBezTo>
                  <a:pt x="809" y="1008"/>
                  <a:pt x="821" y="982"/>
                  <a:pt x="834" y="957"/>
                </a:cubicBezTo>
              </a:path>
            </a:pathLst>
          </a:custGeom>
          <a:noFill/>
          <a:ln w="28575" cmpd="sng">
            <a:solidFill>
              <a:srgbClr val="FF0000"/>
            </a:solidFill>
            <a:round/>
            <a:headEnd/>
            <a:tailEnd/>
          </a:ln>
        </p:spPr>
        <p:txBody>
          <a:bodyPr/>
          <a:lstStyle/>
          <a:p>
            <a:endParaRPr lang="fr-FR">
              <a:latin typeface="Arial Narrow" pitchFamily="34" charset="0"/>
            </a:endParaRPr>
          </a:p>
        </p:txBody>
      </p:sp>
      <p:grpSp>
        <p:nvGrpSpPr>
          <p:cNvPr id="46" name="Group 85"/>
          <p:cNvGrpSpPr>
            <a:grpSpLocks/>
          </p:cNvGrpSpPr>
          <p:nvPr/>
        </p:nvGrpSpPr>
        <p:grpSpPr bwMode="auto">
          <a:xfrm>
            <a:off x="3140205" y="6200008"/>
            <a:ext cx="5727507" cy="27470"/>
            <a:chOff x="372" y="2544"/>
            <a:chExt cx="5004" cy="24"/>
          </a:xfrm>
        </p:grpSpPr>
        <p:sp>
          <p:nvSpPr>
            <p:cNvPr id="52" name="Line 86"/>
            <p:cNvSpPr>
              <a:spLocks noChangeShapeType="1"/>
            </p:cNvSpPr>
            <p:nvPr/>
          </p:nvSpPr>
          <p:spPr bwMode="auto">
            <a:xfrm flipV="1">
              <a:off x="1308" y="2550"/>
              <a:ext cx="360" cy="6"/>
            </a:xfrm>
            <a:prstGeom prst="line">
              <a:avLst/>
            </a:prstGeom>
            <a:noFill/>
            <a:ln w="28575">
              <a:solidFill>
                <a:srgbClr val="FF0000"/>
              </a:solidFill>
              <a:round/>
              <a:headEnd/>
              <a:tailEnd/>
            </a:ln>
          </p:spPr>
          <p:txBody>
            <a:bodyPr/>
            <a:lstStyle/>
            <a:p>
              <a:endParaRPr lang="fr-FR">
                <a:latin typeface="Arial Narrow" pitchFamily="34" charset="0"/>
              </a:endParaRPr>
            </a:p>
          </p:txBody>
        </p:sp>
        <p:sp>
          <p:nvSpPr>
            <p:cNvPr id="53" name="Line 87"/>
            <p:cNvSpPr>
              <a:spLocks noChangeShapeType="1"/>
            </p:cNvSpPr>
            <p:nvPr/>
          </p:nvSpPr>
          <p:spPr bwMode="auto">
            <a:xfrm flipV="1">
              <a:off x="1776" y="2550"/>
              <a:ext cx="354" cy="6"/>
            </a:xfrm>
            <a:prstGeom prst="line">
              <a:avLst/>
            </a:prstGeom>
            <a:noFill/>
            <a:ln w="28575">
              <a:solidFill>
                <a:srgbClr val="FF0000"/>
              </a:solidFill>
              <a:round/>
              <a:headEnd/>
              <a:tailEnd/>
            </a:ln>
          </p:spPr>
          <p:txBody>
            <a:bodyPr/>
            <a:lstStyle/>
            <a:p>
              <a:endParaRPr lang="fr-FR">
                <a:latin typeface="Arial Narrow" pitchFamily="34" charset="0"/>
              </a:endParaRPr>
            </a:p>
          </p:txBody>
        </p:sp>
        <p:sp>
          <p:nvSpPr>
            <p:cNvPr id="54" name="Line 88"/>
            <p:cNvSpPr>
              <a:spLocks noChangeShapeType="1"/>
            </p:cNvSpPr>
            <p:nvPr/>
          </p:nvSpPr>
          <p:spPr bwMode="auto">
            <a:xfrm flipV="1">
              <a:off x="2238" y="2550"/>
              <a:ext cx="354" cy="12"/>
            </a:xfrm>
            <a:prstGeom prst="line">
              <a:avLst/>
            </a:prstGeom>
            <a:noFill/>
            <a:ln w="28575">
              <a:solidFill>
                <a:srgbClr val="FF0000"/>
              </a:solidFill>
              <a:round/>
              <a:headEnd/>
              <a:tailEnd/>
            </a:ln>
          </p:spPr>
          <p:txBody>
            <a:bodyPr/>
            <a:lstStyle/>
            <a:p>
              <a:endParaRPr lang="fr-FR">
                <a:latin typeface="Arial Narrow" pitchFamily="34" charset="0"/>
              </a:endParaRPr>
            </a:p>
          </p:txBody>
        </p:sp>
        <p:sp>
          <p:nvSpPr>
            <p:cNvPr id="55" name="Line 89"/>
            <p:cNvSpPr>
              <a:spLocks noChangeShapeType="1"/>
            </p:cNvSpPr>
            <p:nvPr/>
          </p:nvSpPr>
          <p:spPr bwMode="auto">
            <a:xfrm flipV="1">
              <a:off x="2700" y="2544"/>
              <a:ext cx="366" cy="12"/>
            </a:xfrm>
            <a:prstGeom prst="line">
              <a:avLst/>
            </a:prstGeom>
            <a:noFill/>
            <a:ln w="28575">
              <a:solidFill>
                <a:srgbClr val="FF0000"/>
              </a:solidFill>
              <a:round/>
              <a:headEnd/>
              <a:tailEnd/>
            </a:ln>
          </p:spPr>
          <p:txBody>
            <a:bodyPr/>
            <a:lstStyle/>
            <a:p>
              <a:endParaRPr lang="fr-FR">
                <a:latin typeface="Arial Narrow" pitchFamily="34" charset="0"/>
              </a:endParaRPr>
            </a:p>
          </p:txBody>
        </p:sp>
        <p:sp>
          <p:nvSpPr>
            <p:cNvPr id="56" name="Line 90"/>
            <p:cNvSpPr>
              <a:spLocks noChangeShapeType="1"/>
            </p:cNvSpPr>
            <p:nvPr/>
          </p:nvSpPr>
          <p:spPr bwMode="auto">
            <a:xfrm flipV="1">
              <a:off x="3168" y="2544"/>
              <a:ext cx="360" cy="12"/>
            </a:xfrm>
            <a:prstGeom prst="line">
              <a:avLst/>
            </a:prstGeom>
            <a:noFill/>
            <a:ln w="28575">
              <a:solidFill>
                <a:srgbClr val="FF0000"/>
              </a:solidFill>
              <a:round/>
              <a:headEnd/>
              <a:tailEnd/>
            </a:ln>
          </p:spPr>
          <p:txBody>
            <a:bodyPr/>
            <a:lstStyle/>
            <a:p>
              <a:endParaRPr lang="fr-FR">
                <a:latin typeface="Arial Narrow" pitchFamily="34" charset="0"/>
              </a:endParaRPr>
            </a:p>
          </p:txBody>
        </p:sp>
        <p:sp>
          <p:nvSpPr>
            <p:cNvPr id="57" name="Line 91"/>
            <p:cNvSpPr>
              <a:spLocks noChangeShapeType="1"/>
            </p:cNvSpPr>
            <p:nvPr/>
          </p:nvSpPr>
          <p:spPr bwMode="auto">
            <a:xfrm flipV="1">
              <a:off x="3630" y="2544"/>
              <a:ext cx="360" cy="12"/>
            </a:xfrm>
            <a:prstGeom prst="line">
              <a:avLst/>
            </a:prstGeom>
            <a:noFill/>
            <a:ln w="28575">
              <a:solidFill>
                <a:srgbClr val="FF0000"/>
              </a:solidFill>
              <a:round/>
              <a:headEnd/>
              <a:tailEnd/>
            </a:ln>
          </p:spPr>
          <p:txBody>
            <a:bodyPr/>
            <a:lstStyle/>
            <a:p>
              <a:endParaRPr lang="fr-FR">
                <a:latin typeface="Arial Narrow" pitchFamily="34" charset="0"/>
              </a:endParaRPr>
            </a:p>
          </p:txBody>
        </p:sp>
        <p:sp>
          <p:nvSpPr>
            <p:cNvPr id="58" name="Line 92"/>
            <p:cNvSpPr>
              <a:spLocks noChangeShapeType="1"/>
            </p:cNvSpPr>
            <p:nvPr/>
          </p:nvSpPr>
          <p:spPr bwMode="auto">
            <a:xfrm flipV="1">
              <a:off x="372" y="2544"/>
              <a:ext cx="360" cy="12"/>
            </a:xfrm>
            <a:prstGeom prst="line">
              <a:avLst/>
            </a:prstGeom>
            <a:noFill/>
            <a:ln w="28575">
              <a:solidFill>
                <a:srgbClr val="FF0000"/>
              </a:solidFill>
              <a:round/>
              <a:headEnd/>
              <a:tailEnd/>
            </a:ln>
          </p:spPr>
          <p:txBody>
            <a:bodyPr/>
            <a:lstStyle/>
            <a:p>
              <a:endParaRPr lang="fr-FR">
                <a:latin typeface="Arial Narrow" pitchFamily="34" charset="0"/>
              </a:endParaRPr>
            </a:p>
          </p:txBody>
        </p:sp>
        <p:sp>
          <p:nvSpPr>
            <p:cNvPr id="59" name="Line 93"/>
            <p:cNvSpPr>
              <a:spLocks noChangeShapeType="1"/>
            </p:cNvSpPr>
            <p:nvPr/>
          </p:nvSpPr>
          <p:spPr bwMode="auto">
            <a:xfrm flipV="1">
              <a:off x="834" y="2544"/>
              <a:ext cx="366" cy="6"/>
            </a:xfrm>
            <a:prstGeom prst="line">
              <a:avLst/>
            </a:prstGeom>
            <a:noFill/>
            <a:ln w="28575">
              <a:solidFill>
                <a:srgbClr val="FF0000"/>
              </a:solidFill>
              <a:round/>
              <a:headEnd/>
              <a:tailEnd/>
            </a:ln>
          </p:spPr>
          <p:txBody>
            <a:bodyPr/>
            <a:lstStyle/>
            <a:p>
              <a:endParaRPr lang="fr-FR">
                <a:latin typeface="Arial Narrow" pitchFamily="34" charset="0"/>
              </a:endParaRPr>
            </a:p>
          </p:txBody>
        </p:sp>
        <p:sp>
          <p:nvSpPr>
            <p:cNvPr id="60" name="Line 94"/>
            <p:cNvSpPr>
              <a:spLocks noChangeShapeType="1"/>
            </p:cNvSpPr>
            <p:nvPr/>
          </p:nvSpPr>
          <p:spPr bwMode="auto">
            <a:xfrm flipV="1">
              <a:off x="4092" y="2544"/>
              <a:ext cx="366" cy="24"/>
            </a:xfrm>
            <a:prstGeom prst="line">
              <a:avLst/>
            </a:prstGeom>
            <a:noFill/>
            <a:ln w="28575">
              <a:solidFill>
                <a:srgbClr val="FF0000"/>
              </a:solidFill>
              <a:round/>
              <a:headEnd/>
              <a:tailEnd/>
            </a:ln>
          </p:spPr>
          <p:txBody>
            <a:bodyPr/>
            <a:lstStyle/>
            <a:p>
              <a:endParaRPr lang="fr-FR">
                <a:latin typeface="Arial Narrow" pitchFamily="34" charset="0"/>
              </a:endParaRPr>
            </a:p>
          </p:txBody>
        </p:sp>
        <p:sp>
          <p:nvSpPr>
            <p:cNvPr id="61" name="Line 95"/>
            <p:cNvSpPr>
              <a:spLocks noChangeShapeType="1"/>
            </p:cNvSpPr>
            <p:nvPr/>
          </p:nvSpPr>
          <p:spPr bwMode="auto">
            <a:xfrm flipV="1">
              <a:off x="4548" y="2556"/>
              <a:ext cx="360" cy="6"/>
            </a:xfrm>
            <a:prstGeom prst="line">
              <a:avLst/>
            </a:prstGeom>
            <a:noFill/>
            <a:ln w="28575">
              <a:solidFill>
                <a:srgbClr val="FF0000"/>
              </a:solidFill>
              <a:round/>
              <a:headEnd/>
              <a:tailEnd/>
            </a:ln>
          </p:spPr>
          <p:txBody>
            <a:bodyPr/>
            <a:lstStyle/>
            <a:p>
              <a:endParaRPr lang="fr-FR">
                <a:latin typeface="Arial Narrow" pitchFamily="34" charset="0"/>
              </a:endParaRPr>
            </a:p>
          </p:txBody>
        </p:sp>
        <p:sp>
          <p:nvSpPr>
            <p:cNvPr id="62" name="Line 96"/>
            <p:cNvSpPr>
              <a:spLocks noChangeShapeType="1"/>
            </p:cNvSpPr>
            <p:nvPr/>
          </p:nvSpPr>
          <p:spPr bwMode="auto">
            <a:xfrm flipV="1">
              <a:off x="5022" y="2556"/>
              <a:ext cx="354" cy="12"/>
            </a:xfrm>
            <a:prstGeom prst="line">
              <a:avLst/>
            </a:prstGeom>
            <a:noFill/>
            <a:ln w="28575">
              <a:solidFill>
                <a:srgbClr val="FF0000"/>
              </a:solidFill>
              <a:round/>
              <a:headEnd/>
              <a:tailEnd/>
            </a:ln>
          </p:spPr>
          <p:txBody>
            <a:bodyPr/>
            <a:lstStyle/>
            <a:p>
              <a:endParaRPr lang="fr-FR">
                <a:latin typeface="Arial Narrow" pitchFamily="34" charset="0"/>
              </a:endParaRPr>
            </a:p>
          </p:txBody>
        </p:sp>
      </p:grpSp>
      <p:sp>
        <p:nvSpPr>
          <p:cNvPr id="47" name="Line 97"/>
          <p:cNvSpPr>
            <a:spLocks noChangeShapeType="1"/>
          </p:cNvSpPr>
          <p:nvPr/>
        </p:nvSpPr>
        <p:spPr bwMode="auto">
          <a:xfrm flipV="1">
            <a:off x="2961649" y="4332045"/>
            <a:ext cx="0" cy="1998447"/>
          </a:xfrm>
          <a:prstGeom prst="line">
            <a:avLst/>
          </a:prstGeom>
          <a:noFill/>
          <a:ln w="28575">
            <a:solidFill>
              <a:schemeClr val="tx1"/>
            </a:solidFill>
            <a:round/>
            <a:headEnd/>
            <a:tailEnd type="triangle" w="med" len="med"/>
          </a:ln>
        </p:spPr>
        <p:txBody>
          <a:bodyPr/>
          <a:lstStyle/>
          <a:p>
            <a:endParaRPr lang="fr-FR">
              <a:latin typeface="Arial Narrow" pitchFamily="34" charset="0"/>
            </a:endParaRPr>
          </a:p>
        </p:txBody>
      </p:sp>
      <p:sp>
        <p:nvSpPr>
          <p:cNvPr id="49" name="Text Box 99"/>
          <p:cNvSpPr txBox="1">
            <a:spLocks noChangeArrowheads="1"/>
          </p:cNvSpPr>
          <p:nvPr/>
        </p:nvSpPr>
        <p:spPr bwMode="auto">
          <a:xfrm>
            <a:off x="8911205" y="6296153"/>
            <a:ext cx="292068" cy="338554"/>
          </a:xfrm>
          <a:prstGeom prst="rect">
            <a:avLst/>
          </a:prstGeom>
          <a:noFill/>
          <a:ln w="9525">
            <a:noFill/>
            <a:miter lim="800000"/>
            <a:headEnd/>
            <a:tailEnd/>
          </a:ln>
        </p:spPr>
        <p:txBody>
          <a:bodyPr wrap="none">
            <a:spAutoFit/>
          </a:bodyPr>
          <a:lstStyle/>
          <a:p>
            <a:r>
              <a:rPr lang="fr-FR" sz="1600" dirty="0">
                <a:latin typeface="Arial Narrow" pitchFamily="34" charset="0"/>
                <a:sym typeface="Symbol"/>
              </a:rPr>
              <a:t></a:t>
            </a:r>
            <a:endParaRPr lang="fr-FR" sz="1600" dirty="0">
              <a:latin typeface="Arial Narrow" pitchFamily="34" charset="0"/>
            </a:endParaRPr>
          </a:p>
        </p:txBody>
      </p:sp>
      <p:sp>
        <p:nvSpPr>
          <p:cNvPr id="50" name="Text Box 100"/>
          <p:cNvSpPr txBox="1">
            <a:spLocks noChangeArrowheads="1"/>
          </p:cNvSpPr>
          <p:nvPr/>
        </p:nvSpPr>
        <p:spPr bwMode="auto">
          <a:xfrm>
            <a:off x="7646764" y="4891089"/>
            <a:ext cx="2945037" cy="646331"/>
          </a:xfrm>
          <a:prstGeom prst="rect">
            <a:avLst/>
          </a:prstGeom>
          <a:noFill/>
          <a:ln w="9525">
            <a:noFill/>
            <a:miter lim="800000"/>
            <a:headEnd/>
            <a:tailEnd/>
          </a:ln>
        </p:spPr>
        <p:txBody>
          <a:bodyPr wrap="none">
            <a:spAutoFit/>
          </a:bodyPr>
          <a:lstStyle/>
          <a:p>
            <a:r>
              <a:rPr lang="fr-FR" b="1" dirty="0">
                <a:solidFill>
                  <a:srgbClr val="FF0000"/>
                </a:solidFill>
                <a:latin typeface="Arial Narrow" pitchFamily="34" charset="0"/>
              </a:rPr>
              <a:t>Spectre d’un laser </a:t>
            </a:r>
            <a:r>
              <a:rPr lang="fr-FR" b="1" dirty="0" smtClean="0">
                <a:solidFill>
                  <a:srgbClr val="FF0000"/>
                </a:solidFill>
                <a:latin typeface="Arial Narrow" pitchFamily="34" charset="0"/>
              </a:rPr>
              <a:t>Fabry-</a:t>
            </a:r>
            <a:r>
              <a:rPr lang="fr-FR" b="1" dirty="0" err="1" smtClean="0">
                <a:solidFill>
                  <a:srgbClr val="FF0000"/>
                </a:solidFill>
                <a:latin typeface="Arial Narrow" pitchFamily="34" charset="0"/>
              </a:rPr>
              <a:t>Perot</a:t>
            </a:r>
            <a:endParaRPr lang="fr-FR" b="1" dirty="0" smtClean="0">
              <a:solidFill>
                <a:srgbClr val="FF0000"/>
              </a:solidFill>
              <a:latin typeface="Arial Narrow" pitchFamily="34" charset="0"/>
            </a:endParaRPr>
          </a:p>
          <a:p>
            <a:r>
              <a:rPr lang="fr-FR" b="1" dirty="0" smtClean="0">
                <a:solidFill>
                  <a:srgbClr val="FF0000"/>
                </a:solidFill>
                <a:latin typeface="Arial Narrow" pitchFamily="34" charset="0"/>
              </a:rPr>
              <a:t>Quand le pompage augmente</a:t>
            </a:r>
            <a:endParaRPr lang="fr-FR" b="1" dirty="0">
              <a:solidFill>
                <a:srgbClr val="FF0000"/>
              </a:solidFill>
              <a:latin typeface="Arial Narrow" pitchFamily="34" charset="0"/>
            </a:endParaRPr>
          </a:p>
        </p:txBody>
      </p:sp>
      <p:sp>
        <p:nvSpPr>
          <p:cNvPr id="51" name="Text Box 101"/>
          <p:cNvSpPr txBox="1">
            <a:spLocks noChangeArrowheads="1"/>
          </p:cNvSpPr>
          <p:nvPr/>
        </p:nvSpPr>
        <p:spPr bwMode="auto">
          <a:xfrm>
            <a:off x="2645442" y="4191260"/>
            <a:ext cx="231154" cy="338554"/>
          </a:xfrm>
          <a:prstGeom prst="rect">
            <a:avLst/>
          </a:prstGeom>
          <a:noFill/>
          <a:ln w="9525">
            <a:noFill/>
            <a:miter lim="800000"/>
            <a:headEnd/>
            <a:tailEnd/>
          </a:ln>
        </p:spPr>
        <p:txBody>
          <a:bodyPr wrap="none">
            <a:spAutoFit/>
          </a:bodyPr>
          <a:lstStyle/>
          <a:p>
            <a:r>
              <a:rPr lang="fr-FR" sz="1600">
                <a:latin typeface="Arial Narrow" pitchFamily="34" charset="0"/>
              </a:rPr>
              <a:t>I</a:t>
            </a:r>
          </a:p>
        </p:txBody>
      </p:sp>
      <p:grpSp>
        <p:nvGrpSpPr>
          <p:cNvPr id="78" name="Groupe 77"/>
          <p:cNvGrpSpPr/>
          <p:nvPr/>
        </p:nvGrpSpPr>
        <p:grpSpPr>
          <a:xfrm>
            <a:off x="3030324" y="1571398"/>
            <a:ext cx="7362680" cy="2173569"/>
            <a:chOff x="1506324" y="1571397"/>
            <a:chExt cx="7362680" cy="2173569"/>
          </a:xfrm>
        </p:grpSpPr>
        <p:grpSp>
          <p:nvGrpSpPr>
            <p:cNvPr id="77" name="Groupe 76"/>
            <p:cNvGrpSpPr/>
            <p:nvPr/>
          </p:nvGrpSpPr>
          <p:grpSpPr>
            <a:xfrm>
              <a:off x="5317795" y="1571397"/>
              <a:ext cx="3551209" cy="1524589"/>
              <a:chOff x="5317795" y="1571397"/>
              <a:chExt cx="3551209" cy="1524589"/>
            </a:xfrm>
          </p:grpSpPr>
          <p:sp>
            <p:nvSpPr>
              <p:cNvPr id="30" name="Line 68"/>
              <p:cNvSpPr>
                <a:spLocks noChangeShapeType="1"/>
              </p:cNvSpPr>
              <p:nvPr/>
            </p:nvSpPr>
            <p:spPr bwMode="auto">
              <a:xfrm flipH="1">
                <a:off x="5317795" y="2156604"/>
                <a:ext cx="574047" cy="939382"/>
              </a:xfrm>
              <a:prstGeom prst="line">
                <a:avLst/>
              </a:prstGeom>
              <a:noFill/>
              <a:ln w="9525">
                <a:solidFill>
                  <a:schemeClr val="tx1"/>
                </a:solidFill>
                <a:round/>
                <a:headEnd/>
                <a:tailEnd type="triangle" w="med" len="med"/>
              </a:ln>
            </p:spPr>
            <p:txBody>
              <a:bodyPr/>
              <a:lstStyle/>
              <a:p>
                <a:endParaRPr lang="fr-FR">
                  <a:latin typeface="Arial Narrow" pitchFamily="34" charset="0"/>
                </a:endParaRPr>
              </a:p>
            </p:txBody>
          </p:sp>
          <p:sp>
            <p:nvSpPr>
              <p:cNvPr id="31" name="Text Box 69"/>
              <p:cNvSpPr txBox="1">
                <a:spLocks noChangeArrowheads="1"/>
              </p:cNvSpPr>
              <p:nvPr/>
            </p:nvSpPr>
            <p:spPr bwMode="auto">
              <a:xfrm>
                <a:off x="5320084" y="1571397"/>
                <a:ext cx="3548920" cy="646331"/>
              </a:xfrm>
              <a:prstGeom prst="rect">
                <a:avLst/>
              </a:prstGeom>
              <a:noFill/>
              <a:ln w="9525">
                <a:noFill/>
                <a:miter lim="800000"/>
                <a:headEnd/>
                <a:tailEnd/>
              </a:ln>
            </p:spPr>
            <p:txBody>
              <a:bodyPr wrap="none">
                <a:spAutoFit/>
              </a:bodyPr>
              <a:lstStyle/>
              <a:p>
                <a:r>
                  <a:rPr lang="fr-FR" dirty="0">
                    <a:latin typeface="Arial Narrow" pitchFamily="34" charset="0"/>
                  </a:rPr>
                  <a:t>Courbe de gain filtrée par la </a:t>
                </a:r>
                <a:r>
                  <a:rPr lang="fr-FR" dirty="0" smtClean="0">
                    <a:latin typeface="Arial Narrow" pitchFamily="34" charset="0"/>
                  </a:rPr>
                  <a:t>cavité :</a:t>
                </a:r>
              </a:p>
              <a:p>
                <a:r>
                  <a:rPr lang="fr-FR" b="1" dirty="0" err="1" smtClean="0">
                    <a:solidFill>
                      <a:srgbClr val="FF0000"/>
                    </a:solidFill>
                    <a:latin typeface="Arial Narrow" pitchFamily="34" charset="0"/>
                  </a:rPr>
                  <a:t>Emission</a:t>
                </a:r>
                <a:r>
                  <a:rPr lang="fr-FR" b="1" dirty="0" smtClean="0">
                    <a:solidFill>
                      <a:srgbClr val="FF0000"/>
                    </a:solidFill>
                    <a:latin typeface="Arial Narrow" pitchFamily="34" charset="0"/>
                  </a:rPr>
                  <a:t> spontanée Amplifiée Filtrée</a:t>
                </a:r>
                <a:endParaRPr lang="fr-FR" b="1" dirty="0">
                  <a:solidFill>
                    <a:srgbClr val="FF0000"/>
                  </a:solidFill>
                  <a:latin typeface="Arial Narrow" pitchFamily="34" charset="0"/>
                </a:endParaRPr>
              </a:p>
            </p:txBody>
          </p:sp>
        </p:grpSp>
        <p:grpSp>
          <p:nvGrpSpPr>
            <p:cNvPr id="76" name="Groupe 75"/>
            <p:cNvGrpSpPr/>
            <p:nvPr/>
          </p:nvGrpSpPr>
          <p:grpSpPr>
            <a:xfrm>
              <a:off x="1506324" y="2034954"/>
              <a:ext cx="5963291" cy="1710012"/>
              <a:chOff x="1506324" y="2034954"/>
              <a:chExt cx="5963291" cy="1710012"/>
            </a:xfrm>
          </p:grpSpPr>
          <p:grpSp>
            <p:nvGrpSpPr>
              <p:cNvPr id="75" name="Groupe 74"/>
              <p:cNvGrpSpPr/>
              <p:nvPr/>
            </p:nvGrpSpPr>
            <p:grpSpPr>
              <a:xfrm>
                <a:off x="1506324" y="2034954"/>
                <a:ext cx="5963291" cy="1710012"/>
                <a:chOff x="1506324" y="2034954"/>
                <a:chExt cx="5963291" cy="1710012"/>
              </a:xfrm>
            </p:grpSpPr>
            <p:sp>
              <p:nvSpPr>
                <p:cNvPr id="11" name="Freeform 31"/>
                <p:cNvSpPr>
                  <a:spLocks/>
                </p:cNvSpPr>
                <p:nvPr/>
              </p:nvSpPr>
              <p:spPr bwMode="auto">
                <a:xfrm>
                  <a:off x="1506324" y="3161227"/>
                  <a:ext cx="109880" cy="515064"/>
                </a:xfrm>
                <a:custGeom>
                  <a:avLst/>
                  <a:gdLst>
                    <a:gd name="T0" fmla="*/ 0 w 834"/>
                    <a:gd name="T1" fmla="*/ 188 h 1008"/>
                    <a:gd name="T2" fmla="*/ 1 w 834"/>
                    <a:gd name="T3" fmla="*/ 166 h 1008"/>
                    <a:gd name="T4" fmla="*/ 5 w 834"/>
                    <a:gd name="T5" fmla="*/ 0 h 1008"/>
                    <a:gd name="T6" fmla="*/ 10 w 834"/>
                    <a:gd name="T7" fmla="*/ 169 h 1008"/>
                    <a:gd name="T8" fmla="*/ 11 w 834"/>
                    <a:gd name="T9" fmla="*/ 191 h 1008"/>
                    <a:gd name="T10" fmla="*/ 0 60000 65536"/>
                    <a:gd name="T11" fmla="*/ 0 60000 65536"/>
                    <a:gd name="T12" fmla="*/ 0 60000 65536"/>
                    <a:gd name="T13" fmla="*/ 0 60000 65536"/>
                    <a:gd name="T14" fmla="*/ 0 60000 65536"/>
                    <a:gd name="T15" fmla="*/ 0 w 834"/>
                    <a:gd name="T16" fmla="*/ 0 h 1008"/>
                    <a:gd name="T17" fmla="*/ 834 w 834"/>
                    <a:gd name="T18" fmla="*/ 1008 h 1008"/>
                  </a:gdLst>
                  <a:ahLst/>
                  <a:cxnLst>
                    <a:cxn ang="T10">
                      <a:pos x="T0" y="T1"/>
                    </a:cxn>
                    <a:cxn ang="T11">
                      <a:pos x="T2" y="T3"/>
                    </a:cxn>
                    <a:cxn ang="T12">
                      <a:pos x="T4" y="T5"/>
                    </a:cxn>
                    <a:cxn ang="T13">
                      <a:pos x="T6" y="T7"/>
                    </a:cxn>
                    <a:cxn ang="T14">
                      <a:pos x="T8" y="T9"/>
                    </a:cxn>
                  </a:cxnLst>
                  <a:rect l="T15" t="T16" r="T17" b="T18"/>
                  <a:pathLst>
                    <a:path w="834" h="1008">
                      <a:moveTo>
                        <a:pt x="0" y="945"/>
                      </a:moveTo>
                      <a:cubicBezTo>
                        <a:pt x="23" y="966"/>
                        <a:pt x="46" y="988"/>
                        <a:pt x="114" y="831"/>
                      </a:cubicBezTo>
                      <a:cubicBezTo>
                        <a:pt x="182" y="674"/>
                        <a:pt x="304" y="0"/>
                        <a:pt x="408" y="3"/>
                      </a:cubicBezTo>
                      <a:cubicBezTo>
                        <a:pt x="512" y="6"/>
                        <a:pt x="667" y="690"/>
                        <a:pt x="738" y="849"/>
                      </a:cubicBezTo>
                      <a:cubicBezTo>
                        <a:pt x="809" y="1008"/>
                        <a:pt x="821" y="982"/>
                        <a:pt x="834" y="957"/>
                      </a:cubicBezTo>
                    </a:path>
                  </a:pathLst>
                </a:custGeom>
                <a:noFill/>
                <a:ln w="28575" cmpd="sng">
                  <a:solidFill>
                    <a:srgbClr val="FF0000"/>
                  </a:solidFill>
                  <a:round/>
                  <a:headEnd/>
                  <a:tailEnd/>
                </a:ln>
              </p:spPr>
              <p:txBody>
                <a:bodyPr/>
                <a:lstStyle/>
                <a:p>
                  <a:endParaRPr lang="fr-FR">
                    <a:latin typeface="Arial Narrow" pitchFamily="34" charset="0"/>
                  </a:endParaRPr>
                </a:p>
              </p:txBody>
            </p:sp>
            <p:sp>
              <p:nvSpPr>
                <p:cNvPr id="12" name="Freeform 32"/>
                <p:cNvSpPr>
                  <a:spLocks/>
                </p:cNvSpPr>
                <p:nvPr/>
              </p:nvSpPr>
              <p:spPr bwMode="auto">
                <a:xfrm>
                  <a:off x="2030544" y="2852189"/>
                  <a:ext cx="116748" cy="865307"/>
                </a:xfrm>
                <a:custGeom>
                  <a:avLst/>
                  <a:gdLst>
                    <a:gd name="T0" fmla="*/ 0 w 834"/>
                    <a:gd name="T1" fmla="*/ 532 h 1008"/>
                    <a:gd name="T2" fmla="*/ 2 w 834"/>
                    <a:gd name="T3" fmla="*/ 467 h 1008"/>
                    <a:gd name="T4" fmla="*/ 6 w 834"/>
                    <a:gd name="T5" fmla="*/ 2 h 1008"/>
                    <a:gd name="T6" fmla="*/ 11 w 834"/>
                    <a:gd name="T7" fmla="*/ 478 h 1008"/>
                    <a:gd name="T8" fmla="*/ 12 w 834"/>
                    <a:gd name="T9" fmla="*/ 539 h 1008"/>
                    <a:gd name="T10" fmla="*/ 0 60000 65536"/>
                    <a:gd name="T11" fmla="*/ 0 60000 65536"/>
                    <a:gd name="T12" fmla="*/ 0 60000 65536"/>
                    <a:gd name="T13" fmla="*/ 0 60000 65536"/>
                    <a:gd name="T14" fmla="*/ 0 60000 65536"/>
                    <a:gd name="T15" fmla="*/ 0 w 834"/>
                    <a:gd name="T16" fmla="*/ 0 h 1008"/>
                    <a:gd name="T17" fmla="*/ 834 w 834"/>
                    <a:gd name="T18" fmla="*/ 1008 h 1008"/>
                  </a:gdLst>
                  <a:ahLst/>
                  <a:cxnLst>
                    <a:cxn ang="T10">
                      <a:pos x="T0" y="T1"/>
                    </a:cxn>
                    <a:cxn ang="T11">
                      <a:pos x="T2" y="T3"/>
                    </a:cxn>
                    <a:cxn ang="T12">
                      <a:pos x="T4" y="T5"/>
                    </a:cxn>
                    <a:cxn ang="T13">
                      <a:pos x="T6" y="T7"/>
                    </a:cxn>
                    <a:cxn ang="T14">
                      <a:pos x="T8" y="T9"/>
                    </a:cxn>
                  </a:cxnLst>
                  <a:rect l="T15" t="T16" r="T17" b="T18"/>
                  <a:pathLst>
                    <a:path w="834" h="1008">
                      <a:moveTo>
                        <a:pt x="0" y="945"/>
                      </a:moveTo>
                      <a:cubicBezTo>
                        <a:pt x="23" y="966"/>
                        <a:pt x="46" y="988"/>
                        <a:pt x="114" y="831"/>
                      </a:cubicBezTo>
                      <a:cubicBezTo>
                        <a:pt x="182" y="674"/>
                        <a:pt x="304" y="0"/>
                        <a:pt x="408" y="3"/>
                      </a:cubicBezTo>
                      <a:cubicBezTo>
                        <a:pt x="512" y="6"/>
                        <a:pt x="667" y="690"/>
                        <a:pt x="738" y="849"/>
                      </a:cubicBezTo>
                      <a:cubicBezTo>
                        <a:pt x="809" y="1008"/>
                        <a:pt x="821" y="982"/>
                        <a:pt x="834" y="957"/>
                      </a:cubicBezTo>
                    </a:path>
                  </a:pathLst>
                </a:custGeom>
                <a:noFill/>
                <a:ln w="28575" cmpd="sng">
                  <a:solidFill>
                    <a:srgbClr val="FF0000"/>
                  </a:solidFill>
                  <a:round/>
                  <a:headEnd/>
                  <a:tailEnd/>
                </a:ln>
              </p:spPr>
              <p:txBody>
                <a:bodyPr/>
                <a:lstStyle/>
                <a:p>
                  <a:endParaRPr lang="fr-FR">
                    <a:latin typeface="Arial Narrow" pitchFamily="34" charset="0"/>
                  </a:endParaRPr>
                </a:p>
              </p:txBody>
            </p:sp>
            <p:sp>
              <p:nvSpPr>
                <p:cNvPr id="13" name="Freeform 34"/>
                <p:cNvSpPr>
                  <a:spLocks/>
                </p:cNvSpPr>
                <p:nvPr/>
              </p:nvSpPr>
              <p:spPr bwMode="auto">
                <a:xfrm>
                  <a:off x="2561632" y="2550018"/>
                  <a:ext cx="116748" cy="1146875"/>
                </a:xfrm>
                <a:custGeom>
                  <a:avLst/>
                  <a:gdLst>
                    <a:gd name="T0" fmla="*/ 0 w 834"/>
                    <a:gd name="T1" fmla="*/ 933 h 1008"/>
                    <a:gd name="T2" fmla="*/ 2 w 834"/>
                    <a:gd name="T3" fmla="*/ 821 h 1008"/>
                    <a:gd name="T4" fmla="*/ 6 w 834"/>
                    <a:gd name="T5" fmla="*/ 3 h 1008"/>
                    <a:gd name="T6" fmla="*/ 11 w 834"/>
                    <a:gd name="T7" fmla="*/ 839 h 1008"/>
                    <a:gd name="T8" fmla="*/ 12 w 834"/>
                    <a:gd name="T9" fmla="*/ 945 h 1008"/>
                    <a:gd name="T10" fmla="*/ 0 60000 65536"/>
                    <a:gd name="T11" fmla="*/ 0 60000 65536"/>
                    <a:gd name="T12" fmla="*/ 0 60000 65536"/>
                    <a:gd name="T13" fmla="*/ 0 60000 65536"/>
                    <a:gd name="T14" fmla="*/ 0 60000 65536"/>
                    <a:gd name="T15" fmla="*/ 0 w 834"/>
                    <a:gd name="T16" fmla="*/ 0 h 1008"/>
                    <a:gd name="T17" fmla="*/ 834 w 834"/>
                    <a:gd name="T18" fmla="*/ 1008 h 1008"/>
                  </a:gdLst>
                  <a:ahLst/>
                  <a:cxnLst>
                    <a:cxn ang="T10">
                      <a:pos x="T0" y="T1"/>
                    </a:cxn>
                    <a:cxn ang="T11">
                      <a:pos x="T2" y="T3"/>
                    </a:cxn>
                    <a:cxn ang="T12">
                      <a:pos x="T4" y="T5"/>
                    </a:cxn>
                    <a:cxn ang="T13">
                      <a:pos x="T6" y="T7"/>
                    </a:cxn>
                    <a:cxn ang="T14">
                      <a:pos x="T8" y="T9"/>
                    </a:cxn>
                  </a:cxnLst>
                  <a:rect l="T15" t="T16" r="T17" b="T18"/>
                  <a:pathLst>
                    <a:path w="834" h="1008">
                      <a:moveTo>
                        <a:pt x="0" y="945"/>
                      </a:moveTo>
                      <a:cubicBezTo>
                        <a:pt x="23" y="966"/>
                        <a:pt x="46" y="988"/>
                        <a:pt x="114" y="831"/>
                      </a:cubicBezTo>
                      <a:cubicBezTo>
                        <a:pt x="182" y="674"/>
                        <a:pt x="304" y="0"/>
                        <a:pt x="408" y="3"/>
                      </a:cubicBezTo>
                      <a:cubicBezTo>
                        <a:pt x="512" y="6"/>
                        <a:pt x="667" y="690"/>
                        <a:pt x="738" y="849"/>
                      </a:cubicBezTo>
                      <a:cubicBezTo>
                        <a:pt x="809" y="1008"/>
                        <a:pt x="821" y="982"/>
                        <a:pt x="834" y="957"/>
                      </a:cubicBezTo>
                    </a:path>
                  </a:pathLst>
                </a:custGeom>
                <a:noFill/>
                <a:ln w="28575" cmpd="sng">
                  <a:solidFill>
                    <a:srgbClr val="FF0000"/>
                  </a:solidFill>
                  <a:round/>
                  <a:headEnd/>
                  <a:tailEnd/>
                </a:ln>
              </p:spPr>
              <p:txBody>
                <a:bodyPr/>
                <a:lstStyle/>
                <a:p>
                  <a:endParaRPr lang="fr-FR">
                    <a:latin typeface="Arial Narrow" pitchFamily="34" charset="0"/>
                  </a:endParaRPr>
                </a:p>
              </p:txBody>
            </p:sp>
            <p:sp>
              <p:nvSpPr>
                <p:cNvPr id="14" name="Freeform 35"/>
                <p:cNvSpPr>
                  <a:spLocks/>
                </p:cNvSpPr>
                <p:nvPr/>
              </p:nvSpPr>
              <p:spPr bwMode="auto">
                <a:xfrm>
                  <a:off x="3092720" y="2289052"/>
                  <a:ext cx="109880" cy="1428443"/>
                </a:xfrm>
                <a:custGeom>
                  <a:avLst/>
                  <a:gdLst>
                    <a:gd name="T0" fmla="*/ 0 w 834"/>
                    <a:gd name="T1" fmla="*/ 1449 h 1008"/>
                    <a:gd name="T2" fmla="*/ 1 w 834"/>
                    <a:gd name="T3" fmla="*/ 1274 h 1008"/>
                    <a:gd name="T4" fmla="*/ 5 w 834"/>
                    <a:gd name="T5" fmla="*/ 5 h 1008"/>
                    <a:gd name="T6" fmla="*/ 10 w 834"/>
                    <a:gd name="T7" fmla="*/ 1301 h 1008"/>
                    <a:gd name="T8" fmla="*/ 11 w 834"/>
                    <a:gd name="T9" fmla="*/ 1467 h 1008"/>
                    <a:gd name="T10" fmla="*/ 0 60000 65536"/>
                    <a:gd name="T11" fmla="*/ 0 60000 65536"/>
                    <a:gd name="T12" fmla="*/ 0 60000 65536"/>
                    <a:gd name="T13" fmla="*/ 0 60000 65536"/>
                    <a:gd name="T14" fmla="*/ 0 60000 65536"/>
                    <a:gd name="T15" fmla="*/ 0 w 834"/>
                    <a:gd name="T16" fmla="*/ 0 h 1008"/>
                    <a:gd name="T17" fmla="*/ 834 w 834"/>
                    <a:gd name="T18" fmla="*/ 1008 h 1008"/>
                  </a:gdLst>
                  <a:ahLst/>
                  <a:cxnLst>
                    <a:cxn ang="T10">
                      <a:pos x="T0" y="T1"/>
                    </a:cxn>
                    <a:cxn ang="T11">
                      <a:pos x="T2" y="T3"/>
                    </a:cxn>
                    <a:cxn ang="T12">
                      <a:pos x="T4" y="T5"/>
                    </a:cxn>
                    <a:cxn ang="T13">
                      <a:pos x="T6" y="T7"/>
                    </a:cxn>
                    <a:cxn ang="T14">
                      <a:pos x="T8" y="T9"/>
                    </a:cxn>
                  </a:cxnLst>
                  <a:rect l="T15" t="T16" r="T17" b="T18"/>
                  <a:pathLst>
                    <a:path w="834" h="1008">
                      <a:moveTo>
                        <a:pt x="0" y="945"/>
                      </a:moveTo>
                      <a:cubicBezTo>
                        <a:pt x="23" y="966"/>
                        <a:pt x="46" y="988"/>
                        <a:pt x="114" y="831"/>
                      </a:cubicBezTo>
                      <a:cubicBezTo>
                        <a:pt x="182" y="674"/>
                        <a:pt x="304" y="0"/>
                        <a:pt x="408" y="3"/>
                      </a:cubicBezTo>
                      <a:cubicBezTo>
                        <a:pt x="512" y="6"/>
                        <a:pt x="667" y="690"/>
                        <a:pt x="738" y="849"/>
                      </a:cubicBezTo>
                      <a:cubicBezTo>
                        <a:pt x="809" y="1008"/>
                        <a:pt x="821" y="982"/>
                        <a:pt x="834" y="957"/>
                      </a:cubicBezTo>
                    </a:path>
                  </a:pathLst>
                </a:custGeom>
                <a:noFill/>
                <a:ln w="28575" cmpd="sng">
                  <a:solidFill>
                    <a:srgbClr val="FF0000"/>
                  </a:solidFill>
                  <a:round/>
                  <a:headEnd/>
                  <a:tailEnd/>
                </a:ln>
              </p:spPr>
              <p:txBody>
                <a:bodyPr/>
                <a:lstStyle/>
                <a:p>
                  <a:endParaRPr lang="fr-FR">
                    <a:latin typeface="Arial Narrow" pitchFamily="34" charset="0"/>
                  </a:endParaRPr>
                </a:p>
              </p:txBody>
            </p:sp>
            <p:sp>
              <p:nvSpPr>
                <p:cNvPr id="15" name="Freeform 36"/>
                <p:cNvSpPr>
                  <a:spLocks/>
                </p:cNvSpPr>
                <p:nvPr/>
              </p:nvSpPr>
              <p:spPr bwMode="auto">
                <a:xfrm>
                  <a:off x="3623808" y="2151702"/>
                  <a:ext cx="116748" cy="1579528"/>
                </a:xfrm>
                <a:custGeom>
                  <a:avLst/>
                  <a:gdLst>
                    <a:gd name="T0" fmla="*/ 0 w 834"/>
                    <a:gd name="T1" fmla="*/ 1772 h 1008"/>
                    <a:gd name="T2" fmla="*/ 2 w 834"/>
                    <a:gd name="T3" fmla="*/ 1558 h 1008"/>
                    <a:gd name="T4" fmla="*/ 6 w 834"/>
                    <a:gd name="T5" fmla="*/ 5 h 1008"/>
                    <a:gd name="T6" fmla="*/ 11 w 834"/>
                    <a:gd name="T7" fmla="*/ 1591 h 1008"/>
                    <a:gd name="T8" fmla="*/ 12 w 834"/>
                    <a:gd name="T9" fmla="*/ 1793 h 1008"/>
                    <a:gd name="T10" fmla="*/ 0 60000 65536"/>
                    <a:gd name="T11" fmla="*/ 0 60000 65536"/>
                    <a:gd name="T12" fmla="*/ 0 60000 65536"/>
                    <a:gd name="T13" fmla="*/ 0 60000 65536"/>
                    <a:gd name="T14" fmla="*/ 0 60000 65536"/>
                    <a:gd name="T15" fmla="*/ 0 w 834"/>
                    <a:gd name="T16" fmla="*/ 0 h 1008"/>
                    <a:gd name="T17" fmla="*/ 834 w 834"/>
                    <a:gd name="T18" fmla="*/ 1008 h 1008"/>
                  </a:gdLst>
                  <a:ahLst/>
                  <a:cxnLst>
                    <a:cxn ang="T10">
                      <a:pos x="T0" y="T1"/>
                    </a:cxn>
                    <a:cxn ang="T11">
                      <a:pos x="T2" y="T3"/>
                    </a:cxn>
                    <a:cxn ang="T12">
                      <a:pos x="T4" y="T5"/>
                    </a:cxn>
                    <a:cxn ang="T13">
                      <a:pos x="T6" y="T7"/>
                    </a:cxn>
                    <a:cxn ang="T14">
                      <a:pos x="T8" y="T9"/>
                    </a:cxn>
                  </a:cxnLst>
                  <a:rect l="T15" t="T16" r="T17" b="T18"/>
                  <a:pathLst>
                    <a:path w="834" h="1008">
                      <a:moveTo>
                        <a:pt x="0" y="945"/>
                      </a:moveTo>
                      <a:cubicBezTo>
                        <a:pt x="23" y="966"/>
                        <a:pt x="46" y="988"/>
                        <a:pt x="114" y="831"/>
                      </a:cubicBezTo>
                      <a:cubicBezTo>
                        <a:pt x="182" y="674"/>
                        <a:pt x="304" y="0"/>
                        <a:pt x="408" y="3"/>
                      </a:cubicBezTo>
                      <a:cubicBezTo>
                        <a:pt x="512" y="6"/>
                        <a:pt x="667" y="690"/>
                        <a:pt x="738" y="849"/>
                      </a:cubicBezTo>
                      <a:cubicBezTo>
                        <a:pt x="809" y="1008"/>
                        <a:pt x="821" y="982"/>
                        <a:pt x="834" y="957"/>
                      </a:cubicBezTo>
                    </a:path>
                  </a:pathLst>
                </a:custGeom>
                <a:noFill/>
                <a:ln w="28575" cmpd="sng">
                  <a:solidFill>
                    <a:srgbClr val="FF0000"/>
                  </a:solidFill>
                  <a:round/>
                  <a:headEnd/>
                  <a:tailEnd/>
                </a:ln>
              </p:spPr>
              <p:txBody>
                <a:bodyPr/>
                <a:lstStyle/>
                <a:p>
                  <a:endParaRPr lang="fr-FR">
                    <a:latin typeface="Arial Narrow" pitchFamily="34" charset="0"/>
                  </a:endParaRPr>
                </a:p>
              </p:txBody>
            </p:sp>
            <p:sp>
              <p:nvSpPr>
                <p:cNvPr id="16" name="Freeform 37"/>
                <p:cNvSpPr>
                  <a:spLocks/>
                </p:cNvSpPr>
                <p:nvPr/>
              </p:nvSpPr>
              <p:spPr bwMode="auto">
                <a:xfrm>
                  <a:off x="4152606" y="2041822"/>
                  <a:ext cx="123615" cy="1703144"/>
                </a:xfrm>
                <a:custGeom>
                  <a:avLst/>
                  <a:gdLst>
                    <a:gd name="T0" fmla="*/ 0 w 834"/>
                    <a:gd name="T1" fmla="*/ 2059 h 1008"/>
                    <a:gd name="T2" fmla="*/ 2 w 834"/>
                    <a:gd name="T3" fmla="*/ 1811 h 1008"/>
                    <a:gd name="T4" fmla="*/ 7 w 834"/>
                    <a:gd name="T5" fmla="*/ 6 h 1008"/>
                    <a:gd name="T6" fmla="*/ 12 w 834"/>
                    <a:gd name="T7" fmla="*/ 1850 h 1008"/>
                    <a:gd name="T8" fmla="*/ 14 w 834"/>
                    <a:gd name="T9" fmla="*/ 2086 h 1008"/>
                    <a:gd name="T10" fmla="*/ 0 60000 65536"/>
                    <a:gd name="T11" fmla="*/ 0 60000 65536"/>
                    <a:gd name="T12" fmla="*/ 0 60000 65536"/>
                    <a:gd name="T13" fmla="*/ 0 60000 65536"/>
                    <a:gd name="T14" fmla="*/ 0 60000 65536"/>
                    <a:gd name="T15" fmla="*/ 0 w 834"/>
                    <a:gd name="T16" fmla="*/ 0 h 1008"/>
                    <a:gd name="T17" fmla="*/ 834 w 834"/>
                    <a:gd name="T18" fmla="*/ 1008 h 1008"/>
                  </a:gdLst>
                  <a:ahLst/>
                  <a:cxnLst>
                    <a:cxn ang="T10">
                      <a:pos x="T0" y="T1"/>
                    </a:cxn>
                    <a:cxn ang="T11">
                      <a:pos x="T2" y="T3"/>
                    </a:cxn>
                    <a:cxn ang="T12">
                      <a:pos x="T4" y="T5"/>
                    </a:cxn>
                    <a:cxn ang="T13">
                      <a:pos x="T6" y="T7"/>
                    </a:cxn>
                    <a:cxn ang="T14">
                      <a:pos x="T8" y="T9"/>
                    </a:cxn>
                  </a:cxnLst>
                  <a:rect l="T15" t="T16" r="T17" b="T18"/>
                  <a:pathLst>
                    <a:path w="834" h="1008">
                      <a:moveTo>
                        <a:pt x="0" y="945"/>
                      </a:moveTo>
                      <a:cubicBezTo>
                        <a:pt x="23" y="966"/>
                        <a:pt x="46" y="988"/>
                        <a:pt x="114" y="831"/>
                      </a:cubicBezTo>
                      <a:cubicBezTo>
                        <a:pt x="182" y="674"/>
                        <a:pt x="304" y="0"/>
                        <a:pt x="408" y="3"/>
                      </a:cubicBezTo>
                      <a:cubicBezTo>
                        <a:pt x="512" y="6"/>
                        <a:pt x="667" y="690"/>
                        <a:pt x="738" y="849"/>
                      </a:cubicBezTo>
                      <a:cubicBezTo>
                        <a:pt x="809" y="1008"/>
                        <a:pt x="821" y="982"/>
                        <a:pt x="834" y="957"/>
                      </a:cubicBezTo>
                    </a:path>
                  </a:pathLst>
                </a:custGeom>
                <a:noFill/>
                <a:ln w="28575" cmpd="sng">
                  <a:solidFill>
                    <a:srgbClr val="FF0000"/>
                  </a:solidFill>
                  <a:round/>
                  <a:headEnd/>
                  <a:tailEnd/>
                </a:ln>
              </p:spPr>
              <p:txBody>
                <a:bodyPr/>
                <a:lstStyle/>
                <a:p>
                  <a:endParaRPr lang="fr-FR">
                    <a:latin typeface="Arial Narrow" pitchFamily="34" charset="0"/>
                  </a:endParaRPr>
                </a:p>
              </p:txBody>
            </p:sp>
            <p:sp>
              <p:nvSpPr>
                <p:cNvPr id="17" name="Freeform 38"/>
                <p:cNvSpPr>
                  <a:spLocks/>
                </p:cNvSpPr>
                <p:nvPr/>
              </p:nvSpPr>
              <p:spPr bwMode="auto">
                <a:xfrm>
                  <a:off x="4681405" y="2034954"/>
                  <a:ext cx="123615" cy="1703144"/>
                </a:xfrm>
                <a:custGeom>
                  <a:avLst/>
                  <a:gdLst>
                    <a:gd name="T0" fmla="*/ 0 w 834"/>
                    <a:gd name="T1" fmla="*/ 2059 h 1008"/>
                    <a:gd name="T2" fmla="*/ 2 w 834"/>
                    <a:gd name="T3" fmla="*/ 1811 h 1008"/>
                    <a:gd name="T4" fmla="*/ 7 w 834"/>
                    <a:gd name="T5" fmla="*/ 6 h 1008"/>
                    <a:gd name="T6" fmla="*/ 12 w 834"/>
                    <a:gd name="T7" fmla="*/ 1850 h 1008"/>
                    <a:gd name="T8" fmla="*/ 14 w 834"/>
                    <a:gd name="T9" fmla="*/ 2086 h 1008"/>
                    <a:gd name="T10" fmla="*/ 0 60000 65536"/>
                    <a:gd name="T11" fmla="*/ 0 60000 65536"/>
                    <a:gd name="T12" fmla="*/ 0 60000 65536"/>
                    <a:gd name="T13" fmla="*/ 0 60000 65536"/>
                    <a:gd name="T14" fmla="*/ 0 60000 65536"/>
                    <a:gd name="T15" fmla="*/ 0 w 834"/>
                    <a:gd name="T16" fmla="*/ 0 h 1008"/>
                    <a:gd name="T17" fmla="*/ 834 w 834"/>
                    <a:gd name="T18" fmla="*/ 1008 h 1008"/>
                  </a:gdLst>
                  <a:ahLst/>
                  <a:cxnLst>
                    <a:cxn ang="T10">
                      <a:pos x="T0" y="T1"/>
                    </a:cxn>
                    <a:cxn ang="T11">
                      <a:pos x="T2" y="T3"/>
                    </a:cxn>
                    <a:cxn ang="T12">
                      <a:pos x="T4" y="T5"/>
                    </a:cxn>
                    <a:cxn ang="T13">
                      <a:pos x="T6" y="T7"/>
                    </a:cxn>
                    <a:cxn ang="T14">
                      <a:pos x="T8" y="T9"/>
                    </a:cxn>
                  </a:cxnLst>
                  <a:rect l="T15" t="T16" r="T17" b="T18"/>
                  <a:pathLst>
                    <a:path w="834" h="1008">
                      <a:moveTo>
                        <a:pt x="0" y="945"/>
                      </a:moveTo>
                      <a:cubicBezTo>
                        <a:pt x="23" y="966"/>
                        <a:pt x="46" y="988"/>
                        <a:pt x="114" y="831"/>
                      </a:cubicBezTo>
                      <a:cubicBezTo>
                        <a:pt x="182" y="674"/>
                        <a:pt x="304" y="0"/>
                        <a:pt x="408" y="3"/>
                      </a:cubicBezTo>
                      <a:cubicBezTo>
                        <a:pt x="512" y="6"/>
                        <a:pt x="667" y="690"/>
                        <a:pt x="738" y="849"/>
                      </a:cubicBezTo>
                      <a:cubicBezTo>
                        <a:pt x="809" y="1008"/>
                        <a:pt x="821" y="982"/>
                        <a:pt x="834" y="957"/>
                      </a:cubicBezTo>
                    </a:path>
                  </a:pathLst>
                </a:custGeom>
                <a:noFill/>
                <a:ln w="28575" cmpd="sng">
                  <a:solidFill>
                    <a:srgbClr val="FF0000"/>
                  </a:solidFill>
                  <a:round/>
                  <a:headEnd/>
                  <a:tailEnd/>
                </a:ln>
              </p:spPr>
              <p:txBody>
                <a:bodyPr/>
                <a:lstStyle/>
                <a:p>
                  <a:endParaRPr lang="fr-FR">
                    <a:latin typeface="Arial Narrow" pitchFamily="34" charset="0"/>
                  </a:endParaRPr>
                </a:p>
              </p:txBody>
            </p:sp>
            <p:sp>
              <p:nvSpPr>
                <p:cNvPr id="18" name="Freeform 39"/>
                <p:cNvSpPr>
                  <a:spLocks/>
                </p:cNvSpPr>
                <p:nvPr/>
              </p:nvSpPr>
              <p:spPr bwMode="auto">
                <a:xfrm>
                  <a:off x="5217071" y="2151702"/>
                  <a:ext cx="103013" cy="1593263"/>
                </a:xfrm>
                <a:custGeom>
                  <a:avLst/>
                  <a:gdLst>
                    <a:gd name="T0" fmla="*/ 0 w 834"/>
                    <a:gd name="T1" fmla="*/ 1802 h 1008"/>
                    <a:gd name="T2" fmla="*/ 1 w 834"/>
                    <a:gd name="T3" fmla="*/ 1585 h 1008"/>
                    <a:gd name="T4" fmla="*/ 5 w 834"/>
                    <a:gd name="T5" fmla="*/ 6 h 1008"/>
                    <a:gd name="T6" fmla="*/ 9 w 834"/>
                    <a:gd name="T7" fmla="*/ 1618 h 1008"/>
                    <a:gd name="T8" fmla="*/ 10 w 834"/>
                    <a:gd name="T9" fmla="*/ 1826 h 1008"/>
                    <a:gd name="T10" fmla="*/ 0 60000 65536"/>
                    <a:gd name="T11" fmla="*/ 0 60000 65536"/>
                    <a:gd name="T12" fmla="*/ 0 60000 65536"/>
                    <a:gd name="T13" fmla="*/ 0 60000 65536"/>
                    <a:gd name="T14" fmla="*/ 0 60000 65536"/>
                    <a:gd name="T15" fmla="*/ 0 w 834"/>
                    <a:gd name="T16" fmla="*/ 0 h 1008"/>
                    <a:gd name="T17" fmla="*/ 834 w 834"/>
                    <a:gd name="T18" fmla="*/ 1008 h 1008"/>
                  </a:gdLst>
                  <a:ahLst/>
                  <a:cxnLst>
                    <a:cxn ang="T10">
                      <a:pos x="T0" y="T1"/>
                    </a:cxn>
                    <a:cxn ang="T11">
                      <a:pos x="T2" y="T3"/>
                    </a:cxn>
                    <a:cxn ang="T12">
                      <a:pos x="T4" y="T5"/>
                    </a:cxn>
                    <a:cxn ang="T13">
                      <a:pos x="T6" y="T7"/>
                    </a:cxn>
                    <a:cxn ang="T14">
                      <a:pos x="T8" y="T9"/>
                    </a:cxn>
                  </a:cxnLst>
                  <a:rect l="T15" t="T16" r="T17" b="T18"/>
                  <a:pathLst>
                    <a:path w="834" h="1008">
                      <a:moveTo>
                        <a:pt x="0" y="945"/>
                      </a:moveTo>
                      <a:cubicBezTo>
                        <a:pt x="23" y="966"/>
                        <a:pt x="46" y="988"/>
                        <a:pt x="114" y="831"/>
                      </a:cubicBezTo>
                      <a:cubicBezTo>
                        <a:pt x="182" y="674"/>
                        <a:pt x="304" y="0"/>
                        <a:pt x="408" y="3"/>
                      </a:cubicBezTo>
                      <a:cubicBezTo>
                        <a:pt x="512" y="6"/>
                        <a:pt x="667" y="690"/>
                        <a:pt x="738" y="849"/>
                      </a:cubicBezTo>
                      <a:cubicBezTo>
                        <a:pt x="809" y="1008"/>
                        <a:pt x="821" y="982"/>
                        <a:pt x="834" y="957"/>
                      </a:cubicBezTo>
                    </a:path>
                  </a:pathLst>
                </a:custGeom>
                <a:noFill/>
                <a:ln w="28575" cmpd="sng">
                  <a:solidFill>
                    <a:srgbClr val="FF0000"/>
                  </a:solidFill>
                  <a:round/>
                  <a:headEnd/>
                  <a:tailEnd/>
                </a:ln>
              </p:spPr>
              <p:txBody>
                <a:bodyPr/>
                <a:lstStyle/>
                <a:p>
                  <a:endParaRPr lang="fr-FR">
                    <a:latin typeface="Arial Narrow" pitchFamily="34" charset="0"/>
                  </a:endParaRPr>
                </a:p>
              </p:txBody>
            </p:sp>
            <p:sp>
              <p:nvSpPr>
                <p:cNvPr id="19" name="Freeform 40"/>
                <p:cNvSpPr>
                  <a:spLocks/>
                </p:cNvSpPr>
                <p:nvPr/>
              </p:nvSpPr>
              <p:spPr bwMode="auto">
                <a:xfrm>
                  <a:off x="5759605" y="2330257"/>
                  <a:ext cx="103013" cy="1414708"/>
                </a:xfrm>
                <a:custGeom>
                  <a:avLst/>
                  <a:gdLst>
                    <a:gd name="T0" fmla="*/ 0 w 834"/>
                    <a:gd name="T1" fmla="*/ 1421 h 1008"/>
                    <a:gd name="T2" fmla="*/ 1 w 834"/>
                    <a:gd name="T3" fmla="*/ 1249 h 1008"/>
                    <a:gd name="T4" fmla="*/ 5 w 834"/>
                    <a:gd name="T5" fmla="*/ 5 h 1008"/>
                    <a:gd name="T6" fmla="*/ 9 w 834"/>
                    <a:gd name="T7" fmla="*/ 1276 h 1008"/>
                    <a:gd name="T8" fmla="*/ 10 w 834"/>
                    <a:gd name="T9" fmla="*/ 1438 h 1008"/>
                    <a:gd name="T10" fmla="*/ 0 60000 65536"/>
                    <a:gd name="T11" fmla="*/ 0 60000 65536"/>
                    <a:gd name="T12" fmla="*/ 0 60000 65536"/>
                    <a:gd name="T13" fmla="*/ 0 60000 65536"/>
                    <a:gd name="T14" fmla="*/ 0 60000 65536"/>
                    <a:gd name="T15" fmla="*/ 0 w 834"/>
                    <a:gd name="T16" fmla="*/ 0 h 1008"/>
                    <a:gd name="T17" fmla="*/ 834 w 834"/>
                    <a:gd name="T18" fmla="*/ 1008 h 1008"/>
                  </a:gdLst>
                  <a:ahLst/>
                  <a:cxnLst>
                    <a:cxn ang="T10">
                      <a:pos x="T0" y="T1"/>
                    </a:cxn>
                    <a:cxn ang="T11">
                      <a:pos x="T2" y="T3"/>
                    </a:cxn>
                    <a:cxn ang="T12">
                      <a:pos x="T4" y="T5"/>
                    </a:cxn>
                    <a:cxn ang="T13">
                      <a:pos x="T6" y="T7"/>
                    </a:cxn>
                    <a:cxn ang="T14">
                      <a:pos x="T8" y="T9"/>
                    </a:cxn>
                  </a:cxnLst>
                  <a:rect l="T15" t="T16" r="T17" b="T18"/>
                  <a:pathLst>
                    <a:path w="834" h="1008">
                      <a:moveTo>
                        <a:pt x="0" y="945"/>
                      </a:moveTo>
                      <a:cubicBezTo>
                        <a:pt x="23" y="966"/>
                        <a:pt x="46" y="988"/>
                        <a:pt x="114" y="831"/>
                      </a:cubicBezTo>
                      <a:cubicBezTo>
                        <a:pt x="182" y="674"/>
                        <a:pt x="304" y="0"/>
                        <a:pt x="408" y="3"/>
                      </a:cubicBezTo>
                      <a:cubicBezTo>
                        <a:pt x="512" y="6"/>
                        <a:pt x="667" y="690"/>
                        <a:pt x="738" y="849"/>
                      </a:cubicBezTo>
                      <a:cubicBezTo>
                        <a:pt x="809" y="1008"/>
                        <a:pt x="821" y="982"/>
                        <a:pt x="834" y="957"/>
                      </a:cubicBezTo>
                    </a:path>
                  </a:pathLst>
                </a:custGeom>
                <a:noFill/>
                <a:ln w="28575" cmpd="sng">
                  <a:solidFill>
                    <a:srgbClr val="FF0000"/>
                  </a:solidFill>
                  <a:round/>
                  <a:headEnd/>
                  <a:tailEnd/>
                </a:ln>
              </p:spPr>
              <p:txBody>
                <a:bodyPr/>
                <a:lstStyle/>
                <a:p>
                  <a:endParaRPr lang="fr-FR">
                    <a:latin typeface="Arial Narrow" pitchFamily="34" charset="0"/>
                  </a:endParaRPr>
                </a:p>
              </p:txBody>
            </p:sp>
            <p:sp>
              <p:nvSpPr>
                <p:cNvPr id="20" name="Freeform 41"/>
                <p:cNvSpPr>
                  <a:spLocks/>
                </p:cNvSpPr>
                <p:nvPr/>
              </p:nvSpPr>
              <p:spPr bwMode="auto">
                <a:xfrm>
                  <a:off x="6288403" y="2543150"/>
                  <a:ext cx="109880" cy="1160610"/>
                </a:xfrm>
                <a:custGeom>
                  <a:avLst/>
                  <a:gdLst>
                    <a:gd name="T0" fmla="*/ 0 w 834"/>
                    <a:gd name="T1" fmla="*/ 957 h 1008"/>
                    <a:gd name="T2" fmla="*/ 1 w 834"/>
                    <a:gd name="T3" fmla="*/ 841 h 1008"/>
                    <a:gd name="T4" fmla="*/ 5 w 834"/>
                    <a:gd name="T5" fmla="*/ 3 h 1008"/>
                    <a:gd name="T6" fmla="*/ 10 w 834"/>
                    <a:gd name="T7" fmla="*/ 859 h 1008"/>
                    <a:gd name="T8" fmla="*/ 11 w 834"/>
                    <a:gd name="T9" fmla="*/ 969 h 1008"/>
                    <a:gd name="T10" fmla="*/ 0 60000 65536"/>
                    <a:gd name="T11" fmla="*/ 0 60000 65536"/>
                    <a:gd name="T12" fmla="*/ 0 60000 65536"/>
                    <a:gd name="T13" fmla="*/ 0 60000 65536"/>
                    <a:gd name="T14" fmla="*/ 0 60000 65536"/>
                    <a:gd name="T15" fmla="*/ 0 w 834"/>
                    <a:gd name="T16" fmla="*/ 0 h 1008"/>
                    <a:gd name="T17" fmla="*/ 834 w 834"/>
                    <a:gd name="T18" fmla="*/ 1008 h 1008"/>
                  </a:gdLst>
                  <a:ahLst/>
                  <a:cxnLst>
                    <a:cxn ang="T10">
                      <a:pos x="T0" y="T1"/>
                    </a:cxn>
                    <a:cxn ang="T11">
                      <a:pos x="T2" y="T3"/>
                    </a:cxn>
                    <a:cxn ang="T12">
                      <a:pos x="T4" y="T5"/>
                    </a:cxn>
                    <a:cxn ang="T13">
                      <a:pos x="T6" y="T7"/>
                    </a:cxn>
                    <a:cxn ang="T14">
                      <a:pos x="T8" y="T9"/>
                    </a:cxn>
                  </a:cxnLst>
                  <a:rect l="T15" t="T16" r="T17" b="T18"/>
                  <a:pathLst>
                    <a:path w="834" h="1008">
                      <a:moveTo>
                        <a:pt x="0" y="945"/>
                      </a:moveTo>
                      <a:cubicBezTo>
                        <a:pt x="23" y="966"/>
                        <a:pt x="46" y="988"/>
                        <a:pt x="114" y="831"/>
                      </a:cubicBezTo>
                      <a:cubicBezTo>
                        <a:pt x="182" y="674"/>
                        <a:pt x="304" y="0"/>
                        <a:pt x="408" y="3"/>
                      </a:cubicBezTo>
                      <a:cubicBezTo>
                        <a:pt x="512" y="6"/>
                        <a:pt x="667" y="690"/>
                        <a:pt x="738" y="849"/>
                      </a:cubicBezTo>
                      <a:cubicBezTo>
                        <a:pt x="809" y="1008"/>
                        <a:pt x="821" y="982"/>
                        <a:pt x="834" y="957"/>
                      </a:cubicBezTo>
                    </a:path>
                  </a:pathLst>
                </a:custGeom>
                <a:noFill/>
                <a:ln w="28575" cmpd="sng">
                  <a:solidFill>
                    <a:srgbClr val="FF0000"/>
                  </a:solidFill>
                  <a:round/>
                  <a:headEnd/>
                  <a:tailEnd/>
                </a:ln>
              </p:spPr>
              <p:txBody>
                <a:bodyPr/>
                <a:lstStyle/>
                <a:p>
                  <a:endParaRPr lang="fr-FR">
                    <a:latin typeface="Arial Narrow" pitchFamily="34" charset="0"/>
                  </a:endParaRPr>
                </a:p>
              </p:txBody>
            </p:sp>
            <p:sp>
              <p:nvSpPr>
                <p:cNvPr id="21" name="Freeform 44"/>
                <p:cNvSpPr>
                  <a:spLocks/>
                </p:cNvSpPr>
                <p:nvPr/>
              </p:nvSpPr>
              <p:spPr bwMode="auto">
                <a:xfrm>
                  <a:off x="6824069" y="2797248"/>
                  <a:ext cx="89278" cy="913379"/>
                </a:xfrm>
                <a:custGeom>
                  <a:avLst/>
                  <a:gdLst>
                    <a:gd name="T0" fmla="*/ 0 w 834"/>
                    <a:gd name="T1" fmla="*/ 592 h 1008"/>
                    <a:gd name="T2" fmla="*/ 1 w 834"/>
                    <a:gd name="T3" fmla="*/ 521 h 1008"/>
                    <a:gd name="T4" fmla="*/ 4 w 834"/>
                    <a:gd name="T5" fmla="*/ 2 h 1008"/>
                    <a:gd name="T6" fmla="*/ 6 w 834"/>
                    <a:gd name="T7" fmla="*/ 532 h 1008"/>
                    <a:gd name="T8" fmla="*/ 7 w 834"/>
                    <a:gd name="T9" fmla="*/ 600 h 1008"/>
                    <a:gd name="T10" fmla="*/ 0 60000 65536"/>
                    <a:gd name="T11" fmla="*/ 0 60000 65536"/>
                    <a:gd name="T12" fmla="*/ 0 60000 65536"/>
                    <a:gd name="T13" fmla="*/ 0 60000 65536"/>
                    <a:gd name="T14" fmla="*/ 0 60000 65536"/>
                    <a:gd name="T15" fmla="*/ 0 w 834"/>
                    <a:gd name="T16" fmla="*/ 0 h 1008"/>
                    <a:gd name="T17" fmla="*/ 834 w 834"/>
                    <a:gd name="T18" fmla="*/ 1008 h 1008"/>
                  </a:gdLst>
                  <a:ahLst/>
                  <a:cxnLst>
                    <a:cxn ang="T10">
                      <a:pos x="T0" y="T1"/>
                    </a:cxn>
                    <a:cxn ang="T11">
                      <a:pos x="T2" y="T3"/>
                    </a:cxn>
                    <a:cxn ang="T12">
                      <a:pos x="T4" y="T5"/>
                    </a:cxn>
                    <a:cxn ang="T13">
                      <a:pos x="T6" y="T7"/>
                    </a:cxn>
                    <a:cxn ang="T14">
                      <a:pos x="T8" y="T9"/>
                    </a:cxn>
                  </a:cxnLst>
                  <a:rect l="T15" t="T16" r="T17" b="T18"/>
                  <a:pathLst>
                    <a:path w="834" h="1008">
                      <a:moveTo>
                        <a:pt x="0" y="945"/>
                      </a:moveTo>
                      <a:cubicBezTo>
                        <a:pt x="23" y="966"/>
                        <a:pt x="46" y="988"/>
                        <a:pt x="114" y="831"/>
                      </a:cubicBezTo>
                      <a:cubicBezTo>
                        <a:pt x="182" y="674"/>
                        <a:pt x="304" y="0"/>
                        <a:pt x="408" y="3"/>
                      </a:cubicBezTo>
                      <a:cubicBezTo>
                        <a:pt x="512" y="6"/>
                        <a:pt x="667" y="690"/>
                        <a:pt x="738" y="849"/>
                      </a:cubicBezTo>
                      <a:cubicBezTo>
                        <a:pt x="809" y="1008"/>
                        <a:pt x="821" y="982"/>
                        <a:pt x="834" y="957"/>
                      </a:cubicBezTo>
                    </a:path>
                  </a:pathLst>
                </a:custGeom>
                <a:noFill/>
                <a:ln w="28575" cmpd="sng">
                  <a:solidFill>
                    <a:srgbClr val="FF0000"/>
                  </a:solidFill>
                  <a:round/>
                  <a:headEnd/>
                  <a:tailEnd/>
                </a:ln>
              </p:spPr>
              <p:txBody>
                <a:bodyPr/>
                <a:lstStyle/>
                <a:p>
                  <a:endParaRPr lang="fr-FR">
                    <a:latin typeface="Arial Narrow" pitchFamily="34" charset="0"/>
                  </a:endParaRPr>
                </a:p>
              </p:txBody>
            </p:sp>
            <p:sp>
              <p:nvSpPr>
                <p:cNvPr id="22" name="Freeform 45"/>
                <p:cNvSpPr>
                  <a:spLocks/>
                </p:cNvSpPr>
                <p:nvPr/>
              </p:nvSpPr>
              <p:spPr bwMode="auto">
                <a:xfrm>
                  <a:off x="7346000" y="3126889"/>
                  <a:ext cx="123615" cy="576871"/>
                </a:xfrm>
                <a:custGeom>
                  <a:avLst/>
                  <a:gdLst>
                    <a:gd name="T0" fmla="*/ 0 w 834"/>
                    <a:gd name="T1" fmla="*/ 237 h 1008"/>
                    <a:gd name="T2" fmla="*/ 2 w 834"/>
                    <a:gd name="T3" fmla="*/ 208 h 1008"/>
                    <a:gd name="T4" fmla="*/ 7 w 834"/>
                    <a:gd name="T5" fmla="*/ 1 h 1008"/>
                    <a:gd name="T6" fmla="*/ 12 w 834"/>
                    <a:gd name="T7" fmla="*/ 213 h 1008"/>
                    <a:gd name="T8" fmla="*/ 14 w 834"/>
                    <a:gd name="T9" fmla="*/ 240 h 1008"/>
                    <a:gd name="T10" fmla="*/ 0 60000 65536"/>
                    <a:gd name="T11" fmla="*/ 0 60000 65536"/>
                    <a:gd name="T12" fmla="*/ 0 60000 65536"/>
                    <a:gd name="T13" fmla="*/ 0 60000 65536"/>
                    <a:gd name="T14" fmla="*/ 0 60000 65536"/>
                    <a:gd name="T15" fmla="*/ 0 w 834"/>
                    <a:gd name="T16" fmla="*/ 0 h 1008"/>
                    <a:gd name="T17" fmla="*/ 834 w 834"/>
                    <a:gd name="T18" fmla="*/ 1008 h 1008"/>
                  </a:gdLst>
                  <a:ahLst/>
                  <a:cxnLst>
                    <a:cxn ang="T10">
                      <a:pos x="T0" y="T1"/>
                    </a:cxn>
                    <a:cxn ang="T11">
                      <a:pos x="T2" y="T3"/>
                    </a:cxn>
                    <a:cxn ang="T12">
                      <a:pos x="T4" y="T5"/>
                    </a:cxn>
                    <a:cxn ang="T13">
                      <a:pos x="T6" y="T7"/>
                    </a:cxn>
                    <a:cxn ang="T14">
                      <a:pos x="T8" y="T9"/>
                    </a:cxn>
                  </a:cxnLst>
                  <a:rect l="T15" t="T16" r="T17" b="T18"/>
                  <a:pathLst>
                    <a:path w="834" h="1008">
                      <a:moveTo>
                        <a:pt x="0" y="945"/>
                      </a:moveTo>
                      <a:cubicBezTo>
                        <a:pt x="23" y="966"/>
                        <a:pt x="46" y="988"/>
                        <a:pt x="114" y="831"/>
                      </a:cubicBezTo>
                      <a:cubicBezTo>
                        <a:pt x="182" y="674"/>
                        <a:pt x="304" y="0"/>
                        <a:pt x="408" y="3"/>
                      </a:cubicBezTo>
                      <a:cubicBezTo>
                        <a:pt x="512" y="6"/>
                        <a:pt x="667" y="690"/>
                        <a:pt x="738" y="849"/>
                      </a:cubicBezTo>
                      <a:cubicBezTo>
                        <a:pt x="809" y="1008"/>
                        <a:pt x="821" y="982"/>
                        <a:pt x="834" y="957"/>
                      </a:cubicBezTo>
                    </a:path>
                  </a:pathLst>
                </a:custGeom>
                <a:noFill/>
                <a:ln w="28575" cmpd="sng">
                  <a:solidFill>
                    <a:srgbClr val="FF0000"/>
                  </a:solidFill>
                  <a:round/>
                  <a:headEnd/>
                  <a:tailEnd/>
                </a:ln>
              </p:spPr>
              <p:txBody>
                <a:bodyPr/>
                <a:lstStyle/>
                <a:p>
                  <a:endParaRPr lang="fr-FR">
                    <a:latin typeface="Arial Narrow" pitchFamily="34" charset="0"/>
                  </a:endParaRPr>
                </a:p>
              </p:txBody>
            </p:sp>
            <p:grpSp>
              <p:nvGrpSpPr>
                <p:cNvPr id="23" name="Group 48"/>
                <p:cNvGrpSpPr>
                  <a:grpSpLocks/>
                </p:cNvGrpSpPr>
                <p:nvPr/>
              </p:nvGrpSpPr>
              <p:grpSpPr bwMode="auto">
                <a:xfrm>
                  <a:off x="1623072" y="3659121"/>
                  <a:ext cx="5727507" cy="27470"/>
                  <a:chOff x="372" y="2544"/>
                  <a:chExt cx="5004" cy="24"/>
                </a:xfrm>
              </p:grpSpPr>
              <p:sp>
                <p:nvSpPr>
                  <p:cNvPr id="63" name="Line 49"/>
                  <p:cNvSpPr>
                    <a:spLocks noChangeShapeType="1"/>
                  </p:cNvSpPr>
                  <p:nvPr/>
                </p:nvSpPr>
                <p:spPr bwMode="auto">
                  <a:xfrm flipV="1">
                    <a:off x="1308" y="2550"/>
                    <a:ext cx="360" cy="6"/>
                  </a:xfrm>
                  <a:prstGeom prst="line">
                    <a:avLst/>
                  </a:prstGeom>
                  <a:noFill/>
                  <a:ln w="28575">
                    <a:solidFill>
                      <a:srgbClr val="FF0000"/>
                    </a:solidFill>
                    <a:round/>
                    <a:headEnd/>
                    <a:tailEnd/>
                  </a:ln>
                </p:spPr>
                <p:txBody>
                  <a:bodyPr/>
                  <a:lstStyle/>
                  <a:p>
                    <a:endParaRPr lang="fr-FR">
                      <a:latin typeface="Arial Narrow" pitchFamily="34" charset="0"/>
                    </a:endParaRPr>
                  </a:p>
                </p:txBody>
              </p:sp>
              <p:sp>
                <p:nvSpPr>
                  <p:cNvPr id="64" name="Line 50"/>
                  <p:cNvSpPr>
                    <a:spLocks noChangeShapeType="1"/>
                  </p:cNvSpPr>
                  <p:nvPr/>
                </p:nvSpPr>
                <p:spPr bwMode="auto">
                  <a:xfrm flipV="1">
                    <a:off x="1776" y="2550"/>
                    <a:ext cx="354" cy="6"/>
                  </a:xfrm>
                  <a:prstGeom prst="line">
                    <a:avLst/>
                  </a:prstGeom>
                  <a:noFill/>
                  <a:ln w="28575">
                    <a:solidFill>
                      <a:srgbClr val="FF0000"/>
                    </a:solidFill>
                    <a:round/>
                    <a:headEnd/>
                    <a:tailEnd/>
                  </a:ln>
                </p:spPr>
                <p:txBody>
                  <a:bodyPr/>
                  <a:lstStyle/>
                  <a:p>
                    <a:endParaRPr lang="fr-FR">
                      <a:latin typeface="Arial Narrow" pitchFamily="34" charset="0"/>
                    </a:endParaRPr>
                  </a:p>
                </p:txBody>
              </p:sp>
              <p:sp>
                <p:nvSpPr>
                  <p:cNvPr id="65" name="Line 51"/>
                  <p:cNvSpPr>
                    <a:spLocks noChangeShapeType="1"/>
                  </p:cNvSpPr>
                  <p:nvPr/>
                </p:nvSpPr>
                <p:spPr bwMode="auto">
                  <a:xfrm flipV="1">
                    <a:off x="2238" y="2550"/>
                    <a:ext cx="354" cy="12"/>
                  </a:xfrm>
                  <a:prstGeom prst="line">
                    <a:avLst/>
                  </a:prstGeom>
                  <a:noFill/>
                  <a:ln w="28575">
                    <a:solidFill>
                      <a:srgbClr val="FF0000"/>
                    </a:solidFill>
                    <a:round/>
                    <a:headEnd/>
                    <a:tailEnd/>
                  </a:ln>
                </p:spPr>
                <p:txBody>
                  <a:bodyPr/>
                  <a:lstStyle/>
                  <a:p>
                    <a:endParaRPr lang="fr-FR">
                      <a:latin typeface="Arial Narrow" pitchFamily="34" charset="0"/>
                    </a:endParaRPr>
                  </a:p>
                </p:txBody>
              </p:sp>
              <p:sp>
                <p:nvSpPr>
                  <p:cNvPr id="66" name="Line 52"/>
                  <p:cNvSpPr>
                    <a:spLocks noChangeShapeType="1"/>
                  </p:cNvSpPr>
                  <p:nvPr/>
                </p:nvSpPr>
                <p:spPr bwMode="auto">
                  <a:xfrm flipV="1">
                    <a:off x="2700" y="2544"/>
                    <a:ext cx="366" cy="12"/>
                  </a:xfrm>
                  <a:prstGeom prst="line">
                    <a:avLst/>
                  </a:prstGeom>
                  <a:noFill/>
                  <a:ln w="28575">
                    <a:solidFill>
                      <a:srgbClr val="FF0000"/>
                    </a:solidFill>
                    <a:round/>
                    <a:headEnd/>
                    <a:tailEnd/>
                  </a:ln>
                </p:spPr>
                <p:txBody>
                  <a:bodyPr/>
                  <a:lstStyle/>
                  <a:p>
                    <a:endParaRPr lang="fr-FR">
                      <a:latin typeface="Arial Narrow" pitchFamily="34" charset="0"/>
                    </a:endParaRPr>
                  </a:p>
                </p:txBody>
              </p:sp>
              <p:sp>
                <p:nvSpPr>
                  <p:cNvPr id="67" name="Line 53"/>
                  <p:cNvSpPr>
                    <a:spLocks noChangeShapeType="1"/>
                  </p:cNvSpPr>
                  <p:nvPr/>
                </p:nvSpPr>
                <p:spPr bwMode="auto">
                  <a:xfrm flipV="1">
                    <a:off x="3168" y="2544"/>
                    <a:ext cx="360" cy="12"/>
                  </a:xfrm>
                  <a:prstGeom prst="line">
                    <a:avLst/>
                  </a:prstGeom>
                  <a:noFill/>
                  <a:ln w="28575">
                    <a:solidFill>
                      <a:srgbClr val="FF0000"/>
                    </a:solidFill>
                    <a:round/>
                    <a:headEnd/>
                    <a:tailEnd/>
                  </a:ln>
                </p:spPr>
                <p:txBody>
                  <a:bodyPr/>
                  <a:lstStyle/>
                  <a:p>
                    <a:endParaRPr lang="fr-FR">
                      <a:latin typeface="Arial Narrow" pitchFamily="34" charset="0"/>
                    </a:endParaRPr>
                  </a:p>
                </p:txBody>
              </p:sp>
              <p:sp>
                <p:nvSpPr>
                  <p:cNvPr id="68" name="Line 54"/>
                  <p:cNvSpPr>
                    <a:spLocks noChangeShapeType="1"/>
                  </p:cNvSpPr>
                  <p:nvPr/>
                </p:nvSpPr>
                <p:spPr bwMode="auto">
                  <a:xfrm flipV="1">
                    <a:off x="3630" y="2544"/>
                    <a:ext cx="360" cy="12"/>
                  </a:xfrm>
                  <a:prstGeom prst="line">
                    <a:avLst/>
                  </a:prstGeom>
                  <a:noFill/>
                  <a:ln w="28575">
                    <a:solidFill>
                      <a:srgbClr val="FF0000"/>
                    </a:solidFill>
                    <a:round/>
                    <a:headEnd/>
                    <a:tailEnd/>
                  </a:ln>
                </p:spPr>
                <p:txBody>
                  <a:bodyPr/>
                  <a:lstStyle/>
                  <a:p>
                    <a:endParaRPr lang="fr-FR">
                      <a:latin typeface="Arial Narrow" pitchFamily="34" charset="0"/>
                    </a:endParaRPr>
                  </a:p>
                </p:txBody>
              </p:sp>
              <p:sp>
                <p:nvSpPr>
                  <p:cNvPr id="69" name="Line 55"/>
                  <p:cNvSpPr>
                    <a:spLocks noChangeShapeType="1"/>
                  </p:cNvSpPr>
                  <p:nvPr/>
                </p:nvSpPr>
                <p:spPr bwMode="auto">
                  <a:xfrm flipV="1">
                    <a:off x="372" y="2544"/>
                    <a:ext cx="360" cy="12"/>
                  </a:xfrm>
                  <a:prstGeom prst="line">
                    <a:avLst/>
                  </a:prstGeom>
                  <a:noFill/>
                  <a:ln w="28575">
                    <a:solidFill>
                      <a:srgbClr val="FF0000"/>
                    </a:solidFill>
                    <a:round/>
                    <a:headEnd/>
                    <a:tailEnd/>
                  </a:ln>
                </p:spPr>
                <p:txBody>
                  <a:bodyPr/>
                  <a:lstStyle/>
                  <a:p>
                    <a:endParaRPr lang="fr-FR">
                      <a:latin typeface="Arial Narrow" pitchFamily="34" charset="0"/>
                    </a:endParaRPr>
                  </a:p>
                </p:txBody>
              </p:sp>
              <p:sp>
                <p:nvSpPr>
                  <p:cNvPr id="70" name="Line 56"/>
                  <p:cNvSpPr>
                    <a:spLocks noChangeShapeType="1"/>
                  </p:cNvSpPr>
                  <p:nvPr/>
                </p:nvSpPr>
                <p:spPr bwMode="auto">
                  <a:xfrm flipV="1">
                    <a:off x="834" y="2544"/>
                    <a:ext cx="366" cy="6"/>
                  </a:xfrm>
                  <a:prstGeom prst="line">
                    <a:avLst/>
                  </a:prstGeom>
                  <a:noFill/>
                  <a:ln w="28575">
                    <a:solidFill>
                      <a:srgbClr val="FF0000"/>
                    </a:solidFill>
                    <a:round/>
                    <a:headEnd/>
                    <a:tailEnd/>
                  </a:ln>
                </p:spPr>
                <p:txBody>
                  <a:bodyPr/>
                  <a:lstStyle/>
                  <a:p>
                    <a:endParaRPr lang="fr-FR">
                      <a:latin typeface="Arial Narrow" pitchFamily="34" charset="0"/>
                    </a:endParaRPr>
                  </a:p>
                </p:txBody>
              </p:sp>
              <p:sp>
                <p:nvSpPr>
                  <p:cNvPr id="71" name="Line 57"/>
                  <p:cNvSpPr>
                    <a:spLocks noChangeShapeType="1"/>
                  </p:cNvSpPr>
                  <p:nvPr/>
                </p:nvSpPr>
                <p:spPr bwMode="auto">
                  <a:xfrm flipV="1">
                    <a:off x="4092" y="2544"/>
                    <a:ext cx="366" cy="24"/>
                  </a:xfrm>
                  <a:prstGeom prst="line">
                    <a:avLst/>
                  </a:prstGeom>
                  <a:noFill/>
                  <a:ln w="28575">
                    <a:solidFill>
                      <a:srgbClr val="FF0000"/>
                    </a:solidFill>
                    <a:round/>
                    <a:headEnd/>
                    <a:tailEnd/>
                  </a:ln>
                </p:spPr>
                <p:txBody>
                  <a:bodyPr/>
                  <a:lstStyle/>
                  <a:p>
                    <a:endParaRPr lang="fr-FR">
                      <a:latin typeface="Arial Narrow" pitchFamily="34" charset="0"/>
                    </a:endParaRPr>
                  </a:p>
                </p:txBody>
              </p:sp>
              <p:sp>
                <p:nvSpPr>
                  <p:cNvPr id="72" name="Line 58"/>
                  <p:cNvSpPr>
                    <a:spLocks noChangeShapeType="1"/>
                  </p:cNvSpPr>
                  <p:nvPr/>
                </p:nvSpPr>
                <p:spPr bwMode="auto">
                  <a:xfrm flipV="1">
                    <a:off x="4548" y="2556"/>
                    <a:ext cx="360" cy="6"/>
                  </a:xfrm>
                  <a:prstGeom prst="line">
                    <a:avLst/>
                  </a:prstGeom>
                  <a:noFill/>
                  <a:ln w="28575">
                    <a:solidFill>
                      <a:srgbClr val="FF0000"/>
                    </a:solidFill>
                    <a:round/>
                    <a:headEnd/>
                    <a:tailEnd/>
                  </a:ln>
                </p:spPr>
                <p:txBody>
                  <a:bodyPr/>
                  <a:lstStyle/>
                  <a:p>
                    <a:endParaRPr lang="fr-FR">
                      <a:latin typeface="Arial Narrow" pitchFamily="34" charset="0"/>
                    </a:endParaRPr>
                  </a:p>
                </p:txBody>
              </p:sp>
              <p:sp>
                <p:nvSpPr>
                  <p:cNvPr id="73" name="Line 59"/>
                  <p:cNvSpPr>
                    <a:spLocks noChangeShapeType="1"/>
                  </p:cNvSpPr>
                  <p:nvPr/>
                </p:nvSpPr>
                <p:spPr bwMode="auto">
                  <a:xfrm flipV="1">
                    <a:off x="5022" y="2556"/>
                    <a:ext cx="354" cy="12"/>
                  </a:xfrm>
                  <a:prstGeom prst="line">
                    <a:avLst/>
                  </a:prstGeom>
                  <a:noFill/>
                  <a:ln w="28575">
                    <a:solidFill>
                      <a:srgbClr val="FF0000"/>
                    </a:solidFill>
                    <a:round/>
                    <a:headEnd/>
                    <a:tailEnd/>
                  </a:ln>
                </p:spPr>
                <p:txBody>
                  <a:bodyPr/>
                  <a:lstStyle/>
                  <a:p>
                    <a:endParaRPr lang="fr-FR">
                      <a:latin typeface="Arial Narrow" pitchFamily="34" charset="0"/>
                    </a:endParaRPr>
                  </a:p>
                </p:txBody>
              </p:sp>
            </p:grpSp>
          </p:grpSp>
          <p:sp>
            <p:nvSpPr>
              <p:cNvPr id="6" name="Line 105"/>
              <p:cNvSpPr>
                <a:spLocks noChangeShapeType="1"/>
              </p:cNvSpPr>
              <p:nvPr/>
            </p:nvSpPr>
            <p:spPr bwMode="auto">
              <a:xfrm>
                <a:off x="4212125" y="2136822"/>
                <a:ext cx="521931" cy="0"/>
              </a:xfrm>
              <a:prstGeom prst="line">
                <a:avLst/>
              </a:prstGeom>
              <a:noFill/>
              <a:ln w="9525">
                <a:solidFill>
                  <a:srgbClr val="FF0000"/>
                </a:solidFill>
                <a:round/>
                <a:headEnd type="triangle" w="med" len="med"/>
                <a:tailEnd type="triangle" w="med" len="med"/>
              </a:ln>
            </p:spPr>
            <p:txBody>
              <a:bodyPr/>
              <a:lstStyle/>
              <a:p>
                <a:endParaRPr lang="fr-FR">
                  <a:latin typeface="Arial Narrow" pitchFamily="34" charset="0"/>
                </a:endParaRPr>
              </a:p>
            </p:txBody>
          </p:sp>
          <p:sp>
            <p:nvSpPr>
              <p:cNvPr id="7" name="Text Box 106"/>
              <p:cNvSpPr txBox="1">
                <a:spLocks noChangeArrowheads="1"/>
              </p:cNvSpPr>
              <p:nvPr/>
            </p:nvSpPr>
            <p:spPr bwMode="auto">
              <a:xfrm>
                <a:off x="4183260" y="2088750"/>
                <a:ext cx="569387" cy="307777"/>
              </a:xfrm>
              <a:prstGeom prst="rect">
                <a:avLst/>
              </a:prstGeom>
              <a:noFill/>
              <a:ln w="9525">
                <a:noFill/>
                <a:miter lim="800000"/>
                <a:headEnd/>
                <a:tailEnd/>
              </a:ln>
            </p:spPr>
            <p:txBody>
              <a:bodyPr wrap="none">
                <a:spAutoFit/>
              </a:bodyPr>
              <a:lstStyle/>
              <a:p>
                <a:r>
                  <a:rPr lang="fr-FR" sz="1400" b="1" dirty="0">
                    <a:latin typeface="Arial Narrow" pitchFamily="34" charset="0"/>
                  </a:rPr>
                  <a:t>c/2nd</a:t>
                </a:r>
              </a:p>
            </p:txBody>
          </p:sp>
        </p:grpSp>
      </p:grpSp>
      <p:sp>
        <p:nvSpPr>
          <p:cNvPr id="79" name="ZoneTexte 78"/>
          <p:cNvSpPr txBox="1"/>
          <p:nvPr/>
        </p:nvSpPr>
        <p:spPr>
          <a:xfrm>
            <a:off x="1524001" y="1000665"/>
            <a:ext cx="2916183" cy="369332"/>
          </a:xfrm>
          <a:prstGeom prst="rect">
            <a:avLst/>
          </a:prstGeom>
          <a:noFill/>
          <a:ln>
            <a:solidFill>
              <a:srgbClr val="FF0000"/>
            </a:solidFill>
          </a:ln>
        </p:spPr>
        <p:txBody>
          <a:bodyPr wrap="none" rtlCol="0">
            <a:spAutoFit/>
          </a:bodyPr>
          <a:lstStyle/>
          <a:p>
            <a:r>
              <a:rPr lang="fr-FR" b="1" dirty="0" smtClean="0">
                <a:solidFill>
                  <a:srgbClr val="FF0000"/>
                </a:solidFill>
                <a:latin typeface="Arial Narrow" pitchFamily="34" charset="0"/>
              </a:rPr>
              <a:t>Sous le seuil </a:t>
            </a:r>
            <a:r>
              <a:rPr lang="fr-FR" b="1" dirty="0" smtClean="0">
                <a:solidFill>
                  <a:srgbClr val="FF0000"/>
                </a:solidFill>
                <a:latin typeface="Arial Narrow" pitchFamily="34" charset="0"/>
                <a:sym typeface="Wingdings" pitchFamily="2" charset="2"/>
              </a:rPr>
              <a:t> Gain &lt; Pertes</a:t>
            </a:r>
            <a:endParaRPr lang="fr-FR" b="1" dirty="0">
              <a:solidFill>
                <a:srgbClr val="FF0000"/>
              </a:solidFill>
              <a:latin typeface="Arial Narrow" pitchFamily="34" charset="0"/>
            </a:endParaRPr>
          </a:p>
        </p:txBody>
      </p:sp>
      <p:sp>
        <p:nvSpPr>
          <p:cNvPr id="80" name="ZoneTexte 79"/>
          <p:cNvSpPr txBox="1"/>
          <p:nvPr/>
        </p:nvSpPr>
        <p:spPr>
          <a:xfrm>
            <a:off x="1524000" y="3879011"/>
            <a:ext cx="3525324" cy="369332"/>
          </a:xfrm>
          <a:prstGeom prst="rect">
            <a:avLst/>
          </a:prstGeom>
          <a:noFill/>
          <a:ln>
            <a:solidFill>
              <a:srgbClr val="FF0000"/>
            </a:solidFill>
          </a:ln>
        </p:spPr>
        <p:txBody>
          <a:bodyPr wrap="none" rtlCol="0">
            <a:spAutoFit/>
          </a:bodyPr>
          <a:lstStyle/>
          <a:p>
            <a:r>
              <a:rPr lang="fr-FR" b="1" dirty="0" smtClean="0">
                <a:solidFill>
                  <a:srgbClr val="FF0000"/>
                </a:solidFill>
                <a:latin typeface="Arial Narrow" pitchFamily="34" charset="0"/>
              </a:rPr>
              <a:t>Au dessus du seuil  </a:t>
            </a:r>
            <a:r>
              <a:rPr lang="fr-FR" b="1" dirty="0" smtClean="0">
                <a:solidFill>
                  <a:srgbClr val="FF0000"/>
                </a:solidFill>
                <a:latin typeface="Arial Narrow" pitchFamily="34" charset="0"/>
                <a:sym typeface="Wingdings" pitchFamily="2" charset="2"/>
              </a:rPr>
              <a:t> Gain = Pertes</a:t>
            </a:r>
            <a:endParaRPr lang="fr-FR" b="1" dirty="0">
              <a:solidFill>
                <a:srgbClr val="FF0000"/>
              </a:solidFill>
              <a:latin typeface="Arial Narrow" pitchFamily="34" charset="0"/>
            </a:endParaRPr>
          </a:p>
        </p:txBody>
      </p:sp>
      <p:sp>
        <p:nvSpPr>
          <p:cNvPr id="82" name="Rectangle 2"/>
          <p:cNvSpPr txBox="1">
            <a:spLocks noChangeArrowheads="1"/>
          </p:cNvSpPr>
          <p:nvPr/>
        </p:nvSpPr>
        <p:spPr>
          <a:xfrm>
            <a:off x="4681267" y="515393"/>
            <a:ext cx="5817554" cy="513169"/>
          </a:xfrm>
          <a:prstGeom prst="rect">
            <a:avLst/>
          </a:prstGeom>
        </p:spPr>
        <p:txBody>
          <a:bodyPr/>
          <a:lstStyle/>
          <a:p>
            <a:r>
              <a:rPr lang="fr-FR" sz="2400" b="1" kern="0" dirty="0">
                <a:solidFill>
                  <a:srgbClr val="DA6667"/>
                </a:solidFill>
                <a:latin typeface="Arial Narrow" pitchFamily="34" charset="0"/>
                <a:ea typeface="+mj-ea"/>
                <a:cs typeface="+mj-cs"/>
              </a:rPr>
              <a:t>Fonctionnement en fonction du pompage</a:t>
            </a:r>
          </a:p>
        </p:txBody>
      </p:sp>
      <p:sp>
        <p:nvSpPr>
          <p:cNvPr id="83" name="Espace réservé du numéro de diapositive 1"/>
          <p:cNvSpPr>
            <a:spLocks noGrp="1"/>
          </p:cNvSpPr>
          <p:nvPr>
            <p:ph type="sldNum" sz="quarter" idx="11"/>
          </p:nvPr>
        </p:nvSpPr>
        <p:spPr>
          <a:xfrm>
            <a:off x="438151" y="6403938"/>
            <a:ext cx="1115483" cy="288925"/>
          </a:xfrm>
        </p:spPr>
        <p:txBody>
          <a:bodyPr/>
          <a:lstStyle/>
          <a:p>
            <a:r>
              <a:rPr lang="fr-FR" dirty="0" smtClean="0"/>
              <a:t>page </a:t>
            </a:r>
            <a:fld id="{C6DDD436-036D-4AFC-B45E-DF406FB8E6F8}" type="slidenum">
              <a:rPr lang="fr-FR" smtClean="0"/>
              <a:pPr/>
              <a:t>35</a:t>
            </a:fld>
            <a:endParaRPr lang="fr-FR" dirty="0"/>
          </a:p>
        </p:txBody>
      </p:sp>
      <p:sp>
        <p:nvSpPr>
          <p:cNvPr id="85" name="Titre 1"/>
          <p:cNvSpPr txBox="1">
            <a:spLocks/>
          </p:cNvSpPr>
          <p:nvPr/>
        </p:nvSpPr>
        <p:spPr>
          <a:xfrm>
            <a:off x="2288659" y="6352067"/>
            <a:ext cx="7391400" cy="392666"/>
          </a:xfrm>
          <a:prstGeom prst="rect">
            <a:avLst/>
          </a:prstGeom>
        </p:spPr>
        <p:txBody>
          <a:bodyPr/>
          <a:lstStyle/>
          <a:p>
            <a:pPr>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lang="fr-FR" b="1" kern="0" dirty="0">
              <a:solidFill>
                <a:schemeClr val="tx2"/>
              </a:solidFill>
              <a:latin typeface="+mj-lt"/>
              <a:ea typeface="+mj-ea"/>
              <a:cs typeface="+mj-cs"/>
            </a:endParaRPr>
          </a:p>
        </p:txBody>
      </p:sp>
      <p:sp>
        <p:nvSpPr>
          <p:cNvPr id="86" name="Rectangle 85"/>
          <p:cNvSpPr/>
          <p:nvPr/>
        </p:nvSpPr>
        <p:spPr>
          <a:xfrm>
            <a:off x="2076450" y="456754"/>
            <a:ext cx="1943161" cy="523220"/>
          </a:xfrm>
          <a:prstGeom prst="rect">
            <a:avLst/>
          </a:prstGeom>
        </p:spPr>
        <p:txBody>
          <a:bodyPr wrap="none">
            <a:spAutoFit/>
          </a:bodyPr>
          <a:lstStyle/>
          <a:p>
            <a:r>
              <a:rPr lang="fr-FR" sz="2800" b="1" kern="0" dirty="0" smtClean="0">
                <a:solidFill>
                  <a:srgbClr val="DA6667"/>
                </a:solidFill>
                <a:latin typeface="Arial"/>
              </a:rPr>
              <a:t>4. Le </a:t>
            </a:r>
            <a:r>
              <a:rPr lang="fr-FR" sz="2800" b="1" kern="0" dirty="0">
                <a:solidFill>
                  <a:srgbClr val="DA6667"/>
                </a:solidFill>
                <a:latin typeface="Arial"/>
              </a:rPr>
              <a:t>laser</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4"/>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44"/>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74"/>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6"/>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5"/>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4"/>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46"/>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6" presetClass="emph" presetSubtype="0" fill="hold" nodeType="clickEffect">
                                  <p:stCondLst>
                                    <p:cond delay="0"/>
                                  </p:stCondLst>
                                  <p:childTnLst>
                                    <p:animScale>
                                      <p:cBhvr>
                                        <p:cTn id="36" dur="2000" fill="hold"/>
                                        <p:tgtEl>
                                          <p:spTgt spid="74"/>
                                        </p:tgtEl>
                                      </p:cBhvr>
                                      <p:by x="100000" y="500000"/>
                                    </p:animScale>
                                  </p:childTnLst>
                                </p:cTn>
                              </p:par>
                              <p:par>
                                <p:cTn id="37" presetID="64" presetClass="path" presetSubtype="0" accel="50000" decel="50000" fill="hold" nodeType="withEffect">
                                  <p:stCondLst>
                                    <p:cond delay="0"/>
                                  </p:stCondLst>
                                  <p:childTnLst>
                                    <p:animMotion origin="layout" path="M -3.33333E-6 -4.07407E-6 L -3.33333E-6 -0.08518 " pathEditMode="relative" rAng="0" ptsTypes="AA">
                                      <p:cBhvr>
                                        <p:cTn id="38" dur="2000" fill="hold"/>
                                        <p:tgtEl>
                                          <p:spTgt spid="74"/>
                                        </p:tgtEl>
                                        <p:attrNameLst>
                                          <p:attrName>ppt_x</p:attrName>
                                          <p:attrName>ppt_y</p:attrName>
                                        </p:attrNameLst>
                                      </p:cBhvr>
                                      <p:rCtr x="0" y="-43"/>
                                    </p:animMotion>
                                  </p:childTnLst>
                                </p:cTn>
                              </p:par>
                              <p:par>
                                <p:cTn id="39" presetID="1" presetClass="entr" presetSubtype="0" fill="hold" grpId="0" nodeType="withEffect">
                                  <p:stCondLst>
                                    <p:cond delay="0"/>
                                  </p:stCondLst>
                                  <p:childTnLst>
                                    <p:set>
                                      <p:cBhvr>
                                        <p:cTn id="40" dur="1" fill="hold">
                                          <p:stCondLst>
                                            <p:cond delay="0"/>
                                          </p:stCondLst>
                                        </p:cTn>
                                        <p:tgtEl>
                                          <p:spTgt spid="5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8" grpId="0"/>
      <p:bldP spid="29" grpId="0" animBg="1"/>
      <p:bldP spid="34" grpId="0" animBg="1"/>
      <p:bldP spid="35" grpId="0" animBg="1"/>
      <p:bldP spid="36" grpId="0" animBg="1"/>
      <p:bldP spid="43" grpId="0" animBg="1"/>
      <p:bldP spid="44" grpId="0" animBg="1"/>
      <p:bldP spid="45" grpId="0" animBg="1"/>
      <p:bldP spid="50"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08" name="Groupe 24"/>
          <p:cNvGrpSpPr>
            <a:grpSpLocks/>
          </p:cNvGrpSpPr>
          <p:nvPr/>
        </p:nvGrpSpPr>
        <p:grpSpPr bwMode="auto">
          <a:xfrm>
            <a:off x="2019301" y="1443038"/>
            <a:ext cx="7364413" cy="3484562"/>
            <a:chOff x="1273175" y="2257426"/>
            <a:chExt cx="8081963" cy="3986212"/>
          </a:xfrm>
        </p:grpSpPr>
        <p:grpSp>
          <p:nvGrpSpPr>
            <p:cNvPr id="509" name="Group 41"/>
            <p:cNvGrpSpPr>
              <a:grpSpLocks/>
            </p:cNvGrpSpPr>
            <p:nvPr/>
          </p:nvGrpSpPr>
          <p:grpSpPr bwMode="auto">
            <a:xfrm>
              <a:off x="4078288" y="2670176"/>
              <a:ext cx="2640012" cy="142875"/>
              <a:chOff x="2381" y="1842"/>
              <a:chExt cx="1663" cy="90"/>
            </a:xfrm>
          </p:grpSpPr>
          <p:grpSp>
            <p:nvGrpSpPr>
              <p:cNvPr id="988" name="Group 42"/>
              <p:cNvGrpSpPr>
                <a:grpSpLocks/>
              </p:cNvGrpSpPr>
              <p:nvPr/>
            </p:nvGrpSpPr>
            <p:grpSpPr bwMode="auto">
              <a:xfrm>
                <a:off x="2381" y="1842"/>
                <a:ext cx="590" cy="90"/>
                <a:chOff x="1604" y="1003"/>
                <a:chExt cx="3034" cy="2416"/>
              </a:xfrm>
            </p:grpSpPr>
            <p:sp>
              <p:nvSpPr>
                <p:cNvPr id="1005" name="Freeform 43"/>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06" name="Freeform 44"/>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07" name="Freeform 45"/>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08" name="Freeform 46"/>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09" name="Freeform 47"/>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10" name="Freeform 48"/>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11" name="Freeform 49"/>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989" name="Group 50"/>
              <p:cNvGrpSpPr>
                <a:grpSpLocks/>
              </p:cNvGrpSpPr>
              <p:nvPr/>
            </p:nvGrpSpPr>
            <p:grpSpPr bwMode="auto">
              <a:xfrm>
                <a:off x="2919" y="1842"/>
                <a:ext cx="590" cy="90"/>
                <a:chOff x="1604" y="1003"/>
                <a:chExt cx="3034" cy="2416"/>
              </a:xfrm>
            </p:grpSpPr>
            <p:sp>
              <p:nvSpPr>
                <p:cNvPr id="998" name="Freeform 51"/>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99" name="Freeform 52"/>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00" name="Freeform 53"/>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01" name="Freeform 54"/>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02" name="Freeform 55"/>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03" name="Freeform 56"/>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04" name="Freeform 57"/>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990" name="Group 58"/>
              <p:cNvGrpSpPr>
                <a:grpSpLocks/>
              </p:cNvGrpSpPr>
              <p:nvPr/>
            </p:nvGrpSpPr>
            <p:grpSpPr bwMode="auto">
              <a:xfrm>
                <a:off x="3454" y="1842"/>
                <a:ext cx="590" cy="90"/>
                <a:chOff x="1604" y="1003"/>
                <a:chExt cx="3034" cy="2416"/>
              </a:xfrm>
            </p:grpSpPr>
            <p:sp>
              <p:nvSpPr>
                <p:cNvPr id="991" name="Freeform 59"/>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92" name="Freeform 60"/>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93" name="Freeform 61"/>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94" name="Freeform 62"/>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95" name="Freeform 63"/>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96" name="Freeform 64"/>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97" name="Freeform 65"/>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grpSp>
          <p:nvGrpSpPr>
            <p:cNvPr id="510" name="Group 66"/>
            <p:cNvGrpSpPr>
              <a:grpSpLocks/>
            </p:cNvGrpSpPr>
            <p:nvPr/>
          </p:nvGrpSpPr>
          <p:grpSpPr bwMode="auto">
            <a:xfrm>
              <a:off x="4078288" y="2962276"/>
              <a:ext cx="2640012" cy="142875"/>
              <a:chOff x="2381" y="1842"/>
              <a:chExt cx="1663" cy="90"/>
            </a:xfrm>
          </p:grpSpPr>
          <p:grpSp>
            <p:nvGrpSpPr>
              <p:cNvPr id="964" name="Group 67"/>
              <p:cNvGrpSpPr>
                <a:grpSpLocks/>
              </p:cNvGrpSpPr>
              <p:nvPr/>
            </p:nvGrpSpPr>
            <p:grpSpPr bwMode="auto">
              <a:xfrm>
                <a:off x="2381" y="1842"/>
                <a:ext cx="590" cy="90"/>
                <a:chOff x="1604" y="1003"/>
                <a:chExt cx="3034" cy="2416"/>
              </a:xfrm>
            </p:grpSpPr>
            <p:sp>
              <p:nvSpPr>
                <p:cNvPr id="981" name="Freeform 68"/>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82" name="Freeform 69"/>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83" name="Freeform 70"/>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84" name="Freeform 71"/>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85" name="Freeform 72"/>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86" name="Freeform 73"/>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87" name="Freeform 74"/>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965" name="Group 75"/>
              <p:cNvGrpSpPr>
                <a:grpSpLocks/>
              </p:cNvGrpSpPr>
              <p:nvPr/>
            </p:nvGrpSpPr>
            <p:grpSpPr bwMode="auto">
              <a:xfrm>
                <a:off x="2919" y="1842"/>
                <a:ext cx="590" cy="90"/>
                <a:chOff x="1604" y="1003"/>
                <a:chExt cx="3034" cy="2416"/>
              </a:xfrm>
            </p:grpSpPr>
            <p:sp>
              <p:nvSpPr>
                <p:cNvPr id="974" name="Freeform 76"/>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75" name="Freeform 77"/>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76" name="Freeform 78"/>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77" name="Freeform 79"/>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78" name="Freeform 80"/>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79" name="Freeform 81"/>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80" name="Freeform 82"/>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966" name="Group 83"/>
              <p:cNvGrpSpPr>
                <a:grpSpLocks/>
              </p:cNvGrpSpPr>
              <p:nvPr/>
            </p:nvGrpSpPr>
            <p:grpSpPr bwMode="auto">
              <a:xfrm>
                <a:off x="3454" y="1842"/>
                <a:ext cx="590" cy="90"/>
                <a:chOff x="1604" y="1003"/>
                <a:chExt cx="3034" cy="2416"/>
              </a:xfrm>
            </p:grpSpPr>
            <p:sp>
              <p:nvSpPr>
                <p:cNvPr id="967" name="Freeform 84"/>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68" name="Freeform 85"/>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69" name="Freeform 86"/>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70" name="Freeform 87"/>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71" name="Freeform 88"/>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72" name="Freeform 89"/>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73" name="Freeform 90"/>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grpSp>
          <p:nvGrpSpPr>
            <p:cNvPr id="511" name="Group 91"/>
            <p:cNvGrpSpPr>
              <a:grpSpLocks/>
            </p:cNvGrpSpPr>
            <p:nvPr/>
          </p:nvGrpSpPr>
          <p:grpSpPr bwMode="auto">
            <a:xfrm>
              <a:off x="4078288" y="3254376"/>
              <a:ext cx="2640012" cy="142875"/>
              <a:chOff x="2381" y="1842"/>
              <a:chExt cx="1663" cy="90"/>
            </a:xfrm>
          </p:grpSpPr>
          <p:grpSp>
            <p:nvGrpSpPr>
              <p:cNvPr id="940" name="Group 92"/>
              <p:cNvGrpSpPr>
                <a:grpSpLocks/>
              </p:cNvGrpSpPr>
              <p:nvPr/>
            </p:nvGrpSpPr>
            <p:grpSpPr bwMode="auto">
              <a:xfrm>
                <a:off x="2381" y="1842"/>
                <a:ext cx="590" cy="90"/>
                <a:chOff x="1604" y="1003"/>
                <a:chExt cx="3034" cy="2416"/>
              </a:xfrm>
            </p:grpSpPr>
            <p:sp>
              <p:nvSpPr>
                <p:cNvPr id="957" name="Freeform 93"/>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58" name="Freeform 94"/>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59" name="Freeform 95"/>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60" name="Freeform 96"/>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61" name="Freeform 97"/>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62" name="Freeform 98"/>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63" name="Freeform 99"/>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941" name="Group 100"/>
              <p:cNvGrpSpPr>
                <a:grpSpLocks/>
              </p:cNvGrpSpPr>
              <p:nvPr/>
            </p:nvGrpSpPr>
            <p:grpSpPr bwMode="auto">
              <a:xfrm>
                <a:off x="2919" y="1842"/>
                <a:ext cx="590" cy="90"/>
                <a:chOff x="1604" y="1003"/>
                <a:chExt cx="3034" cy="2416"/>
              </a:xfrm>
            </p:grpSpPr>
            <p:sp>
              <p:nvSpPr>
                <p:cNvPr id="950" name="Freeform 101"/>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51" name="Freeform 102"/>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52" name="Freeform 103"/>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53" name="Freeform 104"/>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54" name="Freeform 105"/>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55" name="Freeform 106"/>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56" name="Freeform 107"/>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942" name="Group 108"/>
              <p:cNvGrpSpPr>
                <a:grpSpLocks/>
              </p:cNvGrpSpPr>
              <p:nvPr/>
            </p:nvGrpSpPr>
            <p:grpSpPr bwMode="auto">
              <a:xfrm>
                <a:off x="3454" y="1842"/>
                <a:ext cx="590" cy="90"/>
                <a:chOff x="1604" y="1003"/>
                <a:chExt cx="3034" cy="2416"/>
              </a:xfrm>
            </p:grpSpPr>
            <p:sp>
              <p:nvSpPr>
                <p:cNvPr id="943" name="Freeform 109"/>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44" name="Freeform 110"/>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45" name="Freeform 111"/>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46" name="Freeform 112"/>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47" name="Freeform 113"/>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48" name="Freeform 114"/>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49" name="Freeform 115"/>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grpSp>
          <p:nvGrpSpPr>
            <p:cNvPr id="512" name="Group 506"/>
            <p:cNvGrpSpPr>
              <a:grpSpLocks/>
            </p:cNvGrpSpPr>
            <p:nvPr/>
          </p:nvGrpSpPr>
          <p:grpSpPr bwMode="auto">
            <a:xfrm>
              <a:off x="4406901" y="4471988"/>
              <a:ext cx="4144963" cy="1566862"/>
              <a:chOff x="2536" y="2817"/>
              <a:chExt cx="2611" cy="987"/>
            </a:xfrm>
          </p:grpSpPr>
          <p:grpSp>
            <p:nvGrpSpPr>
              <p:cNvPr id="690" name="Group 205"/>
              <p:cNvGrpSpPr>
                <a:grpSpLocks/>
              </p:cNvGrpSpPr>
              <p:nvPr/>
            </p:nvGrpSpPr>
            <p:grpSpPr bwMode="auto">
              <a:xfrm rot="-1483819">
                <a:off x="2536" y="2817"/>
                <a:ext cx="2006" cy="89"/>
                <a:chOff x="2381" y="1842"/>
                <a:chExt cx="1663" cy="90"/>
              </a:xfrm>
            </p:grpSpPr>
            <p:grpSp>
              <p:nvGrpSpPr>
                <p:cNvPr id="916" name="Group 206"/>
                <p:cNvGrpSpPr>
                  <a:grpSpLocks/>
                </p:cNvGrpSpPr>
                <p:nvPr/>
              </p:nvGrpSpPr>
              <p:grpSpPr bwMode="auto">
                <a:xfrm>
                  <a:off x="2381" y="1842"/>
                  <a:ext cx="590" cy="90"/>
                  <a:chOff x="1604" y="1003"/>
                  <a:chExt cx="3034" cy="2416"/>
                </a:xfrm>
              </p:grpSpPr>
              <p:sp>
                <p:nvSpPr>
                  <p:cNvPr id="933" name="Freeform 207"/>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34" name="Freeform 208"/>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35" name="Freeform 209"/>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36" name="Freeform 210"/>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37" name="Freeform 211"/>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38" name="Freeform 212"/>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39" name="Freeform 213"/>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917" name="Group 214"/>
                <p:cNvGrpSpPr>
                  <a:grpSpLocks/>
                </p:cNvGrpSpPr>
                <p:nvPr/>
              </p:nvGrpSpPr>
              <p:grpSpPr bwMode="auto">
                <a:xfrm>
                  <a:off x="2919" y="1842"/>
                  <a:ext cx="590" cy="90"/>
                  <a:chOff x="1604" y="1003"/>
                  <a:chExt cx="3034" cy="2416"/>
                </a:xfrm>
              </p:grpSpPr>
              <p:sp>
                <p:nvSpPr>
                  <p:cNvPr id="926" name="Freeform 215"/>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27" name="Freeform 216"/>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28" name="Freeform 217"/>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29" name="Freeform 218"/>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30" name="Freeform 219"/>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31" name="Freeform 220"/>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32" name="Freeform 221"/>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918" name="Group 222"/>
                <p:cNvGrpSpPr>
                  <a:grpSpLocks/>
                </p:cNvGrpSpPr>
                <p:nvPr/>
              </p:nvGrpSpPr>
              <p:grpSpPr bwMode="auto">
                <a:xfrm>
                  <a:off x="3454" y="1842"/>
                  <a:ext cx="590" cy="90"/>
                  <a:chOff x="1604" y="1003"/>
                  <a:chExt cx="3034" cy="2416"/>
                </a:xfrm>
              </p:grpSpPr>
              <p:sp>
                <p:nvSpPr>
                  <p:cNvPr id="919" name="Freeform 223"/>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20" name="Freeform 224"/>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21" name="Freeform 225"/>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22" name="Freeform 226"/>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23" name="Freeform 227"/>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24" name="Freeform 228"/>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25" name="Freeform 229"/>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grpSp>
            <p:nvGrpSpPr>
              <p:cNvPr id="691" name="Group 230"/>
              <p:cNvGrpSpPr>
                <a:grpSpLocks/>
              </p:cNvGrpSpPr>
              <p:nvPr/>
            </p:nvGrpSpPr>
            <p:grpSpPr bwMode="auto">
              <a:xfrm>
                <a:off x="3593" y="3018"/>
                <a:ext cx="1287" cy="90"/>
                <a:chOff x="2381" y="1842"/>
                <a:chExt cx="1663" cy="90"/>
              </a:xfrm>
            </p:grpSpPr>
            <p:grpSp>
              <p:nvGrpSpPr>
                <p:cNvPr id="892" name="Group 231"/>
                <p:cNvGrpSpPr>
                  <a:grpSpLocks/>
                </p:cNvGrpSpPr>
                <p:nvPr/>
              </p:nvGrpSpPr>
              <p:grpSpPr bwMode="auto">
                <a:xfrm>
                  <a:off x="2381" y="1842"/>
                  <a:ext cx="590" cy="90"/>
                  <a:chOff x="1604" y="1003"/>
                  <a:chExt cx="3034" cy="2416"/>
                </a:xfrm>
              </p:grpSpPr>
              <p:sp>
                <p:nvSpPr>
                  <p:cNvPr id="909" name="Freeform 232"/>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10" name="Freeform 233"/>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11" name="Freeform 234"/>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12" name="Freeform 235"/>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13" name="Freeform 236"/>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14" name="Freeform 237"/>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15" name="Freeform 238"/>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893" name="Group 239"/>
                <p:cNvGrpSpPr>
                  <a:grpSpLocks/>
                </p:cNvGrpSpPr>
                <p:nvPr/>
              </p:nvGrpSpPr>
              <p:grpSpPr bwMode="auto">
                <a:xfrm>
                  <a:off x="2919" y="1842"/>
                  <a:ext cx="590" cy="90"/>
                  <a:chOff x="1604" y="1003"/>
                  <a:chExt cx="3034" cy="2416"/>
                </a:xfrm>
              </p:grpSpPr>
              <p:sp>
                <p:nvSpPr>
                  <p:cNvPr id="902" name="Freeform 240"/>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03" name="Freeform 241"/>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04" name="Freeform 242"/>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05" name="Freeform 243"/>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06" name="Freeform 244"/>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07" name="Freeform 245"/>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08" name="Freeform 246"/>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894" name="Group 247"/>
                <p:cNvGrpSpPr>
                  <a:grpSpLocks/>
                </p:cNvGrpSpPr>
                <p:nvPr/>
              </p:nvGrpSpPr>
              <p:grpSpPr bwMode="auto">
                <a:xfrm>
                  <a:off x="3454" y="1842"/>
                  <a:ext cx="590" cy="90"/>
                  <a:chOff x="1604" y="1003"/>
                  <a:chExt cx="3034" cy="2416"/>
                </a:xfrm>
              </p:grpSpPr>
              <p:sp>
                <p:nvSpPr>
                  <p:cNvPr id="895" name="Freeform 248"/>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96" name="Freeform 249"/>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97" name="Freeform 250"/>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98" name="Freeform 251"/>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99" name="Freeform 252"/>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00" name="Freeform 253"/>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01" name="Freeform 254"/>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grpSp>
            <p:nvGrpSpPr>
              <p:cNvPr id="692" name="Group 280"/>
              <p:cNvGrpSpPr>
                <a:grpSpLocks/>
              </p:cNvGrpSpPr>
              <p:nvPr/>
            </p:nvGrpSpPr>
            <p:grpSpPr bwMode="auto">
              <a:xfrm>
                <a:off x="3705" y="3386"/>
                <a:ext cx="1343" cy="90"/>
                <a:chOff x="2381" y="1842"/>
                <a:chExt cx="1663" cy="90"/>
              </a:xfrm>
            </p:grpSpPr>
            <p:grpSp>
              <p:nvGrpSpPr>
                <p:cNvPr id="868" name="Group 281"/>
                <p:cNvGrpSpPr>
                  <a:grpSpLocks/>
                </p:cNvGrpSpPr>
                <p:nvPr/>
              </p:nvGrpSpPr>
              <p:grpSpPr bwMode="auto">
                <a:xfrm>
                  <a:off x="2381" y="1842"/>
                  <a:ext cx="590" cy="90"/>
                  <a:chOff x="1604" y="1003"/>
                  <a:chExt cx="3034" cy="2416"/>
                </a:xfrm>
              </p:grpSpPr>
              <p:sp>
                <p:nvSpPr>
                  <p:cNvPr id="885" name="Freeform 282"/>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86" name="Freeform 283"/>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87" name="Freeform 284"/>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88" name="Freeform 285"/>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89" name="Freeform 286"/>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90" name="Freeform 287"/>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91" name="Freeform 288"/>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869" name="Group 289"/>
                <p:cNvGrpSpPr>
                  <a:grpSpLocks/>
                </p:cNvGrpSpPr>
                <p:nvPr/>
              </p:nvGrpSpPr>
              <p:grpSpPr bwMode="auto">
                <a:xfrm>
                  <a:off x="2919" y="1842"/>
                  <a:ext cx="590" cy="90"/>
                  <a:chOff x="1604" y="1003"/>
                  <a:chExt cx="3034" cy="2416"/>
                </a:xfrm>
              </p:grpSpPr>
              <p:sp>
                <p:nvSpPr>
                  <p:cNvPr id="878" name="Freeform 290"/>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79" name="Freeform 291"/>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80" name="Freeform 292"/>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81" name="Freeform 293"/>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82" name="Freeform 294"/>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83" name="Freeform 295"/>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84" name="Freeform 296"/>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870" name="Group 297"/>
                <p:cNvGrpSpPr>
                  <a:grpSpLocks/>
                </p:cNvGrpSpPr>
                <p:nvPr/>
              </p:nvGrpSpPr>
              <p:grpSpPr bwMode="auto">
                <a:xfrm>
                  <a:off x="3454" y="1842"/>
                  <a:ext cx="590" cy="90"/>
                  <a:chOff x="1604" y="1003"/>
                  <a:chExt cx="3034" cy="2416"/>
                </a:xfrm>
              </p:grpSpPr>
              <p:sp>
                <p:nvSpPr>
                  <p:cNvPr id="871" name="Freeform 298"/>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72" name="Freeform 299"/>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73" name="Freeform 300"/>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74" name="Freeform 301"/>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75" name="Freeform 302"/>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76" name="Freeform 303"/>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77" name="Freeform 304"/>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grpSp>
            <p:nvGrpSpPr>
              <p:cNvPr id="693" name="Group 305"/>
              <p:cNvGrpSpPr>
                <a:grpSpLocks/>
              </p:cNvGrpSpPr>
              <p:nvPr/>
            </p:nvGrpSpPr>
            <p:grpSpPr bwMode="auto">
              <a:xfrm>
                <a:off x="3305" y="3186"/>
                <a:ext cx="1367" cy="90"/>
                <a:chOff x="2381" y="1842"/>
                <a:chExt cx="1663" cy="90"/>
              </a:xfrm>
            </p:grpSpPr>
            <p:grpSp>
              <p:nvGrpSpPr>
                <p:cNvPr id="844" name="Group 306"/>
                <p:cNvGrpSpPr>
                  <a:grpSpLocks/>
                </p:cNvGrpSpPr>
                <p:nvPr/>
              </p:nvGrpSpPr>
              <p:grpSpPr bwMode="auto">
                <a:xfrm>
                  <a:off x="2381" y="1842"/>
                  <a:ext cx="590" cy="90"/>
                  <a:chOff x="1604" y="1003"/>
                  <a:chExt cx="3034" cy="2416"/>
                </a:xfrm>
              </p:grpSpPr>
              <p:sp>
                <p:nvSpPr>
                  <p:cNvPr id="861" name="Freeform 307"/>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62" name="Freeform 308"/>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63" name="Freeform 309"/>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64" name="Freeform 310"/>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65" name="Freeform 311"/>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66" name="Freeform 312"/>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67" name="Freeform 313"/>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845" name="Group 314"/>
                <p:cNvGrpSpPr>
                  <a:grpSpLocks/>
                </p:cNvGrpSpPr>
                <p:nvPr/>
              </p:nvGrpSpPr>
              <p:grpSpPr bwMode="auto">
                <a:xfrm>
                  <a:off x="2919" y="1842"/>
                  <a:ext cx="590" cy="90"/>
                  <a:chOff x="1604" y="1003"/>
                  <a:chExt cx="3034" cy="2416"/>
                </a:xfrm>
              </p:grpSpPr>
              <p:sp>
                <p:nvSpPr>
                  <p:cNvPr id="854" name="Freeform 315"/>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55" name="Freeform 316"/>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56" name="Freeform 317"/>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57" name="Freeform 318"/>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58" name="Freeform 319"/>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59" name="Freeform 320"/>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60" name="Freeform 321"/>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846" name="Group 322"/>
                <p:cNvGrpSpPr>
                  <a:grpSpLocks/>
                </p:cNvGrpSpPr>
                <p:nvPr/>
              </p:nvGrpSpPr>
              <p:grpSpPr bwMode="auto">
                <a:xfrm>
                  <a:off x="3454" y="1842"/>
                  <a:ext cx="590" cy="90"/>
                  <a:chOff x="1604" y="1003"/>
                  <a:chExt cx="3034" cy="2416"/>
                </a:xfrm>
              </p:grpSpPr>
              <p:sp>
                <p:nvSpPr>
                  <p:cNvPr id="847" name="Freeform 323"/>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48" name="Freeform 324"/>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49" name="Freeform 325"/>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50" name="Freeform 326"/>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51" name="Freeform 327"/>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52" name="Freeform 328"/>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53" name="Freeform 329"/>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grpSp>
            <p:nvGrpSpPr>
              <p:cNvPr id="694" name="Group 330"/>
              <p:cNvGrpSpPr>
                <a:grpSpLocks/>
              </p:cNvGrpSpPr>
              <p:nvPr/>
            </p:nvGrpSpPr>
            <p:grpSpPr bwMode="auto">
              <a:xfrm rot="-1483819">
                <a:off x="2768" y="3049"/>
                <a:ext cx="1286" cy="83"/>
                <a:chOff x="2381" y="1842"/>
                <a:chExt cx="1663" cy="90"/>
              </a:xfrm>
            </p:grpSpPr>
            <p:grpSp>
              <p:nvGrpSpPr>
                <p:cNvPr id="820" name="Group 331"/>
                <p:cNvGrpSpPr>
                  <a:grpSpLocks/>
                </p:cNvGrpSpPr>
                <p:nvPr/>
              </p:nvGrpSpPr>
              <p:grpSpPr bwMode="auto">
                <a:xfrm>
                  <a:off x="2381" y="1842"/>
                  <a:ext cx="590" cy="90"/>
                  <a:chOff x="1604" y="1003"/>
                  <a:chExt cx="3034" cy="2416"/>
                </a:xfrm>
              </p:grpSpPr>
              <p:sp>
                <p:nvSpPr>
                  <p:cNvPr id="837" name="Freeform 332"/>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38" name="Freeform 333"/>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39" name="Freeform 334"/>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40" name="Freeform 335"/>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41" name="Freeform 336"/>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42" name="Freeform 337"/>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43" name="Freeform 338"/>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821" name="Group 339"/>
                <p:cNvGrpSpPr>
                  <a:grpSpLocks/>
                </p:cNvGrpSpPr>
                <p:nvPr/>
              </p:nvGrpSpPr>
              <p:grpSpPr bwMode="auto">
                <a:xfrm>
                  <a:off x="2919" y="1842"/>
                  <a:ext cx="590" cy="90"/>
                  <a:chOff x="1604" y="1003"/>
                  <a:chExt cx="3034" cy="2416"/>
                </a:xfrm>
              </p:grpSpPr>
              <p:sp>
                <p:nvSpPr>
                  <p:cNvPr id="830" name="Freeform 340"/>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31" name="Freeform 341"/>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32" name="Freeform 342"/>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33" name="Freeform 343"/>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34" name="Freeform 344"/>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35" name="Freeform 345"/>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36" name="Freeform 346"/>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822" name="Group 347"/>
                <p:cNvGrpSpPr>
                  <a:grpSpLocks/>
                </p:cNvGrpSpPr>
                <p:nvPr/>
              </p:nvGrpSpPr>
              <p:grpSpPr bwMode="auto">
                <a:xfrm>
                  <a:off x="3454" y="1842"/>
                  <a:ext cx="590" cy="90"/>
                  <a:chOff x="1604" y="1003"/>
                  <a:chExt cx="3034" cy="2416"/>
                </a:xfrm>
              </p:grpSpPr>
              <p:sp>
                <p:nvSpPr>
                  <p:cNvPr id="823" name="Freeform 348"/>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24" name="Freeform 349"/>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25" name="Freeform 350"/>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26" name="Freeform 351"/>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27" name="Freeform 352"/>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28" name="Freeform 353"/>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29" name="Freeform 354"/>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grpSp>
            <p:nvGrpSpPr>
              <p:cNvPr id="695" name="Group 355"/>
              <p:cNvGrpSpPr>
                <a:grpSpLocks/>
              </p:cNvGrpSpPr>
              <p:nvPr/>
            </p:nvGrpSpPr>
            <p:grpSpPr bwMode="auto">
              <a:xfrm rot="-1483819">
                <a:off x="2852" y="2940"/>
                <a:ext cx="2295" cy="125"/>
                <a:chOff x="2381" y="1842"/>
                <a:chExt cx="1663" cy="90"/>
              </a:xfrm>
            </p:grpSpPr>
            <p:grpSp>
              <p:nvGrpSpPr>
                <p:cNvPr id="796" name="Group 356"/>
                <p:cNvGrpSpPr>
                  <a:grpSpLocks/>
                </p:cNvGrpSpPr>
                <p:nvPr/>
              </p:nvGrpSpPr>
              <p:grpSpPr bwMode="auto">
                <a:xfrm>
                  <a:off x="2381" y="1842"/>
                  <a:ext cx="590" cy="90"/>
                  <a:chOff x="1604" y="1003"/>
                  <a:chExt cx="3034" cy="2416"/>
                </a:xfrm>
              </p:grpSpPr>
              <p:sp>
                <p:nvSpPr>
                  <p:cNvPr id="813" name="Freeform 357"/>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14" name="Freeform 358"/>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15" name="Freeform 359"/>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16" name="Freeform 360"/>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17" name="Freeform 361"/>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18" name="Freeform 362"/>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19" name="Freeform 363"/>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797" name="Group 364"/>
                <p:cNvGrpSpPr>
                  <a:grpSpLocks/>
                </p:cNvGrpSpPr>
                <p:nvPr/>
              </p:nvGrpSpPr>
              <p:grpSpPr bwMode="auto">
                <a:xfrm>
                  <a:off x="2919" y="1842"/>
                  <a:ext cx="590" cy="90"/>
                  <a:chOff x="1604" y="1003"/>
                  <a:chExt cx="3034" cy="2416"/>
                </a:xfrm>
              </p:grpSpPr>
              <p:sp>
                <p:nvSpPr>
                  <p:cNvPr id="806" name="Freeform 365"/>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07" name="Freeform 366"/>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08" name="Freeform 367"/>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09" name="Freeform 368"/>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10" name="Freeform 369"/>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11" name="Freeform 370"/>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12" name="Freeform 371"/>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798" name="Group 372"/>
                <p:cNvGrpSpPr>
                  <a:grpSpLocks/>
                </p:cNvGrpSpPr>
                <p:nvPr/>
              </p:nvGrpSpPr>
              <p:grpSpPr bwMode="auto">
                <a:xfrm>
                  <a:off x="3454" y="1842"/>
                  <a:ext cx="590" cy="90"/>
                  <a:chOff x="1604" y="1003"/>
                  <a:chExt cx="3034" cy="2416"/>
                </a:xfrm>
              </p:grpSpPr>
              <p:sp>
                <p:nvSpPr>
                  <p:cNvPr id="799" name="Freeform 373"/>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00" name="Freeform 374"/>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01" name="Freeform 375"/>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02" name="Freeform 376"/>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03" name="Freeform 377"/>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04" name="Freeform 378"/>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805" name="Freeform 379"/>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grpSp>
            <p:nvGrpSpPr>
              <p:cNvPr id="696" name="Group 380"/>
              <p:cNvGrpSpPr>
                <a:grpSpLocks/>
              </p:cNvGrpSpPr>
              <p:nvPr/>
            </p:nvGrpSpPr>
            <p:grpSpPr bwMode="auto">
              <a:xfrm rot="754978">
                <a:off x="2905" y="3625"/>
                <a:ext cx="1735" cy="98"/>
                <a:chOff x="2381" y="1842"/>
                <a:chExt cx="1663" cy="90"/>
              </a:xfrm>
            </p:grpSpPr>
            <p:grpSp>
              <p:nvGrpSpPr>
                <p:cNvPr id="772" name="Group 381"/>
                <p:cNvGrpSpPr>
                  <a:grpSpLocks/>
                </p:cNvGrpSpPr>
                <p:nvPr/>
              </p:nvGrpSpPr>
              <p:grpSpPr bwMode="auto">
                <a:xfrm>
                  <a:off x="2381" y="1842"/>
                  <a:ext cx="590" cy="90"/>
                  <a:chOff x="1604" y="1003"/>
                  <a:chExt cx="3034" cy="2416"/>
                </a:xfrm>
              </p:grpSpPr>
              <p:sp>
                <p:nvSpPr>
                  <p:cNvPr id="789" name="Freeform 382"/>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90" name="Freeform 383"/>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91" name="Freeform 384"/>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92" name="Freeform 385"/>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93" name="Freeform 386"/>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94" name="Freeform 387"/>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95" name="Freeform 388"/>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773" name="Group 389"/>
                <p:cNvGrpSpPr>
                  <a:grpSpLocks/>
                </p:cNvGrpSpPr>
                <p:nvPr/>
              </p:nvGrpSpPr>
              <p:grpSpPr bwMode="auto">
                <a:xfrm>
                  <a:off x="2919" y="1842"/>
                  <a:ext cx="590" cy="90"/>
                  <a:chOff x="1604" y="1003"/>
                  <a:chExt cx="3034" cy="2416"/>
                </a:xfrm>
              </p:grpSpPr>
              <p:sp>
                <p:nvSpPr>
                  <p:cNvPr id="782" name="Freeform 390"/>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83" name="Freeform 391"/>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84" name="Freeform 392"/>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85" name="Freeform 393"/>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86" name="Freeform 394"/>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87" name="Freeform 395"/>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88" name="Freeform 396"/>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774" name="Group 397"/>
                <p:cNvGrpSpPr>
                  <a:grpSpLocks/>
                </p:cNvGrpSpPr>
                <p:nvPr/>
              </p:nvGrpSpPr>
              <p:grpSpPr bwMode="auto">
                <a:xfrm>
                  <a:off x="3454" y="1842"/>
                  <a:ext cx="590" cy="90"/>
                  <a:chOff x="1604" y="1003"/>
                  <a:chExt cx="3034" cy="2416"/>
                </a:xfrm>
              </p:grpSpPr>
              <p:sp>
                <p:nvSpPr>
                  <p:cNvPr id="775" name="Freeform 398"/>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76" name="Freeform 399"/>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77" name="Freeform 400"/>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78" name="Freeform 401"/>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79" name="Freeform 402"/>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80" name="Freeform 403"/>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81" name="Freeform 404"/>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grpSp>
            <p:nvGrpSpPr>
              <p:cNvPr id="697" name="Group 405"/>
              <p:cNvGrpSpPr>
                <a:grpSpLocks/>
              </p:cNvGrpSpPr>
              <p:nvPr/>
            </p:nvGrpSpPr>
            <p:grpSpPr bwMode="auto">
              <a:xfrm rot="1114076">
                <a:off x="2561" y="3714"/>
                <a:ext cx="1663" cy="90"/>
                <a:chOff x="2381" y="1842"/>
                <a:chExt cx="1663" cy="90"/>
              </a:xfrm>
            </p:grpSpPr>
            <p:grpSp>
              <p:nvGrpSpPr>
                <p:cNvPr id="748" name="Group 406"/>
                <p:cNvGrpSpPr>
                  <a:grpSpLocks/>
                </p:cNvGrpSpPr>
                <p:nvPr/>
              </p:nvGrpSpPr>
              <p:grpSpPr bwMode="auto">
                <a:xfrm>
                  <a:off x="2381" y="1842"/>
                  <a:ext cx="590" cy="90"/>
                  <a:chOff x="1604" y="1003"/>
                  <a:chExt cx="3034" cy="2416"/>
                </a:xfrm>
              </p:grpSpPr>
              <p:sp>
                <p:nvSpPr>
                  <p:cNvPr id="765" name="Freeform 407"/>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66" name="Freeform 408"/>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67" name="Freeform 409"/>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68" name="Freeform 410"/>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69" name="Freeform 411"/>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70" name="Freeform 412"/>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71" name="Freeform 413"/>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749" name="Group 414"/>
                <p:cNvGrpSpPr>
                  <a:grpSpLocks/>
                </p:cNvGrpSpPr>
                <p:nvPr/>
              </p:nvGrpSpPr>
              <p:grpSpPr bwMode="auto">
                <a:xfrm>
                  <a:off x="2919" y="1842"/>
                  <a:ext cx="590" cy="90"/>
                  <a:chOff x="1604" y="1003"/>
                  <a:chExt cx="3034" cy="2416"/>
                </a:xfrm>
              </p:grpSpPr>
              <p:sp>
                <p:nvSpPr>
                  <p:cNvPr id="758" name="Freeform 415"/>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59" name="Freeform 416"/>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60" name="Freeform 417"/>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61" name="Freeform 418"/>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62" name="Freeform 419"/>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63" name="Freeform 420"/>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64" name="Freeform 421"/>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750" name="Group 422"/>
                <p:cNvGrpSpPr>
                  <a:grpSpLocks/>
                </p:cNvGrpSpPr>
                <p:nvPr/>
              </p:nvGrpSpPr>
              <p:grpSpPr bwMode="auto">
                <a:xfrm>
                  <a:off x="3454" y="1842"/>
                  <a:ext cx="590" cy="90"/>
                  <a:chOff x="1604" y="1003"/>
                  <a:chExt cx="3034" cy="2416"/>
                </a:xfrm>
              </p:grpSpPr>
              <p:sp>
                <p:nvSpPr>
                  <p:cNvPr id="751" name="Freeform 423"/>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52" name="Freeform 424"/>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53" name="Freeform 425"/>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54" name="Freeform 426"/>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55" name="Freeform 427"/>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56" name="Freeform 428"/>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57" name="Freeform 429"/>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grpSp>
            <p:nvGrpSpPr>
              <p:cNvPr id="698" name="Group 430"/>
              <p:cNvGrpSpPr>
                <a:grpSpLocks/>
              </p:cNvGrpSpPr>
              <p:nvPr/>
            </p:nvGrpSpPr>
            <p:grpSpPr bwMode="auto">
              <a:xfrm rot="-1483819">
                <a:off x="3385" y="3074"/>
                <a:ext cx="1663" cy="90"/>
                <a:chOff x="2381" y="1842"/>
                <a:chExt cx="1663" cy="90"/>
              </a:xfrm>
            </p:grpSpPr>
            <p:grpSp>
              <p:nvGrpSpPr>
                <p:cNvPr id="724" name="Group 431"/>
                <p:cNvGrpSpPr>
                  <a:grpSpLocks/>
                </p:cNvGrpSpPr>
                <p:nvPr/>
              </p:nvGrpSpPr>
              <p:grpSpPr bwMode="auto">
                <a:xfrm>
                  <a:off x="2381" y="1842"/>
                  <a:ext cx="590" cy="90"/>
                  <a:chOff x="1604" y="1003"/>
                  <a:chExt cx="3034" cy="2416"/>
                </a:xfrm>
              </p:grpSpPr>
              <p:sp>
                <p:nvSpPr>
                  <p:cNvPr id="741" name="Freeform 432"/>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42" name="Freeform 433"/>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43" name="Freeform 434"/>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44" name="Freeform 435"/>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45" name="Freeform 436"/>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46" name="Freeform 437"/>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47" name="Freeform 438"/>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725" name="Group 439"/>
                <p:cNvGrpSpPr>
                  <a:grpSpLocks/>
                </p:cNvGrpSpPr>
                <p:nvPr/>
              </p:nvGrpSpPr>
              <p:grpSpPr bwMode="auto">
                <a:xfrm>
                  <a:off x="2919" y="1842"/>
                  <a:ext cx="590" cy="90"/>
                  <a:chOff x="1604" y="1003"/>
                  <a:chExt cx="3034" cy="2416"/>
                </a:xfrm>
              </p:grpSpPr>
              <p:sp>
                <p:nvSpPr>
                  <p:cNvPr id="734" name="Freeform 440"/>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35" name="Freeform 441"/>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36" name="Freeform 442"/>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37" name="Freeform 443"/>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38" name="Freeform 444"/>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39" name="Freeform 445"/>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40" name="Freeform 446"/>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726" name="Group 447"/>
                <p:cNvGrpSpPr>
                  <a:grpSpLocks/>
                </p:cNvGrpSpPr>
                <p:nvPr/>
              </p:nvGrpSpPr>
              <p:grpSpPr bwMode="auto">
                <a:xfrm>
                  <a:off x="3454" y="1842"/>
                  <a:ext cx="590" cy="90"/>
                  <a:chOff x="1604" y="1003"/>
                  <a:chExt cx="3034" cy="2416"/>
                </a:xfrm>
              </p:grpSpPr>
              <p:sp>
                <p:nvSpPr>
                  <p:cNvPr id="727" name="Freeform 448"/>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28" name="Freeform 449"/>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29" name="Freeform 450"/>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30" name="Freeform 451"/>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31" name="Freeform 452"/>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32" name="Freeform 453"/>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33" name="Freeform 454"/>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grpSp>
            <p:nvGrpSpPr>
              <p:cNvPr id="699" name="Group 480"/>
              <p:cNvGrpSpPr>
                <a:grpSpLocks/>
              </p:cNvGrpSpPr>
              <p:nvPr/>
            </p:nvGrpSpPr>
            <p:grpSpPr bwMode="auto">
              <a:xfrm>
                <a:off x="2945" y="3562"/>
                <a:ext cx="1663" cy="90"/>
                <a:chOff x="2381" y="1842"/>
                <a:chExt cx="1663" cy="90"/>
              </a:xfrm>
            </p:grpSpPr>
            <p:grpSp>
              <p:nvGrpSpPr>
                <p:cNvPr id="700" name="Group 481"/>
                <p:cNvGrpSpPr>
                  <a:grpSpLocks/>
                </p:cNvGrpSpPr>
                <p:nvPr/>
              </p:nvGrpSpPr>
              <p:grpSpPr bwMode="auto">
                <a:xfrm>
                  <a:off x="2381" y="1842"/>
                  <a:ext cx="590" cy="90"/>
                  <a:chOff x="1604" y="1003"/>
                  <a:chExt cx="3034" cy="2416"/>
                </a:xfrm>
              </p:grpSpPr>
              <p:sp>
                <p:nvSpPr>
                  <p:cNvPr id="717" name="Freeform 482"/>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18" name="Freeform 483"/>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19" name="Freeform 484"/>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20" name="Freeform 485"/>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21" name="Freeform 486"/>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22" name="Freeform 487"/>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23" name="Freeform 488"/>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701" name="Group 489"/>
                <p:cNvGrpSpPr>
                  <a:grpSpLocks/>
                </p:cNvGrpSpPr>
                <p:nvPr/>
              </p:nvGrpSpPr>
              <p:grpSpPr bwMode="auto">
                <a:xfrm>
                  <a:off x="2919" y="1842"/>
                  <a:ext cx="590" cy="90"/>
                  <a:chOff x="1604" y="1003"/>
                  <a:chExt cx="3034" cy="2416"/>
                </a:xfrm>
              </p:grpSpPr>
              <p:sp>
                <p:nvSpPr>
                  <p:cNvPr id="710" name="Freeform 490"/>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11" name="Freeform 491"/>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12" name="Freeform 492"/>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13" name="Freeform 493"/>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14" name="Freeform 494"/>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15" name="Freeform 495"/>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16" name="Freeform 496"/>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702" name="Group 497"/>
                <p:cNvGrpSpPr>
                  <a:grpSpLocks/>
                </p:cNvGrpSpPr>
                <p:nvPr/>
              </p:nvGrpSpPr>
              <p:grpSpPr bwMode="auto">
                <a:xfrm>
                  <a:off x="3454" y="1842"/>
                  <a:ext cx="590" cy="90"/>
                  <a:chOff x="1604" y="1003"/>
                  <a:chExt cx="3034" cy="2416"/>
                </a:xfrm>
              </p:grpSpPr>
              <p:sp>
                <p:nvSpPr>
                  <p:cNvPr id="703" name="Freeform 498"/>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04" name="Freeform 499"/>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05" name="Freeform 500"/>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06" name="Freeform 501"/>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07" name="Freeform 502"/>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08" name="Freeform 503"/>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709" name="Freeform 504"/>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grpSp>
        <p:grpSp>
          <p:nvGrpSpPr>
            <p:cNvPr id="513" name="Group 4"/>
            <p:cNvGrpSpPr>
              <a:grpSpLocks/>
            </p:cNvGrpSpPr>
            <p:nvPr/>
          </p:nvGrpSpPr>
          <p:grpSpPr bwMode="auto">
            <a:xfrm rot="-2695088">
              <a:off x="2786064" y="2463801"/>
              <a:ext cx="382587" cy="461963"/>
              <a:chOff x="1435" y="2826"/>
              <a:chExt cx="241" cy="291"/>
            </a:xfrm>
          </p:grpSpPr>
          <p:sp>
            <p:nvSpPr>
              <p:cNvPr id="688" name="Line 5"/>
              <p:cNvSpPr>
                <a:spLocks noChangeShapeType="1"/>
              </p:cNvSpPr>
              <p:nvPr/>
            </p:nvSpPr>
            <p:spPr bwMode="auto">
              <a:xfrm rot="2700000" flipV="1">
                <a:off x="1632" y="3117"/>
                <a:ext cx="44" cy="0"/>
              </a:xfrm>
              <a:prstGeom prst="line">
                <a:avLst/>
              </a:prstGeom>
              <a:noFill/>
              <a:ln w="50800">
                <a:solidFill>
                  <a:srgbClr val="FF0000"/>
                </a:solidFill>
                <a:round/>
                <a:headEnd/>
                <a:tailEnd type="stealth" w="lg" len="lg"/>
              </a:ln>
            </p:spPr>
            <p:txBody>
              <a:bodyPr wrap="none" anchor="ctr"/>
              <a:lstStyle/>
              <a:p>
                <a:pPr fontAlgn="auto">
                  <a:spcBef>
                    <a:spcPts val="0"/>
                  </a:spcBef>
                  <a:spcAft>
                    <a:spcPts val="0"/>
                  </a:spcAft>
                  <a:defRPr/>
                </a:pPr>
                <a:endParaRPr lang="fr-FR" kern="0">
                  <a:solidFill>
                    <a:sysClr val="windowText" lastClr="000000"/>
                  </a:solidFill>
                </a:endParaRPr>
              </a:p>
            </p:txBody>
          </p:sp>
          <p:sp>
            <p:nvSpPr>
              <p:cNvPr id="689" name="Freeform 6"/>
              <p:cNvSpPr>
                <a:spLocks/>
              </p:cNvSpPr>
              <p:nvPr/>
            </p:nvSpPr>
            <p:spPr bwMode="auto">
              <a:xfrm rot="2700000">
                <a:off x="1360" y="2901"/>
                <a:ext cx="277" cy="127"/>
              </a:xfrm>
              <a:custGeom>
                <a:avLst/>
                <a:gdLst>
                  <a:gd name="T0" fmla="*/ 0 w 1312"/>
                  <a:gd name="T1" fmla="*/ 0 h 1283"/>
                  <a:gd name="T2" fmla="*/ 0 w 1312"/>
                  <a:gd name="T3" fmla="*/ 0 h 1283"/>
                  <a:gd name="T4" fmla="*/ 0 w 1312"/>
                  <a:gd name="T5" fmla="*/ 0 h 1283"/>
                  <a:gd name="T6" fmla="*/ 0 w 1312"/>
                  <a:gd name="T7" fmla="*/ 0 h 1283"/>
                  <a:gd name="T8" fmla="*/ 0 w 1312"/>
                  <a:gd name="T9" fmla="*/ 0 h 1283"/>
                  <a:gd name="T10" fmla="*/ 0 w 1312"/>
                  <a:gd name="T11" fmla="*/ 0 h 1283"/>
                  <a:gd name="T12" fmla="*/ 0 w 1312"/>
                  <a:gd name="T13" fmla="*/ 0 h 1283"/>
                  <a:gd name="T14" fmla="*/ 0 w 1312"/>
                  <a:gd name="T15" fmla="*/ 0 h 1283"/>
                  <a:gd name="T16" fmla="*/ 0 w 1312"/>
                  <a:gd name="T17" fmla="*/ 0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FF0000"/>
                </a:solidFill>
                <a:round/>
                <a:headEnd/>
                <a:tailEnd/>
              </a:ln>
            </p:spPr>
            <p:txBody>
              <a:bodyPr wrap="none" anchor="ctr"/>
              <a:lstStyle/>
              <a:p>
                <a:pPr fontAlgn="auto">
                  <a:spcBef>
                    <a:spcPts val="0"/>
                  </a:spcBef>
                  <a:spcAft>
                    <a:spcPts val="0"/>
                  </a:spcAft>
                  <a:defRPr/>
                </a:pPr>
                <a:endParaRPr lang="fr-FR" kern="0">
                  <a:solidFill>
                    <a:sysClr val="windowText" lastClr="000000"/>
                  </a:solidFill>
                </a:endParaRPr>
              </a:p>
            </p:txBody>
          </p:sp>
        </p:grpSp>
        <p:grpSp>
          <p:nvGrpSpPr>
            <p:cNvPr id="514" name="Group 7"/>
            <p:cNvGrpSpPr>
              <a:grpSpLocks/>
            </p:cNvGrpSpPr>
            <p:nvPr/>
          </p:nvGrpSpPr>
          <p:grpSpPr bwMode="auto">
            <a:xfrm rot="-2695088">
              <a:off x="3470275" y="2746376"/>
              <a:ext cx="382588" cy="461963"/>
              <a:chOff x="1435" y="2826"/>
              <a:chExt cx="241" cy="291"/>
            </a:xfrm>
          </p:grpSpPr>
          <p:sp>
            <p:nvSpPr>
              <p:cNvPr id="686" name="Line 8"/>
              <p:cNvSpPr>
                <a:spLocks noChangeShapeType="1"/>
              </p:cNvSpPr>
              <p:nvPr/>
            </p:nvSpPr>
            <p:spPr bwMode="auto">
              <a:xfrm rot="2700000" flipV="1">
                <a:off x="1632" y="3117"/>
                <a:ext cx="44" cy="0"/>
              </a:xfrm>
              <a:prstGeom prst="line">
                <a:avLst/>
              </a:prstGeom>
              <a:noFill/>
              <a:ln w="50800">
                <a:solidFill>
                  <a:srgbClr val="FF0000"/>
                </a:solidFill>
                <a:round/>
                <a:headEnd/>
                <a:tailEnd type="stealth" w="lg" len="lg"/>
              </a:ln>
            </p:spPr>
            <p:txBody>
              <a:bodyPr wrap="none" anchor="ctr"/>
              <a:lstStyle/>
              <a:p>
                <a:pPr fontAlgn="auto">
                  <a:spcBef>
                    <a:spcPts val="0"/>
                  </a:spcBef>
                  <a:spcAft>
                    <a:spcPts val="0"/>
                  </a:spcAft>
                  <a:defRPr/>
                </a:pPr>
                <a:endParaRPr lang="fr-FR" kern="0">
                  <a:solidFill>
                    <a:sysClr val="windowText" lastClr="000000"/>
                  </a:solidFill>
                </a:endParaRPr>
              </a:p>
            </p:txBody>
          </p:sp>
          <p:sp>
            <p:nvSpPr>
              <p:cNvPr id="687" name="Freeform 9"/>
              <p:cNvSpPr>
                <a:spLocks/>
              </p:cNvSpPr>
              <p:nvPr/>
            </p:nvSpPr>
            <p:spPr bwMode="auto">
              <a:xfrm rot="2700000">
                <a:off x="1360" y="2901"/>
                <a:ext cx="277" cy="127"/>
              </a:xfrm>
              <a:custGeom>
                <a:avLst/>
                <a:gdLst>
                  <a:gd name="T0" fmla="*/ 0 w 1312"/>
                  <a:gd name="T1" fmla="*/ 0 h 1283"/>
                  <a:gd name="T2" fmla="*/ 0 w 1312"/>
                  <a:gd name="T3" fmla="*/ 0 h 1283"/>
                  <a:gd name="T4" fmla="*/ 0 w 1312"/>
                  <a:gd name="T5" fmla="*/ 0 h 1283"/>
                  <a:gd name="T6" fmla="*/ 0 w 1312"/>
                  <a:gd name="T7" fmla="*/ 0 h 1283"/>
                  <a:gd name="T8" fmla="*/ 0 w 1312"/>
                  <a:gd name="T9" fmla="*/ 0 h 1283"/>
                  <a:gd name="T10" fmla="*/ 0 w 1312"/>
                  <a:gd name="T11" fmla="*/ 0 h 1283"/>
                  <a:gd name="T12" fmla="*/ 0 w 1312"/>
                  <a:gd name="T13" fmla="*/ 0 h 1283"/>
                  <a:gd name="T14" fmla="*/ 0 w 1312"/>
                  <a:gd name="T15" fmla="*/ 0 h 1283"/>
                  <a:gd name="T16" fmla="*/ 0 w 1312"/>
                  <a:gd name="T17" fmla="*/ 0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FF0000"/>
                </a:solidFill>
                <a:round/>
                <a:headEnd/>
                <a:tailEnd/>
              </a:ln>
            </p:spPr>
            <p:txBody>
              <a:bodyPr wrap="none" anchor="ctr"/>
              <a:lstStyle/>
              <a:p>
                <a:pPr fontAlgn="auto">
                  <a:spcBef>
                    <a:spcPts val="0"/>
                  </a:spcBef>
                  <a:spcAft>
                    <a:spcPts val="0"/>
                  </a:spcAft>
                  <a:defRPr/>
                </a:pPr>
                <a:endParaRPr lang="fr-FR" kern="0">
                  <a:solidFill>
                    <a:sysClr val="windowText" lastClr="000000"/>
                  </a:solidFill>
                </a:endParaRPr>
              </a:p>
            </p:txBody>
          </p:sp>
        </p:grpSp>
        <p:grpSp>
          <p:nvGrpSpPr>
            <p:cNvPr id="515" name="Group 10"/>
            <p:cNvGrpSpPr>
              <a:grpSpLocks/>
            </p:cNvGrpSpPr>
            <p:nvPr/>
          </p:nvGrpSpPr>
          <p:grpSpPr bwMode="auto">
            <a:xfrm rot="-2695088">
              <a:off x="2786064" y="3043238"/>
              <a:ext cx="382587" cy="461962"/>
              <a:chOff x="1435" y="2826"/>
              <a:chExt cx="241" cy="291"/>
            </a:xfrm>
          </p:grpSpPr>
          <p:sp>
            <p:nvSpPr>
              <p:cNvPr id="684" name="Line 11"/>
              <p:cNvSpPr>
                <a:spLocks noChangeShapeType="1"/>
              </p:cNvSpPr>
              <p:nvPr/>
            </p:nvSpPr>
            <p:spPr bwMode="auto">
              <a:xfrm rot="2700000" flipV="1">
                <a:off x="1632" y="3117"/>
                <a:ext cx="44" cy="0"/>
              </a:xfrm>
              <a:prstGeom prst="line">
                <a:avLst/>
              </a:prstGeom>
              <a:noFill/>
              <a:ln w="50800">
                <a:solidFill>
                  <a:srgbClr val="FF0000"/>
                </a:solidFill>
                <a:round/>
                <a:headEnd/>
                <a:tailEnd type="stealth" w="lg" len="lg"/>
              </a:ln>
            </p:spPr>
            <p:txBody>
              <a:bodyPr wrap="none" anchor="ctr"/>
              <a:lstStyle/>
              <a:p>
                <a:pPr fontAlgn="auto">
                  <a:spcBef>
                    <a:spcPts val="0"/>
                  </a:spcBef>
                  <a:spcAft>
                    <a:spcPts val="0"/>
                  </a:spcAft>
                  <a:defRPr/>
                </a:pPr>
                <a:endParaRPr lang="fr-FR" kern="0">
                  <a:solidFill>
                    <a:sysClr val="windowText" lastClr="000000"/>
                  </a:solidFill>
                </a:endParaRPr>
              </a:p>
            </p:txBody>
          </p:sp>
          <p:sp>
            <p:nvSpPr>
              <p:cNvPr id="685" name="Freeform 12"/>
              <p:cNvSpPr>
                <a:spLocks/>
              </p:cNvSpPr>
              <p:nvPr/>
            </p:nvSpPr>
            <p:spPr bwMode="auto">
              <a:xfrm rot="2700000">
                <a:off x="1360" y="2901"/>
                <a:ext cx="277" cy="127"/>
              </a:xfrm>
              <a:custGeom>
                <a:avLst/>
                <a:gdLst>
                  <a:gd name="T0" fmla="*/ 0 w 1312"/>
                  <a:gd name="T1" fmla="*/ 0 h 1283"/>
                  <a:gd name="T2" fmla="*/ 0 w 1312"/>
                  <a:gd name="T3" fmla="*/ 0 h 1283"/>
                  <a:gd name="T4" fmla="*/ 0 w 1312"/>
                  <a:gd name="T5" fmla="*/ 0 h 1283"/>
                  <a:gd name="T6" fmla="*/ 0 w 1312"/>
                  <a:gd name="T7" fmla="*/ 0 h 1283"/>
                  <a:gd name="T8" fmla="*/ 0 w 1312"/>
                  <a:gd name="T9" fmla="*/ 0 h 1283"/>
                  <a:gd name="T10" fmla="*/ 0 w 1312"/>
                  <a:gd name="T11" fmla="*/ 0 h 1283"/>
                  <a:gd name="T12" fmla="*/ 0 w 1312"/>
                  <a:gd name="T13" fmla="*/ 0 h 1283"/>
                  <a:gd name="T14" fmla="*/ 0 w 1312"/>
                  <a:gd name="T15" fmla="*/ 0 h 1283"/>
                  <a:gd name="T16" fmla="*/ 0 w 1312"/>
                  <a:gd name="T17" fmla="*/ 0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FF0000"/>
                </a:solidFill>
                <a:round/>
                <a:headEnd/>
                <a:tailEnd/>
              </a:ln>
            </p:spPr>
            <p:txBody>
              <a:bodyPr wrap="none" anchor="ctr"/>
              <a:lstStyle/>
              <a:p>
                <a:pPr fontAlgn="auto">
                  <a:spcBef>
                    <a:spcPts val="0"/>
                  </a:spcBef>
                  <a:spcAft>
                    <a:spcPts val="0"/>
                  </a:spcAft>
                  <a:defRPr/>
                </a:pPr>
                <a:endParaRPr lang="fr-FR" kern="0">
                  <a:solidFill>
                    <a:sysClr val="windowText" lastClr="000000"/>
                  </a:solidFill>
                </a:endParaRPr>
              </a:p>
            </p:txBody>
          </p:sp>
        </p:grpSp>
        <p:grpSp>
          <p:nvGrpSpPr>
            <p:cNvPr id="516" name="Group 13"/>
            <p:cNvGrpSpPr>
              <a:grpSpLocks/>
            </p:cNvGrpSpPr>
            <p:nvPr/>
          </p:nvGrpSpPr>
          <p:grpSpPr bwMode="auto">
            <a:xfrm rot="-2695088">
              <a:off x="2786064" y="2747963"/>
              <a:ext cx="382587" cy="461962"/>
              <a:chOff x="1435" y="2826"/>
              <a:chExt cx="241" cy="291"/>
            </a:xfrm>
          </p:grpSpPr>
          <p:sp>
            <p:nvSpPr>
              <p:cNvPr id="682" name="Line 14"/>
              <p:cNvSpPr>
                <a:spLocks noChangeShapeType="1"/>
              </p:cNvSpPr>
              <p:nvPr/>
            </p:nvSpPr>
            <p:spPr bwMode="auto">
              <a:xfrm rot="2700000" flipV="1">
                <a:off x="1632" y="3117"/>
                <a:ext cx="44" cy="0"/>
              </a:xfrm>
              <a:prstGeom prst="line">
                <a:avLst/>
              </a:prstGeom>
              <a:noFill/>
              <a:ln w="50800">
                <a:solidFill>
                  <a:srgbClr val="FF0000"/>
                </a:solidFill>
                <a:round/>
                <a:headEnd/>
                <a:tailEnd type="stealth" w="lg" len="lg"/>
              </a:ln>
            </p:spPr>
            <p:txBody>
              <a:bodyPr wrap="none" anchor="ctr"/>
              <a:lstStyle/>
              <a:p>
                <a:pPr fontAlgn="auto">
                  <a:spcBef>
                    <a:spcPts val="0"/>
                  </a:spcBef>
                  <a:spcAft>
                    <a:spcPts val="0"/>
                  </a:spcAft>
                  <a:defRPr/>
                </a:pPr>
                <a:endParaRPr lang="fr-FR" kern="0">
                  <a:solidFill>
                    <a:sysClr val="windowText" lastClr="000000"/>
                  </a:solidFill>
                </a:endParaRPr>
              </a:p>
            </p:txBody>
          </p:sp>
          <p:sp>
            <p:nvSpPr>
              <p:cNvPr id="683" name="Freeform 15"/>
              <p:cNvSpPr>
                <a:spLocks/>
              </p:cNvSpPr>
              <p:nvPr/>
            </p:nvSpPr>
            <p:spPr bwMode="auto">
              <a:xfrm rot="2700000">
                <a:off x="1360" y="2901"/>
                <a:ext cx="277" cy="127"/>
              </a:xfrm>
              <a:custGeom>
                <a:avLst/>
                <a:gdLst>
                  <a:gd name="T0" fmla="*/ 0 w 1312"/>
                  <a:gd name="T1" fmla="*/ 0 h 1283"/>
                  <a:gd name="T2" fmla="*/ 0 w 1312"/>
                  <a:gd name="T3" fmla="*/ 0 h 1283"/>
                  <a:gd name="T4" fmla="*/ 0 w 1312"/>
                  <a:gd name="T5" fmla="*/ 0 h 1283"/>
                  <a:gd name="T6" fmla="*/ 0 w 1312"/>
                  <a:gd name="T7" fmla="*/ 0 h 1283"/>
                  <a:gd name="T8" fmla="*/ 0 w 1312"/>
                  <a:gd name="T9" fmla="*/ 0 h 1283"/>
                  <a:gd name="T10" fmla="*/ 0 w 1312"/>
                  <a:gd name="T11" fmla="*/ 0 h 1283"/>
                  <a:gd name="T12" fmla="*/ 0 w 1312"/>
                  <a:gd name="T13" fmla="*/ 0 h 1283"/>
                  <a:gd name="T14" fmla="*/ 0 w 1312"/>
                  <a:gd name="T15" fmla="*/ 0 h 1283"/>
                  <a:gd name="T16" fmla="*/ 0 w 1312"/>
                  <a:gd name="T17" fmla="*/ 0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FF0000"/>
                </a:solidFill>
                <a:round/>
                <a:headEnd/>
                <a:tailEnd/>
              </a:ln>
            </p:spPr>
            <p:txBody>
              <a:bodyPr wrap="none" anchor="ctr"/>
              <a:lstStyle/>
              <a:p>
                <a:pPr fontAlgn="auto">
                  <a:spcBef>
                    <a:spcPts val="0"/>
                  </a:spcBef>
                  <a:spcAft>
                    <a:spcPts val="0"/>
                  </a:spcAft>
                  <a:defRPr/>
                </a:pPr>
                <a:endParaRPr lang="fr-FR" kern="0">
                  <a:solidFill>
                    <a:sysClr val="windowText" lastClr="000000"/>
                  </a:solidFill>
                </a:endParaRPr>
              </a:p>
            </p:txBody>
          </p:sp>
        </p:grpSp>
        <p:grpSp>
          <p:nvGrpSpPr>
            <p:cNvPr id="517" name="Group 16"/>
            <p:cNvGrpSpPr>
              <a:grpSpLocks/>
            </p:cNvGrpSpPr>
            <p:nvPr/>
          </p:nvGrpSpPr>
          <p:grpSpPr bwMode="auto">
            <a:xfrm rot="-2695088">
              <a:off x="3470275" y="3043238"/>
              <a:ext cx="382588" cy="461962"/>
              <a:chOff x="1435" y="2826"/>
              <a:chExt cx="241" cy="291"/>
            </a:xfrm>
          </p:grpSpPr>
          <p:sp>
            <p:nvSpPr>
              <p:cNvPr id="680" name="Line 17"/>
              <p:cNvSpPr>
                <a:spLocks noChangeShapeType="1"/>
              </p:cNvSpPr>
              <p:nvPr/>
            </p:nvSpPr>
            <p:spPr bwMode="auto">
              <a:xfrm rot="2700000" flipV="1">
                <a:off x="1632" y="3117"/>
                <a:ext cx="44" cy="0"/>
              </a:xfrm>
              <a:prstGeom prst="line">
                <a:avLst/>
              </a:prstGeom>
              <a:noFill/>
              <a:ln w="50800">
                <a:solidFill>
                  <a:srgbClr val="FF0000"/>
                </a:solidFill>
                <a:round/>
                <a:headEnd/>
                <a:tailEnd type="stealth" w="lg" len="lg"/>
              </a:ln>
            </p:spPr>
            <p:txBody>
              <a:bodyPr wrap="none" anchor="ctr"/>
              <a:lstStyle/>
              <a:p>
                <a:pPr fontAlgn="auto">
                  <a:spcBef>
                    <a:spcPts val="0"/>
                  </a:spcBef>
                  <a:spcAft>
                    <a:spcPts val="0"/>
                  </a:spcAft>
                  <a:defRPr/>
                </a:pPr>
                <a:endParaRPr lang="fr-FR" kern="0">
                  <a:solidFill>
                    <a:sysClr val="windowText" lastClr="000000"/>
                  </a:solidFill>
                </a:endParaRPr>
              </a:p>
            </p:txBody>
          </p:sp>
          <p:sp>
            <p:nvSpPr>
              <p:cNvPr id="681" name="Freeform 18"/>
              <p:cNvSpPr>
                <a:spLocks/>
              </p:cNvSpPr>
              <p:nvPr/>
            </p:nvSpPr>
            <p:spPr bwMode="auto">
              <a:xfrm rot="2700000">
                <a:off x="1360" y="2901"/>
                <a:ext cx="277" cy="127"/>
              </a:xfrm>
              <a:custGeom>
                <a:avLst/>
                <a:gdLst>
                  <a:gd name="T0" fmla="*/ 0 w 1312"/>
                  <a:gd name="T1" fmla="*/ 0 h 1283"/>
                  <a:gd name="T2" fmla="*/ 0 w 1312"/>
                  <a:gd name="T3" fmla="*/ 0 h 1283"/>
                  <a:gd name="T4" fmla="*/ 0 w 1312"/>
                  <a:gd name="T5" fmla="*/ 0 h 1283"/>
                  <a:gd name="T6" fmla="*/ 0 w 1312"/>
                  <a:gd name="T7" fmla="*/ 0 h 1283"/>
                  <a:gd name="T8" fmla="*/ 0 w 1312"/>
                  <a:gd name="T9" fmla="*/ 0 h 1283"/>
                  <a:gd name="T10" fmla="*/ 0 w 1312"/>
                  <a:gd name="T11" fmla="*/ 0 h 1283"/>
                  <a:gd name="T12" fmla="*/ 0 w 1312"/>
                  <a:gd name="T13" fmla="*/ 0 h 1283"/>
                  <a:gd name="T14" fmla="*/ 0 w 1312"/>
                  <a:gd name="T15" fmla="*/ 0 h 1283"/>
                  <a:gd name="T16" fmla="*/ 0 w 1312"/>
                  <a:gd name="T17" fmla="*/ 0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FF0000"/>
                </a:solidFill>
                <a:round/>
                <a:headEnd/>
                <a:tailEnd/>
              </a:ln>
            </p:spPr>
            <p:txBody>
              <a:bodyPr wrap="none" anchor="ctr"/>
              <a:lstStyle/>
              <a:p>
                <a:pPr fontAlgn="auto">
                  <a:spcBef>
                    <a:spcPts val="0"/>
                  </a:spcBef>
                  <a:spcAft>
                    <a:spcPts val="0"/>
                  </a:spcAft>
                  <a:defRPr/>
                </a:pPr>
                <a:endParaRPr lang="fr-FR" kern="0">
                  <a:solidFill>
                    <a:sysClr val="windowText" lastClr="000000"/>
                  </a:solidFill>
                </a:endParaRPr>
              </a:p>
            </p:txBody>
          </p:sp>
        </p:grpSp>
        <p:grpSp>
          <p:nvGrpSpPr>
            <p:cNvPr id="518" name="Group 19"/>
            <p:cNvGrpSpPr>
              <a:grpSpLocks/>
            </p:cNvGrpSpPr>
            <p:nvPr/>
          </p:nvGrpSpPr>
          <p:grpSpPr bwMode="auto">
            <a:xfrm rot="-2695088">
              <a:off x="3470275" y="2463801"/>
              <a:ext cx="382588" cy="461963"/>
              <a:chOff x="1435" y="2826"/>
              <a:chExt cx="241" cy="291"/>
            </a:xfrm>
          </p:grpSpPr>
          <p:sp>
            <p:nvSpPr>
              <p:cNvPr id="678" name="Line 20"/>
              <p:cNvSpPr>
                <a:spLocks noChangeShapeType="1"/>
              </p:cNvSpPr>
              <p:nvPr/>
            </p:nvSpPr>
            <p:spPr bwMode="auto">
              <a:xfrm rot="2700000" flipV="1">
                <a:off x="1632" y="3117"/>
                <a:ext cx="44" cy="0"/>
              </a:xfrm>
              <a:prstGeom prst="line">
                <a:avLst/>
              </a:prstGeom>
              <a:noFill/>
              <a:ln w="50800">
                <a:solidFill>
                  <a:srgbClr val="FF0000"/>
                </a:solidFill>
                <a:round/>
                <a:headEnd/>
                <a:tailEnd type="stealth" w="lg" len="lg"/>
              </a:ln>
            </p:spPr>
            <p:txBody>
              <a:bodyPr wrap="none" anchor="ctr"/>
              <a:lstStyle/>
              <a:p>
                <a:pPr fontAlgn="auto">
                  <a:spcBef>
                    <a:spcPts val="0"/>
                  </a:spcBef>
                  <a:spcAft>
                    <a:spcPts val="0"/>
                  </a:spcAft>
                  <a:defRPr/>
                </a:pPr>
                <a:endParaRPr lang="fr-FR" kern="0">
                  <a:solidFill>
                    <a:sysClr val="windowText" lastClr="000000"/>
                  </a:solidFill>
                </a:endParaRPr>
              </a:p>
            </p:txBody>
          </p:sp>
          <p:sp>
            <p:nvSpPr>
              <p:cNvPr id="679" name="Freeform 21"/>
              <p:cNvSpPr>
                <a:spLocks/>
              </p:cNvSpPr>
              <p:nvPr/>
            </p:nvSpPr>
            <p:spPr bwMode="auto">
              <a:xfrm rot="2700000">
                <a:off x="1360" y="2901"/>
                <a:ext cx="277" cy="127"/>
              </a:xfrm>
              <a:custGeom>
                <a:avLst/>
                <a:gdLst>
                  <a:gd name="T0" fmla="*/ 0 w 1312"/>
                  <a:gd name="T1" fmla="*/ 0 h 1283"/>
                  <a:gd name="T2" fmla="*/ 0 w 1312"/>
                  <a:gd name="T3" fmla="*/ 0 h 1283"/>
                  <a:gd name="T4" fmla="*/ 0 w 1312"/>
                  <a:gd name="T5" fmla="*/ 0 h 1283"/>
                  <a:gd name="T6" fmla="*/ 0 w 1312"/>
                  <a:gd name="T7" fmla="*/ 0 h 1283"/>
                  <a:gd name="T8" fmla="*/ 0 w 1312"/>
                  <a:gd name="T9" fmla="*/ 0 h 1283"/>
                  <a:gd name="T10" fmla="*/ 0 w 1312"/>
                  <a:gd name="T11" fmla="*/ 0 h 1283"/>
                  <a:gd name="T12" fmla="*/ 0 w 1312"/>
                  <a:gd name="T13" fmla="*/ 0 h 1283"/>
                  <a:gd name="T14" fmla="*/ 0 w 1312"/>
                  <a:gd name="T15" fmla="*/ 0 h 1283"/>
                  <a:gd name="T16" fmla="*/ 0 w 1312"/>
                  <a:gd name="T17" fmla="*/ 0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FF0000"/>
                </a:solidFill>
                <a:round/>
                <a:headEnd/>
                <a:tailEnd/>
              </a:ln>
            </p:spPr>
            <p:txBody>
              <a:bodyPr wrap="none" anchor="ctr"/>
              <a:lstStyle/>
              <a:p>
                <a:pPr fontAlgn="auto">
                  <a:spcBef>
                    <a:spcPts val="0"/>
                  </a:spcBef>
                  <a:spcAft>
                    <a:spcPts val="0"/>
                  </a:spcAft>
                  <a:defRPr/>
                </a:pPr>
                <a:endParaRPr lang="fr-FR" kern="0">
                  <a:solidFill>
                    <a:sysClr val="windowText" lastClr="000000"/>
                  </a:solidFill>
                </a:endParaRPr>
              </a:p>
            </p:txBody>
          </p:sp>
        </p:grpSp>
        <p:grpSp>
          <p:nvGrpSpPr>
            <p:cNvPr id="519" name="Group 22"/>
            <p:cNvGrpSpPr>
              <a:grpSpLocks/>
            </p:cNvGrpSpPr>
            <p:nvPr/>
          </p:nvGrpSpPr>
          <p:grpSpPr bwMode="auto">
            <a:xfrm rot="-2695088">
              <a:off x="4151314" y="2463801"/>
              <a:ext cx="382587" cy="461963"/>
              <a:chOff x="1435" y="2826"/>
              <a:chExt cx="241" cy="291"/>
            </a:xfrm>
          </p:grpSpPr>
          <p:sp>
            <p:nvSpPr>
              <p:cNvPr id="676" name="Line 23"/>
              <p:cNvSpPr>
                <a:spLocks noChangeShapeType="1"/>
              </p:cNvSpPr>
              <p:nvPr/>
            </p:nvSpPr>
            <p:spPr bwMode="auto">
              <a:xfrm rot="2700000" flipV="1">
                <a:off x="1632" y="3117"/>
                <a:ext cx="44" cy="0"/>
              </a:xfrm>
              <a:prstGeom prst="line">
                <a:avLst/>
              </a:prstGeom>
              <a:noFill/>
              <a:ln w="50800">
                <a:solidFill>
                  <a:srgbClr val="FF0000"/>
                </a:solidFill>
                <a:round/>
                <a:headEnd/>
                <a:tailEnd type="stealth" w="lg" len="lg"/>
              </a:ln>
            </p:spPr>
            <p:txBody>
              <a:bodyPr wrap="none" anchor="ctr"/>
              <a:lstStyle/>
              <a:p>
                <a:pPr fontAlgn="auto">
                  <a:spcBef>
                    <a:spcPts val="0"/>
                  </a:spcBef>
                  <a:spcAft>
                    <a:spcPts val="0"/>
                  </a:spcAft>
                  <a:defRPr/>
                </a:pPr>
                <a:endParaRPr lang="fr-FR" kern="0">
                  <a:solidFill>
                    <a:sysClr val="windowText" lastClr="000000"/>
                  </a:solidFill>
                </a:endParaRPr>
              </a:p>
            </p:txBody>
          </p:sp>
          <p:sp>
            <p:nvSpPr>
              <p:cNvPr id="677" name="Freeform 24"/>
              <p:cNvSpPr>
                <a:spLocks/>
              </p:cNvSpPr>
              <p:nvPr/>
            </p:nvSpPr>
            <p:spPr bwMode="auto">
              <a:xfrm rot="2700000">
                <a:off x="1360" y="2901"/>
                <a:ext cx="277" cy="127"/>
              </a:xfrm>
              <a:custGeom>
                <a:avLst/>
                <a:gdLst>
                  <a:gd name="T0" fmla="*/ 0 w 1312"/>
                  <a:gd name="T1" fmla="*/ 0 h 1283"/>
                  <a:gd name="T2" fmla="*/ 0 w 1312"/>
                  <a:gd name="T3" fmla="*/ 0 h 1283"/>
                  <a:gd name="T4" fmla="*/ 0 w 1312"/>
                  <a:gd name="T5" fmla="*/ 0 h 1283"/>
                  <a:gd name="T6" fmla="*/ 0 w 1312"/>
                  <a:gd name="T7" fmla="*/ 0 h 1283"/>
                  <a:gd name="T8" fmla="*/ 0 w 1312"/>
                  <a:gd name="T9" fmla="*/ 0 h 1283"/>
                  <a:gd name="T10" fmla="*/ 0 w 1312"/>
                  <a:gd name="T11" fmla="*/ 0 h 1283"/>
                  <a:gd name="T12" fmla="*/ 0 w 1312"/>
                  <a:gd name="T13" fmla="*/ 0 h 1283"/>
                  <a:gd name="T14" fmla="*/ 0 w 1312"/>
                  <a:gd name="T15" fmla="*/ 0 h 1283"/>
                  <a:gd name="T16" fmla="*/ 0 w 1312"/>
                  <a:gd name="T17" fmla="*/ 0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FF0000"/>
                </a:solidFill>
                <a:round/>
                <a:headEnd/>
                <a:tailEnd/>
              </a:ln>
            </p:spPr>
            <p:txBody>
              <a:bodyPr wrap="none" anchor="ctr"/>
              <a:lstStyle/>
              <a:p>
                <a:pPr fontAlgn="auto">
                  <a:spcBef>
                    <a:spcPts val="0"/>
                  </a:spcBef>
                  <a:spcAft>
                    <a:spcPts val="0"/>
                  </a:spcAft>
                  <a:defRPr/>
                </a:pPr>
                <a:endParaRPr lang="fr-FR" kern="0">
                  <a:solidFill>
                    <a:sysClr val="windowText" lastClr="000000"/>
                  </a:solidFill>
                </a:endParaRPr>
              </a:p>
            </p:txBody>
          </p:sp>
        </p:grpSp>
        <p:grpSp>
          <p:nvGrpSpPr>
            <p:cNvPr id="520" name="Group 25"/>
            <p:cNvGrpSpPr>
              <a:grpSpLocks/>
            </p:cNvGrpSpPr>
            <p:nvPr/>
          </p:nvGrpSpPr>
          <p:grpSpPr bwMode="auto">
            <a:xfrm rot="-2695088">
              <a:off x="4829175" y="2746376"/>
              <a:ext cx="382588" cy="461963"/>
              <a:chOff x="1435" y="2826"/>
              <a:chExt cx="241" cy="291"/>
            </a:xfrm>
          </p:grpSpPr>
          <p:sp>
            <p:nvSpPr>
              <p:cNvPr id="674" name="Line 26"/>
              <p:cNvSpPr>
                <a:spLocks noChangeShapeType="1"/>
              </p:cNvSpPr>
              <p:nvPr/>
            </p:nvSpPr>
            <p:spPr bwMode="auto">
              <a:xfrm rot="2700000" flipV="1">
                <a:off x="1632" y="3117"/>
                <a:ext cx="44" cy="0"/>
              </a:xfrm>
              <a:prstGeom prst="line">
                <a:avLst/>
              </a:prstGeom>
              <a:noFill/>
              <a:ln w="50800">
                <a:solidFill>
                  <a:srgbClr val="FF0000"/>
                </a:solidFill>
                <a:round/>
                <a:headEnd/>
                <a:tailEnd type="stealth" w="lg" len="lg"/>
              </a:ln>
            </p:spPr>
            <p:txBody>
              <a:bodyPr wrap="none" anchor="ctr"/>
              <a:lstStyle/>
              <a:p>
                <a:pPr fontAlgn="auto">
                  <a:spcBef>
                    <a:spcPts val="0"/>
                  </a:spcBef>
                  <a:spcAft>
                    <a:spcPts val="0"/>
                  </a:spcAft>
                  <a:defRPr/>
                </a:pPr>
                <a:endParaRPr lang="fr-FR" kern="0">
                  <a:solidFill>
                    <a:sysClr val="windowText" lastClr="000000"/>
                  </a:solidFill>
                </a:endParaRPr>
              </a:p>
            </p:txBody>
          </p:sp>
          <p:sp>
            <p:nvSpPr>
              <p:cNvPr id="675" name="Freeform 27"/>
              <p:cNvSpPr>
                <a:spLocks/>
              </p:cNvSpPr>
              <p:nvPr/>
            </p:nvSpPr>
            <p:spPr bwMode="auto">
              <a:xfrm rot="2700000">
                <a:off x="1360" y="2901"/>
                <a:ext cx="277" cy="127"/>
              </a:xfrm>
              <a:custGeom>
                <a:avLst/>
                <a:gdLst>
                  <a:gd name="T0" fmla="*/ 0 w 1312"/>
                  <a:gd name="T1" fmla="*/ 0 h 1283"/>
                  <a:gd name="T2" fmla="*/ 0 w 1312"/>
                  <a:gd name="T3" fmla="*/ 0 h 1283"/>
                  <a:gd name="T4" fmla="*/ 0 w 1312"/>
                  <a:gd name="T5" fmla="*/ 0 h 1283"/>
                  <a:gd name="T6" fmla="*/ 0 w 1312"/>
                  <a:gd name="T7" fmla="*/ 0 h 1283"/>
                  <a:gd name="T8" fmla="*/ 0 w 1312"/>
                  <a:gd name="T9" fmla="*/ 0 h 1283"/>
                  <a:gd name="T10" fmla="*/ 0 w 1312"/>
                  <a:gd name="T11" fmla="*/ 0 h 1283"/>
                  <a:gd name="T12" fmla="*/ 0 w 1312"/>
                  <a:gd name="T13" fmla="*/ 0 h 1283"/>
                  <a:gd name="T14" fmla="*/ 0 w 1312"/>
                  <a:gd name="T15" fmla="*/ 0 h 1283"/>
                  <a:gd name="T16" fmla="*/ 0 w 1312"/>
                  <a:gd name="T17" fmla="*/ 0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FF0000"/>
                </a:solidFill>
                <a:round/>
                <a:headEnd/>
                <a:tailEnd/>
              </a:ln>
            </p:spPr>
            <p:txBody>
              <a:bodyPr wrap="none" anchor="ctr"/>
              <a:lstStyle/>
              <a:p>
                <a:pPr fontAlgn="auto">
                  <a:spcBef>
                    <a:spcPts val="0"/>
                  </a:spcBef>
                  <a:spcAft>
                    <a:spcPts val="0"/>
                  </a:spcAft>
                  <a:defRPr/>
                </a:pPr>
                <a:endParaRPr lang="fr-FR" kern="0">
                  <a:solidFill>
                    <a:sysClr val="windowText" lastClr="000000"/>
                  </a:solidFill>
                </a:endParaRPr>
              </a:p>
            </p:txBody>
          </p:sp>
        </p:grpSp>
        <p:grpSp>
          <p:nvGrpSpPr>
            <p:cNvPr id="521" name="Group 28"/>
            <p:cNvGrpSpPr>
              <a:grpSpLocks/>
            </p:cNvGrpSpPr>
            <p:nvPr/>
          </p:nvGrpSpPr>
          <p:grpSpPr bwMode="auto">
            <a:xfrm rot="-2695088">
              <a:off x="4151314" y="3043238"/>
              <a:ext cx="382587" cy="461962"/>
              <a:chOff x="1435" y="2826"/>
              <a:chExt cx="241" cy="291"/>
            </a:xfrm>
          </p:grpSpPr>
          <p:sp>
            <p:nvSpPr>
              <p:cNvPr id="672" name="Line 29"/>
              <p:cNvSpPr>
                <a:spLocks noChangeShapeType="1"/>
              </p:cNvSpPr>
              <p:nvPr/>
            </p:nvSpPr>
            <p:spPr bwMode="auto">
              <a:xfrm rot="2700000" flipV="1">
                <a:off x="1632" y="3117"/>
                <a:ext cx="44" cy="0"/>
              </a:xfrm>
              <a:prstGeom prst="line">
                <a:avLst/>
              </a:prstGeom>
              <a:noFill/>
              <a:ln w="50800">
                <a:solidFill>
                  <a:srgbClr val="FF0000"/>
                </a:solidFill>
                <a:round/>
                <a:headEnd/>
                <a:tailEnd type="stealth" w="lg" len="lg"/>
              </a:ln>
            </p:spPr>
            <p:txBody>
              <a:bodyPr wrap="none" anchor="ctr"/>
              <a:lstStyle/>
              <a:p>
                <a:pPr fontAlgn="auto">
                  <a:spcBef>
                    <a:spcPts val="0"/>
                  </a:spcBef>
                  <a:spcAft>
                    <a:spcPts val="0"/>
                  </a:spcAft>
                  <a:defRPr/>
                </a:pPr>
                <a:endParaRPr lang="fr-FR" kern="0">
                  <a:solidFill>
                    <a:sysClr val="windowText" lastClr="000000"/>
                  </a:solidFill>
                </a:endParaRPr>
              </a:p>
            </p:txBody>
          </p:sp>
          <p:sp>
            <p:nvSpPr>
              <p:cNvPr id="673" name="Freeform 30"/>
              <p:cNvSpPr>
                <a:spLocks/>
              </p:cNvSpPr>
              <p:nvPr/>
            </p:nvSpPr>
            <p:spPr bwMode="auto">
              <a:xfrm rot="2700000">
                <a:off x="1360" y="2901"/>
                <a:ext cx="277" cy="127"/>
              </a:xfrm>
              <a:custGeom>
                <a:avLst/>
                <a:gdLst>
                  <a:gd name="T0" fmla="*/ 0 w 1312"/>
                  <a:gd name="T1" fmla="*/ 0 h 1283"/>
                  <a:gd name="T2" fmla="*/ 0 w 1312"/>
                  <a:gd name="T3" fmla="*/ 0 h 1283"/>
                  <a:gd name="T4" fmla="*/ 0 w 1312"/>
                  <a:gd name="T5" fmla="*/ 0 h 1283"/>
                  <a:gd name="T6" fmla="*/ 0 w 1312"/>
                  <a:gd name="T7" fmla="*/ 0 h 1283"/>
                  <a:gd name="T8" fmla="*/ 0 w 1312"/>
                  <a:gd name="T9" fmla="*/ 0 h 1283"/>
                  <a:gd name="T10" fmla="*/ 0 w 1312"/>
                  <a:gd name="T11" fmla="*/ 0 h 1283"/>
                  <a:gd name="T12" fmla="*/ 0 w 1312"/>
                  <a:gd name="T13" fmla="*/ 0 h 1283"/>
                  <a:gd name="T14" fmla="*/ 0 w 1312"/>
                  <a:gd name="T15" fmla="*/ 0 h 1283"/>
                  <a:gd name="T16" fmla="*/ 0 w 1312"/>
                  <a:gd name="T17" fmla="*/ 0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FF0000"/>
                </a:solidFill>
                <a:round/>
                <a:headEnd/>
                <a:tailEnd/>
              </a:ln>
            </p:spPr>
            <p:txBody>
              <a:bodyPr wrap="none" anchor="ctr"/>
              <a:lstStyle/>
              <a:p>
                <a:pPr fontAlgn="auto">
                  <a:spcBef>
                    <a:spcPts val="0"/>
                  </a:spcBef>
                  <a:spcAft>
                    <a:spcPts val="0"/>
                  </a:spcAft>
                  <a:defRPr/>
                </a:pPr>
                <a:endParaRPr lang="fr-FR" kern="0">
                  <a:solidFill>
                    <a:sysClr val="windowText" lastClr="000000"/>
                  </a:solidFill>
                </a:endParaRPr>
              </a:p>
            </p:txBody>
          </p:sp>
        </p:grpSp>
        <p:grpSp>
          <p:nvGrpSpPr>
            <p:cNvPr id="522" name="Group 31"/>
            <p:cNvGrpSpPr>
              <a:grpSpLocks/>
            </p:cNvGrpSpPr>
            <p:nvPr/>
          </p:nvGrpSpPr>
          <p:grpSpPr bwMode="auto">
            <a:xfrm rot="-2695088">
              <a:off x="4151314" y="2747963"/>
              <a:ext cx="382587" cy="461962"/>
              <a:chOff x="1435" y="2826"/>
              <a:chExt cx="241" cy="291"/>
            </a:xfrm>
          </p:grpSpPr>
          <p:sp>
            <p:nvSpPr>
              <p:cNvPr id="670" name="Line 32"/>
              <p:cNvSpPr>
                <a:spLocks noChangeShapeType="1"/>
              </p:cNvSpPr>
              <p:nvPr/>
            </p:nvSpPr>
            <p:spPr bwMode="auto">
              <a:xfrm rot="2700000" flipV="1">
                <a:off x="1632" y="3117"/>
                <a:ext cx="44" cy="0"/>
              </a:xfrm>
              <a:prstGeom prst="line">
                <a:avLst/>
              </a:prstGeom>
              <a:noFill/>
              <a:ln w="50800">
                <a:solidFill>
                  <a:srgbClr val="FF0000"/>
                </a:solidFill>
                <a:round/>
                <a:headEnd/>
                <a:tailEnd type="stealth" w="lg" len="lg"/>
              </a:ln>
            </p:spPr>
            <p:txBody>
              <a:bodyPr wrap="none" anchor="ctr"/>
              <a:lstStyle/>
              <a:p>
                <a:pPr fontAlgn="auto">
                  <a:spcBef>
                    <a:spcPts val="0"/>
                  </a:spcBef>
                  <a:spcAft>
                    <a:spcPts val="0"/>
                  </a:spcAft>
                  <a:defRPr/>
                </a:pPr>
                <a:endParaRPr lang="fr-FR" kern="0">
                  <a:solidFill>
                    <a:sysClr val="windowText" lastClr="000000"/>
                  </a:solidFill>
                </a:endParaRPr>
              </a:p>
            </p:txBody>
          </p:sp>
          <p:sp>
            <p:nvSpPr>
              <p:cNvPr id="671" name="Freeform 33"/>
              <p:cNvSpPr>
                <a:spLocks/>
              </p:cNvSpPr>
              <p:nvPr/>
            </p:nvSpPr>
            <p:spPr bwMode="auto">
              <a:xfrm rot="2700000">
                <a:off x="1360" y="2901"/>
                <a:ext cx="277" cy="127"/>
              </a:xfrm>
              <a:custGeom>
                <a:avLst/>
                <a:gdLst>
                  <a:gd name="T0" fmla="*/ 0 w 1312"/>
                  <a:gd name="T1" fmla="*/ 0 h 1283"/>
                  <a:gd name="T2" fmla="*/ 0 w 1312"/>
                  <a:gd name="T3" fmla="*/ 0 h 1283"/>
                  <a:gd name="T4" fmla="*/ 0 w 1312"/>
                  <a:gd name="T5" fmla="*/ 0 h 1283"/>
                  <a:gd name="T6" fmla="*/ 0 w 1312"/>
                  <a:gd name="T7" fmla="*/ 0 h 1283"/>
                  <a:gd name="T8" fmla="*/ 0 w 1312"/>
                  <a:gd name="T9" fmla="*/ 0 h 1283"/>
                  <a:gd name="T10" fmla="*/ 0 w 1312"/>
                  <a:gd name="T11" fmla="*/ 0 h 1283"/>
                  <a:gd name="T12" fmla="*/ 0 w 1312"/>
                  <a:gd name="T13" fmla="*/ 0 h 1283"/>
                  <a:gd name="T14" fmla="*/ 0 w 1312"/>
                  <a:gd name="T15" fmla="*/ 0 h 1283"/>
                  <a:gd name="T16" fmla="*/ 0 w 1312"/>
                  <a:gd name="T17" fmla="*/ 0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FF0000"/>
                </a:solidFill>
                <a:round/>
                <a:headEnd/>
                <a:tailEnd/>
              </a:ln>
            </p:spPr>
            <p:txBody>
              <a:bodyPr wrap="none" anchor="ctr"/>
              <a:lstStyle/>
              <a:p>
                <a:pPr fontAlgn="auto">
                  <a:spcBef>
                    <a:spcPts val="0"/>
                  </a:spcBef>
                  <a:spcAft>
                    <a:spcPts val="0"/>
                  </a:spcAft>
                  <a:defRPr/>
                </a:pPr>
                <a:endParaRPr lang="fr-FR" kern="0">
                  <a:solidFill>
                    <a:sysClr val="windowText" lastClr="000000"/>
                  </a:solidFill>
                </a:endParaRPr>
              </a:p>
            </p:txBody>
          </p:sp>
        </p:grpSp>
        <p:grpSp>
          <p:nvGrpSpPr>
            <p:cNvPr id="523" name="Group 34"/>
            <p:cNvGrpSpPr>
              <a:grpSpLocks/>
            </p:cNvGrpSpPr>
            <p:nvPr/>
          </p:nvGrpSpPr>
          <p:grpSpPr bwMode="auto">
            <a:xfrm rot="-2695088">
              <a:off x="4829175" y="3043238"/>
              <a:ext cx="382588" cy="461962"/>
              <a:chOff x="1435" y="2826"/>
              <a:chExt cx="241" cy="291"/>
            </a:xfrm>
          </p:grpSpPr>
          <p:sp>
            <p:nvSpPr>
              <p:cNvPr id="668" name="Line 35"/>
              <p:cNvSpPr>
                <a:spLocks noChangeShapeType="1"/>
              </p:cNvSpPr>
              <p:nvPr/>
            </p:nvSpPr>
            <p:spPr bwMode="auto">
              <a:xfrm rot="2700000" flipV="1">
                <a:off x="1632" y="3117"/>
                <a:ext cx="44" cy="0"/>
              </a:xfrm>
              <a:prstGeom prst="line">
                <a:avLst/>
              </a:prstGeom>
              <a:noFill/>
              <a:ln w="50800">
                <a:solidFill>
                  <a:srgbClr val="FF0000"/>
                </a:solidFill>
                <a:round/>
                <a:headEnd/>
                <a:tailEnd type="stealth" w="lg" len="lg"/>
              </a:ln>
            </p:spPr>
            <p:txBody>
              <a:bodyPr wrap="none" anchor="ctr"/>
              <a:lstStyle/>
              <a:p>
                <a:pPr fontAlgn="auto">
                  <a:spcBef>
                    <a:spcPts val="0"/>
                  </a:spcBef>
                  <a:spcAft>
                    <a:spcPts val="0"/>
                  </a:spcAft>
                  <a:defRPr/>
                </a:pPr>
                <a:endParaRPr lang="fr-FR" kern="0">
                  <a:solidFill>
                    <a:sysClr val="windowText" lastClr="000000"/>
                  </a:solidFill>
                </a:endParaRPr>
              </a:p>
            </p:txBody>
          </p:sp>
          <p:sp>
            <p:nvSpPr>
              <p:cNvPr id="669" name="Freeform 36"/>
              <p:cNvSpPr>
                <a:spLocks/>
              </p:cNvSpPr>
              <p:nvPr/>
            </p:nvSpPr>
            <p:spPr bwMode="auto">
              <a:xfrm rot="2700000">
                <a:off x="1360" y="2901"/>
                <a:ext cx="277" cy="127"/>
              </a:xfrm>
              <a:custGeom>
                <a:avLst/>
                <a:gdLst>
                  <a:gd name="T0" fmla="*/ 0 w 1312"/>
                  <a:gd name="T1" fmla="*/ 0 h 1283"/>
                  <a:gd name="T2" fmla="*/ 0 w 1312"/>
                  <a:gd name="T3" fmla="*/ 0 h 1283"/>
                  <a:gd name="T4" fmla="*/ 0 w 1312"/>
                  <a:gd name="T5" fmla="*/ 0 h 1283"/>
                  <a:gd name="T6" fmla="*/ 0 w 1312"/>
                  <a:gd name="T7" fmla="*/ 0 h 1283"/>
                  <a:gd name="T8" fmla="*/ 0 w 1312"/>
                  <a:gd name="T9" fmla="*/ 0 h 1283"/>
                  <a:gd name="T10" fmla="*/ 0 w 1312"/>
                  <a:gd name="T11" fmla="*/ 0 h 1283"/>
                  <a:gd name="T12" fmla="*/ 0 w 1312"/>
                  <a:gd name="T13" fmla="*/ 0 h 1283"/>
                  <a:gd name="T14" fmla="*/ 0 w 1312"/>
                  <a:gd name="T15" fmla="*/ 0 h 1283"/>
                  <a:gd name="T16" fmla="*/ 0 w 1312"/>
                  <a:gd name="T17" fmla="*/ 0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FF0000"/>
                </a:solidFill>
                <a:round/>
                <a:headEnd/>
                <a:tailEnd/>
              </a:ln>
            </p:spPr>
            <p:txBody>
              <a:bodyPr wrap="none" anchor="ctr"/>
              <a:lstStyle/>
              <a:p>
                <a:pPr fontAlgn="auto">
                  <a:spcBef>
                    <a:spcPts val="0"/>
                  </a:spcBef>
                  <a:spcAft>
                    <a:spcPts val="0"/>
                  </a:spcAft>
                  <a:defRPr/>
                </a:pPr>
                <a:endParaRPr lang="fr-FR" kern="0">
                  <a:solidFill>
                    <a:sysClr val="windowText" lastClr="000000"/>
                  </a:solidFill>
                </a:endParaRPr>
              </a:p>
            </p:txBody>
          </p:sp>
        </p:grpSp>
        <p:grpSp>
          <p:nvGrpSpPr>
            <p:cNvPr id="524" name="Group 37"/>
            <p:cNvGrpSpPr>
              <a:grpSpLocks/>
            </p:cNvGrpSpPr>
            <p:nvPr/>
          </p:nvGrpSpPr>
          <p:grpSpPr bwMode="auto">
            <a:xfrm rot="-2695088">
              <a:off x="4829175" y="2463801"/>
              <a:ext cx="382588" cy="461963"/>
              <a:chOff x="1435" y="2826"/>
              <a:chExt cx="241" cy="291"/>
            </a:xfrm>
          </p:grpSpPr>
          <p:sp>
            <p:nvSpPr>
              <p:cNvPr id="666" name="Line 38"/>
              <p:cNvSpPr>
                <a:spLocks noChangeShapeType="1"/>
              </p:cNvSpPr>
              <p:nvPr/>
            </p:nvSpPr>
            <p:spPr bwMode="auto">
              <a:xfrm rot="2700000" flipV="1">
                <a:off x="1632" y="3117"/>
                <a:ext cx="44" cy="0"/>
              </a:xfrm>
              <a:prstGeom prst="line">
                <a:avLst/>
              </a:prstGeom>
              <a:noFill/>
              <a:ln w="50800">
                <a:solidFill>
                  <a:srgbClr val="FF0000"/>
                </a:solidFill>
                <a:round/>
                <a:headEnd/>
                <a:tailEnd type="stealth" w="lg" len="lg"/>
              </a:ln>
            </p:spPr>
            <p:txBody>
              <a:bodyPr wrap="none" anchor="ctr"/>
              <a:lstStyle/>
              <a:p>
                <a:pPr fontAlgn="auto">
                  <a:spcBef>
                    <a:spcPts val="0"/>
                  </a:spcBef>
                  <a:spcAft>
                    <a:spcPts val="0"/>
                  </a:spcAft>
                  <a:defRPr/>
                </a:pPr>
                <a:endParaRPr lang="fr-FR" kern="0">
                  <a:solidFill>
                    <a:sysClr val="windowText" lastClr="000000"/>
                  </a:solidFill>
                </a:endParaRPr>
              </a:p>
            </p:txBody>
          </p:sp>
          <p:sp>
            <p:nvSpPr>
              <p:cNvPr id="667" name="Freeform 39"/>
              <p:cNvSpPr>
                <a:spLocks/>
              </p:cNvSpPr>
              <p:nvPr/>
            </p:nvSpPr>
            <p:spPr bwMode="auto">
              <a:xfrm rot="2700000">
                <a:off x="1360" y="2901"/>
                <a:ext cx="277" cy="127"/>
              </a:xfrm>
              <a:custGeom>
                <a:avLst/>
                <a:gdLst>
                  <a:gd name="T0" fmla="*/ 0 w 1312"/>
                  <a:gd name="T1" fmla="*/ 0 h 1283"/>
                  <a:gd name="T2" fmla="*/ 0 w 1312"/>
                  <a:gd name="T3" fmla="*/ 0 h 1283"/>
                  <a:gd name="T4" fmla="*/ 0 w 1312"/>
                  <a:gd name="T5" fmla="*/ 0 h 1283"/>
                  <a:gd name="T6" fmla="*/ 0 w 1312"/>
                  <a:gd name="T7" fmla="*/ 0 h 1283"/>
                  <a:gd name="T8" fmla="*/ 0 w 1312"/>
                  <a:gd name="T9" fmla="*/ 0 h 1283"/>
                  <a:gd name="T10" fmla="*/ 0 w 1312"/>
                  <a:gd name="T11" fmla="*/ 0 h 1283"/>
                  <a:gd name="T12" fmla="*/ 0 w 1312"/>
                  <a:gd name="T13" fmla="*/ 0 h 1283"/>
                  <a:gd name="T14" fmla="*/ 0 w 1312"/>
                  <a:gd name="T15" fmla="*/ 0 h 1283"/>
                  <a:gd name="T16" fmla="*/ 0 w 1312"/>
                  <a:gd name="T17" fmla="*/ 0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FF0000"/>
                </a:solidFill>
                <a:round/>
                <a:headEnd/>
                <a:tailEnd/>
              </a:ln>
            </p:spPr>
            <p:txBody>
              <a:bodyPr wrap="none" anchor="ctr"/>
              <a:lstStyle/>
              <a:p>
                <a:pPr fontAlgn="auto">
                  <a:spcBef>
                    <a:spcPts val="0"/>
                  </a:spcBef>
                  <a:spcAft>
                    <a:spcPts val="0"/>
                  </a:spcAft>
                  <a:defRPr/>
                </a:pPr>
                <a:endParaRPr lang="fr-FR" kern="0">
                  <a:solidFill>
                    <a:sysClr val="windowText" lastClr="000000"/>
                  </a:solidFill>
                </a:endParaRPr>
              </a:p>
            </p:txBody>
          </p:sp>
        </p:grpSp>
        <p:sp>
          <p:nvSpPr>
            <p:cNvPr id="525" name="Rectangle 40"/>
            <p:cNvSpPr>
              <a:spLocks noChangeArrowheads="1"/>
            </p:cNvSpPr>
            <p:nvPr/>
          </p:nvSpPr>
          <p:spPr bwMode="auto">
            <a:xfrm>
              <a:off x="1273175" y="2514600"/>
              <a:ext cx="1390650" cy="1041400"/>
            </a:xfrm>
            <a:prstGeom prst="rect">
              <a:avLst/>
            </a:prstGeom>
            <a:solidFill>
              <a:srgbClr val="FFFFFF"/>
            </a:solidFill>
            <a:ln w="25400">
              <a:solidFill>
                <a:srgbClr val="000000"/>
              </a:solidFill>
              <a:miter lim="800000"/>
              <a:headEnd/>
              <a:tailEnd/>
            </a:ln>
          </p:spPr>
          <p:txBody>
            <a:bodyPr wrap="none" lIns="90000" tIns="46800" rIns="90000" bIns="46800" anchor="ctr"/>
            <a:lstStyle/>
            <a:p>
              <a:pPr algn="ctr" eaLnBrk="0" fontAlgn="auto" hangingPunct="0">
                <a:spcBef>
                  <a:spcPts val="0"/>
                </a:spcBef>
                <a:spcAft>
                  <a:spcPts val="0"/>
                </a:spcAft>
                <a:defRPr/>
              </a:pPr>
              <a:r>
                <a:rPr lang="fr-FR" altLang="fr-FR" sz="2400" kern="0">
                  <a:solidFill>
                    <a:srgbClr val="000066"/>
                  </a:solidFill>
                  <a:cs typeface="Arial" charset="0"/>
                </a:rPr>
                <a:t>Laser</a:t>
              </a:r>
            </a:p>
          </p:txBody>
        </p:sp>
        <p:grpSp>
          <p:nvGrpSpPr>
            <p:cNvPr id="526" name="Group 116"/>
            <p:cNvGrpSpPr>
              <a:grpSpLocks/>
            </p:cNvGrpSpPr>
            <p:nvPr/>
          </p:nvGrpSpPr>
          <p:grpSpPr bwMode="auto">
            <a:xfrm>
              <a:off x="2852739" y="6178550"/>
              <a:ext cx="168275" cy="65088"/>
              <a:chOff x="3076" y="3013"/>
              <a:chExt cx="252" cy="81"/>
            </a:xfrm>
          </p:grpSpPr>
          <p:sp>
            <p:nvSpPr>
              <p:cNvPr id="664" name="Freeform 117"/>
              <p:cNvSpPr>
                <a:spLocks/>
              </p:cNvSpPr>
              <p:nvPr/>
            </p:nvSpPr>
            <p:spPr bwMode="auto">
              <a:xfrm>
                <a:off x="3076" y="3013"/>
                <a:ext cx="252" cy="81"/>
              </a:xfrm>
              <a:custGeom>
                <a:avLst/>
                <a:gdLst>
                  <a:gd name="T0" fmla="*/ 0 w 505"/>
                  <a:gd name="T1" fmla="*/ 0 h 161"/>
                  <a:gd name="T2" fmla="*/ 0 w 505"/>
                  <a:gd name="T3" fmla="*/ 1 h 161"/>
                  <a:gd name="T4" fmla="*/ 0 w 505"/>
                  <a:gd name="T5" fmla="*/ 2 h 161"/>
                  <a:gd name="T6" fmla="*/ 0 w 505"/>
                  <a:gd name="T7" fmla="*/ 2 h 161"/>
                  <a:gd name="T8" fmla="*/ 1 w 505"/>
                  <a:gd name="T9" fmla="*/ 2 h 161"/>
                  <a:gd name="T10" fmla="*/ 1 w 505"/>
                  <a:gd name="T11" fmla="*/ 2 h 161"/>
                  <a:gd name="T12" fmla="*/ 1 w 505"/>
                  <a:gd name="T13" fmla="*/ 2 h 161"/>
                  <a:gd name="T14" fmla="*/ 1 w 505"/>
                  <a:gd name="T15" fmla="*/ 2 h 161"/>
                  <a:gd name="T16" fmla="*/ 1 w 505"/>
                  <a:gd name="T17" fmla="*/ 2 h 161"/>
                  <a:gd name="T18" fmla="*/ 1 w 505"/>
                  <a:gd name="T19" fmla="*/ 2 h 161"/>
                  <a:gd name="T20" fmla="*/ 1 w 505"/>
                  <a:gd name="T21" fmla="*/ 2 h 161"/>
                  <a:gd name="T22" fmla="*/ 2 w 505"/>
                  <a:gd name="T23" fmla="*/ 2 h 161"/>
                  <a:gd name="T24" fmla="*/ 2 w 505"/>
                  <a:gd name="T25" fmla="*/ 2 h 161"/>
                  <a:gd name="T26" fmla="*/ 2 w 505"/>
                  <a:gd name="T27" fmla="*/ 2 h 161"/>
                  <a:gd name="T28" fmla="*/ 2 w 505"/>
                  <a:gd name="T29" fmla="*/ 2 h 161"/>
                  <a:gd name="T30" fmla="*/ 2 w 505"/>
                  <a:gd name="T31" fmla="*/ 2 h 161"/>
                  <a:gd name="T32" fmla="*/ 2 w 505"/>
                  <a:gd name="T33" fmla="*/ 2 h 161"/>
                  <a:gd name="T34" fmla="*/ 2 w 505"/>
                  <a:gd name="T35" fmla="*/ 2 h 161"/>
                  <a:gd name="T36" fmla="*/ 3 w 505"/>
                  <a:gd name="T37" fmla="*/ 2 h 161"/>
                  <a:gd name="T38" fmla="*/ 3 w 505"/>
                  <a:gd name="T39" fmla="*/ 2 h 161"/>
                  <a:gd name="T40" fmla="*/ 3 w 505"/>
                  <a:gd name="T41" fmla="*/ 2 h 161"/>
                  <a:gd name="T42" fmla="*/ 3 w 505"/>
                  <a:gd name="T43" fmla="*/ 1 h 161"/>
                  <a:gd name="T44" fmla="*/ 3 w 505"/>
                  <a:gd name="T45" fmla="*/ 0 h 161"/>
                  <a:gd name="T46" fmla="*/ 0 w 505"/>
                  <a:gd name="T47" fmla="*/ 0 h 16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05"/>
                  <a:gd name="T73" fmla="*/ 0 h 161"/>
                  <a:gd name="T74" fmla="*/ 505 w 505"/>
                  <a:gd name="T75" fmla="*/ 161 h 16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05" h="161">
                    <a:moveTo>
                      <a:pt x="0" y="0"/>
                    </a:moveTo>
                    <a:lnTo>
                      <a:pt x="102" y="128"/>
                    </a:lnTo>
                    <a:lnTo>
                      <a:pt x="111" y="135"/>
                    </a:lnTo>
                    <a:lnTo>
                      <a:pt x="123" y="141"/>
                    </a:lnTo>
                    <a:lnTo>
                      <a:pt x="138" y="145"/>
                    </a:lnTo>
                    <a:lnTo>
                      <a:pt x="155" y="151"/>
                    </a:lnTo>
                    <a:lnTo>
                      <a:pt x="176" y="155"/>
                    </a:lnTo>
                    <a:lnTo>
                      <a:pt x="191" y="156"/>
                    </a:lnTo>
                    <a:lnTo>
                      <a:pt x="208" y="158"/>
                    </a:lnTo>
                    <a:lnTo>
                      <a:pt x="225" y="159"/>
                    </a:lnTo>
                    <a:lnTo>
                      <a:pt x="247" y="161"/>
                    </a:lnTo>
                    <a:lnTo>
                      <a:pt x="261" y="161"/>
                    </a:lnTo>
                    <a:lnTo>
                      <a:pt x="282" y="159"/>
                    </a:lnTo>
                    <a:lnTo>
                      <a:pt x="300" y="158"/>
                    </a:lnTo>
                    <a:lnTo>
                      <a:pt x="319" y="156"/>
                    </a:lnTo>
                    <a:lnTo>
                      <a:pt x="337" y="155"/>
                    </a:lnTo>
                    <a:lnTo>
                      <a:pt x="354" y="150"/>
                    </a:lnTo>
                    <a:lnTo>
                      <a:pt x="371" y="147"/>
                    </a:lnTo>
                    <a:lnTo>
                      <a:pt x="386" y="141"/>
                    </a:lnTo>
                    <a:lnTo>
                      <a:pt x="398" y="134"/>
                    </a:lnTo>
                    <a:lnTo>
                      <a:pt x="403" y="130"/>
                    </a:lnTo>
                    <a:lnTo>
                      <a:pt x="411" y="124"/>
                    </a:lnTo>
                    <a:lnTo>
                      <a:pt x="505" y="0"/>
                    </a:lnTo>
                    <a:lnTo>
                      <a:pt x="0" y="0"/>
                    </a:lnTo>
                    <a:close/>
                  </a:path>
                </a:pathLst>
              </a:custGeom>
              <a:solidFill>
                <a:srgbClr val="000000"/>
              </a:solidFill>
              <a:ln w="9525">
                <a:noFill/>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665" name="Freeform 118"/>
              <p:cNvSpPr>
                <a:spLocks/>
              </p:cNvSpPr>
              <p:nvPr/>
            </p:nvSpPr>
            <p:spPr bwMode="auto">
              <a:xfrm>
                <a:off x="3116" y="3013"/>
                <a:ext cx="112" cy="81"/>
              </a:xfrm>
              <a:custGeom>
                <a:avLst/>
                <a:gdLst>
                  <a:gd name="T0" fmla="*/ 0 w 225"/>
                  <a:gd name="T1" fmla="*/ 0 h 161"/>
                  <a:gd name="T2" fmla="*/ 0 w 225"/>
                  <a:gd name="T3" fmla="*/ 2 h 161"/>
                  <a:gd name="T4" fmla="*/ 0 w 225"/>
                  <a:gd name="T5" fmla="*/ 2 h 161"/>
                  <a:gd name="T6" fmla="*/ 0 w 225"/>
                  <a:gd name="T7" fmla="*/ 2 h 161"/>
                  <a:gd name="T8" fmla="*/ 0 w 225"/>
                  <a:gd name="T9" fmla="*/ 2 h 161"/>
                  <a:gd name="T10" fmla="*/ 1 w 225"/>
                  <a:gd name="T11" fmla="*/ 2 h 161"/>
                  <a:gd name="T12" fmla="*/ 1 w 225"/>
                  <a:gd name="T13" fmla="*/ 2 h 161"/>
                  <a:gd name="T14" fmla="*/ 1 w 225"/>
                  <a:gd name="T15" fmla="*/ 2 h 161"/>
                  <a:gd name="T16" fmla="*/ 1 w 225"/>
                  <a:gd name="T17" fmla="*/ 2 h 161"/>
                  <a:gd name="T18" fmla="*/ 1 w 225"/>
                  <a:gd name="T19" fmla="*/ 2 h 161"/>
                  <a:gd name="T20" fmla="*/ 1 w 225"/>
                  <a:gd name="T21" fmla="*/ 0 h 161"/>
                  <a:gd name="T22" fmla="*/ 0 w 225"/>
                  <a:gd name="T23" fmla="*/ 0 h 16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5"/>
                  <a:gd name="T37" fmla="*/ 0 h 161"/>
                  <a:gd name="T38" fmla="*/ 225 w 225"/>
                  <a:gd name="T39" fmla="*/ 161 h 16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5" h="161">
                    <a:moveTo>
                      <a:pt x="0" y="0"/>
                    </a:moveTo>
                    <a:lnTo>
                      <a:pt x="62" y="145"/>
                    </a:lnTo>
                    <a:lnTo>
                      <a:pt x="75" y="151"/>
                    </a:lnTo>
                    <a:lnTo>
                      <a:pt x="96" y="155"/>
                    </a:lnTo>
                    <a:lnTo>
                      <a:pt x="111" y="156"/>
                    </a:lnTo>
                    <a:lnTo>
                      <a:pt x="128" y="158"/>
                    </a:lnTo>
                    <a:lnTo>
                      <a:pt x="145" y="159"/>
                    </a:lnTo>
                    <a:lnTo>
                      <a:pt x="167" y="161"/>
                    </a:lnTo>
                    <a:lnTo>
                      <a:pt x="181" y="161"/>
                    </a:lnTo>
                    <a:lnTo>
                      <a:pt x="202" y="159"/>
                    </a:lnTo>
                    <a:lnTo>
                      <a:pt x="225" y="0"/>
                    </a:lnTo>
                    <a:lnTo>
                      <a:pt x="0" y="0"/>
                    </a:lnTo>
                    <a:close/>
                  </a:path>
                </a:pathLst>
              </a:custGeom>
              <a:solidFill>
                <a:srgbClr val="404040"/>
              </a:solidFill>
              <a:ln w="9525">
                <a:noFill/>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527" name="Group 119"/>
            <p:cNvGrpSpPr>
              <a:grpSpLocks/>
            </p:cNvGrpSpPr>
            <p:nvPr/>
          </p:nvGrpSpPr>
          <p:grpSpPr bwMode="auto">
            <a:xfrm>
              <a:off x="2776539" y="5961063"/>
              <a:ext cx="306387" cy="234950"/>
              <a:chOff x="2960" y="2743"/>
              <a:chExt cx="463" cy="293"/>
            </a:xfrm>
          </p:grpSpPr>
          <p:sp>
            <p:nvSpPr>
              <p:cNvPr id="657" name="Freeform 120"/>
              <p:cNvSpPr>
                <a:spLocks/>
              </p:cNvSpPr>
              <p:nvPr/>
            </p:nvSpPr>
            <p:spPr bwMode="auto">
              <a:xfrm>
                <a:off x="2960" y="2743"/>
                <a:ext cx="463" cy="293"/>
              </a:xfrm>
              <a:custGeom>
                <a:avLst/>
                <a:gdLst>
                  <a:gd name="T0" fmla="*/ 1 w 926"/>
                  <a:gd name="T1" fmla="*/ 1 h 585"/>
                  <a:gd name="T2" fmla="*/ 1 w 926"/>
                  <a:gd name="T3" fmla="*/ 1 h 585"/>
                  <a:gd name="T4" fmla="*/ 1 w 926"/>
                  <a:gd name="T5" fmla="*/ 1 h 585"/>
                  <a:gd name="T6" fmla="*/ 1 w 926"/>
                  <a:gd name="T7" fmla="*/ 1 h 585"/>
                  <a:gd name="T8" fmla="*/ 1 w 926"/>
                  <a:gd name="T9" fmla="*/ 1 h 585"/>
                  <a:gd name="T10" fmla="*/ 1 w 926"/>
                  <a:gd name="T11" fmla="*/ 1 h 585"/>
                  <a:gd name="T12" fmla="*/ 1 w 926"/>
                  <a:gd name="T13" fmla="*/ 2 h 585"/>
                  <a:gd name="T14" fmla="*/ 1 w 926"/>
                  <a:gd name="T15" fmla="*/ 2 h 585"/>
                  <a:gd name="T16" fmla="*/ 1 w 926"/>
                  <a:gd name="T17" fmla="*/ 2 h 585"/>
                  <a:gd name="T18" fmla="*/ 1 w 926"/>
                  <a:gd name="T19" fmla="*/ 2 h 585"/>
                  <a:gd name="T20" fmla="*/ 1 w 926"/>
                  <a:gd name="T21" fmla="*/ 2 h 585"/>
                  <a:gd name="T22" fmla="*/ 1 w 926"/>
                  <a:gd name="T23" fmla="*/ 2 h 585"/>
                  <a:gd name="T24" fmla="*/ 1 w 926"/>
                  <a:gd name="T25" fmla="*/ 2 h 585"/>
                  <a:gd name="T26" fmla="*/ 1 w 926"/>
                  <a:gd name="T27" fmla="*/ 3 h 585"/>
                  <a:gd name="T28" fmla="*/ 0 w 926"/>
                  <a:gd name="T29" fmla="*/ 3 h 585"/>
                  <a:gd name="T30" fmla="*/ 1 w 926"/>
                  <a:gd name="T31" fmla="*/ 3 h 585"/>
                  <a:gd name="T32" fmla="*/ 1 w 926"/>
                  <a:gd name="T33" fmla="*/ 3 h 585"/>
                  <a:gd name="T34" fmla="*/ 1 w 926"/>
                  <a:gd name="T35" fmla="*/ 3 h 585"/>
                  <a:gd name="T36" fmla="*/ 1 w 926"/>
                  <a:gd name="T37" fmla="*/ 3 h 585"/>
                  <a:gd name="T38" fmla="*/ 1 w 926"/>
                  <a:gd name="T39" fmla="*/ 4 h 585"/>
                  <a:gd name="T40" fmla="*/ 1 w 926"/>
                  <a:gd name="T41" fmla="*/ 4 h 585"/>
                  <a:gd name="T42" fmla="*/ 1 w 926"/>
                  <a:gd name="T43" fmla="*/ 4 h 585"/>
                  <a:gd name="T44" fmla="*/ 2 w 926"/>
                  <a:gd name="T45" fmla="*/ 5 h 585"/>
                  <a:gd name="T46" fmla="*/ 2 w 926"/>
                  <a:gd name="T47" fmla="*/ 5 h 585"/>
                  <a:gd name="T48" fmla="*/ 3 w 926"/>
                  <a:gd name="T49" fmla="*/ 5 h 585"/>
                  <a:gd name="T50" fmla="*/ 4 w 926"/>
                  <a:gd name="T51" fmla="*/ 5 h 585"/>
                  <a:gd name="T52" fmla="*/ 5 w 926"/>
                  <a:gd name="T53" fmla="*/ 5 h 585"/>
                  <a:gd name="T54" fmla="*/ 5 w 926"/>
                  <a:gd name="T55" fmla="*/ 5 h 585"/>
                  <a:gd name="T56" fmla="*/ 6 w 926"/>
                  <a:gd name="T57" fmla="*/ 5 h 585"/>
                  <a:gd name="T58" fmla="*/ 6 w 926"/>
                  <a:gd name="T59" fmla="*/ 5 h 585"/>
                  <a:gd name="T60" fmla="*/ 7 w 926"/>
                  <a:gd name="T61" fmla="*/ 5 h 585"/>
                  <a:gd name="T62" fmla="*/ 7 w 926"/>
                  <a:gd name="T63" fmla="*/ 4 h 585"/>
                  <a:gd name="T64" fmla="*/ 7 w 926"/>
                  <a:gd name="T65" fmla="*/ 3 h 585"/>
                  <a:gd name="T66" fmla="*/ 7 w 926"/>
                  <a:gd name="T67" fmla="*/ 3 h 585"/>
                  <a:gd name="T68" fmla="*/ 7 w 926"/>
                  <a:gd name="T69" fmla="*/ 3 h 585"/>
                  <a:gd name="T70" fmla="*/ 7 w 926"/>
                  <a:gd name="T71" fmla="*/ 3 h 585"/>
                  <a:gd name="T72" fmla="*/ 7 w 926"/>
                  <a:gd name="T73" fmla="*/ 3 h 585"/>
                  <a:gd name="T74" fmla="*/ 7 w 926"/>
                  <a:gd name="T75" fmla="*/ 3 h 585"/>
                  <a:gd name="T76" fmla="*/ 7 w 926"/>
                  <a:gd name="T77" fmla="*/ 3 h 585"/>
                  <a:gd name="T78" fmla="*/ 7 w 926"/>
                  <a:gd name="T79" fmla="*/ 2 h 585"/>
                  <a:gd name="T80" fmla="*/ 7 w 926"/>
                  <a:gd name="T81" fmla="*/ 2 h 585"/>
                  <a:gd name="T82" fmla="*/ 7 w 926"/>
                  <a:gd name="T83" fmla="*/ 2 h 585"/>
                  <a:gd name="T84" fmla="*/ 7 w 926"/>
                  <a:gd name="T85" fmla="*/ 2 h 585"/>
                  <a:gd name="T86" fmla="*/ 7 w 926"/>
                  <a:gd name="T87" fmla="*/ 2 h 585"/>
                  <a:gd name="T88" fmla="*/ 7 w 926"/>
                  <a:gd name="T89" fmla="*/ 2 h 585"/>
                  <a:gd name="T90" fmla="*/ 7 w 926"/>
                  <a:gd name="T91" fmla="*/ 1 h 585"/>
                  <a:gd name="T92" fmla="*/ 7 w 926"/>
                  <a:gd name="T93" fmla="*/ 1 h 585"/>
                  <a:gd name="T94" fmla="*/ 7 w 926"/>
                  <a:gd name="T95" fmla="*/ 1 h 585"/>
                  <a:gd name="T96" fmla="*/ 7 w 926"/>
                  <a:gd name="T97" fmla="*/ 1 h 585"/>
                  <a:gd name="T98" fmla="*/ 7 w 926"/>
                  <a:gd name="T99" fmla="*/ 1 h 585"/>
                  <a:gd name="T100" fmla="*/ 7 w 926"/>
                  <a:gd name="T101" fmla="*/ 1 h 585"/>
                  <a:gd name="T102" fmla="*/ 7 w 926"/>
                  <a:gd name="T103" fmla="*/ 1 h 585"/>
                  <a:gd name="T104" fmla="*/ 1 w 926"/>
                  <a:gd name="T105" fmla="*/ 0 h 58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6"/>
                  <a:gd name="T160" fmla="*/ 0 h 585"/>
                  <a:gd name="T161" fmla="*/ 926 w 926"/>
                  <a:gd name="T162" fmla="*/ 585 h 58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6" h="585">
                    <a:moveTo>
                      <a:pt x="27" y="0"/>
                    </a:moveTo>
                    <a:lnTo>
                      <a:pt x="22" y="16"/>
                    </a:lnTo>
                    <a:lnTo>
                      <a:pt x="23" y="23"/>
                    </a:lnTo>
                    <a:lnTo>
                      <a:pt x="26" y="31"/>
                    </a:lnTo>
                    <a:lnTo>
                      <a:pt x="27" y="48"/>
                    </a:lnTo>
                    <a:lnTo>
                      <a:pt x="23" y="60"/>
                    </a:lnTo>
                    <a:lnTo>
                      <a:pt x="18" y="70"/>
                    </a:lnTo>
                    <a:lnTo>
                      <a:pt x="12" y="78"/>
                    </a:lnTo>
                    <a:lnTo>
                      <a:pt x="6" y="92"/>
                    </a:lnTo>
                    <a:lnTo>
                      <a:pt x="6" y="102"/>
                    </a:lnTo>
                    <a:lnTo>
                      <a:pt x="12" y="112"/>
                    </a:lnTo>
                    <a:lnTo>
                      <a:pt x="18" y="122"/>
                    </a:lnTo>
                    <a:lnTo>
                      <a:pt x="29" y="132"/>
                    </a:lnTo>
                    <a:lnTo>
                      <a:pt x="35" y="143"/>
                    </a:lnTo>
                    <a:lnTo>
                      <a:pt x="35" y="150"/>
                    </a:lnTo>
                    <a:lnTo>
                      <a:pt x="31" y="159"/>
                    </a:lnTo>
                    <a:lnTo>
                      <a:pt x="22" y="166"/>
                    </a:lnTo>
                    <a:lnTo>
                      <a:pt x="14" y="176"/>
                    </a:lnTo>
                    <a:lnTo>
                      <a:pt x="8" y="184"/>
                    </a:lnTo>
                    <a:lnTo>
                      <a:pt x="6" y="192"/>
                    </a:lnTo>
                    <a:lnTo>
                      <a:pt x="12" y="202"/>
                    </a:lnTo>
                    <a:lnTo>
                      <a:pt x="19" y="211"/>
                    </a:lnTo>
                    <a:lnTo>
                      <a:pt x="27" y="219"/>
                    </a:lnTo>
                    <a:lnTo>
                      <a:pt x="31" y="226"/>
                    </a:lnTo>
                    <a:lnTo>
                      <a:pt x="35" y="235"/>
                    </a:lnTo>
                    <a:lnTo>
                      <a:pt x="31" y="246"/>
                    </a:lnTo>
                    <a:lnTo>
                      <a:pt x="22" y="255"/>
                    </a:lnTo>
                    <a:lnTo>
                      <a:pt x="12" y="263"/>
                    </a:lnTo>
                    <a:lnTo>
                      <a:pt x="2" y="274"/>
                    </a:lnTo>
                    <a:lnTo>
                      <a:pt x="0" y="284"/>
                    </a:lnTo>
                    <a:lnTo>
                      <a:pt x="4" y="295"/>
                    </a:lnTo>
                    <a:lnTo>
                      <a:pt x="14" y="303"/>
                    </a:lnTo>
                    <a:lnTo>
                      <a:pt x="23" y="312"/>
                    </a:lnTo>
                    <a:lnTo>
                      <a:pt x="33" y="322"/>
                    </a:lnTo>
                    <a:lnTo>
                      <a:pt x="39" y="337"/>
                    </a:lnTo>
                    <a:lnTo>
                      <a:pt x="33" y="351"/>
                    </a:lnTo>
                    <a:lnTo>
                      <a:pt x="23" y="362"/>
                    </a:lnTo>
                    <a:lnTo>
                      <a:pt x="19" y="371"/>
                    </a:lnTo>
                    <a:lnTo>
                      <a:pt x="19" y="380"/>
                    </a:lnTo>
                    <a:lnTo>
                      <a:pt x="22" y="386"/>
                    </a:lnTo>
                    <a:lnTo>
                      <a:pt x="29" y="394"/>
                    </a:lnTo>
                    <a:lnTo>
                      <a:pt x="43" y="407"/>
                    </a:lnTo>
                    <a:lnTo>
                      <a:pt x="65" y="430"/>
                    </a:lnTo>
                    <a:lnTo>
                      <a:pt x="109" y="467"/>
                    </a:lnTo>
                    <a:lnTo>
                      <a:pt x="146" y="497"/>
                    </a:lnTo>
                    <a:lnTo>
                      <a:pt x="169" y="513"/>
                    </a:lnTo>
                    <a:lnTo>
                      <a:pt x="192" y="525"/>
                    </a:lnTo>
                    <a:lnTo>
                      <a:pt x="220" y="538"/>
                    </a:lnTo>
                    <a:lnTo>
                      <a:pt x="259" y="556"/>
                    </a:lnTo>
                    <a:lnTo>
                      <a:pt x="317" y="572"/>
                    </a:lnTo>
                    <a:lnTo>
                      <a:pt x="361" y="579"/>
                    </a:lnTo>
                    <a:lnTo>
                      <a:pt x="407" y="583"/>
                    </a:lnTo>
                    <a:lnTo>
                      <a:pt x="467" y="585"/>
                    </a:lnTo>
                    <a:lnTo>
                      <a:pt x="530" y="583"/>
                    </a:lnTo>
                    <a:lnTo>
                      <a:pt x="586" y="582"/>
                    </a:lnTo>
                    <a:lnTo>
                      <a:pt x="634" y="576"/>
                    </a:lnTo>
                    <a:lnTo>
                      <a:pt x="676" y="568"/>
                    </a:lnTo>
                    <a:lnTo>
                      <a:pt x="706" y="559"/>
                    </a:lnTo>
                    <a:lnTo>
                      <a:pt x="733" y="548"/>
                    </a:lnTo>
                    <a:lnTo>
                      <a:pt x="754" y="537"/>
                    </a:lnTo>
                    <a:lnTo>
                      <a:pt x="771" y="528"/>
                    </a:lnTo>
                    <a:lnTo>
                      <a:pt x="789" y="513"/>
                    </a:lnTo>
                    <a:lnTo>
                      <a:pt x="844" y="453"/>
                    </a:lnTo>
                    <a:lnTo>
                      <a:pt x="887" y="402"/>
                    </a:lnTo>
                    <a:lnTo>
                      <a:pt x="903" y="376"/>
                    </a:lnTo>
                    <a:lnTo>
                      <a:pt x="906" y="365"/>
                    </a:lnTo>
                    <a:lnTo>
                      <a:pt x="908" y="357"/>
                    </a:lnTo>
                    <a:lnTo>
                      <a:pt x="908" y="348"/>
                    </a:lnTo>
                    <a:lnTo>
                      <a:pt x="900" y="337"/>
                    </a:lnTo>
                    <a:lnTo>
                      <a:pt x="895" y="331"/>
                    </a:lnTo>
                    <a:lnTo>
                      <a:pt x="892" y="321"/>
                    </a:lnTo>
                    <a:lnTo>
                      <a:pt x="895" y="311"/>
                    </a:lnTo>
                    <a:lnTo>
                      <a:pt x="900" y="303"/>
                    </a:lnTo>
                    <a:lnTo>
                      <a:pt x="906" y="295"/>
                    </a:lnTo>
                    <a:lnTo>
                      <a:pt x="913" y="287"/>
                    </a:lnTo>
                    <a:lnTo>
                      <a:pt x="921" y="278"/>
                    </a:lnTo>
                    <a:lnTo>
                      <a:pt x="926" y="269"/>
                    </a:lnTo>
                    <a:lnTo>
                      <a:pt x="925" y="257"/>
                    </a:lnTo>
                    <a:lnTo>
                      <a:pt x="920" y="249"/>
                    </a:lnTo>
                    <a:lnTo>
                      <a:pt x="913" y="240"/>
                    </a:lnTo>
                    <a:lnTo>
                      <a:pt x="906" y="233"/>
                    </a:lnTo>
                    <a:lnTo>
                      <a:pt x="899" y="224"/>
                    </a:lnTo>
                    <a:lnTo>
                      <a:pt x="896" y="215"/>
                    </a:lnTo>
                    <a:lnTo>
                      <a:pt x="899" y="207"/>
                    </a:lnTo>
                    <a:lnTo>
                      <a:pt x="908" y="195"/>
                    </a:lnTo>
                    <a:lnTo>
                      <a:pt x="917" y="187"/>
                    </a:lnTo>
                    <a:lnTo>
                      <a:pt x="921" y="177"/>
                    </a:lnTo>
                    <a:lnTo>
                      <a:pt x="921" y="164"/>
                    </a:lnTo>
                    <a:lnTo>
                      <a:pt x="916" y="153"/>
                    </a:lnTo>
                    <a:lnTo>
                      <a:pt x="906" y="143"/>
                    </a:lnTo>
                    <a:lnTo>
                      <a:pt x="903" y="136"/>
                    </a:lnTo>
                    <a:lnTo>
                      <a:pt x="899" y="126"/>
                    </a:lnTo>
                    <a:lnTo>
                      <a:pt x="900" y="115"/>
                    </a:lnTo>
                    <a:lnTo>
                      <a:pt x="908" y="105"/>
                    </a:lnTo>
                    <a:lnTo>
                      <a:pt x="913" y="99"/>
                    </a:lnTo>
                    <a:lnTo>
                      <a:pt x="921" y="92"/>
                    </a:lnTo>
                    <a:lnTo>
                      <a:pt x="925" y="82"/>
                    </a:lnTo>
                    <a:lnTo>
                      <a:pt x="926" y="71"/>
                    </a:lnTo>
                    <a:lnTo>
                      <a:pt x="924" y="65"/>
                    </a:lnTo>
                    <a:lnTo>
                      <a:pt x="916" y="54"/>
                    </a:lnTo>
                    <a:lnTo>
                      <a:pt x="908" y="46"/>
                    </a:lnTo>
                    <a:lnTo>
                      <a:pt x="903" y="34"/>
                    </a:lnTo>
                    <a:lnTo>
                      <a:pt x="903" y="23"/>
                    </a:lnTo>
                    <a:lnTo>
                      <a:pt x="906" y="15"/>
                    </a:lnTo>
                    <a:lnTo>
                      <a:pt x="904" y="0"/>
                    </a:lnTo>
                    <a:lnTo>
                      <a:pt x="27" y="0"/>
                    </a:lnTo>
                    <a:close/>
                  </a:path>
                </a:pathLst>
              </a:custGeom>
              <a:solidFill>
                <a:srgbClr val="FFC080"/>
              </a:solidFill>
              <a:ln w="9525">
                <a:noFill/>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658" name="Freeform 121"/>
              <p:cNvSpPr>
                <a:spLocks/>
              </p:cNvSpPr>
              <p:nvPr/>
            </p:nvSpPr>
            <p:spPr bwMode="auto">
              <a:xfrm>
                <a:off x="2963" y="2782"/>
                <a:ext cx="57" cy="40"/>
              </a:xfrm>
              <a:custGeom>
                <a:avLst/>
                <a:gdLst>
                  <a:gd name="T0" fmla="*/ 0 w 115"/>
                  <a:gd name="T1" fmla="*/ 0 h 81"/>
                  <a:gd name="T2" fmla="*/ 0 w 115"/>
                  <a:gd name="T3" fmla="*/ 0 h 81"/>
                  <a:gd name="T4" fmla="*/ 0 w 115"/>
                  <a:gd name="T5" fmla="*/ 0 h 81"/>
                  <a:gd name="T6" fmla="*/ 0 w 115"/>
                  <a:gd name="T7" fmla="*/ 0 h 81"/>
                  <a:gd name="T8" fmla="*/ 0 w 115"/>
                  <a:gd name="T9" fmla="*/ 0 h 81"/>
                  <a:gd name="T10" fmla="*/ 0 w 115"/>
                  <a:gd name="T11" fmla="*/ 0 h 81"/>
                  <a:gd name="T12" fmla="*/ 0 w 115"/>
                  <a:gd name="T13" fmla="*/ 0 h 81"/>
                  <a:gd name="T14" fmla="*/ 0 w 115"/>
                  <a:gd name="T15" fmla="*/ 0 h 81"/>
                  <a:gd name="T16" fmla="*/ 0 w 115"/>
                  <a:gd name="T17" fmla="*/ 0 h 81"/>
                  <a:gd name="T18" fmla="*/ 0 w 115"/>
                  <a:gd name="T19" fmla="*/ 0 h 81"/>
                  <a:gd name="T20" fmla="*/ 0 w 115"/>
                  <a:gd name="T21" fmla="*/ 0 h 81"/>
                  <a:gd name="T22" fmla="*/ 0 w 115"/>
                  <a:gd name="T23" fmla="*/ 0 h 81"/>
                  <a:gd name="T24" fmla="*/ 0 w 115"/>
                  <a:gd name="T25" fmla="*/ 0 h 81"/>
                  <a:gd name="T26" fmla="*/ 0 w 115"/>
                  <a:gd name="T27" fmla="*/ 0 h 81"/>
                  <a:gd name="T28" fmla="*/ 0 w 115"/>
                  <a:gd name="T29" fmla="*/ 0 h 81"/>
                  <a:gd name="T30" fmla="*/ 0 w 115"/>
                  <a:gd name="T31" fmla="*/ 0 h 81"/>
                  <a:gd name="T32" fmla="*/ 0 w 115"/>
                  <a:gd name="T33" fmla="*/ 0 h 81"/>
                  <a:gd name="T34" fmla="*/ 0 w 115"/>
                  <a:gd name="T35" fmla="*/ 0 h 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5"/>
                  <a:gd name="T55" fmla="*/ 0 h 81"/>
                  <a:gd name="T56" fmla="*/ 115 w 115"/>
                  <a:gd name="T57" fmla="*/ 81 h 8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5" h="81">
                    <a:moveTo>
                      <a:pt x="6" y="0"/>
                    </a:moveTo>
                    <a:lnTo>
                      <a:pt x="13" y="10"/>
                    </a:lnTo>
                    <a:lnTo>
                      <a:pt x="25" y="21"/>
                    </a:lnTo>
                    <a:lnTo>
                      <a:pt x="45" y="35"/>
                    </a:lnTo>
                    <a:lnTo>
                      <a:pt x="69" y="47"/>
                    </a:lnTo>
                    <a:lnTo>
                      <a:pt x="92" y="54"/>
                    </a:lnTo>
                    <a:lnTo>
                      <a:pt x="115" y="58"/>
                    </a:lnTo>
                    <a:lnTo>
                      <a:pt x="106" y="72"/>
                    </a:lnTo>
                    <a:lnTo>
                      <a:pt x="76" y="69"/>
                    </a:lnTo>
                    <a:lnTo>
                      <a:pt x="45" y="71"/>
                    </a:lnTo>
                    <a:lnTo>
                      <a:pt x="25" y="81"/>
                    </a:lnTo>
                    <a:lnTo>
                      <a:pt x="29" y="72"/>
                    </a:lnTo>
                    <a:lnTo>
                      <a:pt x="27" y="64"/>
                    </a:lnTo>
                    <a:lnTo>
                      <a:pt x="21" y="51"/>
                    </a:lnTo>
                    <a:lnTo>
                      <a:pt x="12" y="40"/>
                    </a:lnTo>
                    <a:lnTo>
                      <a:pt x="2" y="27"/>
                    </a:lnTo>
                    <a:lnTo>
                      <a:pt x="0" y="14"/>
                    </a:lnTo>
                    <a:lnTo>
                      <a:pt x="6" y="0"/>
                    </a:lnTo>
                    <a:close/>
                  </a:path>
                </a:pathLst>
              </a:custGeom>
              <a:solidFill>
                <a:srgbClr val="FFA040"/>
              </a:solidFill>
              <a:ln w="9525">
                <a:noFill/>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659" name="Freeform 122"/>
              <p:cNvSpPr>
                <a:spLocks/>
              </p:cNvSpPr>
              <p:nvPr/>
            </p:nvSpPr>
            <p:spPr bwMode="auto">
              <a:xfrm>
                <a:off x="2964" y="2832"/>
                <a:ext cx="76" cy="34"/>
              </a:xfrm>
              <a:custGeom>
                <a:avLst/>
                <a:gdLst>
                  <a:gd name="T0" fmla="*/ 0 w 151"/>
                  <a:gd name="T1" fmla="*/ 0 h 69"/>
                  <a:gd name="T2" fmla="*/ 1 w 151"/>
                  <a:gd name="T3" fmla="*/ 0 h 69"/>
                  <a:gd name="T4" fmla="*/ 1 w 151"/>
                  <a:gd name="T5" fmla="*/ 0 h 69"/>
                  <a:gd name="T6" fmla="*/ 1 w 151"/>
                  <a:gd name="T7" fmla="*/ 0 h 69"/>
                  <a:gd name="T8" fmla="*/ 1 w 151"/>
                  <a:gd name="T9" fmla="*/ 0 h 69"/>
                  <a:gd name="T10" fmla="*/ 1 w 151"/>
                  <a:gd name="T11" fmla="*/ 0 h 69"/>
                  <a:gd name="T12" fmla="*/ 1 w 151"/>
                  <a:gd name="T13" fmla="*/ 0 h 69"/>
                  <a:gd name="T14" fmla="*/ 2 w 151"/>
                  <a:gd name="T15" fmla="*/ 0 h 69"/>
                  <a:gd name="T16" fmla="*/ 2 w 151"/>
                  <a:gd name="T17" fmla="*/ 0 h 69"/>
                  <a:gd name="T18" fmla="*/ 1 w 151"/>
                  <a:gd name="T19" fmla="*/ 0 h 69"/>
                  <a:gd name="T20" fmla="*/ 1 w 151"/>
                  <a:gd name="T21" fmla="*/ 0 h 69"/>
                  <a:gd name="T22" fmla="*/ 1 w 151"/>
                  <a:gd name="T23" fmla="*/ 0 h 69"/>
                  <a:gd name="T24" fmla="*/ 1 w 151"/>
                  <a:gd name="T25" fmla="*/ 0 h 69"/>
                  <a:gd name="T26" fmla="*/ 1 w 151"/>
                  <a:gd name="T27" fmla="*/ 0 h 69"/>
                  <a:gd name="T28" fmla="*/ 1 w 151"/>
                  <a:gd name="T29" fmla="*/ 0 h 69"/>
                  <a:gd name="T30" fmla="*/ 1 w 151"/>
                  <a:gd name="T31" fmla="*/ 0 h 69"/>
                  <a:gd name="T32" fmla="*/ 1 w 151"/>
                  <a:gd name="T33" fmla="*/ 0 h 69"/>
                  <a:gd name="T34" fmla="*/ 0 w 151"/>
                  <a:gd name="T35" fmla="*/ 0 h 69"/>
                  <a:gd name="T36" fmla="*/ 0 w 151"/>
                  <a:gd name="T37" fmla="*/ 0 h 6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1"/>
                  <a:gd name="T58" fmla="*/ 0 h 69"/>
                  <a:gd name="T59" fmla="*/ 151 w 151"/>
                  <a:gd name="T60" fmla="*/ 69 h 6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1" h="69">
                    <a:moveTo>
                      <a:pt x="0" y="9"/>
                    </a:moveTo>
                    <a:lnTo>
                      <a:pt x="4" y="0"/>
                    </a:lnTo>
                    <a:lnTo>
                      <a:pt x="10" y="9"/>
                    </a:lnTo>
                    <a:lnTo>
                      <a:pt x="21" y="13"/>
                    </a:lnTo>
                    <a:lnTo>
                      <a:pt x="43" y="20"/>
                    </a:lnTo>
                    <a:lnTo>
                      <a:pt x="65" y="26"/>
                    </a:lnTo>
                    <a:lnTo>
                      <a:pt x="100" y="31"/>
                    </a:lnTo>
                    <a:lnTo>
                      <a:pt x="139" y="37"/>
                    </a:lnTo>
                    <a:lnTo>
                      <a:pt x="151" y="65"/>
                    </a:lnTo>
                    <a:lnTo>
                      <a:pt x="108" y="57"/>
                    </a:lnTo>
                    <a:lnTo>
                      <a:pt x="73" y="54"/>
                    </a:lnTo>
                    <a:lnTo>
                      <a:pt x="45" y="58"/>
                    </a:lnTo>
                    <a:lnTo>
                      <a:pt x="25" y="69"/>
                    </a:lnTo>
                    <a:lnTo>
                      <a:pt x="25" y="60"/>
                    </a:lnTo>
                    <a:lnTo>
                      <a:pt x="25" y="51"/>
                    </a:lnTo>
                    <a:lnTo>
                      <a:pt x="21" y="43"/>
                    </a:lnTo>
                    <a:lnTo>
                      <a:pt x="10" y="30"/>
                    </a:lnTo>
                    <a:lnTo>
                      <a:pt x="0" y="19"/>
                    </a:lnTo>
                    <a:lnTo>
                      <a:pt x="0" y="9"/>
                    </a:lnTo>
                    <a:close/>
                  </a:path>
                </a:pathLst>
              </a:custGeom>
              <a:solidFill>
                <a:srgbClr val="FFA040"/>
              </a:solidFill>
              <a:ln w="9525">
                <a:noFill/>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660" name="Freeform 123"/>
              <p:cNvSpPr>
                <a:spLocks/>
              </p:cNvSpPr>
              <p:nvPr/>
            </p:nvSpPr>
            <p:spPr bwMode="auto">
              <a:xfrm>
                <a:off x="2961" y="2875"/>
                <a:ext cx="89" cy="43"/>
              </a:xfrm>
              <a:custGeom>
                <a:avLst/>
                <a:gdLst>
                  <a:gd name="T0" fmla="*/ 1 w 177"/>
                  <a:gd name="T1" fmla="*/ 1 h 85"/>
                  <a:gd name="T2" fmla="*/ 1 w 177"/>
                  <a:gd name="T3" fmla="*/ 0 h 85"/>
                  <a:gd name="T4" fmla="*/ 1 w 177"/>
                  <a:gd name="T5" fmla="*/ 1 h 85"/>
                  <a:gd name="T6" fmla="*/ 1 w 177"/>
                  <a:gd name="T7" fmla="*/ 1 h 85"/>
                  <a:gd name="T8" fmla="*/ 1 w 177"/>
                  <a:gd name="T9" fmla="*/ 1 h 85"/>
                  <a:gd name="T10" fmla="*/ 1 w 177"/>
                  <a:gd name="T11" fmla="*/ 1 h 85"/>
                  <a:gd name="T12" fmla="*/ 1 w 177"/>
                  <a:gd name="T13" fmla="*/ 1 h 85"/>
                  <a:gd name="T14" fmla="*/ 1 w 177"/>
                  <a:gd name="T15" fmla="*/ 1 h 85"/>
                  <a:gd name="T16" fmla="*/ 2 w 177"/>
                  <a:gd name="T17" fmla="*/ 1 h 85"/>
                  <a:gd name="T18" fmla="*/ 2 w 177"/>
                  <a:gd name="T19" fmla="*/ 1 h 85"/>
                  <a:gd name="T20" fmla="*/ 2 w 177"/>
                  <a:gd name="T21" fmla="*/ 1 h 85"/>
                  <a:gd name="T22" fmla="*/ 1 w 177"/>
                  <a:gd name="T23" fmla="*/ 1 h 85"/>
                  <a:gd name="T24" fmla="*/ 1 w 177"/>
                  <a:gd name="T25" fmla="*/ 1 h 85"/>
                  <a:gd name="T26" fmla="*/ 1 w 177"/>
                  <a:gd name="T27" fmla="*/ 1 h 85"/>
                  <a:gd name="T28" fmla="*/ 1 w 177"/>
                  <a:gd name="T29" fmla="*/ 1 h 85"/>
                  <a:gd name="T30" fmla="*/ 1 w 177"/>
                  <a:gd name="T31" fmla="*/ 1 h 85"/>
                  <a:gd name="T32" fmla="*/ 1 w 177"/>
                  <a:gd name="T33" fmla="*/ 1 h 85"/>
                  <a:gd name="T34" fmla="*/ 1 w 177"/>
                  <a:gd name="T35" fmla="*/ 1 h 85"/>
                  <a:gd name="T36" fmla="*/ 1 w 177"/>
                  <a:gd name="T37" fmla="*/ 1 h 85"/>
                  <a:gd name="T38" fmla="*/ 0 w 177"/>
                  <a:gd name="T39" fmla="*/ 1 h 85"/>
                  <a:gd name="T40" fmla="*/ 1 w 177"/>
                  <a:gd name="T41" fmla="*/ 1 h 8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77"/>
                  <a:gd name="T64" fmla="*/ 0 h 85"/>
                  <a:gd name="T65" fmla="*/ 177 w 177"/>
                  <a:gd name="T66" fmla="*/ 85 h 8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77" h="85">
                    <a:moveTo>
                      <a:pt x="2" y="10"/>
                    </a:moveTo>
                    <a:lnTo>
                      <a:pt x="10" y="0"/>
                    </a:lnTo>
                    <a:lnTo>
                      <a:pt x="21" y="14"/>
                    </a:lnTo>
                    <a:lnTo>
                      <a:pt x="33" y="20"/>
                    </a:lnTo>
                    <a:lnTo>
                      <a:pt x="46" y="27"/>
                    </a:lnTo>
                    <a:lnTo>
                      <a:pt x="70" y="34"/>
                    </a:lnTo>
                    <a:lnTo>
                      <a:pt x="98" y="40"/>
                    </a:lnTo>
                    <a:lnTo>
                      <a:pt x="128" y="48"/>
                    </a:lnTo>
                    <a:lnTo>
                      <a:pt x="169" y="58"/>
                    </a:lnTo>
                    <a:lnTo>
                      <a:pt x="177" y="85"/>
                    </a:lnTo>
                    <a:lnTo>
                      <a:pt x="135" y="71"/>
                    </a:lnTo>
                    <a:lnTo>
                      <a:pt x="104" y="62"/>
                    </a:lnTo>
                    <a:lnTo>
                      <a:pt x="79" y="58"/>
                    </a:lnTo>
                    <a:lnTo>
                      <a:pt x="59" y="58"/>
                    </a:lnTo>
                    <a:lnTo>
                      <a:pt x="49" y="65"/>
                    </a:lnTo>
                    <a:lnTo>
                      <a:pt x="37" y="75"/>
                    </a:lnTo>
                    <a:lnTo>
                      <a:pt x="34" y="64"/>
                    </a:lnTo>
                    <a:lnTo>
                      <a:pt x="21" y="48"/>
                    </a:lnTo>
                    <a:lnTo>
                      <a:pt x="10" y="37"/>
                    </a:lnTo>
                    <a:lnTo>
                      <a:pt x="0" y="25"/>
                    </a:lnTo>
                    <a:lnTo>
                      <a:pt x="2" y="10"/>
                    </a:lnTo>
                    <a:close/>
                  </a:path>
                </a:pathLst>
              </a:custGeom>
              <a:solidFill>
                <a:srgbClr val="FFA040"/>
              </a:solidFill>
              <a:ln w="9525">
                <a:noFill/>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661" name="Freeform 124"/>
              <p:cNvSpPr>
                <a:spLocks/>
              </p:cNvSpPr>
              <p:nvPr/>
            </p:nvSpPr>
            <p:spPr bwMode="auto">
              <a:xfrm>
                <a:off x="2971" y="2921"/>
                <a:ext cx="105" cy="94"/>
              </a:xfrm>
              <a:custGeom>
                <a:avLst/>
                <a:gdLst>
                  <a:gd name="T0" fmla="*/ 1 w 210"/>
                  <a:gd name="T1" fmla="*/ 1 h 188"/>
                  <a:gd name="T2" fmla="*/ 0 w 210"/>
                  <a:gd name="T3" fmla="*/ 1 h 188"/>
                  <a:gd name="T4" fmla="*/ 0 w 210"/>
                  <a:gd name="T5" fmla="*/ 1 h 188"/>
                  <a:gd name="T6" fmla="*/ 1 w 210"/>
                  <a:gd name="T7" fmla="*/ 0 h 188"/>
                  <a:gd name="T8" fmla="*/ 1 w 210"/>
                  <a:gd name="T9" fmla="*/ 1 h 188"/>
                  <a:gd name="T10" fmla="*/ 1 w 210"/>
                  <a:gd name="T11" fmla="*/ 1 h 188"/>
                  <a:gd name="T12" fmla="*/ 1 w 210"/>
                  <a:gd name="T13" fmla="*/ 1 h 188"/>
                  <a:gd name="T14" fmla="*/ 1 w 210"/>
                  <a:gd name="T15" fmla="*/ 1 h 188"/>
                  <a:gd name="T16" fmla="*/ 2 w 210"/>
                  <a:gd name="T17" fmla="*/ 1 h 188"/>
                  <a:gd name="T18" fmla="*/ 2 w 210"/>
                  <a:gd name="T19" fmla="*/ 1 h 188"/>
                  <a:gd name="T20" fmla="*/ 2 w 210"/>
                  <a:gd name="T21" fmla="*/ 1 h 188"/>
                  <a:gd name="T22" fmla="*/ 1 w 210"/>
                  <a:gd name="T23" fmla="*/ 1 h 188"/>
                  <a:gd name="T24" fmla="*/ 1 w 210"/>
                  <a:gd name="T25" fmla="*/ 1 h 188"/>
                  <a:gd name="T26" fmla="*/ 1 w 210"/>
                  <a:gd name="T27" fmla="*/ 1 h 188"/>
                  <a:gd name="T28" fmla="*/ 1 w 210"/>
                  <a:gd name="T29" fmla="*/ 1 h 188"/>
                  <a:gd name="T30" fmla="*/ 1 w 210"/>
                  <a:gd name="T31" fmla="*/ 1 h 188"/>
                  <a:gd name="T32" fmla="*/ 2 w 210"/>
                  <a:gd name="T33" fmla="*/ 1 h 188"/>
                  <a:gd name="T34" fmla="*/ 2 w 210"/>
                  <a:gd name="T35" fmla="*/ 1 h 188"/>
                  <a:gd name="T36" fmla="*/ 2 w 210"/>
                  <a:gd name="T37" fmla="*/ 1 h 188"/>
                  <a:gd name="T38" fmla="*/ 2 w 210"/>
                  <a:gd name="T39" fmla="*/ 1 h 188"/>
                  <a:gd name="T40" fmla="*/ 2 w 210"/>
                  <a:gd name="T41" fmla="*/ 1 h 188"/>
                  <a:gd name="T42" fmla="*/ 2 w 210"/>
                  <a:gd name="T43" fmla="*/ 1 h 188"/>
                  <a:gd name="T44" fmla="*/ 2 w 210"/>
                  <a:gd name="T45" fmla="*/ 1 h 188"/>
                  <a:gd name="T46" fmla="*/ 1 w 210"/>
                  <a:gd name="T47" fmla="*/ 1 h 188"/>
                  <a:gd name="T48" fmla="*/ 1 w 210"/>
                  <a:gd name="T49" fmla="*/ 1 h 188"/>
                  <a:gd name="T50" fmla="*/ 1 w 210"/>
                  <a:gd name="T51" fmla="*/ 1 h 188"/>
                  <a:gd name="T52" fmla="*/ 1 w 210"/>
                  <a:gd name="T53" fmla="*/ 1 h 188"/>
                  <a:gd name="T54" fmla="*/ 1 w 210"/>
                  <a:gd name="T55" fmla="*/ 1 h 188"/>
                  <a:gd name="T56" fmla="*/ 1 w 210"/>
                  <a:gd name="T57" fmla="*/ 1 h 18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10"/>
                  <a:gd name="T88" fmla="*/ 0 h 188"/>
                  <a:gd name="T89" fmla="*/ 210 w 210"/>
                  <a:gd name="T90" fmla="*/ 188 h 18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10" h="188">
                    <a:moveTo>
                      <a:pt x="1" y="29"/>
                    </a:moveTo>
                    <a:lnTo>
                      <a:pt x="0" y="17"/>
                    </a:lnTo>
                    <a:lnTo>
                      <a:pt x="0" y="9"/>
                    </a:lnTo>
                    <a:lnTo>
                      <a:pt x="7" y="0"/>
                    </a:lnTo>
                    <a:lnTo>
                      <a:pt x="22" y="14"/>
                    </a:lnTo>
                    <a:lnTo>
                      <a:pt x="47" y="26"/>
                    </a:lnTo>
                    <a:lnTo>
                      <a:pt x="72" y="36"/>
                    </a:lnTo>
                    <a:lnTo>
                      <a:pt x="107" y="45"/>
                    </a:lnTo>
                    <a:lnTo>
                      <a:pt x="157" y="53"/>
                    </a:lnTo>
                    <a:lnTo>
                      <a:pt x="168" y="75"/>
                    </a:lnTo>
                    <a:lnTo>
                      <a:pt x="141" y="68"/>
                    </a:lnTo>
                    <a:lnTo>
                      <a:pt x="115" y="65"/>
                    </a:lnTo>
                    <a:lnTo>
                      <a:pt x="102" y="67"/>
                    </a:lnTo>
                    <a:lnTo>
                      <a:pt x="98" y="78"/>
                    </a:lnTo>
                    <a:lnTo>
                      <a:pt x="106" y="92"/>
                    </a:lnTo>
                    <a:lnTo>
                      <a:pt x="116" y="104"/>
                    </a:lnTo>
                    <a:lnTo>
                      <a:pt x="137" y="125"/>
                    </a:lnTo>
                    <a:lnTo>
                      <a:pt x="168" y="146"/>
                    </a:lnTo>
                    <a:lnTo>
                      <a:pt x="210" y="171"/>
                    </a:lnTo>
                    <a:lnTo>
                      <a:pt x="210" y="188"/>
                    </a:lnTo>
                    <a:lnTo>
                      <a:pt x="192" y="178"/>
                    </a:lnTo>
                    <a:lnTo>
                      <a:pt x="168" y="168"/>
                    </a:lnTo>
                    <a:lnTo>
                      <a:pt x="133" y="146"/>
                    </a:lnTo>
                    <a:lnTo>
                      <a:pt x="106" y="123"/>
                    </a:lnTo>
                    <a:lnTo>
                      <a:pt x="80" y="104"/>
                    </a:lnTo>
                    <a:lnTo>
                      <a:pt x="56" y="82"/>
                    </a:lnTo>
                    <a:lnTo>
                      <a:pt x="35" y="64"/>
                    </a:lnTo>
                    <a:lnTo>
                      <a:pt x="14" y="47"/>
                    </a:lnTo>
                    <a:lnTo>
                      <a:pt x="1" y="29"/>
                    </a:lnTo>
                    <a:close/>
                  </a:path>
                </a:pathLst>
              </a:custGeom>
              <a:solidFill>
                <a:srgbClr val="FFA040"/>
              </a:solidFill>
              <a:ln w="9525">
                <a:noFill/>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662" name="Freeform 125"/>
              <p:cNvSpPr>
                <a:spLocks/>
              </p:cNvSpPr>
              <p:nvPr/>
            </p:nvSpPr>
            <p:spPr bwMode="auto">
              <a:xfrm>
                <a:off x="2973" y="2753"/>
                <a:ext cx="43" cy="28"/>
              </a:xfrm>
              <a:custGeom>
                <a:avLst/>
                <a:gdLst>
                  <a:gd name="T0" fmla="*/ 0 w 87"/>
                  <a:gd name="T1" fmla="*/ 0 h 57"/>
                  <a:gd name="T2" fmla="*/ 0 w 87"/>
                  <a:gd name="T3" fmla="*/ 0 h 57"/>
                  <a:gd name="T4" fmla="*/ 0 w 87"/>
                  <a:gd name="T5" fmla="*/ 0 h 57"/>
                  <a:gd name="T6" fmla="*/ 0 w 87"/>
                  <a:gd name="T7" fmla="*/ 0 h 57"/>
                  <a:gd name="T8" fmla="*/ 0 w 87"/>
                  <a:gd name="T9" fmla="*/ 0 h 57"/>
                  <a:gd name="T10" fmla="*/ 0 w 87"/>
                  <a:gd name="T11" fmla="*/ 0 h 57"/>
                  <a:gd name="T12" fmla="*/ 0 w 87"/>
                  <a:gd name="T13" fmla="*/ 0 h 57"/>
                  <a:gd name="T14" fmla="*/ 0 w 87"/>
                  <a:gd name="T15" fmla="*/ 0 h 57"/>
                  <a:gd name="T16" fmla="*/ 0 w 87"/>
                  <a:gd name="T17" fmla="*/ 0 h 57"/>
                  <a:gd name="T18" fmla="*/ 0 w 87"/>
                  <a:gd name="T19" fmla="*/ 0 h 57"/>
                  <a:gd name="T20" fmla="*/ 0 w 87"/>
                  <a:gd name="T21" fmla="*/ 0 h 57"/>
                  <a:gd name="T22" fmla="*/ 0 w 87"/>
                  <a:gd name="T23" fmla="*/ 0 h 57"/>
                  <a:gd name="T24" fmla="*/ 0 w 87"/>
                  <a:gd name="T25" fmla="*/ 0 h 57"/>
                  <a:gd name="T26" fmla="*/ 0 w 87"/>
                  <a:gd name="T27" fmla="*/ 0 h 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7"/>
                  <a:gd name="T43" fmla="*/ 0 h 57"/>
                  <a:gd name="T44" fmla="*/ 87 w 87"/>
                  <a:gd name="T45" fmla="*/ 57 h 5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7" h="57">
                    <a:moveTo>
                      <a:pt x="0" y="0"/>
                    </a:moveTo>
                    <a:lnTo>
                      <a:pt x="10" y="9"/>
                    </a:lnTo>
                    <a:lnTo>
                      <a:pt x="25" y="17"/>
                    </a:lnTo>
                    <a:lnTo>
                      <a:pt x="42" y="27"/>
                    </a:lnTo>
                    <a:lnTo>
                      <a:pt x="60" y="36"/>
                    </a:lnTo>
                    <a:lnTo>
                      <a:pt x="78" y="44"/>
                    </a:lnTo>
                    <a:lnTo>
                      <a:pt x="87" y="50"/>
                    </a:lnTo>
                    <a:lnTo>
                      <a:pt x="66" y="57"/>
                    </a:lnTo>
                    <a:lnTo>
                      <a:pt x="42" y="50"/>
                    </a:lnTo>
                    <a:lnTo>
                      <a:pt x="18" y="43"/>
                    </a:lnTo>
                    <a:lnTo>
                      <a:pt x="0" y="34"/>
                    </a:lnTo>
                    <a:lnTo>
                      <a:pt x="1" y="27"/>
                    </a:lnTo>
                    <a:lnTo>
                      <a:pt x="3" y="14"/>
                    </a:lnTo>
                    <a:lnTo>
                      <a:pt x="0" y="0"/>
                    </a:lnTo>
                    <a:close/>
                  </a:path>
                </a:pathLst>
              </a:custGeom>
              <a:solidFill>
                <a:srgbClr val="FFA040"/>
              </a:solidFill>
              <a:ln w="9525">
                <a:noFill/>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663" name="Freeform 126"/>
              <p:cNvSpPr>
                <a:spLocks/>
              </p:cNvSpPr>
              <p:nvPr/>
            </p:nvSpPr>
            <p:spPr bwMode="auto">
              <a:xfrm>
                <a:off x="3052" y="2746"/>
                <a:ext cx="371" cy="281"/>
              </a:xfrm>
              <a:custGeom>
                <a:avLst/>
                <a:gdLst>
                  <a:gd name="T0" fmla="*/ 2 w 743"/>
                  <a:gd name="T1" fmla="*/ 1 h 562"/>
                  <a:gd name="T2" fmla="*/ 2 w 743"/>
                  <a:gd name="T3" fmla="*/ 1 h 562"/>
                  <a:gd name="T4" fmla="*/ 1 w 743"/>
                  <a:gd name="T5" fmla="*/ 1 h 562"/>
                  <a:gd name="T6" fmla="*/ 0 w 743"/>
                  <a:gd name="T7" fmla="*/ 1 h 562"/>
                  <a:gd name="T8" fmla="*/ 1 w 743"/>
                  <a:gd name="T9" fmla="*/ 1 h 562"/>
                  <a:gd name="T10" fmla="*/ 3 w 743"/>
                  <a:gd name="T11" fmla="*/ 1 h 562"/>
                  <a:gd name="T12" fmla="*/ 4 w 743"/>
                  <a:gd name="T13" fmla="*/ 1 h 562"/>
                  <a:gd name="T14" fmla="*/ 5 w 743"/>
                  <a:gd name="T15" fmla="*/ 1 h 562"/>
                  <a:gd name="T16" fmla="*/ 4 w 743"/>
                  <a:gd name="T17" fmla="*/ 1 h 562"/>
                  <a:gd name="T18" fmla="*/ 4 w 743"/>
                  <a:gd name="T19" fmla="*/ 1 h 562"/>
                  <a:gd name="T20" fmla="*/ 2 w 743"/>
                  <a:gd name="T21" fmla="*/ 1 h 562"/>
                  <a:gd name="T22" fmla="*/ 1 w 743"/>
                  <a:gd name="T23" fmla="*/ 2 h 562"/>
                  <a:gd name="T24" fmla="*/ 3 w 743"/>
                  <a:gd name="T25" fmla="*/ 2 h 562"/>
                  <a:gd name="T26" fmla="*/ 4 w 743"/>
                  <a:gd name="T27" fmla="*/ 1 h 562"/>
                  <a:gd name="T28" fmla="*/ 5 w 743"/>
                  <a:gd name="T29" fmla="*/ 1 h 562"/>
                  <a:gd name="T30" fmla="*/ 5 w 743"/>
                  <a:gd name="T31" fmla="*/ 1 h 562"/>
                  <a:gd name="T32" fmla="*/ 4 w 743"/>
                  <a:gd name="T33" fmla="*/ 2 h 562"/>
                  <a:gd name="T34" fmla="*/ 3 w 743"/>
                  <a:gd name="T35" fmla="*/ 2 h 562"/>
                  <a:gd name="T36" fmla="*/ 1 w 743"/>
                  <a:gd name="T37" fmla="*/ 2 h 562"/>
                  <a:gd name="T38" fmla="*/ 2 w 743"/>
                  <a:gd name="T39" fmla="*/ 2 h 562"/>
                  <a:gd name="T40" fmla="*/ 3 w 743"/>
                  <a:gd name="T41" fmla="*/ 2 h 562"/>
                  <a:gd name="T42" fmla="*/ 4 w 743"/>
                  <a:gd name="T43" fmla="*/ 2 h 562"/>
                  <a:gd name="T44" fmla="*/ 5 w 743"/>
                  <a:gd name="T45" fmla="*/ 2 h 562"/>
                  <a:gd name="T46" fmla="*/ 4 w 743"/>
                  <a:gd name="T47" fmla="*/ 3 h 562"/>
                  <a:gd name="T48" fmla="*/ 3 w 743"/>
                  <a:gd name="T49" fmla="*/ 3 h 562"/>
                  <a:gd name="T50" fmla="*/ 2 w 743"/>
                  <a:gd name="T51" fmla="*/ 3 h 562"/>
                  <a:gd name="T52" fmla="*/ 1 w 743"/>
                  <a:gd name="T53" fmla="*/ 3 h 562"/>
                  <a:gd name="T54" fmla="*/ 2 w 743"/>
                  <a:gd name="T55" fmla="*/ 3 h 562"/>
                  <a:gd name="T56" fmla="*/ 3 w 743"/>
                  <a:gd name="T57" fmla="*/ 3 h 562"/>
                  <a:gd name="T58" fmla="*/ 4 w 743"/>
                  <a:gd name="T59" fmla="*/ 3 h 562"/>
                  <a:gd name="T60" fmla="*/ 4 w 743"/>
                  <a:gd name="T61" fmla="*/ 3 h 562"/>
                  <a:gd name="T62" fmla="*/ 4 w 743"/>
                  <a:gd name="T63" fmla="*/ 3 h 562"/>
                  <a:gd name="T64" fmla="*/ 3 w 743"/>
                  <a:gd name="T65" fmla="*/ 3 h 562"/>
                  <a:gd name="T66" fmla="*/ 2 w 743"/>
                  <a:gd name="T67" fmla="*/ 4 h 562"/>
                  <a:gd name="T68" fmla="*/ 3 w 743"/>
                  <a:gd name="T69" fmla="*/ 4 h 562"/>
                  <a:gd name="T70" fmla="*/ 3 w 743"/>
                  <a:gd name="T71" fmla="*/ 4 h 562"/>
                  <a:gd name="T72" fmla="*/ 4 w 743"/>
                  <a:gd name="T73" fmla="*/ 4 h 562"/>
                  <a:gd name="T74" fmla="*/ 4 w 743"/>
                  <a:gd name="T75" fmla="*/ 3 h 562"/>
                  <a:gd name="T76" fmla="*/ 5 w 743"/>
                  <a:gd name="T77" fmla="*/ 2 h 562"/>
                  <a:gd name="T78" fmla="*/ 5 w 743"/>
                  <a:gd name="T79" fmla="*/ 2 h 562"/>
                  <a:gd name="T80" fmla="*/ 5 w 743"/>
                  <a:gd name="T81" fmla="*/ 2 h 562"/>
                  <a:gd name="T82" fmla="*/ 5 w 743"/>
                  <a:gd name="T83" fmla="*/ 2 h 562"/>
                  <a:gd name="T84" fmla="*/ 5 w 743"/>
                  <a:gd name="T85" fmla="*/ 2 h 562"/>
                  <a:gd name="T86" fmla="*/ 5 w 743"/>
                  <a:gd name="T87" fmla="*/ 1 h 562"/>
                  <a:gd name="T88" fmla="*/ 5 w 743"/>
                  <a:gd name="T89" fmla="*/ 1 h 562"/>
                  <a:gd name="T90" fmla="*/ 5 w 743"/>
                  <a:gd name="T91" fmla="*/ 1 h 562"/>
                  <a:gd name="T92" fmla="*/ 5 w 743"/>
                  <a:gd name="T93" fmla="*/ 1 h 562"/>
                  <a:gd name="T94" fmla="*/ 5 w 743"/>
                  <a:gd name="T95" fmla="*/ 1 h 562"/>
                  <a:gd name="T96" fmla="*/ 5 w 743"/>
                  <a:gd name="T97" fmla="*/ 1 h 562"/>
                  <a:gd name="T98" fmla="*/ 5 w 743"/>
                  <a:gd name="T99" fmla="*/ 1 h 562"/>
                  <a:gd name="T100" fmla="*/ 5 w 743"/>
                  <a:gd name="T101" fmla="*/ 1 h 562"/>
                  <a:gd name="T102" fmla="*/ 5 w 743"/>
                  <a:gd name="T103" fmla="*/ 1 h 562"/>
                  <a:gd name="T104" fmla="*/ 3 w 743"/>
                  <a:gd name="T105" fmla="*/ 1 h 562"/>
                  <a:gd name="T106" fmla="*/ 2 w 743"/>
                  <a:gd name="T107" fmla="*/ 1 h 5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43"/>
                  <a:gd name="T163" fmla="*/ 0 h 562"/>
                  <a:gd name="T164" fmla="*/ 743 w 743"/>
                  <a:gd name="T165" fmla="*/ 562 h 5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43" h="562">
                    <a:moveTo>
                      <a:pt x="298" y="110"/>
                    </a:moveTo>
                    <a:lnTo>
                      <a:pt x="190" y="117"/>
                    </a:lnTo>
                    <a:lnTo>
                      <a:pt x="354" y="129"/>
                    </a:lnTo>
                    <a:lnTo>
                      <a:pt x="343" y="136"/>
                    </a:lnTo>
                    <a:lnTo>
                      <a:pt x="323" y="141"/>
                    </a:lnTo>
                    <a:lnTo>
                      <a:pt x="297" y="148"/>
                    </a:lnTo>
                    <a:lnTo>
                      <a:pt x="262" y="155"/>
                    </a:lnTo>
                    <a:lnTo>
                      <a:pt x="225" y="160"/>
                    </a:lnTo>
                    <a:lnTo>
                      <a:pt x="178" y="164"/>
                    </a:lnTo>
                    <a:lnTo>
                      <a:pt x="122" y="168"/>
                    </a:lnTo>
                    <a:lnTo>
                      <a:pt x="62" y="171"/>
                    </a:lnTo>
                    <a:lnTo>
                      <a:pt x="0" y="171"/>
                    </a:lnTo>
                    <a:lnTo>
                      <a:pt x="97" y="189"/>
                    </a:lnTo>
                    <a:lnTo>
                      <a:pt x="156" y="199"/>
                    </a:lnTo>
                    <a:lnTo>
                      <a:pt x="208" y="199"/>
                    </a:lnTo>
                    <a:lnTo>
                      <a:pt x="272" y="199"/>
                    </a:lnTo>
                    <a:lnTo>
                      <a:pt x="364" y="192"/>
                    </a:lnTo>
                    <a:lnTo>
                      <a:pt x="441" y="184"/>
                    </a:lnTo>
                    <a:lnTo>
                      <a:pt x="506" y="171"/>
                    </a:lnTo>
                    <a:lnTo>
                      <a:pt x="575" y="154"/>
                    </a:lnTo>
                    <a:lnTo>
                      <a:pt x="606" y="144"/>
                    </a:lnTo>
                    <a:lnTo>
                      <a:pt x="635" y="137"/>
                    </a:lnTo>
                    <a:lnTo>
                      <a:pt x="649" y="134"/>
                    </a:lnTo>
                    <a:lnTo>
                      <a:pt x="657" y="138"/>
                    </a:lnTo>
                    <a:lnTo>
                      <a:pt x="657" y="148"/>
                    </a:lnTo>
                    <a:lnTo>
                      <a:pt x="652" y="158"/>
                    </a:lnTo>
                    <a:lnTo>
                      <a:pt x="635" y="170"/>
                    </a:lnTo>
                    <a:lnTo>
                      <a:pt x="606" y="185"/>
                    </a:lnTo>
                    <a:lnTo>
                      <a:pt x="566" y="199"/>
                    </a:lnTo>
                    <a:lnTo>
                      <a:pt x="518" y="215"/>
                    </a:lnTo>
                    <a:lnTo>
                      <a:pt x="455" y="230"/>
                    </a:lnTo>
                    <a:lnTo>
                      <a:pt x="382" y="243"/>
                    </a:lnTo>
                    <a:lnTo>
                      <a:pt x="309" y="251"/>
                    </a:lnTo>
                    <a:lnTo>
                      <a:pt x="232" y="261"/>
                    </a:lnTo>
                    <a:lnTo>
                      <a:pt x="97" y="272"/>
                    </a:lnTo>
                    <a:lnTo>
                      <a:pt x="180" y="288"/>
                    </a:lnTo>
                    <a:lnTo>
                      <a:pt x="247" y="294"/>
                    </a:lnTo>
                    <a:lnTo>
                      <a:pt x="331" y="292"/>
                    </a:lnTo>
                    <a:lnTo>
                      <a:pt x="417" y="283"/>
                    </a:lnTo>
                    <a:lnTo>
                      <a:pt x="481" y="272"/>
                    </a:lnTo>
                    <a:lnTo>
                      <a:pt x="533" y="261"/>
                    </a:lnTo>
                    <a:lnTo>
                      <a:pt x="575" y="251"/>
                    </a:lnTo>
                    <a:lnTo>
                      <a:pt x="619" y="240"/>
                    </a:lnTo>
                    <a:lnTo>
                      <a:pt x="653" y="229"/>
                    </a:lnTo>
                    <a:lnTo>
                      <a:pt x="669" y="226"/>
                    </a:lnTo>
                    <a:lnTo>
                      <a:pt x="678" y="226"/>
                    </a:lnTo>
                    <a:lnTo>
                      <a:pt x="677" y="234"/>
                    </a:lnTo>
                    <a:lnTo>
                      <a:pt x="671" y="244"/>
                    </a:lnTo>
                    <a:lnTo>
                      <a:pt x="657" y="257"/>
                    </a:lnTo>
                    <a:lnTo>
                      <a:pt x="627" y="274"/>
                    </a:lnTo>
                    <a:lnTo>
                      <a:pt x="592" y="289"/>
                    </a:lnTo>
                    <a:lnTo>
                      <a:pt x="554" y="303"/>
                    </a:lnTo>
                    <a:lnTo>
                      <a:pt x="504" y="319"/>
                    </a:lnTo>
                    <a:lnTo>
                      <a:pt x="445" y="333"/>
                    </a:lnTo>
                    <a:lnTo>
                      <a:pt x="358" y="347"/>
                    </a:lnTo>
                    <a:lnTo>
                      <a:pt x="298" y="357"/>
                    </a:lnTo>
                    <a:lnTo>
                      <a:pt x="241" y="362"/>
                    </a:lnTo>
                    <a:lnTo>
                      <a:pt x="156" y="367"/>
                    </a:lnTo>
                    <a:lnTo>
                      <a:pt x="243" y="376"/>
                    </a:lnTo>
                    <a:lnTo>
                      <a:pt x="310" y="381"/>
                    </a:lnTo>
                    <a:lnTo>
                      <a:pt x="366" y="382"/>
                    </a:lnTo>
                    <a:lnTo>
                      <a:pt x="429" y="381"/>
                    </a:lnTo>
                    <a:lnTo>
                      <a:pt x="489" y="374"/>
                    </a:lnTo>
                    <a:lnTo>
                      <a:pt x="538" y="365"/>
                    </a:lnTo>
                    <a:lnTo>
                      <a:pt x="576" y="354"/>
                    </a:lnTo>
                    <a:lnTo>
                      <a:pt x="639" y="337"/>
                    </a:lnTo>
                    <a:lnTo>
                      <a:pt x="647" y="337"/>
                    </a:lnTo>
                    <a:lnTo>
                      <a:pt x="653" y="340"/>
                    </a:lnTo>
                    <a:lnTo>
                      <a:pt x="652" y="351"/>
                    </a:lnTo>
                    <a:lnTo>
                      <a:pt x="644" y="362"/>
                    </a:lnTo>
                    <a:lnTo>
                      <a:pt x="629" y="374"/>
                    </a:lnTo>
                    <a:lnTo>
                      <a:pt x="608" y="387"/>
                    </a:lnTo>
                    <a:lnTo>
                      <a:pt x="571" y="402"/>
                    </a:lnTo>
                    <a:lnTo>
                      <a:pt x="533" y="416"/>
                    </a:lnTo>
                    <a:lnTo>
                      <a:pt x="497" y="426"/>
                    </a:lnTo>
                    <a:lnTo>
                      <a:pt x="455" y="433"/>
                    </a:lnTo>
                    <a:lnTo>
                      <a:pt x="416" y="438"/>
                    </a:lnTo>
                    <a:lnTo>
                      <a:pt x="366" y="443"/>
                    </a:lnTo>
                    <a:lnTo>
                      <a:pt x="310" y="445"/>
                    </a:lnTo>
                    <a:lnTo>
                      <a:pt x="255" y="446"/>
                    </a:lnTo>
                    <a:lnTo>
                      <a:pt x="168" y="446"/>
                    </a:lnTo>
                    <a:lnTo>
                      <a:pt x="215" y="459"/>
                    </a:lnTo>
                    <a:lnTo>
                      <a:pt x="257" y="467"/>
                    </a:lnTo>
                    <a:lnTo>
                      <a:pt x="306" y="473"/>
                    </a:lnTo>
                    <a:lnTo>
                      <a:pt x="347" y="474"/>
                    </a:lnTo>
                    <a:lnTo>
                      <a:pt x="390" y="476"/>
                    </a:lnTo>
                    <a:lnTo>
                      <a:pt x="433" y="474"/>
                    </a:lnTo>
                    <a:lnTo>
                      <a:pt x="469" y="473"/>
                    </a:lnTo>
                    <a:lnTo>
                      <a:pt x="502" y="467"/>
                    </a:lnTo>
                    <a:lnTo>
                      <a:pt x="549" y="459"/>
                    </a:lnTo>
                    <a:lnTo>
                      <a:pt x="583" y="452"/>
                    </a:lnTo>
                    <a:lnTo>
                      <a:pt x="596" y="453"/>
                    </a:lnTo>
                    <a:lnTo>
                      <a:pt x="598" y="461"/>
                    </a:lnTo>
                    <a:lnTo>
                      <a:pt x="594" y="469"/>
                    </a:lnTo>
                    <a:lnTo>
                      <a:pt x="584" y="478"/>
                    </a:lnTo>
                    <a:lnTo>
                      <a:pt x="570" y="488"/>
                    </a:lnTo>
                    <a:lnTo>
                      <a:pt x="553" y="494"/>
                    </a:lnTo>
                    <a:lnTo>
                      <a:pt x="533" y="501"/>
                    </a:lnTo>
                    <a:lnTo>
                      <a:pt x="502" y="508"/>
                    </a:lnTo>
                    <a:lnTo>
                      <a:pt x="439" y="515"/>
                    </a:lnTo>
                    <a:lnTo>
                      <a:pt x="378" y="522"/>
                    </a:lnTo>
                    <a:lnTo>
                      <a:pt x="257" y="529"/>
                    </a:lnTo>
                    <a:lnTo>
                      <a:pt x="413" y="536"/>
                    </a:lnTo>
                    <a:lnTo>
                      <a:pt x="445" y="536"/>
                    </a:lnTo>
                    <a:lnTo>
                      <a:pt x="460" y="541"/>
                    </a:lnTo>
                    <a:lnTo>
                      <a:pt x="468" y="546"/>
                    </a:lnTo>
                    <a:lnTo>
                      <a:pt x="465" y="556"/>
                    </a:lnTo>
                    <a:lnTo>
                      <a:pt x="473" y="560"/>
                    </a:lnTo>
                    <a:lnTo>
                      <a:pt x="493" y="562"/>
                    </a:lnTo>
                    <a:lnTo>
                      <a:pt x="523" y="553"/>
                    </a:lnTo>
                    <a:lnTo>
                      <a:pt x="550" y="542"/>
                    </a:lnTo>
                    <a:lnTo>
                      <a:pt x="571" y="531"/>
                    </a:lnTo>
                    <a:lnTo>
                      <a:pt x="588" y="522"/>
                    </a:lnTo>
                    <a:lnTo>
                      <a:pt x="606" y="507"/>
                    </a:lnTo>
                    <a:lnTo>
                      <a:pt x="661" y="447"/>
                    </a:lnTo>
                    <a:lnTo>
                      <a:pt x="704" y="396"/>
                    </a:lnTo>
                    <a:lnTo>
                      <a:pt x="720" y="370"/>
                    </a:lnTo>
                    <a:lnTo>
                      <a:pt x="723" y="359"/>
                    </a:lnTo>
                    <a:lnTo>
                      <a:pt x="725" y="351"/>
                    </a:lnTo>
                    <a:lnTo>
                      <a:pt x="725" y="342"/>
                    </a:lnTo>
                    <a:lnTo>
                      <a:pt x="717" y="331"/>
                    </a:lnTo>
                    <a:lnTo>
                      <a:pt x="712" y="325"/>
                    </a:lnTo>
                    <a:lnTo>
                      <a:pt x="709" y="315"/>
                    </a:lnTo>
                    <a:lnTo>
                      <a:pt x="712" y="305"/>
                    </a:lnTo>
                    <a:lnTo>
                      <a:pt x="717" y="297"/>
                    </a:lnTo>
                    <a:lnTo>
                      <a:pt x="723" y="289"/>
                    </a:lnTo>
                    <a:lnTo>
                      <a:pt x="730" y="281"/>
                    </a:lnTo>
                    <a:lnTo>
                      <a:pt x="738" y="272"/>
                    </a:lnTo>
                    <a:lnTo>
                      <a:pt x="743" y="263"/>
                    </a:lnTo>
                    <a:lnTo>
                      <a:pt x="742" y="251"/>
                    </a:lnTo>
                    <a:lnTo>
                      <a:pt x="737" y="243"/>
                    </a:lnTo>
                    <a:lnTo>
                      <a:pt x="730" y="234"/>
                    </a:lnTo>
                    <a:lnTo>
                      <a:pt x="723" y="227"/>
                    </a:lnTo>
                    <a:lnTo>
                      <a:pt x="716" y="218"/>
                    </a:lnTo>
                    <a:lnTo>
                      <a:pt x="713" y="209"/>
                    </a:lnTo>
                    <a:lnTo>
                      <a:pt x="716" y="201"/>
                    </a:lnTo>
                    <a:lnTo>
                      <a:pt x="725" y="189"/>
                    </a:lnTo>
                    <a:lnTo>
                      <a:pt x="734" y="181"/>
                    </a:lnTo>
                    <a:lnTo>
                      <a:pt x="738" y="171"/>
                    </a:lnTo>
                    <a:lnTo>
                      <a:pt x="738" y="158"/>
                    </a:lnTo>
                    <a:lnTo>
                      <a:pt x="733" y="147"/>
                    </a:lnTo>
                    <a:lnTo>
                      <a:pt x="723" y="137"/>
                    </a:lnTo>
                    <a:lnTo>
                      <a:pt x="720" y="130"/>
                    </a:lnTo>
                    <a:lnTo>
                      <a:pt x="716" y="120"/>
                    </a:lnTo>
                    <a:lnTo>
                      <a:pt x="717" y="109"/>
                    </a:lnTo>
                    <a:lnTo>
                      <a:pt x="725" y="99"/>
                    </a:lnTo>
                    <a:lnTo>
                      <a:pt x="730" y="93"/>
                    </a:lnTo>
                    <a:lnTo>
                      <a:pt x="738" y="86"/>
                    </a:lnTo>
                    <a:lnTo>
                      <a:pt x="742" y="76"/>
                    </a:lnTo>
                    <a:lnTo>
                      <a:pt x="743" y="65"/>
                    </a:lnTo>
                    <a:lnTo>
                      <a:pt x="741" y="59"/>
                    </a:lnTo>
                    <a:lnTo>
                      <a:pt x="733" y="48"/>
                    </a:lnTo>
                    <a:lnTo>
                      <a:pt x="725" y="40"/>
                    </a:lnTo>
                    <a:lnTo>
                      <a:pt x="720" y="28"/>
                    </a:lnTo>
                    <a:lnTo>
                      <a:pt x="720" y="0"/>
                    </a:lnTo>
                    <a:lnTo>
                      <a:pt x="644" y="41"/>
                    </a:lnTo>
                    <a:lnTo>
                      <a:pt x="598" y="57"/>
                    </a:lnTo>
                    <a:lnTo>
                      <a:pt x="545" y="71"/>
                    </a:lnTo>
                    <a:lnTo>
                      <a:pt x="482" y="86"/>
                    </a:lnTo>
                    <a:lnTo>
                      <a:pt x="427" y="95"/>
                    </a:lnTo>
                    <a:lnTo>
                      <a:pt x="371" y="103"/>
                    </a:lnTo>
                    <a:lnTo>
                      <a:pt x="298" y="110"/>
                    </a:lnTo>
                    <a:close/>
                  </a:path>
                </a:pathLst>
              </a:custGeom>
              <a:solidFill>
                <a:srgbClr val="FFA040"/>
              </a:solidFill>
              <a:ln w="9525">
                <a:noFill/>
                <a:round/>
                <a:headEnd/>
                <a:tailEnd/>
              </a:ln>
            </p:spPr>
            <p:txBody>
              <a:bodyPr/>
              <a:lstStyle/>
              <a:p>
                <a:pPr fontAlgn="auto">
                  <a:spcBef>
                    <a:spcPts val="0"/>
                  </a:spcBef>
                  <a:spcAft>
                    <a:spcPts val="0"/>
                  </a:spcAft>
                  <a:defRPr/>
                </a:pPr>
                <a:endParaRPr lang="fr-FR" kern="0">
                  <a:solidFill>
                    <a:sysClr val="windowText" lastClr="000000"/>
                  </a:solidFill>
                </a:endParaRPr>
              </a:p>
            </p:txBody>
          </p:sp>
        </p:grpSp>
        <p:sp>
          <p:nvSpPr>
            <p:cNvPr id="528" name="Freeform 127"/>
            <p:cNvSpPr>
              <a:spLocks/>
            </p:cNvSpPr>
            <p:nvPr/>
          </p:nvSpPr>
          <p:spPr bwMode="auto">
            <a:xfrm>
              <a:off x="2995613" y="6037264"/>
              <a:ext cx="55562" cy="22225"/>
            </a:xfrm>
            <a:custGeom>
              <a:avLst/>
              <a:gdLst>
                <a:gd name="T0" fmla="*/ 2147483647 w 170"/>
                <a:gd name="T1" fmla="*/ 2147483647 h 57"/>
                <a:gd name="T2" fmla="*/ 2147483647 w 170"/>
                <a:gd name="T3" fmla="*/ 0 h 57"/>
                <a:gd name="T4" fmla="*/ 2147483647 w 170"/>
                <a:gd name="T5" fmla="*/ 2147483647 h 57"/>
                <a:gd name="T6" fmla="*/ 2147483647 w 170"/>
                <a:gd name="T7" fmla="*/ 2147483647 h 57"/>
                <a:gd name="T8" fmla="*/ 0 w 170"/>
                <a:gd name="T9" fmla="*/ 2147483647 h 57"/>
                <a:gd name="T10" fmla="*/ 2147483647 w 170"/>
                <a:gd name="T11" fmla="*/ 2147483647 h 57"/>
                <a:gd name="T12" fmla="*/ 2147483647 w 170"/>
                <a:gd name="T13" fmla="*/ 2147483647 h 57"/>
                <a:gd name="T14" fmla="*/ 2147483647 w 170"/>
                <a:gd name="T15" fmla="*/ 2147483647 h 57"/>
                <a:gd name="T16" fmla="*/ 2147483647 w 170"/>
                <a:gd name="T17" fmla="*/ 2147483647 h 57"/>
                <a:gd name="T18" fmla="*/ 2147483647 w 170"/>
                <a:gd name="T19" fmla="*/ 2147483647 h 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57"/>
                <a:gd name="T32" fmla="*/ 170 w 170"/>
                <a:gd name="T33" fmla="*/ 57 h 5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57">
                  <a:moveTo>
                    <a:pt x="170" y="11"/>
                  </a:moveTo>
                  <a:lnTo>
                    <a:pt x="154" y="0"/>
                  </a:lnTo>
                  <a:lnTo>
                    <a:pt x="102" y="21"/>
                  </a:lnTo>
                  <a:lnTo>
                    <a:pt x="50" y="36"/>
                  </a:lnTo>
                  <a:lnTo>
                    <a:pt x="0" y="48"/>
                  </a:lnTo>
                  <a:lnTo>
                    <a:pt x="9" y="57"/>
                  </a:lnTo>
                  <a:lnTo>
                    <a:pt x="44" y="57"/>
                  </a:lnTo>
                  <a:lnTo>
                    <a:pt x="90" y="49"/>
                  </a:lnTo>
                  <a:lnTo>
                    <a:pt x="133" y="32"/>
                  </a:lnTo>
                  <a:lnTo>
                    <a:pt x="170" y="11"/>
                  </a:lnTo>
                  <a:close/>
                </a:path>
              </a:pathLst>
            </a:custGeom>
            <a:solidFill>
              <a:srgbClr val="FFE0C0"/>
            </a:solidFill>
            <a:ln w="9525">
              <a:noFill/>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529" name="Freeform 128"/>
            <p:cNvSpPr>
              <a:spLocks/>
            </p:cNvSpPr>
            <p:nvPr/>
          </p:nvSpPr>
          <p:spPr bwMode="auto">
            <a:xfrm>
              <a:off x="3005138" y="6073775"/>
              <a:ext cx="49212" cy="25400"/>
            </a:xfrm>
            <a:custGeom>
              <a:avLst/>
              <a:gdLst>
                <a:gd name="T0" fmla="*/ 2147483647 w 148"/>
                <a:gd name="T1" fmla="*/ 2147483647 h 64"/>
                <a:gd name="T2" fmla="*/ 2147483647 w 148"/>
                <a:gd name="T3" fmla="*/ 0 h 64"/>
                <a:gd name="T4" fmla="*/ 2147483647 w 148"/>
                <a:gd name="T5" fmla="*/ 2147483647 h 64"/>
                <a:gd name="T6" fmla="*/ 2147483647 w 148"/>
                <a:gd name="T7" fmla="*/ 2147483647 h 64"/>
                <a:gd name="T8" fmla="*/ 0 w 148"/>
                <a:gd name="T9" fmla="*/ 2147483647 h 64"/>
                <a:gd name="T10" fmla="*/ 2147483647 w 148"/>
                <a:gd name="T11" fmla="*/ 2147483647 h 64"/>
                <a:gd name="T12" fmla="*/ 2147483647 w 148"/>
                <a:gd name="T13" fmla="*/ 2147483647 h 64"/>
                <a:gd name="T14" fmla="*/ 2147483647 w 148"/>
                <a:gd name="T15" fmla="*/ 2147483647 h 64"/>
                <a:gd name="T16" fmla="*/ 2147483647 w 148"/>
                <a:gd name="T17" fmla="*/ 2147483647 h 64"/>
                <a:gd name="T18" fmla="*/ 2147483647 w 148"/>
                <a:gd name="T19" fmla="*/ 2147483647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8"/>
                <a:gd name="T31" fmla="*/ 0 h 64"/>
                <a:gd name="T32" fmla="*/ 148 w 148"/>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8" h="64">
                  <a:moveTo>
                    <a:pt x="148" y="13"/>
                  </a:moveTo>
                  <a:lnTo>
                    <a:pt x="140" y="0"/>
                  </a:lnTo>
                  <a:lnTo>
                    <a:pt x="90" y="28"/>
                  </a:lnTo>
                  <a:lnTo>
                    <a:pt x="50" y="41"/>
                  </a:lnTo>
                  <a:lnTo>
                    <a:pt x="0" y="54"/>
                  </a:lnTo>
                  <a:lnTo>
                    <a:pt x="10" y="64"/>
                  </a:lnTo>
                  <a:lnTo>
                    <a:pt x="42" y="64"/>
                  </a:lnTo>
                  <a:lnTo>
                    <a:pt x="75" y="56"/>
                  </a:lnTo>
                  <a:lnTo>
                    <a:pt x="113" y="37"/>
                  </a:lnTo>
                  <a:lnTo>
                    <a:pt x="148" y="13"/>
                  </a:lnTo>
                  <a:close/>
                </a:path>
              </a:pathLst>
            </a:custGeom>
            <a:solidFill>
              <a:srgbClr val="FFE0C0"/>
            </a:solidFill>
            <a:ln w="9525">
              <a:noFill/>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530" name="Freeform 129"/>
            <p:cNvSpPr>
              <a:spLocks/>
            </p:cNvSpPr>
            <p:nvPr/>
          </p:nvSpPr>
          <p:spPr bwMode="auto">
            <a:xfrm>
              <a:off x="3001963" y="6116638"/>
              <a:ext cx="49212" cy="25400"/>
            </a:xfrm>
            <a:custGeom>
              <a:avLst/>
              <a:gdLst>
                <a:gd name="T0" fmla="*/ 2147483647 w 151"/>
                <a:gd name="T1" fmla="*/ 2147483647 h 63"/>
                <a:gd name="T2" fmla="*/ 2147483647 w 151"/>
                <a:gd name="T3" fmla="*/ 0 h 63"/>
                <a:gd name="T4" fmla="*/ 2147483647 w 151"/>
                <a:gd name="T5" fmla="*/ 2147483647 h 63"/>
                <a:gd name="T6" fmla="*/ 2147483647 w 151"/>
                <a:gd name="T7" fmla="*/ 2147483647 h 63"/>
                <a:gd name="T8" fmla="*/ 0 w 151"/>
                <a:gd name="T9" fmla="*/ 2147483647 h 63"/>
                <a:gd name="T10" fmla="*/ 2147483647 w 151"/>
                <a:gd name="T11" fmla="*/ 2147483647 h 63"/>
                <a:gd name="T12" fmla="*/ 2147483647 w 151"/>
                <a:gd name="T13" fmla="*/ 2147483647 h 63"/>
                <a:gd name="T14" fmla="*/ 2147483647 w 151"/>
                <a:gd name="T15" fmla="*/ 2147483647 h 63"/>
                <a:gd name="T16" fmla="*/ 2147483647 w 151"/>
                <a:gd name="T17" fmla="*/ 2147483647 h 63"/>
                <a:gd name="T18" fmla="*/ 2147483647 w 151"/>
                <a:gd name="T19" fmla="*/ 2147483647 h 6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1"/>
                <a:gd name="T31" fmla="*/ 0 h 63"/>
                <a:gd name="T32" fmla="*/ 151 w 151"/>
                <a:gd name="T33" fmla="*/ 63 h 6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1" h="63">
                  <a:moveTo>
                    <a:pt x="151" y="9"/>
                  </a:moveTo>
                  <a:lnTo>
                    <a:pt x="141" y="0"/>
                  </a:lnTo>
                  <a:lnTo>
                    <a:pt x="94" y="25"/>
                  </a:lnTo>
                  <a:lnTo>
                    <a:pt x="51" y="40"/>
                  </a:lnTo>
                  <a:lnTo>
                    <a:pt x="0" y="51"/>
                  </a:lnTo>
                  <a:lnTo>
                    <a:pt x="10" y="63"/>
                  </a:lnTo>
                  <a:lnTo>
                    <a:pt x="43" y="61"/>
                  </a:lnTo>
                  <a:lnTo>
                    <a:pt x="82" y="53"/>
                  </a:lnTo>
                  <a:lnTo>
                    <a:pt x="123" y="33"/>
                  </a:lnTo>
                  <a:lnTo>
                    <a:pt x="151" y="9"/>
                  </a:lnTo>
                  <a:close/>
                </a:path>
              </a:pathLst>
            </a:custGeom>
            <a:solidFill>
              <a:srgbClr val="FFE0C0"/>
            </a:solidFill>
            <a:ln w="9525">
              <a:noFill/>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531" name="Freeform 130"/>
            <p:cNvSpPr>
              <a:spLocks/>
            </p:cNvSpPr>
            <p:nvPr/>
          </p:nvSpPr>
          <p:spPr bwMode="auto">
            <a:xfrm>
              <a:off x="2981325" y="5999164"/>
              <a:ext cx="57150" cy="22225"/>
            </a:xfrm>
            <a:custGeom>
              <a:avLst/>
              <a:gdLst>
                <a:gd name="T0" fmla="*/ 2147483647 w 173"/>
                <a:gd name="T1" fmla="*/ 2147483647 h 55"/>
                <a:gd name="T2" fmla="*/ 2147483647 w 173"/>
                <a:gd name="T3" fmla="*/ 0 h 55"/>
                <a:gd name="T4" fmla="*/ 2147483647 w 173"/>
                <a:gd name="T5" fmla="*/ 2147483647 h 55"/>
                <a:gd name="T6" fmla="*/ 2147483647 w 173"/>
                <a:gd name="T7" fmla="*/ 2147483647 h 55"/>
                <a:gd name="T8" fmla="*/ 0 w 173"/>
                <a:gd name="T9" fmla="*/ 2147483647 h 55"/>
                <a:gd name="T10" fmla="*/ 2147483647 w 173"/>
                <a:gd name="T11" fmla="*/ 2147483647 h 55"/>
                <a:gd name="T12" fmla="*/ 2147483647 w 173"/>
                <a:gd name="T13" fmla="*/ 2147483647 h 55"/>
                <a:gd name="T14" fmla="*/ 2147483647 w 173"/>
                <a:gd name="T15" fmla="*/ 2147483647 h 55"/>
                <a:gd name="T16" fmla="*/ 2147483647 w 173"/>
                <a:gd name="T17" fmla="*/ 2147483647 h 55"/>
                <a:gd name="T18" fmla="*/ 2147483647 w 173"/>
                <a:gd name="T19" fmla="*/ 2147483647 h 5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3"/>
                <a:gd name="T31" fmla="*/ 0 h 55"/>
                <a:gd name="T32" fmla="*/ 173 w 173"/>
                <a:gd name="T33" fmla="*/ 55 h 5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3" h="55">
                  <a:moveTo>
                    <a:pt x="173" y="10"/>
                  </a:moveTo>
                  <a:lnTo>
                    <a:pt x="156" y="0"/>
                  </a:lnTo>
                  <a:lnTo>
                    <a:pt x="98" y="21"/>
                  </a:lnTo>
                  <a:lnTo>
                    <a:pt x="50" y="34"/>
                  </a:lnTo>
                  <a:lnTo>
                    <a:pt x="0" y="45"/>
                  </a:lnTo>
                  <a:lnTo>
                    <a:pt x="10" y="55"/>
                  </a:lnTo>
                  <a:lnTo>
                    <a:pt x="42" y="54"/>
                  </a:lnTo>
                  <a:lnTo>
                    <a:pt x="83" y="47"/>
                  </a:lnTo>
                  <a:lnTo>
                    <a:pt x="128" y="33"/>
                  </a:lnTo>
                  <a:lnTo>
                    <a:pt x="173" y="10"/>
                  </a:lnTo>
                  <a:close/>
                </a:path>
              </a:pathLst>
            </a:custGeom>
            <a:solidFill>
              <a:srgbClr val="FFE0C0"/>
            </a:solidFill>
            <a:ln w="9525">
              <a:noFill/>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532" name="Freeform 131"/>
            <p:cNvSpPr>
              <a:spLocks/>
            </p:cNvSpPr>
            <p:nvPr/>
          </p:nvSpPr>
          <p:spPr bwMode="auto">
            <a:xfrm>
              <a:off x="2595563" y="4995864"/>
              <a:ext cx="679450" cy="949325"/>
            </a:xfrm>
            <a:custGeom>
              <a:avLst/>
              <a:gdLst>
                <a:gd name="T0" fmla="*/ 2147483647 w 2046"/>
                <a:gd name="T1" fmla="*/ 2147483647 h 2371"/>
                <a:gd name="T2" fmla="*/ 2147483647 w 2046"/>
                <a:gd name="T3" fmla="*/ 2147483647 h 2371"/>
                <a:gd name="T4" fmla="*/ 2147483647 w 2046"/>
                <a:gd name="T5" fmla="*/ 2147483647 h 2371"/>
                <a:gd name="T6" fmla="*/ 2147483647 w 2046"/>
                <a:gd name="T7" fmla="*/ 2147483647 h 2371"/>
                <a:gd name="T8" fmla="*/ 2147483647 w 2046"/>
                <a:gd name="T9" fmla="*/ 2147483647 h 2371"/>
                <a:gd name="T10" fmla="*/ 2147483647 w 2046"/>
                <a:gd name="T11" fmla="*/ 2147483647 h 2371"/>
                <a:gd name="T12" fmla="*/ 2147483647 w 2046"/>
                <a:gd name="T13" fmla="*/ 2147483647 h 2371"/>
                <a:gd name="T14" fmla="*/ 2147483647 w 2046"/>
                <a:gd name="T15" fmla="*/ 2147483647 h 2371"/>
                <a:gd name="T16" fmla="*/ 2147483647 w 2046"/>
                <a:gd name="T17" fmla="*/ 2147483647 h 2371"/>
                <a:gd name="T18" fmla="*/ 2147483647 w 2046"/>
                <a:gd name="T19" fmla="*/ 2147483647 h 2371"/>
                <a:gd name="T20" fmla="*/ 2147483647 w 2046"/>
                <a:gd name="T21" fmla="*/ 2147483647 h 2371"/>
                <a:gd name="T22" fmla="*/ 2147483647 w 2046"/>
                <a:gd name="T23" fmla="*/ 2147483647 h 2371"/>
                <a:gd name="T24" fmla="*/ 2147483647 w 2046"/>
                <a:gd name="T25" fmla="*/ 2147483647 h 2371"/>
                <a:gd name="T26" fmla="*/ 2147483647 w 2046"/>
                <a:gd name="T27" fmla="*/ 2147483647 h 2371"/>
                <a:gd name="T28" fmla="*/ 2147483647 w 2046"/>
                <a:gd name="T29" fmla="*/ 2147483647 h 2371"/>
                <a:gd name="T30" fmla="*/ 2147483647 w 2046"/>
                <a:gd name="T31" fmla="*/ 2147483647 h 2371"/>
                <a:gd name="T32" fmla="*/ 2147483647 w 2046"/>
                <a:gd name="T33" fmla="*/ 2147483647 h 2371"/>
                <a:gd name="T34" fmla="*/ 2147483647 w 2046"/>
                <a:gd name="T35" fmla="*/ 2147483647 h 2371"/>
                <a:gd name="T36" fmla="*/ 2147483647 w 2046"/>
                <a:gd name="T37" fmla="*/ 2147483647 h 2371"/>
                <a:gd name="T38" fmla="*/ 2147483647 w 2046"/>
                <a:gd name="T39" fmla="*/ 2147483647 h 2371"/>
                <a:gd name="T40" fmla="*/ 2147483647 w 2046"/>
                <a:gd name="T41" fmla="*/ 0 h 2371"/>
                <a:gd name="T42" fmla="*/ 2147483647 w 2046"/>
                <a:gd name="T43" fmla="*/ 2147483647 h 2371"/>
                <a:gd name="T44" fmla="*/ 2147483647 w 2046"/>
                <a:gd name="T45" fmla="*/ 2147483647 h 2371"/>
                <a:gd name="T46" fmla="*/ 2147483647 w 2046"/>
                <a:gd name="T47" fmla="*/ 2147483647 h 2371"/>
                <a:gd name="T48" fmla="*/ 2147483647 w 2046"/>
                <a:gd name="T49" fmla="*/ 2147483647 h 2371"/>
                <a:gd name="T50" fmla="*/ 2147483647 w 2046"/>
                <a:gd name="T51" fmla="*/ 2147483647 h 2371"/>
                <a:gd name="T52" fmla="*/ 2147483647 w 2046"/>
                <a:gd name="T53" fmla="*/ 2147483647 h 2371"/>
                <a:gd name="T54" fmla="*/ 2147483647 w 2046"/>
                <a:gd name="T55" fmla="*/ 2147483647 h 2371"/>
                <a:gd name="T56" fmla="*/ 2147483647 w 2046"/>
                <a:gd name="T57" fmla="*/ 2147483647 h 2371"/>
                <a:gd name="T58" fmla="*/ 0 w 2046"/>
                <a:gd name="T59" fmla="*/ 2147483647 h 2371"/>
                <a:gd name="T60" fmla="*/ 2147483647 w 2046"/>
                <a:gd name="T61" fmla="*/ 2147483647 h 2371"/>
                <a:gd name="T62" fmla="*/ 2147483647 w 2046"/>
                <a:gd name="T63" fmla="*/ 2147483647 h 2371"/>
                <a:gd name="T64" fmla="*/ 2147483647 w 2046"/>
                <a:gd name="T65" fmla="*/ 2147483647 h 2371"/>
                <a:gd name="T66" fmla="*/ 2147483647 w 2046"/>
                <a:gd name="T67" fmla="*/ 2147483647 h 2371"/>
                <a:gd name="T68" fmla="*/ 2147483647 w 2046"/>
                <a:gd name="T69" fmla="*/ 2147483647 h 2371"/>
                <a:gd name="T70" fmla="*/ 2147483647 w 2046"/>
                <a:gd name="T71" fmla="*/ 2147483647 h 2371"/>
                <a:gd name="T72" fmla="*/ 2147483647 w 2046"/>
                <a:gd name="T73" fmla="*/ 2147483647 h 2371"/>
                <a:gd name="T74" fmla="*/ 2147483647 w 2046"/>
                <a:gd name="T75" fmla="*/ 2147483647 h 2371"/>
                <a:gd name="T76" fmla="*/ 2147483647 w 2046"/>
                <a:gd name="T77" fmla="*/ 2147483647 h 2371"/>
                <a:gd name="T78" fmla="*/ 2147483647 w 2046"/>
                <a:gd name="T79" fmla="*/ 2147483647 h 2371"/>
                <a:gd name="T80" fmla="*/ 2147483647 w 2046"/>
                <a:gd name="T81" fmla="*/ 2147483647 h 2371"/>
                <a:gd name="T82" fmla="*/ 2147483647 w 2046"/>
                <a:gd name="T83" fmla="*/ 2147483647 h 2371"/>
                <a:gd name="T84" fmla="*/ 2147483647 w 2046"/>
                <a:gd name="T85" fmla="*/ 2147483647 h 2371"/>
                <a:gd name="T86" fmla="*/ 2147483647 w 2046"/>
                <a:gd name="T87" fmla="*/ 2147483647 h 2371"/>
                <a:gd name="T88" fmla="*/ 2147483647 w 2046"/>
                <a:gd name="T89" fmla="*/ 2147483647 h 2371"/>
                <a:gd name="T90" fmla="*/ 2147483647 w 2046"/>
                <a:gd name="T91" fmla="*/ 2147483647 h 2371"/>
                <a:gd name="T92" fmla="*/ 2147483647 w 2046"/>
                <a:gd name="T93" fmla="*/ 2147483647 h 2371"/>
                <a:gd name="T94" fmla="*/ 2147483647 w 2046"/>
                <a:gd name="T95" fmla="*/ 2147483647 h 2371"/>
                <a:gd name="T96" fmla="*/ 2147483647 w 2046"/>
                <a:gd name="T97" fmla="*/ 2147483647 h 2371"/>
                <a:gd name="T98" fmla="*/ 2147483647 w 2046"/>
                <a:gd name="T99" fmla="*/ 2147483647 h 2371"/>
                <a:gd name="T100" fmla="*/ 2147483647 w 2046"/>
                <a:gd name="T101" fmla="*/ 2147483647 h 2371"/>
                <a:gd name="T102" fmla="*/ 2147483647 w 2046"/>
                <a:gd name="T103" fmla="*/ 2147483647 h 2371"/>
                <a:gd name="T104" fmla="*/ 2147483647 w 2046"/>
                <a:gd name="T105" fmla="*/ 2147483647 h 237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046"/>
                <a:gd name="T160" fmla="*/ 0 h 2371"/>
                <a:gd name="T161" fmla="*/ 2046 w 2046"/>
                <a:gd name="T162" fmla="*/ 2371 h 237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046" h="2371">
                  <a:moveTo>
                    <a:pt x="1434" y="2308"/>
                  </a:moveTo>
                  <a:lnTo>
                    <a:pt x="1452" y="2298"/>
                  </a:lnTo>
                  <a:lnTo>
                    <a:pt x="1465" y="2288"/>
                  </a:lnTo>
                  <a:lnTo>
                    <a:pt x="1473" y="2282"/>
                  </a:lnTo>
                  <a:lnTo>
                    <a:pt x="1478" y="2274"/>
                  </a:lnTo>
                  <a:lnTo>
                    <a:pt x="1483" y="2270"/>
                  </a:lnTo>
                  <a:lnTo>
                    <a:pt x="1486" y="2265"/>
                  </a:lnTo>
                  <a:lnTo>
                    <a:pt x="1490" y="2261"/>
                  </a:lnTo>
                  <a:lnTo>
                    <a:pt x="1491" y="2254"/>
                  </a:lnTo>
                  <a:lnTo>
                    <a:pt x="1494" y="2247"/>
                  </a:lnTo>
                  <a:lnTo>
                    <a:pt x="1495" y="2237"/>
                  </a:lnTo>
                  <a:lnTo>
                    <a:pt x="1505" y="2200"/>
                  </a:lnTo>
                  <a:lnTo>
                    <a:pt x="1564" y="1893"/>
                  </a:lnTo>
                  <a:lnTo>
                    <a:pt x="1575" y="1849"/>
                  </a:lnTo>
                  <a:lnTo>
                    <a:pt x="1584" y="1817"/>
                  </a:lnTo>
                  <a:lnTo>
                    <a:pt x="1599" y="1773"/>
                  </a:lnTo>
                  <a:lnTo>
                    <a:pt x="1620" y="1724"/>
                  </a:lnTo>
                  <a:lnTo>
                    <a:pt x="1641" y="1681"/>
                  </a:lnTo>
                  <a:lnTo>
                    <a:pt x="1661" y="1645"/>
                  </a:lnTo>
                  <a:lnTo>
                    <a:pt x="1678" y="1614"/>
                  </a:lnTo>
                  <a:lnTo>
                    <a:pt x="1695" y="1584"/>
                  </a:lnTo>
                  <a:lnTo>
                    <a:pt x="1730" y="1533"/>
                  </a:lnTo>
                  <a:lnTo>
                    <a:pt x="1764" y="1484"/>
                  </a:lnTo>
                  <a:lnTo>
                    <a:pt x="1797" y="1440"/>
                  </a:lnTo>
                  <a:lnTo>
                    <a:pt x="1824" y="1405"/>
                  </a:lnTo>
                  <a:lnTo>
                    <a:pt x="1872" y="1341"/>
                  </a:lnTo>
                  <a:lnTo>
                    <a:pt x="1905" y="1296"/>
                  </a:lnTo>
                  <a:lnTo>
                    <a:pt x="1931" y="1259"/>
                  </a:lnTo>
                  <a:lnTo>
                    <a:pt x="1954" y="1216"/>
                  </a:lnTo>
                  <a:lnTo>
                    <a:pt x="1979" y="1165"/>
                  </a:lnTo>
                  <a:lnTo>
                    <a:pt x="1996" y="1120"/>
                  </a:lnTo>
                  <a:lnTo>
                    <a:pt x="2012" y="1073"/>
                  </a:lnTo>
                  <a:lnTo>
                    <a:pt x="2023" y="1032"/>
                  </a:lnTo>
                  <a:lnTo>
                    <a:pt x="2034" y="987"/>
                  </a:lnTo>
                  <a:lnTo>
                    <a:pt x="2042" y="931"/>
                  </a:lnTo>
                  <a:lnTo>
                    <a:pt x="2046" y="865"/>
                  </a:lnTo>
                  <a:lnTo>
                    <a:pt x="2046" y="805"/>
                  </a:lnTo>
                  <a:lnTo>
                    <a:pt x="2040" y="756"/>
                  </a:lnTo>
                  <a:lnTo>
                    <a:pt x="2031" y="712"/>
                  </a:lnTo>
                  <a:lnTo>
                    <a:pt x="2021" y="671"/>
                  </a:lnTo>
                  <a:lnTo>
                    <a:pt x="2005" y="619"/>
                  </a:lnTo>
                  <a:lnTo>
                    <a:pt x="1987" y="565"/>
                  </a:lnTo>
                  <a:lnTo>
                    <a:pt x="1967" y="516"/>
                  </a:lnTo>
                  <a:lnTo>
                    <a:pt x="1943" y="471"/>
                  </a:lnTo>
                  <a:lnTo>
                    <a:pt x="1914" y="430"/>
                  </a:lnTo>
                  <a:lnTo>
                    <a:pt x="1876" y="379"/>
                  </a:lnTo>
                  <a:lnTo>
                    <a:pt x="1832" y="328"/>
                  </a:lnTo>
                  <a:lnTo>
                    <a:pt x="1789" y="288"/>
                  </a:lnTo>
                  <a:lnTo>
                    <a:pt x="1751" y="254"/>
                  </a:lnTo>
                  <a:lnTo>
                    <a:pt x="1706" y="221"/>
                  </a:lnTo>
                  <a:lnTo>
                    <a:pt x="1658" y="189"/>
                  </a:lnTo>
                  <a:lnTo>
                    <a:pt x="1612" y="159"/>
                  </a:lnTo>
                  <a:lnTo>
                    <a:pt x="1556" y="129"/>
                  </a:lnTo>
                  <a:lnTo>
                    <a:pt x="1491" y="97"/>
                  </a:lnTo>
                  <a:lnTo>
                    <a:pt x="1430" y="72"/>
                  </a:lnTo>
                  <a:lnTo>
                    <a:pt x="1359" y="49"/>
                  </a:lnTo>
                  <a:lnTo>
                    <a:pt x="1294" y="32"/>
                  </a:lnTo>
                  <a:lnTo>
                    <a:pt x="1241" y="21"/>
                  </a:lnTo>
                  <a:lnTo>
                    <a:pt x="1183" y="10"/>
                  </a:lnTo>
                  <a:lnTo>
                    <a:pt x="1130" y="4"/>
                  </a:lnTo>
                  <a:lnTo>
                    <a:pt x="1067" y="0"/>
                  </a:lnTo>
                  <a:lnTo>
                    <a:pt x="1010" y="0"/>
                  </a:lnTo>
                  <a:lnTo>
                    <a:pt x="948" y="0"/>
                  </a:lnTo>
                  <a:lnTo>
                    <a:pt x="896" y="4"/>
                  </a:lnTo>
                  <a:lnTo>
                    <a:pt x="837" y="15"/>
                  </a:lnTo>
                  <a:lnTo>
                    <a:pt x="792" y="22"/>
                  </a:lnTo>
                  <a:lnTo>
                    <a:pt x="736" y="35"/>
                  </a:lnTo>
                  <a:lnTo>
                    <a:pt x="685" y="48"/>
                  </a:lnTo>
                  <a:lnTo>
                    <a:pt x="638" y="63"/>
                  </a:lnTo>
                  <a:lnTo>
                    <a:pt x="593" y="79"/>
                  </a:lnTo>
                  <a:lnTo>
                    <a:pt x="548" y="98"/>
                  </a:lnTo>
                  <a:lnTo>
                    <a:pt x="507" y="117"/>
                  </a:lnTo>
                  <a:lnTo>
                    <a:pt x="462" y="142"/>
                  </a:lnTo>
                  <a:lnTo>
                    <a:pt x="413" y="170"/>
                  </a:lnTo>
                  <a:lnTo>
                    <a:pt x="369" y="196"/>
                  </a:lnTo>
                  <a:lnTo>
                    <a:pt x="329" y="225"/>
                  </a:lnTo>
                  <a:lnTo>
                    <a:pt x="287" y="257"/>
                  </a:lnTo>
                  <a:lnTo>
                    <a:pt x="245" y="292"/>
                  </a:lnTo>
                  <a:lnTo>
                    <a:pt x="208" y="327"/>
                  </a:lnTo>
                  <a:lnTo>
                    <a:pt x="177" y="359"/>
                  </a:lnTo>
                  <a:lnTo>
                    <a:pt x="141" y="403"/>
                  </a:lnTo>
                  <a:lnTo>
                    <a:pt x="107" y="451"/>
                  </a:lnTo>
                  <a:lnTo>
                    <a:pt x="75" y="505"/>
                  </a:lnTo>
                  <a:lnTo>
                    <a:pt x="53" y="558"/>
                  </a:lnTo>
                  <a:lnTo>
                    <a:pt x="34" y="612"/>
                  </a:lnTo>
                  <a:lnTo>
                    <a:pt x="17" y="667"/>
                  </a:lnTo>
                  <a:lnTo>
                    <a:pt x="6" y="716"/>
                  </a:lnTo>
                  <a:lnTo>
                    <a:pt x="0" y="766"/>
                  </a:lnTo>
                  <a:lnTo>
                    <a:pt x="0" y="814"/>
                  </a:lnTo>
                  <a:lnTo>
                    <a:pt x="0" y="857"/>
                  </a:lnTo>
                  <a:lnTo>
                    <a:pt x="0" y="908"/>
                  </a:lnTo>
                  <a:lnTo>
                    <a:pt x="2" y="953"/>
                  </a:lnTo>
                  <a:lnTo>
                    <a:pt x="13" y="1010"/>
                  </a:lnTo>
                  <a:lnTo>
                    <a:pt x="23" y="1059"/>
                  </a:lnTo>
                  <a:lnTo>
                    <a:pt x="39" y="1107"/>
                  </a:lnTo>
                  <a:lnTo>
                    <a:pt x="62" y="1163"/>
                  </a:lnTo>
                  <a:lnTo>
                    <a:pt x="87" y="1213"/>
                  </a:lnTo>
                  <a:lnTo>
                    <a:pt x="114" y="1257"/>
                  </a:lnTo>
                  <a:lnTo>
                    <a:pt x="145" y="1306"/>
                  </a:lnTo>
                  <a:lnTo>
                    <a:pt x="180" y="1353"/>
                  </a:lnTo>
                  <a:lnTo>
                    <a:pt x="210" y="1398"/>
                  </a:lnTo>
                  <a:lnTo>
                    <a:pt x="242" y="1443"/>
                  </a:lnTo>
                  <a:lnTo>
                    <a:pt x="275" y="1492"/>
                  </a:lnTo>
                  <a:lnTo>
                    <a:pt x="327" y="1562"/>
                  </a:lnTo>
                  <a:lnTo>
                    <a:pt x="375" y="1636"/>
                  </a:lnTo>
                  <a:lnTo>
                    <a:pt x="402" y="1674"/>
                  </a:lnTo>
                  <a:lnTo>
                    <a:pt x="417" y="1705"/>
                  </a:lnTo>
                  <a:lnTo>
                    <a:pt x="434" y="1743"/>
                  </a:lnTo>
                  <a:lnTo>
                    <a:pt x="450" y="1787"/>
                  </a:lnTo>
                  <a:lnTo>
                    <a:pt x="463" y="1825"/>
                  </a:lnTo>
                  <a:lnTo>
                    <a:pt x="475" y="1868"/>
                  </a:lnTo>
                  <a:lnTo>
                    <a:pt x="484" y="1928"/>
                  </a:lnTo>
                  <a:lnTo>
                    <a:pt x="498" y="1992"/>
                  </a:lnTo>
                  <a:lnTo>
                    <a:pt x="507" y="2044"/>
                  </a:lnTo>
                  <a:lnTo>
                    <a:pt x="518" y="2109"/>
                  </a:lnTo>
                  <a:lnTo>
                    <a:pt x="524" y="2155"/>
                  </a:lnTo>
                  <a:lnTo>
                    <a:pt x="532" y="2195"/>
                  </a:lnTo>
                  <a:lnTo>
                    <a:pt x="544" y="2236"/>
                  </a:lnTo>
                  <a:lnTo>
                    <a:pt x="548" y="2247"/>
                  </a:lnTo>
                  <a:lnTo>
                    <a:pt x="549" y="2256"/>
                  </a:lnTo>
                  <a:lnTo>
                    <a:pt x="552" y="2261"/>
                  </a:lnTo>
                  <a:lnTo>
                    <a:pt x="553" y="2265"/>
                  </a:lnTo>
                  <a:lnTo>
                    <a:pt x="559" y="2270"/>
                  </a:lnTo>
                  <a:lnTo>
                    <a:pt x="565" y="2278"/>
                  </a:lnTo>
                  <a:lnTo>
                    <a:pt x="575" y="2285"/>
                  </a:lnTo>
                  <a:lnTo>
                    <a:pt x="584" y="2293"/>
                  </a:lnTo>
                  <a:lnTo>
                    <a:pt x="600" y="2302"/>
                  </a:lnTo>
                  <a:lnTo>
                    <a:pt x="618" y="2310"/>
                  </a:lnTo>
                  <a:lnTo>
                    <a:pt x="643" y="2322"/>
                  </a:lnTo>
                  <a:lnTo>
                    <a:pt x="666" y="2329"/>
                  </a:lnTo>
                  <a:lnTo>
                    <a:pt x="690" y="2335"/>
                  </a:lnTo>
                  <a:lnTo>
                    <a:pt x="712" y="2340"/>
                  </a:lnTo>
                  <a:lnTo>
                    <a:pt x="732" y="2344"/>
                  </a:lnTo>
                  <a:lnTo>
                    <a:pt x="763" y="2350"/>
                  </a:lnTo>
                  <a:lnTo>
                    <a:pt x="788" y="2356"/>
                  </a:lnTo>
                  <a:lnTo>
                    <a:pt x="813" y="2358"/>
                  </a:lnTo>
                  <a:lnTo>
                    <a:pt x="840" y="2361"/>
                  </a:lnTo>
                  <a:lnTo>
                    <a:pt x="869" y="2364"/>
                  </a:lnTo>
                  <a:lnTo>
                    <a:pt x="895" y="2366"/>
                  </a:lnTo>
                  <a:lnTo>
                    <a:pt x="918" y="2367"/>
                  </a:lnTo>
                  <a:lnTo>
                    <a:pt x="947" y="2370"/>
                  </a:lnTo>
                  <a:lnTo>
                    <a:pt x="972" y="2371"/>
                  </a:lnTo>
                  <a:lnTo>
                    <a:pt x="997" y="2371"/>
                  </a:lnTo>
                  <a:lnTo>
                    <a:pt x="1020" y="2371"/>
                  </a:lnTo>
                  <a:lnTo>
                    <a:pt x="1045" y="2371"/>
                  </a:lnTo>
                  <a:lnTo>
                    <a:pt x="1075" y="2371"/>
                  </a:lnTo>
                  <a:lnTo>
                    <a:pt x="1101" y="2370"/>
                  </a:lnTo>
                  <a:lnTo>
                    <a:pt x="1123" y="2370"/>
                  </a:lnTo>
                  <a:lnTo>
                    <a:pt x="1150" y="2366"/>
                  </a:lnTo>
                  <a:lnTo>
                    <a:pt x="1181" y="2364"/>
                  </a:lnTo>
                  <a:lnTo>
                    <a:pt x="1204" y="2361"/>
                  </a:lnTo>
                  <a:lnTo>
                    <a:pt x="1233" y="2358"/>
                  </a:lnTo>
                  <a:lnTo>
                    <a:pt x="1258" y="2354"/>
                  </a:lnTo>
                  <a:lnTo>
                    <a:pt x="1282" y="2350"/>
                  </a:lnTo>
                  <a:lnTo>
                    <a:pt x="1306" y="2346"/>
                  </a:lnTo>
                  <a:lnTo>
                    <a:pt x="1327" y="2341"/>
                  </a:lnTo>
                  <a:lnTo>
                    <a:pt x="1352" y="2335"/>
                  </a:lnTo>
                  <a:lnTo>
                    <a:pt x="1372" y="2329"/>
                  </a:lnTo>
                  <a:lnTo>
                    <a:pt x="1393" y="2323"/>
                  </a:lnTo>
                  <a:lnTo>
                    <a:pt x="1414" y="2315"/>
                  </a:lnTo>
                  <a:lnTo>
                    <a:pt x="1434" y="2308"/>
                  </a:lnTo>
                  <a:close/>
                </a:path>
              </a:pathLst>
            </a:custGeom>
            <a:solidFill>
              <a:srgbClr val="FFFF00"/>
            </a:solidFill>
            <a:ln w="8001">
              <a:solidFill>
                <a:srgbClr val="FFFFFF"/>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533" name="Oval 132"/>
            <p:cNvSpPr>
              <a:spLocks noChangeArrowheads="1"/>
            </p:cNvSpPr>
            <p:nvPr/>
          </p:nvSpPr>
          <p:spPr bwMode="auto">
            <a:xfrm>
              <a:off x="2782888" y="5884864"/>
              <a:ext cx="296862" cy="96837"/>
            </a:xfrm>
            <a:prstGeom prst="ellipse">
              <a:avLst/>
            </a:prstGeom>
            <a:solidFill>
              <a:srgbClr val="A0A0A0"/>
            </a:solidFill>
            <a:ln w="9525">
              <a:noFill/>
              <a:round/>
              <a:headEnd/>
              <a:tailEnd/>
            </a:ln>
          </p:spPr>
          <p:txBody>
            <a:bodyPr/>
            <a:lstStyle/>
            <a:p>
              <a:pPr fontAlgn="auto">
                <a:spcBef>
                  <a:spcPts val="0"/>
                </a:spcBef>
                <a:spcAft>
                  <a:spcPts val="0"/>
                </a:spcAft>
                <a:defRPr/>
              </a:pPr>
              <a:endParaRPr lang="fr-FR" altLang="fr-FR" kern="0">
                <a:solidFill>
                  <a:sysClr val="windowText" lastClr="000000"/>
                </a:solidFill>
                <a:latin typeface="Calibri" pitchFamily="34" charset="0"/>
                <a:cs typeface="Arial" charset="0"/>
              </a:endParaRPr>
            </a:p>
          </p:txBody>
        </p:sp>
        <p:sp>
          <p:nvSpPr>
            <p:cNvPr id="534" name="Freeform 133"/>
            <p:cNvSpPr>
              <a:spLocks/>
            </p:cNvSpPr>
            <p:nvPr/>
          </p:nvSpPr>
          <p:spPr bwMode="auto">
            <a:xfrm>
              <a:off x="2871789" y="5575300"/>
              <a:ext cx="115887" cy="342900"/>
            </a:xfrm>
            <a:custGeom>
              <a:avLst/>
              <a:gdLst>
                <a:gd name="T0" fmla="*/ 0 w 350"/>
                <a:gd name="T1" fmla="*/ 2147483647 h 859"/>
                <a:gd name="T2" fmla="*/ 2147483647 w 350"/>
                <a:gd name="T3" fmla="*/ 2147483647 h 859"/>
                <a:gd name="T4" fmla="*/ 2147483647 w 350"/>
                <a:gd name="T5" fmla="*/ 2147483647 h 859"/>
                <a:gd name="T6" fmla="*/ 2147483647 w 350"/>
                <a:gd name="T7" fmla="*/ 2147483647 h 859"/>
                <a:gd name="T8" fmla="*/ 2147483647 w 350"/>
                <a:gd name="T9" fmla="*/ 2147483647 h 859"/>
                <a:gd name="T10" fmla="*/ 2147483647 w 350"/>
                <a:gd name="T11" fmla="*/ 2147483647 h 859"/>
                <a:gd name="T12" fmla="*/ 2147483647 w 350"/>
                <a:gd name="T13" fmla="*/ 2147483647 h 859"/>
                <a:gd name="T14" fmla="*/ 2147483647 w 350"/>
                <a:gd name="T15" fmla="*/ 2147483647 h 859"/>
                <a:gd name="T16" fmla="*/ 2147483647 w 350"/>
                <a:gd name="T17" fmla="*/ 2147483647 h 859"/>
                <a:gd name="T18" fmla="*/ 2147483647 w 350"/>
                <a:gd name="T19" fmla="*/ 2147483647 h 859"/>
                <a:gd name="T20" fmla="*/ 2147483647 w 350"/>
                <a:gd name="T21" fmla="*/ 2147483647 h 859"/>
                <a:gd name="T22" fmla="*/ 2147483647 w 350"/>
                <a:gd name="T23" fmla="*/ 2147483647 h 859"/>
                <a:gd name="T24" fmla="*/ 2147483647 w 350"/>
                <a:gd name="T25" fmla="*/ 2147483647 h 859"/>
                <a:gd name="T26" fmla="*/ 2147483647 w 350"/>
                <a:gd name="T27" fmla="*/ 2147483647 h 859"/>
                <a:gd name="T28" fmla="*/ 2147483647 w 350"/>
                <a:gd name="T29" fmla="*/ 2147483647 h 859"/>
                <a:gd name="T30" fmla="*/ 2147483647 w 350"/>
                <a:gd name="T31" fmla="*/ 2147483647 h 859"/>
                <a:gd name="T32" fmla="*/ 2147483647 w 350"/>
                <a:gd name="T33" fmla="*/ 0 h 859"/>
                <a:gd name="T34" fmla="*/ 2147483647 w 350"/>
                <a:gd name="T35" fmla="*/ 0 h 859"/>
                <a:gd name="T36" fmla="*/ 2147483647 w 350"/>
                <a:gd name="T37" fmla="*/ 2147483647 h 859"/>
                <a:gd name="T38" fmla="*/ 2147483647 w 350"/>
                <a:gd name="T39" fmla="*/ 2147483647 h 859"/>
                <a:gd name="T40" fmla="*/ 0 w 350"/>
                <a:gd name="T41" fmla="*/ 2147483647 h 8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0"/>
                <a:gd name="T64" fmla="*/ 0 h 859"/>
                <a:gd name="T65" fmla="*/ 350 w 350"/>
                <a:gd name="T66" fmla="*/ 859 h 8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0" h="859">
                  <a:moveTo>
                    <a:pt x="0" y="66"/>
                  </a:moveTo>
                  <a:lnTo>
                    <a:pt x="6" y="206"/>
                  </a:lnTo>
                  <a:lnTo>
                    <a:pt x="24" y="224"/>
                  </a:lnTo>
                  <a:lnTo>
                    <a:pt x="17" y="796"/>
                  </a:lnTo>
                  <a:lnTo>
                    <a:pt x="41" y="859"/>
                  </a:lnTo>
                  <a:lnTo>
                    <a:pt x="99" y="859"/>
                  </a:lnTo>
                  <a:lnTo>
                    <a:pt x="148" y="828"/>
                  </a:lnTo>
                  <a:lnTo>
                    <a:pt x="204" y="828"/>
                  </a:lnTo>
                  <a:lnTo>
                    <a:pt x="249" y="859"/>
                  </a:lnTo>
                  <a:lnTo>
                    <a:pt x="311" y="859"/>
                  </a:lnTo>
                  <a:lnTo>
                    <a:pt x="332" y="796"/>
                  </a:lnTo>
                  <a:lnTo>
                    <a:pt x="322" y="224"/>
                  </a:lnTo>
                  <a:lnTo>
                    <a:pt x="338" y="206"/>
                  </a:lnTo>
                  <a:lnTo>
                    <a:pt x="350" y="66"/>
                  </a:lnTo>
                  <a:lnTo>
                    <a:pt x="273" y="14"/>
                  </a:lnTo>
                  <a:lnTo>
                    <a:pt x="234" y="14"/>
                  </a:lnTo>
                  <a:lnTo>
                    <a:pt x="213" y="0"/>
                  </a:lnTo>
                  <a:lnTo>
                    <a:pt x="124" y="0"/>
                  </a:lnTo>
                  <a:lnTo>
                    <a:pt x="106" y="14"/>
                  </a:lnTo>
                  <a:lnTo>
                    <a:pt x="73" y="14"/>
                  </a:lnTo>
                  <a:lnTo>
                    <a:pt x="0" y="66"/>
                  </a:lnTo>
                  <a:close/>
                </a:path>
              </a:pathLst>
            </a:custGeom>
            <a:solidFill>
              <a:srgbClr val="C0C0C0"/>
            </a:solidFill>
            <a:ln w="9525">
              <a:noFill/>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535" name="Oval 134"/>
            <p:cNvSpPr>
              <a:spLocks noChangeArrowheads="1"/>
            </p:cNvSpPr>
            <p:nvPr/>
          </p:nvSpPr>
          <p:spPr bwMode="auto">
            <a:xfrm>
              <a:off x="2930526" y="5586413"/>
              <a:ext cx="15875" cy="23812"/>
            </a:xfrm>
            <a:prstGeom prst="ellipse">
              <a:avLst/>
            </a:prstGeom>
            <a:solidFill>
              <a:srgbClr val="E0E0E0"/>
            </a:solidFill>
            <a:ln w="9525">
              <a:noFill/>
              <a:round/>
              <a:headEnd/>
              <a:tailEnd/>
            </a:ln>
          </p:spPr>
          <p:txBody>
            <a:bodyPr/>
            <a:lstStyle/>
            <a:p>
              <a:pPr fontAlgn="auto">
                <a:spcBef>
                  <a:spcPts val="0"/>
                </a:spcBef>
                <a:spcAft>
                  <a:spcPts val="0"/>
                </a:spcAft>
                <a:defRPr/>
              </a:pPr>
              <a:endParaRPr lang="fr-FR" altLang="fr-FR" kern="0">
                <a:solidFill>
                  <a:sysClr val="windowText" lastClr="000000"/>
                </a:solidFill>
                <a:latin typeface="Calibri" pitchFamily="34" charset="0"/>
                <a:cs typeface="Arial" charset="0"/>
              </a:endParaRPr>
            </a:p>
          </p:txBody>
        </p:sp>
        <p:grpSp>
          <p:nvGrpSpPr>
            <p:cNvPr id="536" name="Group 135"/>
            <p:cNvGrpSpPr>
              <a:grpSpLocks/>
            </p:cNvGrpSpPr>
            <p:nvPr/>
          </p:nvGrpSpPr>
          <p:grpSpPr bwMode="auto">
            <a:xfrm>
              <a:off x="2836863" y="5329239"/>
              <a:ext cx="188912" cy="269875"/>
              <a:chOff x="3050" y="1953"/>
              <a:chExt cx="285" cy="338"/>
            </a:xfrm>
          </p:grpSpPr>
          <p:sp>
            <p:nvSpPr>
              <p:cNvPr id="655" name="Oval 136"/>
              <p:cNvSpPr>
                <a:spLocks noChangeArrowheads="1"/>
              </p:cNvSpPr>
              <p:nvPr/>
            </p:nvSpPr>
            <p:spPr bwMode="auto">
              <a:xfrm>
                <a:off x="3067" y="1953"/>
                <a:ext cx="261" cy="115"/>
              </a:xfrm>
              <a:prstGeom prst="ellipse">
                <a:avLst/>
              </a:prstGeom>
              <a:solidFill>
                <a:srgbClr val="FFFFFF"/>
              </a:solidFill>
              <a:ln w="9525">
                <a:noFill/>
                <a:round/>
                <a:headEnd/>
                <a:tailEnd/>
              </a:ln>
            </p:spPr>
            <p:txBody>
              <a:bodyPr/>
              <a:lstStyle/>
              <a:p>
                <a:pPr fontAlgn="auto">
                  <a:spcBef>
                    <a:spcPts val="0"/>
                  </a:spcBef>
                  <a:spcAft>
                    <a:spcPts val="0"/>
                  </a:spcAft>
                  <a:defRPr/>
                </a:pPr>
                <a:endParaRPr lang="fr-FR" altLang="fr-FR" kern="0">
                  <a:solidFill>
                    <a:sysClr val="windowText" lastClr="000000"/>
                  </a:solidFill>
                  <a:latin typeface="Calibri" pitchFamily="34" charset="0"/>
                  <a:cs typeface="Arial" charset="0"/>
                </a:endParaRPr>
              </a:p>
            </p:txBody>
          </p:sp>
          <p:sp>
            <p:nvSpPr>
              <p:cNvPr id="656" name="Freeform 137"/>
              <p:cNvSpPr>
                <a:spLocks/>
              </p:cNvSpPr>
              <p:nvPr/>
            </p:nvSpPr>
            <p:spPr bwMode="auto">
              <a:xfrm>
                <a:off x="3050" y="2006"/>
                <a:ext cx="285" cy="285"/>
              </a:xfrm>
              <a:custGeom>
                <a:avLst/>
                <a:gdLst>
                  <a:gd name="T0" fmla="*/ 3 w 569"/>
                  <a:gd name="T1" fmla="*/ 4 h 570"/>
                  <a:gd name="T2" fmla="*/ 5 w 569"/>
                  <a:gd name="T3" fmla="*/ 1 h 570"/>
                  <a:gd name="T4" fmla="*/ 5 w 569"/>
                  <a:gd name="T5" fmla="*/ 1 h 570"/>
                  <a:gd name="T6" fmla="*/ 4 w 569"/>
                  <a:gd name="T7" fmla="*/ 1 h 570"/>
                  <a:gd name="T8" fmla="*/ 4 w 569"/>
                  <a:gd name="T9" fmla="*/ 1 h 570"/>
                  <a:gd name="T10" fmla="*/ 4 w 569"/>
                  <a:gd name="T11" fmla="*/ 1 h 570"/>
                  <a:gd name="T12" fmla="*/ 3 w 569"/>
                  <a:gd name="T13" fmla="*/ 1 h 570"/>
                  <a:gd name="T14" fmla="*/ 3 w 569"/>
                  <a:gd name="T15" fmla="*/ 0 h 570"/>
                  <a:gd name="T16" fmla="*/ 2 w 569"/>
                  <a:gd name="T17" fmla="*/ 1 h 570"/>
                  <a:gd name="T18" fmla="*/ 2 w 569"/>
                  <a:gd name="T19" fmla="*/ 1 h 570"/>
                  <a:gd name="T20" fmla="*/ 2 w 569"/>
                  <a:gd name="T21" fmla="*/ 1 h 570"/>
                  <a:gd name="T22" fmla="*/ 1 w 569"/>
                  <a:gd name="T23" fmla="*/ 1 h 570"/>
                  <a:gd name="T24" fmla="*/ 1 w 569"/>
                  <a:gd name="T25" fmla="*/ 1 h 570"/>
                  <a:gd name="T26" fmla="*/ 0 w 569"/>
                  <a:gd name="T27" fmla="*/ 1 h 570"/>
                  <a:gd name="T28" fmla="*/ 2 w 569"/>
                  <a:gd name="T29" fmla="*/ 4 h 57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9"/>
                  <a:gd name="T46" fmla="*/ 0 h 570"/>
                  <a:gd name="T47" fmla="*/ 569 w 569"/>
                  <a:gd name="T48" fmla="*/ 570 h 57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9" h="570">
                    <a:moveTo>
                      <a:pt x="363" y="570"/>
                    </a:moveTo>
                    <a:lnTo>
                      <a:pt x="569" y="56"/>
                    </a:lnTo>
                    <a:lnTo>
                      <a:pt x="533" y="45"/>
                    </a:lnTo>
                    <a:lnTo>
                      <a:pt x="491" y="31"/>
                    </a:lnTo>
                    <a:lnTo>
                      <a:pt x="437" y="20"/>
                    </a:lnTo>
                    <a:lnTo>
                      <a:pt x="389" y="10"/>
                    </a:lnTo>
                    <a:lnTo>
                      <a:pt x="347" y="4"/>
                    </a:lnTo>
                    <a:lnTo>
                      <a:pt x="300" y="0"/>
                    </a:lnTo>
                    <a:lnTo>
                      <a:pt x="251" y="3"/>
                    </a:lnTo>
                    <a:lnTo>
                      <a:pt x="188" y="8"/>
                    </a:lnTo>
                    <a:lnTo>
                      <a:pt x="133" y="20"/>
                    </a:lnTo>
                    <a:lnTo>
                      <a:pt x="80" y="31"/>
                    </a:lnTo>
                    <a:lnTo>
                      <a:pt x="34" y="47"/>
                    </a:lnTo>
                    <a:lnTo>
                      <a:pt x="0" y="62"/>
                    </a:lnTo>
                    <a:lnTo>
                      <a:pt x="200" y="570"/>
                    </a:lnTo>
                  </a:path>
                </a:pathLst>
              </a:custGeom>
              <a:noFill/>
              <a:ln w="7938">
                <a:solidFill>
                  <a:srgbClr val="A0A0A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537" name="Group 138"/>
            <p:cNvGrpSpPr>
              <a:grpSpLocks/>
            </p:cNvGrpSpPr>
            <p:nvPr/>
          </p:nvGrpSpPr>
          <p:grpSpPr bwMode="auto">
            <a:xfrm>
              <a:off x="2895600" y="5624514"/>
              <a:ext cx="65088" cy="261937"/>
              <a:chOff x="3140" y="2322"/>
              <a:chExt cx="98" cy="327"/>
            </a:xfrm>
          </p:grpSpPr>
          <p:sp>
            <p:nvSpPr>
              <p:cNvPr id="651" name="Line 139"/>
              <p:cNvSpPr>
                <a:spLocks noChangeShapeType="1"/>
              </p:cNvSpPr>
              <p:nvPr/>
            </p:nvSpPr>
            <p:spPr bwMode="auto">
              <a:xfrm>
                <a:off x="3157" y="2330"/>
                <a:ext cx="1" cy="319"/>
              </a:xfrm>
              <a:prstGeom prst="line">
                <a:avLst/>
              </a:prstGeom>
              <a:noFill/>
              <a:ln w="7938">
                <a:solidFill>
                  <a:srgbClr val="808080"/>
                </a:solidFill>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652" name="Line 140"/>
              <p:cNvSpPr>
                <a:spLocks noChangeShapeType="1"/>
              </p:cNvSpPr>
              <p:nvPr/>
            </p:nvSpPr>
            <p:spPr bwMode="auto">
              <a:xfrm flipV="1">
                <a:off x="3222" y="2330"/>
                <a:ext cx="2" cy="318"/>
              </a:xfrm>
              <a:prstGeom prst="line">
                <a:avLst/>
              </a:prstGeom>
              <a:noFill/>
              <a:ln w="7938">
                <a:solidFill>
                  <a:srgbClr val="808080"/>
                </a:solidFill>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653" name="Line 141"/>
              <p:cNvSpPr>
                <a:spLocks noChangeShapeType="1"/>
              </p:cNvSpPr>
              <p:nvPr/>
            </p:nvSpPr>
            <p:spPr bwMode="auto">
              <a:xfrm flipV="1">
                <a:off x="3237" y="2322"/>
                <a:ext cx="1" cy="318"/>
              </a:xfrm>
              <a:prstGeom prst="line">
                <a:avLst/>
              </a:prstGeom>
              <a:noFill/>
              <a:ln w="7938">
                <a:solidFill>
                  <a:srgbClr val="FFFFFF"/>
                </a:solidFill>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654" name="Line 142"/>
              <p:cNvSpPr>
                <a:spLocks noChangeShapeType="1"/>
              </p:cNvSpPr>
              <p:nvPr/>
            </p:nvSpPr>
            <p:spPr bwMode="auto">
              <a:xfrm flipH="1" flipV="1">
                <a:off x="3140" y="2322"/>
                <a:ext cx="2" cy="318"/>
              </a:xfrm>
              <a:prstGeom prst="line">
                <a:avLst/>
              </a:prstGeom>
              <a:noFill/>
              <a:ln w="7938">
                <a:solidFill>
                  <a:srgbClr val="FFFFFF"/>
                </a:solidFill>
                <a:round/>
                <a:headEnd/>
                <a:tailEnd/>
              </a:ln>
            </p:spPr>
            <p:txBody>
              <a:bodyPr/>
              <a:lstStyle/>
              <a:p>
                <a:pPr fontAlgn="auto">
                  <a:spcBef>
                    <a:spcPts val="0"/>
                  </a:spcBef>
                  <a:spcAft>
                    <a:spcPts val="0"/>
                  </a:spcAft>
                  <a:defRPr/>
                </a:pPr>
                <a:endParaRPr lang="fr-FR" kern="0">
                  <a:solidFill>
                    <a:sysClr val="windowText" lastClr="000000"/>
                  </a:solidFill>
                </a:endParaRPr>
              </a:p>
            </p:txBody>
          </p:sp>
        </p:grpSp>
        <p:sp>
          <p:nvSpPr>
            <p:cNvPr id="538" name="Freeform 143"/>
            <p:cNvSpPr>
              <a:spLocks/>
            </p:cNvSpPr>
            <p:nvPr/>
          </p:nvSpPr>
          <p:spPr bwMode="auto">
            <a:xfrm>
              <a:off x="2917825" y="5748339"/>
              <a:ext cx="184150" cy="223837"/>
            </a:xfrm>
            <a:custGeom>
              <a:avLst/>
              <a:gdLst>
                <a:gd name="T0" fmla="*/ 2147483647 w 553"/>
                <a:gd name="T1" fmla="*/ 0 h 555"/>
                <a:gd name="T2" fmla="*/ 2147483647 w 553"/>
                <a:gd name="T3" fmla="*/ 2147483647 h 555"/>
                <a:gd name="T4" fmla="*/ 2147483647 w 553"/>
                <a:gd name="T5" fmla="*/ 2147483647 h 555"/>
                <a:gd name="T6" fmla="*/ 2147483647 w 553"/>
                <a:gd name="T7" fmla="*/ 2147483647 h 555"/>
                <a:gd name="T8" fmla="*/ 2147483647 w 553"/>
                <a:gd name="T9" fmla="*/ 2147483647 h 555"/>
                <a:gd name="T10" fmla="*/ 2147483647 w 553"/>
                <a:gd name="T11" fmla="*/ 2147483647 h 555"/>
                <a:gd name="T12" fmla="*/ 2147483647 w 553"/>
                <a:gd name="T13" fmla="*/ 2147483647 h 555"/>
                <a:gd name="T14" fmla="*/ 2147483647 w 553"/>
                <a:gd name="T15" fmla="*/ 2147483647 h 555"/>
                <a:gd name="T16" fmla="*/ 2147483647 w 553"/>
                <a:gd name="T17" fmla="*/ 2147483647 h 555"/>
                <a:gd name="T18" fmla="*/ 2147483647 w 553"/>
                <a:gd name="T19" fmla="*/ 2147483647 h 555"/>
                <a:gd name="T20" fmla="*/ 2147483647 w 553"/>
                <a:gd name="T21" fmla="*/ 2147483647 h 555"/>
                <a:gd name="T22" fmla="*/ 2147483647 w 553"/>
                <a:gd name="T23" fmla="*/ 2147483647 h 555"/>
                <a:gd name="T24" fmla="*/ 0 w 553"/>
                <a:gd name="T25" fmla="*/ 2147483647 h 555"/>
                <a:gd name="T26" fmla="*/ 2147483647 w 553"/>
                <a:gd name="T27" fmla="*/ 2147483647 h 555"/>
                <a:gd name="T28" fmla="*/ 2147483647 w 553"/>
                <a:gd name="T29" fmla="*/ 2147483647 h 555"/>
                <a:gd name="T30" fmla="*/ 2147483647 w 553"/>
                <a:gd name="T31" fmla="*/ 2147483647 h 555"/>
                <a:gd name="T32" fmla="*/ 2147483647 w 553"/>
                <a:gd name="T33" fmla="*/ 2147483647 h 555"/>
                <a:gd name="T34" fmla="*/ 2147483647 w 553"/>
                <a:gd name="T35" fmla="*/ 2147483647 h 555"/>
                <a:gd name="T36" fmla="*/ 2147483647 w 553"/>
                <a:gd name="T37" fmla="*/ 2147483647 h 555"/>
                <a:gd name="T38" fmla="*/ 2147483647 w 553"/>
                <a:gd name="T39" fmla="*/ 2147483647 h 555"/>
                <a:gd name="T40" fmla="*/ 2147483647 w 553"/>
                <a:gd name="T41" fmla="*/ 2147483647 h 555"/>
                <a:gd name="T42" fmla="*/ 2147483647 w 553"/>
                <a:gd name="T43" fmla="*/ 2147483647 h 555"/>
                <a:gd name="T44" fmla="*/ 2147483647 w 553"/>
                <a:gd name="T45" fmla="*/ 2147483647 h 555"/>
                <a:gd name="T46" fmla="*/ 2147483647 w 553"/>
                <a:gd name="T47" fmla="*/ 2147483647 h 555"/>
                <a:gd name="T48" fmla="*/ 2147483647 w 553"/>
                <a:gd name="T49" fmla="*/ 2147483647 h 555"/>
                <a:gd name="T50" fmla="*/ 2147483647 w 553"/>
                <a:gd name="T51" fmla="*/ 2147483647 h 555"/>
                <a:gd name="T52" fmla="*/ 2147483647 w 553"/>
                <a:gd name="T53" fmla="*/ 2147483647 h 555"/>
                <a:gd name="T54" fmla="*/ 2147483647 w 553"/>
                <a:gd name="T55" fmla="*/ 2147483647 h 555"/>
                <a:gd name="T56" fmla="*/ 2147483647 w 553"/>
                <a:gd name="T57" fmla="*/ 0 h 55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53"/>
                <a:gd name="T88" fmla="*/ 0 h 555"/>
                <a:gd name="T89" fmla="*/ 553 w 553"/>
                <a:gd name="T90" fmla="*/ 555 h 55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53" h="555">
                  <a:moveTo>
                    <a:pt x="553" y="0"/>
                  </a:moveTo>
                  <a:lnTo>
                    <a:pt x="531" y="16"/>
                  </a:lnTo>
                  <a:lnTo>
                    <a:pt x="438" y="360"/>
                  </a:lnTo>
                  <a:lnTo>
                    <a:pt x="421" y="394"/>
                  </a:lnTo>
                  <a:lnTo>
                    <a:pt x="393" y="423"/>
                  </a:lnTo>
                  <a:lnTo>
                    <a:pt x="352" y="448"/>
                  </a:lnTo>
                  <a:lnTo>
                    <a:pt x="311" y="469"/>
                  </a:lnTo>
                  <a:lnTo>
                    <a:pt x="266" y="488"/>
                  </a:lnTo>
                  <a:lnTo>
                    <a:pt x="218" y="504"/>
                  </a:lnTo>
                  <a:lnTo>
                    <a:pt x="165" y="520"/>
                  </a:lnTo>
                  <a:lnTo>
                    <a:pt x="120" y="527"/>
                  </a:lnTo>
                  <a:lnTo>
                    <a:pt x="66" y="535"/>
                  </a:lnTo>
                  <a:lnTo>
                    <a:pt x="0" y="532"/>
                  </a:lnTo>
                  <a:lnTo>
                    <a:pt x="10" y="552"/>
                  </a:lnTo>
                  <a:lnTo>
                    <a:pt x="55" y="555"/>
                  </a:lnTo>
                  <a:lnTo>
                    <a:pt x="87" y="555"/>
                  </a:lnTo>
                  <a:lnTo>
                    <a:pt x="136" y="552"/>
                  </a:lnTo>
                  <a:lnTo>
                    <a:pt x="176" y="550"/>
                  </a:lnTo>
                  <a:lnTo>
                    <a:pt x="230" y="542"/>
                  </a:lnTo>
                  <a:lnTo>
                    <a:pt x="273" y="536"/>
                  </a:lnTo>
                  <a:lnTo>
                    <a:pt x="320" y="524"/>
                  </a:lnTo>
                  <a:lnTo>
                    <a:pt x="348" y="518"/>
                  </a:lnTo>
                  <a:lnTo>
                    <a:pt x="389" y="504"/>
                  </a:lnTo>
                  <a:lnTo>
                    <a:pt x="433" y="481"/>
                  </a:lnTo>
                  <a:lnTo>
                    <a:pt x="446" y="469"/>
                  </a:lnTo>
                  <a:lnTo>
                    <a:pt x="458" y="451"/>
                  </a:lnTo>
                  <a:lnTo>
                    <a:pt x="469" y="417"/>
                  </a:lnTo>
                  <a:lnTo>
                    <a:pt x="478" y="383"/>
                  </a:lnTo>
                  <a:lnTo>
                    <a:pt x="553" y="0"/>
                  </a:lnTo>
                  <a:close/>
                </a:path>
              </a:pathLst>
            </a:custGeom>
            <a:solidFill>
              <a:srgbClr val="FFFFFF"/>
            </a:solidFill>
            <a:ln w="9525">
              <a:noFill/>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539" name="Line 144"/>
            <p:cNvSpPr>
              <a:spLocks noChangeShapeType="1"/>
            </p:cNvSpPr>
            <p:nvPr/>
          </p:nvSpPr>
          <p:spPr bwMode="auto">
            <a:xfrm rot="2700000" flipV="1">
              <a:off x="3663950" y="6208713"/>
              <a:ext cx="69850" cy="0"/>
            </a:xfrm>
            <a:prstGeom prst="line">
              <a:avLst/>
            </a:prstGeom>
            <a:noFill/>
            <a:ln w="50800">
              <a:solidFill>
                <a:srgbClr val="FF0000"/>
              </a:solidFill>
              <a:round/>
              <a:headEnd/>
              <a:tailEnd type="stealth" w="lg" len="lg"/>
            </a:ln>
          </p:spPr>
          <p:txBody>
            <a:bodyPr wrap="none" anchor="ctr"/>
            <a:lstStyle/>
            <a:p>
              <a:pPr fontAlgn="auto">
                <a:spcBef>
                  <a:spcPts val="0"/>
                </a:spcBef>
                <a:spcAft>
                  <a:spcPts val="0"/>
                </a:spcAft>
                <a:defRPr/>
              </a:pPr>
              <a:endParaRPr lang="fr-FR" kern="0">
                <a:solidFill>
                  <a:sysClr val="windowText" lastClr="000000"/>
                </a:solidFill>
              </a:endParaRPr>
            </a:p>
          </p:txBody>
        </p:sp>
        <p:sp>
          <p:nvSpPr>
            <p:cNvPr id="540" name="Freeform 145"/>
            <p:cNvSpPr>
              <a:spLocks/>
            </p:cNvSpPr>
            <p:nvPr/>
          </p:nvSpPr>
          <p:spPr bwMode="auto">
            <a:xfrm rot="2700000">
              <a:off x="3232150" y="5865813"/>
              <a:ext cx="439738" cy="201612"/>
            </a:xfrm>
            <a:custGeom>
              <a:avLst/>
              <a:gdLst>
                <a:gd name="T0" fmla="*/ 0 w 1312"/>
                <a:gd name="T1" fmla="*/ 2147483647 h 1283"/>
                <a:gd name="T2" fmla="*/ 2147483647 w 1312"/>
                <a:gd name="T3" fmla="*/ 2147483647 h 1283"/>
                <a:gd name="T4" fmla="*/ 2147483647 w 1312"/>
                <a:gd name="T5" fmla="*/ 2147483647 h 1283"/>
                <a:gd name="T6" fmla="*/ 2147483647 w 1312"/>
                <a:gd name="T7" fmla="*/ 2147483647 h 1283"/>
                <a:gd name="T8" fmla="*/ 2147483647 w 1312"/>
                <a:gd name="T9" fmla="*/ 2147483647 h 1283"/>
                <a:gd name="T10" fmla="*/ 2147483647 w 1312"/>
                <a:gd name="T11" fmla="*/ 2147483647 h 1283"/>
                <a:gd name="T12" fmla="*/ 2147483647 w 1312"/>
                <a:gd name="T13" fmla="*/ 2147483647 h 1283"/>
                <a:gd name="T14" fmla="*/ 2147483647 w 1312"/>
                <a:gd name="T15" fmla="*/ 2147483647 h 1283"/>
                <a:gd name="T16" fmla="*/ 2147483647 w 1312"/>
                <a:gd name="T17" fmla="*/ 2147483647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FF0000"/>
              </a:solidFill>
              <a:round/>
              <a:headEnd/>
              <a:tailEnd/>
            </a:ln>
          </p:spPr>
          <p:txBody>
            <a:bodyPr wrap="none" anchor="ctr"/>
            <a:lstStyle/>
            <a:p>
              <a:pPr fontAlgn="auto">
                <a:spcBef>
                  <a:spcPts val="0"/>
                </a:spcBef>
                <a:spcAft>
                  <a:spcPts val="0"/>
                </a:spcAft>
                <a:defRPr/>
              </a:pPr>
              <a:endParaRPr lang="fr-FR" kern="0">
                <a:solidFill>
                  <a:sysClr val="windowText" lastClr="000000"/>
                </a:solidFill>
              </a:endParaRPr>
            </a:p>
          </p:txBody>
        </p:sp>
        <p:sp>
          <p:nvSpPr>
            <p:cNvPr id="541" name="Line 146"/>
            <p:cNvSpPr>
              <a:spLocks noChangeShapeType="1"/>
            </p:cNvSpPr>
            <p:nvPr/>
          </p:nvSpPr>
          <p:spPr bwMode="auto">
            <a:xfrm rot="8100000" flipV="1">
              <a:off x="2124076" y="6208713"/>
              <a:ext cx="85725" cy="0"/>
            </a:xfrm>
            <a:prstGeom prst="line">
              <a:avLst/>
            </a:prstGeom>
            <a:noFill/>
            <a:ln w="50800">
              <a:solidFill>
                <a:srgbClr val="800080"/>
              </a:solidFill>
              <a:round/>
              <a:headEnd/>
              <a:tailEnd type="stealth" w="lg" len="lg"/>
            </a:ln>
          </p:spPr>
          <p:txBody>
            <a:bodyPr wrap="none" anchor="ctr"/>
            <a:lstStyle/>
            <a:p>
              <a:pPr fontAlgn="auto">
                <a:spcBef>
                  <a:spcPts val="0"/>
                </a:spcBef>
                <a:spcAft>
                  <a:spcPts val="0"/>
                </a:spcAft>
                <a:defRPr/>
              </a:pPr>
              <a:endParaRPr lang="fr-FR" kern="0">
                <a:solidFill>
                  <a:sysClr val="windowText" lastClr="000000"/>
                </a:solidFill>
              </a:endParaRPr>
            </a:p>
          </p:txBody>
        </p:sp>
        <p:sp>
          <p:nvSpPr>
            <p:cNvPr id="542" name="Freeform 147"/>
            <p:cNvSpPr>
              <a:spLocks/>
            </p:cNvSpPr>
            <p:nvPr/>
          </p:nvSpPr>
          <p:spPr bwMode="auto">
            <a:xfrm rot="8100000">
              <a:off x="2211389" y="5878514"/>
              <a:ext cx="365125" cy="250825"/>
            </a:xfrm>
            <a:custGeom>
              <a:avLst/>
              <a:gdLst>
                <a:gd name="T0" fmla="*/ 0 w 1312"/>
                <a:gd name="T1" fmla="*/ 2147483647 h 1283"/>
                <a:gd name="T2" fmla="*/ 2147483647 w 1312"/>
                <a:gd name="T3" fmla="*/ 2147483647 h 1283"/>
                <a:gd name="T4" fmla="*/ 2147483647 w 1312"/>
                <a:gd name="T5" fmla="*/ 2147483647 h 1283"/>
                <a:gd name="T6" fmla="*/ 2147483647 w 1312"/>
                <a:gd name="T7" fmla="*/ 2147483647 h 1283"/>
                <a:gd name="T8" fmla="*/ 2147483647 w 1312"/>
                <a:gd name="T9" fmla="*/ 2147483647 h 1283"/>
                <a:gd name="T10" fmla="*/ 2147483647 w 1312"/>
                <a:gd name="T11" fmla="*/ 2147483647 h 1283"/>
                <a:gd name="T12" fmla="*/ 2147483647 w 1312"/>
                <a:gd name="T13" fmla="*/ 2147483647 h 1283"/>
                <a:gd name="T14" fmla="*/ 2147483647 w 1312"/>
                <a:gd name="T15" fmla="*/ 2147483647 h 1283"/>
                <a:gd name="T16" fmla="*/ 2147483647 w 1312"/>
                <a:gd name="T17" fmla="*/ 2147483647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800080"/>
              </a:solidFill>
              <a:round/>
              <a:headEnd/>
              <a:tailEnd/>
            </a:ln>
          </p:spPr>
          <p:txBody>
            <a:bodyPr wrap="none" anchor="ctr"/>
            <a:lstStyle/>
            <a:p>
              <a:pPr fontAlgn="auto">
                <a:spcBef>
                  <a:spcPts val="0"/>
                </a:spcBef>
                <a:spcAft>
                  <a:spcPts val="0"/>
                </a:spcAft>
                <a:defRPr/>
              </a:pPr>
              <a:endParaRPr lang="fr-FR" kern="0">
                <a:solidFill>
                  <a:sysClr val="windowText" lastClr="000000"/>
                </a:solidFill>
              </a:endParaRPr>
            </a:p>
          </p:txBody>
        </p:sp>
        <p:sp>
          <p:nvSpPr>
            <p:cNvPr id="543" name="Line 148"/>
            <p:cNvSpPr>
              <a:spLocks noChangeShapeType="1"/>
            </p:cNvSpPr>
            <p:nvPr/>
          </p:nvSpPr>
          <p:spPr bwMode="auto">
            <a:xfrm rot="18900000" flipV="1">
              <a:off x="3588545" y="4498182"/>
              <a:ext cx="84137" cy="0"/>
            </a:xfrm>
            <a:prstGeom prst="line">
              <a:avLst/>
            </a:prstGeom>
            <a:noFill/>
            <a:ln w="50800">
              <a:solidFill>
                <a:srgbClr val="FFCC00"/>
              </a:solidFill>
              <a:round/>
              <a:headEnd/>
              <a:tailEnd type="stealth" w="lg" len="lg"/>
            </a:ln>
          </p:spPr>
          <p:txBody>
            <a:bodyPr wrap="none" anchor="ctr"/>
            <a:lstStyle/>
            <a:p>
              <a:pPr fontAlgn="auto">
                <a:spcBef>
                  <a:spcPts val="0"/>
                </a:spcBef>
                <a:spcAft>
                  <a:spcPts val="0"/>
                </a:spcAft>
                <a:defRPr/>
              </a:pPr>
              <a:endParaRPr lang="fr-FR" kern="0">
                <a:solidFill>
                  <a:sysClr val="windowText" lastClr="000000"/>
                </a:solidFill>
              </a:endParaRPr>
            </a:p>
          </p:txBody>
        </p:sp>
        <p:sp>
          <p:nvSpPr>
            <p:cNvPr id="544" name="Freeform 149"/>
            <p:cNvSpPr>
              <a:spLocks/>
            </p:cNvSpPr>
            <p:nvPr/>
          </p:nvSpPr>
          <p:spPr bwMode="auto">
            <a:xfrm rot="-2700000">
              <a:off x="3235325" y="4581526"/>
              <a:ext cx="363538" cy="252413"/>
            </a:xfrm>
            <a:custGeom>
              <a:avLst/>
              <a:gdLst>
                <a:gd name="T0" fmla="*/ 0 w 1312"/>
                <a:gd name="T1" fmla="*/ 2147483647 h 1283"/>
                <a:gd name="T2" fmla="*/ 2147483647 w 1312"/>
                <a:gd name="T3" fmla="*/ 2147483647 h 1283"/>
                <a:gd name="T4" fmla="*/ 2147483647 w 1312"/>
                <a:gd name="T5" fmla="*/ 2147483647 h 1283"/>
                <a:gd name="T6" fmla="*/ 2147483647 w 1312"/>
                <a:gd name="T7" fmla="*/ 2147483647 h 1283"/>
                <a:gd name="T8" fmla="*/ 2147483647 w 1312"/>
                <a:gd name="T9" fmla="*/ 2147483647 h 1283"/>
                <a:gd name="T10" fmla="*/ 2147483647 w 1312"/>
                <a:gd name="T11" fmla="*/ 2147483647 h 1283"/>
                <a:gd name="T12" fmla="*/ 2147483647 w 1312"/>
                <a:gd name="T13" fmla="*/ 2147483647 h 1283"/>
                <a:gd name="T14" fmla="*/ 2147483647 w 1312"/>
                <a:gd name="T15" fmla="*/ 2147483647 h 1283"/>
                <a:gd name="T16" fmla="*/ 2147483647 w 1312"/>
                <a:gd name="T17" fmla="*/ 2147483647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FFCC00"/>
              </a:solidFill>
              <a:round/>
              <a:headEnd/>
              <a:tailEnd/>
            </a:ln>
          </p:spPr>
          <p:txBody>
            <a:bodyPr wrap="none" anchor="ctr"/>
            <a:lstStyle/>
            <a:p>
              <a:pPr fontAlgn="auto">
                <a:spcBef>
                  <a:spcPts val="0"/>
                </a:spcBef>
                <a:spcAft>
                  <a:spcPts val="0"/>
                </a:spcAft>
                <a:defRPr/>
              </a:pPr>
              <a:endParaRPr lang="fr-FR" kern="0">
                <a:solidFill>
                  <a:sysClr val="windowText" lastClr="000000"/>
                </a:solidFill>
              </a:endParaRPr>
            </a:p>
          </p:txBody>
        </p:sp>
        <p:sp>
          <p:nvSpPr>
            <p:cNvPr id="545" name="Line 150"/>
            <p:cNvSpPr>
              <a:spLocks noChangeShapeType="1"/>
            </p:cNvSpPr>
            <p:nvPr/>
          </p:nvSpPr>
          <p:spPr bwMode="auto">
            <a:xfrm rot="10800000" flipV="1">
              <a:off x="1882775" y="5372100"/>
              <a:ext cx="69850" cy="0"/>
            </a:xfrm>
            <a:prstGeom prst="line">
              <a:avLst/>
            </a:prstGeom>
            <a:noFill/>
            <a:ln w="50800">
              <a:solidFill>
                <a:srgbClr val="333399"/>
              </a:solidFill>
              <a:round/>
              <a:headEnd/>
              <a:tailEnd type="stealth" w="lg" len="lg"/>
            </a:ln>
          </p:spPr>
          <p:txBody>
            <a:bodyPr wrap="none" anchor="ctr"/>
            <a:lstStyle/>
            <a:p>
              <a:pPr fontAlgn="auto">
                <a:spcBef>
                  <a:spcPts val="0"/>
                </a:spcBef>
                <a:spcAft>
                  <a:spcPts val="0"/>
                </a:spcAft>
                <a:defRPr/>
              </a:pPr>
              <a:endParaRPr lang="fr-FR" kern="0">
                <a:solidFill>
                  <a:sysClr val="windowText" lastClr="000000"/>
                </a:solidFill>
              </a:endParaRPr>
            </a:p>
          </p:txBody>
        </p:sp>
        <p:sp>
          <p:nvSpPr>
            <p:cNvPr id="546" name="Freeform 151"/>
            <p:cNvSpPr>
              <a:spLocks/>
            </p:cNvSpPr>
            <p:nvPr/>
          </p:nvSpPr>
          <p:spPr bwMode="auto">
            <a:xfrm rot="10800000">
              <a:off x="2047875" y="5243514"/>
              <a:ext cx="363538" cy="231775"/>
            </a:xfrm>
            <a:custGeom>
              <a:avLst/>
              <a:gdLst>
                <a:gd name="T0" fmla="*/ 0 w 1312"/>
                <a:gd name="T1" fmla="*/ 2147483647 h 1283"/>
                <a:gd name="T2" fmla="*/ 2147483647 w 1312"/>
                <a:gd name="T3" fmla="*/ 2147483647 h 1283"/>
                <a:gd name="T4" fmla="*/ 2147483647 w 1312"/>
                <a:gd name="T5" fmla="*/ 2147483647 h 1283"/>
                <a:gd name="T6" fmla="*/ 2147483647 w 1312"/>
                <a:gd name="T7" fmla="*/ 2147483647 h 1283"/>
                <a:gd name="T8" fmla="*/ 2147483647 w 1312"/>
                <a:gd name="T9" fmla="*/ 2147483647 h 1283"/>
                <a:gd name="T10" fmla="*/ 2147483647 w 1312"/>
                <a:gd name="T11" fmla="*/ 2147483647 h 1283"/>
                <a:gd name="T12" fmla="*/ 2147483647 w 1312"/>
                <a:gd name="T13" fmla="*/ 2147483647 h 1283"/>
                <a:gd name="T14" fmla="*/ 2147483647 w 1312"/>
                <a:gd name="T15" fmla="*/ 2147483647 h 1283"/>
                <a:gd name="T16" fmla="*/ 2147483647 w 1312"/>
                <a:gd name="T17" fmla="*/ 2147483647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333399"/>
              </a:solidFill>
              <a:round/>
              <a:headEnd/>
              <a:tailEnd/>
            </a:ln>
          </p:spPr>
          <p:txBody>
            <a:bodyPr wrap="none" anchor="ctr"/>
            <a:lstStyle/>
            <a:p>
              <a:pPr fontAlgn="auto">
                <a:spcBef>
                  <a:spcPts val="0"/>
                </a:spcBef>
                <a:spcAft>
                  <a:spcPts val="0"/>
                </a:spcAft>
                <a:defRPr/>
              </a:pPr>
              <a:endParaRPr lang="fr-FR" kern="0">
                <a:solidFill>
                  <a:sysClr val="windowText" lastClr="000000"/>
                </a:solidFill>
              </a:endParaRPr>
            </a:p>
          </p:txBody>
        </p:sp>
        <p:sp>
          <p:nvSpPr>
            <p:cNvPr id="547" name="Line 152"/>
            <p:cNvSpPr>
              <a:spLocks noChangeShapeType="1"/>
            </p:cNvSpPr>
            <p:nvPr/>
          </p:nvSpPr>
          <p:spPr bwMode="auto">
            <a:xfrm rot="13500000" flipV="1">
              <a:off x="2114550" y="4579938"/>
              <a:ext cx="69850" cy="0"/>
            </a:xfrm>
            <a:prstGeom prst="line">
              <a:avLst/>
            </a:prstGeom>
            <a:noFill/>
            <a:ln w="50800">
              <a:solidFill>
                <a:srgbClr val="3366FF"/>
              </a:solidFill>
              <a:round/>
              <a:headEnd/>
              <a:tailEnd type="stealth" w="lg" len="lg"/>
            </a:ln>
          </p:spPr>
          <p:txBody>
            <a:bodyPr wrap="none" anchor="ctr"/>
            <a:lstStyle/>
            <a:p>
              <a:pPr fontAlgn="auto">
                <a:spcBef>
                  <a:spcPts val="0"/>
                </a:spcBef>
                <a:spcAft>
                  <a:spcPts val="0"/>
                </a:spcAft>
                <a:defRPr/>
              </a:pPr>
              <a:endParaRPr lang="fr-FR" kern="0">
                <a:solidFill>
                  <a:sysClr val="windowText" lastClr="000000"/>
                </a:solidFill>
              </a:endParaRPr>
            </a:p>
          </p:txBody>
        </p:sp>
        <p:sp>
          <p:nvSpPr>
            <p:cNvPr id="548" name="Freeform 153"/>
            <p:cNvSpPr>
              <a:spLocks/>
            </p:cNvSpPr>
            <p:nvPr/>
          </p:nvSpPr>
          <p:spPr bwMode="auto">
            <a:xfrm rot="-8100000">
              <a:off x="2180432" y="4675982"/>
              <a:ext cx="439737" cy="234950"/>
            </a:xfrm>
            <a:custGeom>
              <a:avLst/>
              <a:gdLst>
                <a:gd name="T0" fmla="*/ 0 w 1312"/>
                <a:gd name="T1" fmla="*/ 2147483647 h 1283"/>
                <a:gd name="T2" fmla="*/ 2147483647 w 1312"/>
                <a:gd name="T3" fmla="*/ 2147483647 h 1283"/>
                <a:gd name="T4" fmla="*/ 2147483647 w 1312"/>
                <a:gd name="T5" fmla="*/ 2147483647 h 1283"/>
                <a:gd name="T6" fmla="*/ 2147483647 w 1312"/>
                <a:gd name="T7" fmla="*/ 2147483647 h 1283"/>
                <a:gd name="T8" fmla="*/ 2147483647 w 1312"/>
                <a:gd name="T9" fmla="*/ 2147483647 h 1283"/>
                <a:gd name="T10" fmla="*/ 2147483647 w 1312"/>
                <a:gd name="T11" fmla="*/ 2147483647 h 1283"/>
                <a:gd name="T12" fmla="*/ 2147483647 w 1312"/>
                <a:gd name="T13" fmla="*/ 2147483647 h 1283"/>
                <a:gd name="T14" fmla="*/ 2147483647 w 1312"/>
                <a:gd name="T15" fmla="*/ 2147483647 h 1283"/>
                <a:gd name="T16" fmla="*/ 2147483647 w 1312"/>
                <a:gd name="T17" fmla="*/ 2147483647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3366FF"/>
              </a:solidFill>
              <a:round/>
              <a:headEnd/>
              <a:tailEnd/>
            </a:ln>
          </p:spPr>
          <p:txBody>
            <a:bodyPr wrap="none" anchor="ctr"/>
            <a:lstStyle/>
            <a:p>
              <a:pPr fontAlgn="auto">
                <a:spcBef>
                  <a:spcPts val="0"/>
                </a:spcBef>
                <a:spcAft>
                  <a:spcPts val="0"/>
                </a:spcAft>
                <a:defRPr/>
              </a:pPr>
              <a:endParaRPr lang="fr-FR" kern="0">
                <a:solidFill>
                  <a:sysClr val="windowText" lastClr="000000"/>
                </a:solidFill>
              </a:endParaRPr>
            </a:p>
          </p:txBody>
        </p:sp>
        <p:sp>
          <p:nvSpPr>
            <p:cNvPr id="549" name="Line 154"/>
            <p:cNvSpPr>
              <a:spLocks noChangeShapeType="1"/>
            </p:cNvSpPr>
            <p:nvPr/>
          </p:nvSpPr>
          <p:spPr bwMode="auto">
            <a:xfrm rot="16200000" flipV="1">
              <a:off x="2861470" y="4266407"/>
              <a:ext cx="77787" cy="0"/>
            </a:xfrm>
            <a:prstGeom prst="line">
              <a:avLst/>
            </a:prstGeom>
            <a:noFill/>
            <a:ln w="50800">
              <a:solidFill>
                <a:srgbClr val="008000"/>
              </a:solidFill>
              <a:round/>
              <a:headEnd/>
              <a:tailEnd type="stealth" w="lg" len="lg"/>
            </a:ln>
          </p:spPr>
          <p:txBody>
            <a:bodyPr wrap="none" anchor="ctr"/>
            <a:lstStyle/>
            <a:p>
              <a:pPr fontAlgn="auto">
                <a:spcBef>
                  <a:spcPts val="0"/>
                </a:spcBef>
                <a:spcAft>
                  <a:spcPts val="0"/>
                </a:spcAft>
                <a:defRPr/>
              </a:pPr>
              <a:endParaRPr lang="fr-FR" kern="0">
                <a:solidFill>
                  <a:sysClr val="windowText" lastClr="000000"/>
                </a:solidFill>
              </a:endParaRPr>
            </a:p>
          </p:txBody>
        </p:sp>
        <p:sp>
          <p:nvSpPr>
            <p:cNvPr id="550" name="Freeform 155"/>
            <p:cNvSpPr>
              <a:spLocks/>
            </p:cNvSpPr>
            <p:nvPr/>
          </p:nvSpPr>
          <p:spPr bwMode="auto">
            <a:xfrm rot="-5400000">
              <a:off x="2713832" y="4483895"/>
              <a:ext cx="400050" cy="242887"/>
            </a:xfrm>
            <a:custGeom>
              <a:avLst/>
              <a:gdLst>
                <a:gd name="T0" fmla="*/ 0 w 1312"/>
                <a:gd name="T1" fmla="*/ 2147483647 h 1283"/>
                <a:gd name="T2" fmla="*/ 2147483647 w 1312"/>
                <a:gd name="T3" fmla="*/ 2147483647 h 1283"/>
                <a:gd name="T4" fmla="*/ 2147483647 w 1312"/>
                <a:gd name="T5" fmla="*/ 2147483647 h 1283"/>
                <a:gd name="T6" fmla="*/ 2147483647 w 1312"/>
                <a:gd name="T7" fmla="*/ 2147483647 h 1283"/>
                <a:gd name="T8" fmla="*/ 2147483647 w 1312"/>
                <a:gd name="T9" fmla="*/ 2147483647 h 1283"/>
                <a:gd name="T10" fmla="*/ 2147483647 w 1312"/>
                <a:gd name="T11" fmla="*/ 2147483647 h 1283"/>
                <a:gd name="T12" fmla="*/ 2147483647 w 1312"/>
                <a:gd name="T13" fmla="*/ 2147483647 h 1283"/>
                <a:gd name="T14" fmla="*/ 2147483647 w 1312"/>
                <a:gd name="T15" fmla="*/ 2147483647 h 1283"/>
                <a:gd name="T16" fmla="*/ 2147483647 w 1312"/>
                <a:gd name="T17" fmla="*/ 2147483647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008000"/>
              </a:solidFill>
              <a:round/>
              <a:headEnd/>
              <a:tailEnd/>
            </a:ln>
          </p:spPr>
          <p:txBody>
            <a:bodyPr wrap="none" anchor="ctr"/>
            <a:lstStyle/>
            <a:p>
              <a:pPr fontAlgn="auto">
                <a:spcBef>
                  <a:spcPts val="0"/>
                </a:spcBef>
                <a:spcAft>
                  <a:spcPts val="0"/>
                </a:spcAft>
                <a:defRPr/>
              </a:pPr>
              <a:endParaRPr lang="fr-FR" kern="0">
                <a:solidFill>
                  <a:sysClr val="windowText" lastClr="000000"/>
                </a:solidFill>
              </a:endParaRPr>
            </a:p>
          </p:txBody>
        </p:sp>
        <p:sp>
          <p:nvSpPr>
            <p:cNvPr id="551" name="Line 156"/>
            <p:cNvSpPr>
              <a:spLocks noChangeShapeType="1"/>
            </p:cNvSpPr>
            <p:nvPr/>
          </p:nvSpPr>
          <p:spPr bwMode="auto">
            <a:xfrm flipV="1">
              <a:off x="4179888" y="5327650"/>
              <a:ext cx="69850" cy="0"/>
            </a:xfrm>
            <a:prstGeom prst="line">
              <a:avLst/>
            </a:prstGeom>
            <a:noFill/>
            <a:ln w="50800">
              <a:solidFill>
                <a:srgbClr val="FFFF00"/>
              </a:solidFill>
              <a:round/>
              <a:headEnd/>
              <a:tailEnd type="stealth" w="lg" len="lg"/>
            </a:ln>
          </p:spPr>
          <p:txBody>
            <a:bodyPr wrap="none" anchor="ctr"/>
            <a:lstStyle/>
            <a:p>
              <a:pPr fontAlgn="auto">
                <a:spcBef>
                  <a:spcPts val="0"/>
                </a:spcBef>
                <a:spcAft>
                  <a:spcPts val="0"/>
                </a:spcAft>
                <a:defRPr/>
              </a:pPr>
              <a:endParaRPr lang="fr-FR" kern="0">
                <a:solidFill>
                  <a:sysClr val="windowText" lastClr="000000"/>
                </a:solidFill>
              </a:endParaRPr>
            </a:p>
          </p:txBody>
        </p:sp>
        <p:sp>
          <p:nvSpPr>
            <p:cNvPr id="552" name="Freeform 157"/>
            <p:cNvSpPr>
              <a:spLocks/>
            </p:cNvSpPr>
            <p:nvPr/>
          </p:nvSpPr>
          <p:spPr bwMode="auto">
            <a:xfrm>
              <a:off x="3733800" y="5238751"/>
              <a:ext cx="363538" cy="233363"/>
            </a:xfrm>
            <a:custGeom>
              <a:avLst/>
              <a:gdLst>
                <a:gd name="T0" fmla="*/ 0 w 1312"/>
                <a:gd name="T1" fmla="*/ 2147483647 h 1283"/>
                <a:gd name="T2" fmla="*/ 2147483647 w 1312"/>
                <a:gd name="T3" fmla="*/ 2147483647 h 1283"/>
                <a:gd name="T4" fmla="*/ 2147483647 w 1312"/>
                <a:gd name="T5" fmla="*/ 2147483647 h 1283"/>
                <a:gd name="T6" fmla="*/ 2147483647 w 1312"/>
                <a:gd name="T7" fmla="*/ 2147483647 h 1283"/>
                <a:gd name="T8" fmla="*/ 2147483647 w 1312"/>
                <a:gd name="T9" fmla="*/ 2147483647 h 1283"/>
                <a:gd name="T10" fmla="*/ 2147483647 w 1312"/>
                <a:gd name="T11" fmla="*/ 2147483647 h 1283"/>
                <a:gd name="T12" fmla="*/ 2147483647 w 1312"/>
                <a:gd name="T13" fmla="*/ 2147483647 h 1283"/>
                <a:gd name="T14" fmla="*/ 2147483647 w 1312"/>
                <a:gd name="T15" fmla="*/ 2147483647 h 1283"/>
                <a:gd name="T16" fmla="*/ 2147483647 w 1312"/>
                <a:gd name="T17" fmla="*/ 2147483647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FFFF00"/>
              </a:solidFill>
              <a:round/>
              <a:headEnd/>
              <a:tailEnd/>
            </a:ln>
          </p:spPr>
          <p:txBody>
            <a:bodyPr wrap="none" anchor="ctr"/>
            <a:lstStyle/>
            <a:p>
              <a:pPr fontAlgn="auto">
                <a:spcBef>
                  <a:spcPts val="0"/>
                </a:spcBef>
                <a:spcAft>
                  <a:spcPts val="0"/>
                </a:spcAft>
                <a:defRPr/>
              </a:pPr>
              <a:endParaRPr lang="fr-FR" kern="0">
                <a:solidFill>
                  <a:sysClr val="windowText" lastClr="000000"/>
                </a:solidFill>
              </a:endParaRPr>
            </a:p>
          </p:txBody>
        </p:sp>
        <p:grpSp>
          <p:nvGrpSpPr>
            <p:cNvPr id="553" name="Group 158"/>
            <p:cNvGrpSpPr>
              <a:grpSpLocks/>
            </p:cNvGrpSpPr>
            <p:nvPr/>
          </p:nvGrpSpPr>
          <p:grpSpPr bwMode="auto">
            <a:xfrm rot="-1040026">
              <a:off x="4292600" y="4705351"/>
              <a:ext cx="515938" cy="233363"/>
              <a:chOff x="2464" y="3588"/>
              <a:chExt cx="325" cy="147"/>
            </a:xfrm>
          </p:grpSpPr>
          <p:sp>
            <p:nvSpPr>
              <p:cNvPr id="649" name="Line 159"/>
              <p:cNvSpPr>
                <a:spLocks noChangeShapeType="1"/>
              </p:cNvSpPr>
              <p:nvPr/>
            </p:nvSpPr>
            <p:spPr bwMode="auto">
              <a:xfrm flipV="1">
                <a:off x="2745" y="3644"/>
                <a:ext cx="44" cy="0"/>
              </a:xfrm>
              <a:prstGeom prst="line">
                <a:avLst/>
              </a:prstGeom>
              <a:noFill/>
              <a:ln w="50800">
                <a:solidFill>
                  <a:srgbClr val="FF6600"/>
                </a:solidFill>
                <a:round/>
                <a:headEnd/>
                <a:tailEnd type="stealth" w="lg" len="lg"/>
              </a:ln>
            </p:spPr>
            <p:txBody>
              <a:bodyPr wrap="none" anchor="ctr"/>
              <a:lstStyle/>
              <a:p>
                <a:pPr fontAlgn="auto">
                  <a:spcBef>
                    <a:spcPts val="0"/>
                  </a:spcBef>
                  <a:spcAft>
                    <a:spcPts val="0"/>
                  </a:spcAft>
                  <a:defRPr/>
                </a:pPr>
                <a:endParaRPr lang="fr-FR" kern="0">
                  <a:solidFill>
                    <a:sysClr val="windowText" lastClr="000000"/>
                  </a:solidFill>
                </a:endParaRPr>
              </a:p>
            </p:txBody>
          </p:sp>
          <p:sp>
            <p:nvSpPr>
              <p:cNvPr id="650" name="Freeform 160"/>
              <p:cNvSpPr>
                <a:spLocks/>
              </p:cNvSpPr>
              <p:nvPr/>
            </p:nvSpPr>
            <p:spPr bwMode="auto">
              <a:xfrm>
                <a:off x="2464" y="3588"/>
                <a:ext cx="229" cy="147"/>
              </a:xfrm>
              <a:custGeom>
                <a:avLst/>
                <a:gdLst>
                  <a:gd name="T0" fmla="*/ 0 w 1312"/>
                  <a:gd name="T1" fmla="*/ 0 h 1283"/>
                  <a:gd name="T2" fmla="*/ 0 w 1312"/>
                  <a:gd name="T3" fmla="*/ 0 h 1283"/>
                  <a:gd name="T4" fmla="*/ 0 w 1312"/>
                  <a:gd name="T5" fmla="*/ 0 h 1283"/>
                  <a:gd name="T6" fmla="*/ 0 w 1312"/>
                  <a:gd name="T7" fmla="*/ 0 h 1283"/>
                  <a:gd name="T8" fmla="*/ 0 w 1312"/>
                  <a:gd name="T9" fmla="*/ 0 h 1283"/>
                  <a:gd name="T10" fmla="*/ 0 w 1312"/>
                  <a:gd name="T11" fmla="*/ 0 h 1283"/>
                  <a:gd name="T12" fmla="*/ 0 w 1312"/>
                  <a:gd name="T13" fmla="*/ 0 h 1283"/>
                  <a:gd name="T14" fmla="*/ 0 w 1312"/>
                  <a:gd name="T15" fmla="*/ 0 h 1283"/>
                  <a:gd name="T16" fmla="*/ 0 w 1312"/>
                  <a:gd name="T17" fmla="*/ 0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FF6600"/>
                </a:solidFill>
                <a:round/>
                <a:headEnd/>
                <a:tailEnd/>
              </a:ln>
            </p:spPr>
            <p:txBody>
              <a:bodyPr wrap="none" anchor="ctr"/>
              <a:lstStyle/>
              <a:p>
                <a:pPr fontAlgn="auto">
                  <a:spcBef>
                    <a:spcPts val="0"/>
                  </a:spcBef>
                  <a:spcAft>
                    <a:spcPts val="0"/>
                  </a:spcAft>
                  <a:defRPr/>
                </a:pPr>
                <a:endParaRPr lang="fr-FR" kern="0">
                  <a:solidFill>
                    <a:sysClr val="windowText" lastClr="000000"/>
                  </a:solidFill>
                </a:endParaRPr>
              </a:p>
            </p:txBody>
          </p:sp>
        </p:grpSp>
        <p:grpSp>
          <p:nvGrpSpPr>
            <p:cNvPr id="554" name="Group 161"/>
            <p:cNvGrpSpPr>
              <a:grpSpLocks/>
            </p:cNvGrpSpPr>
            <p:nvPr/>
          </p:nvGrpSpPr>
          <p:grpSpPr bwMode="auto">
            <a:xfrm rot="-1735323">
              <a:off x="4356100" y="4235451"/>
              <a:ext cx="515938" cy="233363"/>
              <a:chOff x="2464" y="3588"/>
              <a:chExt cx="325" cy="147"/>
            </a:xfrm>
          </p:grpSpPr>
          <p:sp>
            <p:nvSpPr>
              <p:cNvPr id="647" name="Line 162"/>
              <p:cNvSpPr>
                <a:spLocks noChangeShapeType="1"/>
              </p:cNvSpPr>
              <p:nvPr/>
            </p:nvSpPr>
            <p:spPr bwMode="auto">
              <a:xfrm flipV="1">
                <a:off x="2745" y="3644"/>
                <a:ext cx="44" cy="0"/>
              </a:xfrm>
              <a:prstGeom prst="line">
                <a:avLst/>
              </a:prstGeom>
              <a:noFill/>
              <a:ln w="50800">
                <a:solidFill>
                  <a:srgbClr val="0000FF"/>
                </a:solidFill>
                <a:round/>
                <a:headEnd/>
                <a:tailEnd type="stealth" w="lg" len="lg"/>
              </a:ln>
            </p:spPr>
            <p:txBody>
              <a:bodyPr wrap="none" anchor="ctr"/>
              <a:lstStyle/>
              <a:p>
                <a:pPr fontAlgn="auto">
                  <a:spcBef>
                    <a:spcPts val="0"/>
                  </a:spcBef>
                  <a:spcAft>
                    <a:spcPts val="0"/>
                  </a:spcAft>
                  <a:defRPr/>
                </a:pPr>
                <a:endParaRPr lang="fr-FR" kern="0">
                  <a:solidFill>
                    <a:sysClr val="windowText" lastClr="000000"/>
                  </a:solidFill>
                </a:endParaRPr>
              </a:p>
            </p:txBody>
          </p:sp>
          <p:sp>
            <p:nvSpPr>
              <p:cNvPr id="648" name="Freeform 163"/>
              <p:cNvSpPr>
                <a:spLocks/>
              </p:cNvSpPr>
              <p:nvPr/>
            </p:nvSpPr>
            <p:spPr bwMode="auto">
              <a:xfrm>
                <a:off x="2464" y="3588"/>
                <a:ext cx="229" cy="147"/>
              </a:xfrm>
              <a:custGeom>
                <a:avLst/>
                <a:gdLst>
                  <a:gd name="T0" fmla="*/ 0 w 1312"/>
                  <a:gd name="T1" fmla="*/ 0 h 1283"/>
                  <a:gd name="T2" fmla="*/ 0 w 1312"/>
                  <a:gd name="T3" fmla="*/ 0 h 1283"/>
                  <a:gd name="T4" fmla="*/ 0 w 1312"/>
                  <a:gd name="T5" fmla="*/ 0 h 1283"/>
                  <a:gd name="T6" fmla="*/ 0 w 1312"/>
                  <a:gd name="T7" fmla="*/ 0 h 1283"/>
                  <a:gd name="T8" fmla="*/ 0 w 1312"/>
                  <a:gd name="T9" fmla="*/ 0 h 1283"/>
                  <a:gd name="T10" fmla="*/ 0 w 1312"/>
                  <a:gd name="T11" fmla="*/ 0 h 1283"/>
                  <a:gd name="T12" fmla="*/ 0 w 1312"/>
                  <a:gd name="T13" fmla="*/ 0 h 1283"/>
                  <a:gd name="T14" fmla="*/ 0 w 1312"/>
                  <a:gd name="T15" fmla="*/ 0 h 1283"/>
                  <a:gd name="T16" fmla="*/ 0 w 1312"/>
                  <a:gd name="T17" fmla="*/ 0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0000FF"/>
                </a:solidFill>
                <a:round/>
                <a:headEnd/>
                <a:tailEnd/>
              </a:ln>
            </p:spPr>
            <p:txBody>
              <a:bodyPr wrap="none" anchor="ctr"/>
              <a:lstStyle/>
              <a:p>
                <a:pPr fontAlgn="auto">
                  <a:spcBef>
                    <a:spcPts val="0"/>
                  </a:spcBef>
                  <a:spcAft>
                    <a:spcPts val="0"/>
                  </a:spcAft>
                  <a:defRPr/>
                </a:pPr>
                <a:endParaRPr lang="fr-FR" kern="0">
                  <a:solidFill>
                    <a:sysClr val="windowText" lastClr="000000"/>
                  </a:solidFill>
                </a:endParaRPr>
              </a:p>
            </p:txBody>
          </p:sp>
        </p:grpSp>
        <p:grpSp>
          <p:nvGrpSpPr>
            <p:cNvPr id="555" name="Group 164"/>
            <p:cNvGrpSpPr>
              <a:grpSpLocks/>
            </p:cNvGrpSpPr>
            <p:nvPr/>
          </p:nvGrpSpPr>
          <p:grpSpPr bwMode="auto">
            <a:xfrm rot="652303">
              <a:off x="4152900" y="5670551"/>
              <a:ext cx="515938" cy="233363"/>
              <a:chOff x="2464" y="3588"/>
              <a:chExt cx="325" cy="147"/>
            </a:xfrm>
          </p:grpSpPr>
          <p:sp>
            <p:nvSpPr>
              <p:cNvPr id="645" name="Line 165"/>
              <p:cNvSpPr>
                <a:spLocks noChangeShapeType="1"/>
              </p:cNvSpPr>
              <p:nvPr/>
            </p:nvSpPr>
            <p:spPr bwMode="auto">
              <a:xfrm flipV="1">
                <a:off x="2745" y="3644"/>
                <a:ext cx="44" cy="0"/>
              </a:xfrm>
              <a:prstGeom prst="line">
                <a:avLst/>
              </a:prstGeom>
              <a:noFill/>
              <a:ln w="50800">
                <a:solidFill>
                  <a:srgbClr val="0000FF"/>
                </a:solidFill>
                <a:round/>
                <a:headEnd/>
                <a:tailEnd type="stealth" w="lg" len="lg"/>
              </a:ln>
            </p:spPr>
            <p:txBody>
              <a:bodyPr wrap="none" anchor="ctr"/>
              <a:lstStyle/>
              <a:p>
                <a:pPr fontAlgn="auto">
                  <a:spcBef>
                    <a:spcPts val="0"/>
                  </a:spcBef>
                  <a:spcAft>
                    <a:spcPts val="0"/>
                  </a:spcAft>
                  <a:defRPr/>
                </a:pPr>
                <a:endParaRPr lang="fr-FR" kern="0">
                  <a:solidFill>
                    <a:sysClr val="windowText" lastClr="000000"/>
                  </a:solidFill>
                </a:endParaRPr>
              </a:p>
            </p:txBody>
          </p:sp>
          <p:sp>
            <p:nvSpPr>
              <p:cNvPr id="646" name="Freeform 166"/>
              <p:cNvSpPr>
                <a:spLocks/>
              </p:cNvSpPr>
              <p:nvPr/>
            </p:nvSpPr>
            <p:spPr bwMode="auto">
              <a:xfrm>
                <a:off x="2464" y="3588"/>
                <a:ext cx="229" cy="147"/>
              </a:xfrm>
              <a:custGeom>
                <a:avLst/>
                <a:gdLst>
                  <a:gd name="T0" fmla="*/ 0 w 1312"/>
                  <a:gd name="T1" fmla="*/ 0 h 1283"/>
                  <a:gd name="T2" fmla="*/ 0 w 1312"/>
                  <a:gd name="T3" fmla="*/ 0 h 1283"/>
                  <a:gd name="T4" fmla="*/ 0 w 1312"/>
                  <a:gd name="T5" fmla="*/ 0 h 1283"/>
                  <a:gd name="T6" fmla="*/ 0 w 1312"/>
                  <a:gd name="T7" fmla="*/ 0 h 1283"/>
                  <a:gd name="T8" fmla="*/ 0 w 1312"/>
                  <a:gd name="T9" fmla="*/ 0 h 1283"/>
                  <a:gd name="T10" fmla="*/ 0 w 1312"/>
                  <a:gd name="T11" fmla="*/ 0 h 1283"/>
                  <a:gd name="T12" fmla="*/ 0 w 1312"/>
                  <a:gd name="T13" fmla="*/ 0 h 1283"/>
                  <a:gd name="T14" fmla="*/ 0 w 1312"/>
                  <a:gd name="T15" fmla="*/ 0 h 1283"/>
                  <a:gd name="T16" fmla="*/ 0 w 1312"/>
                  <a:gd name="T17" fmla="*/ 0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0000FF"/>
                </a:solidFill>
                <a:round/>
                <a:headEnd/>
                <a:tailEnd/>
              </a:ln>
            </p:spPr>
            <p:txBody>
              <a:bodyPr wrap="none" anchor="ctr"/>
              <a:lstStyle/>
              <a:p>
                <a:pPr fontAlgn="auto">
                  <a:spcBef>
                    <a:spcPts val="0"/>
                  </a:spcBef>
                  <a:spcAft>
                    <a:spcPts val="0"/>
                  </a:spcAft>
                  <a:defRPr/>
                </a:pPr>
                <a:endParaRPr lang="fr-FR" kern="0">
                  <a:solidFill>
                    <a:sysClr val="windowText" lastClr="000000"/>
                  </a:solidFill>
                </a:endParaRPr>
              </a:p>
            </p:txBody>
          </p:sp>
        </p:grpSp>
        <p:grpSp>
          <p:nvGrpSpPr>
            <p:cNvPr id="556" name="Group 167"/>
            <p:cNvGrpSpPr>
              <a:grpSpLocks/>
            </p:cNvGrpSpPr>
            <p:nvPr/>
          </p:nvGrpSpPr>
          <p:grpSpPr bwMode="auto">
            <a:xfrm rot="652303">
              <a:off x="4533900" y="5264151"/>
              <a:ext cx="515938" cy="233363"/>
              <a:chOff x="2464" y="3588"/>
              <a:chExt cx="325" cy="147"/>
            </a:xfrm>
          </p:grpSpPr>
          <p:sp>
            <p:nvSpPr>
              <p:cNvPr id="643" name="Line 168"/>
              <p:cNvSpPr>
                <a:spLocks noChangeShapeType="1"/>
              </p:cNvSpPr>
              <p:nvPr/>
            </p:nvSpPr>
            <p:spPr bwMode="auto">
              <a:xfrm flipV="1">
                <a:off x="2745" y="3644"/>
                <a:ext cx="44" cy="0"/>
              </a:xfrm>
              <a:prstGeom prst="line">
                <a:avLst/>
              </a:prstGeom>
              <a:noFill/>
              <a:ln w="50800">
                <a:solidFill>
                  <a:srgbClr val="009900"/>
                </a:solidFill>
                <a:round/>
                <a:headEnd/>
                <a:tailEnd type="stealth" w="lg" len="lg"/>
              </a:ln>
            </p:spPr>
            <p:txBody>
              <a:bodyPr wrap="none" anchor="ctr"/>
              <a:lstStyle/>
              <a:p>
                <a:pPr fontAlgn="auto">
                  <a:spcBef>
                    <a:spcPts val="0"/>
                  </a:spcBef>
                  <a:spcAft>
                    <a:spcPts val="0"/>
                  </a:spcAft>
                  <a:defRPr/>
                </a:pPr>
                <a:endParaRPr lang="fr-FR" kern="0">
                  <a:solidFill>
                    <a:sysClr val="windowText" lastClr="000000"/>
                  </a:solidFill>
                </a:endParaRPr>
              </a:p>
            </p:txBody>
          </p:sp>
          <p:sp>
            <p:nvSpPr>
              <p:cNvPr id="644" name="Freeform 169"/>
              <p:cNvSpPr>
                <a:spLocks/>
              </p:cNvSpPr>
              <p:nvPr/>
            </p:nvSpPr>
            <p:spPr bwMode="auto">
              <a:xfrm>
                <a:off x="2464" y="3588"/>
                <a:ext cx="229" cy="147"/>
              </a:xfrm>
              <a:custGeom>
                <a:avLst/>
                <a:gdLst>
                  <a:gd name="T0" fmla="*/ 0 w 1312"/>
                  <a:gd name="T1" fmla="*/ 0 h 1283"/>
                  <a:gd name="T2" fmla="*/ 0 w 1312"/>
                  <a:gd name="T3" fmla="*/ 0 h 1283"/>
                  <a:gd name="T4" fmla="*/ 0 w 1312"/>
                  <a:gd name="T5" fmla="*/ 0 h 1283"/>
                  <a:gd name="T6" fmla="*/ 0 w 1312"/>
                  <a:gd name="T7" fmla="*/ 0 h 1283"/>
                  <a:gd name="T8" fmla="*/ 0 w 1312"/>
                  <a:gd name="T9" fmla="*/ 0 h 1283"/>
                  <a:gd name="T10" fmla="*/ 0 w 1312"/>
                  <a:gd name="T11" fmla="*/ 0 h 1283"/>
                  <a:gd name="T12" fmla="*/ 0 w 1312"/>
                  <a:gd name="T13" fmla="*/ 0 h 1283"/>
                  <a:gd name="T14" fmla="*/ 0 w 1312"/>
                  <a:gd name="T15" fmla="*/ 0 h 1283"/>
                  <a:gd name="T16" fmla="*/ 0 w 1312"/>
                  <a:gd name="T17" fmla="*/ 0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009900"/>
                </a:solidFill>
                <a:round/>
                <a:headEnd/>
                <a:tailEnd/>
              </a:ln>
            </p:spPr>
            <p:txBody>
              <a:bodyPr wrap="none" anchor="ctr"/>
              <a:lstStyle/>
              <a:p>
                <a:pPr fontAlgn="auto">
                  <a:spcBef>
                    <a:spcPts val="0"/>
                  </a:spcBef>
                  <a:spcAft>
                    <a:spcPts val="0"/>
                  </a:spcAft>
                  <a:defRPr/>
                </a:pPr>
                <a:endParaRPr lang="fr-FR" kern="0">
                  <a:solidFill>
                    <a:sysClr val="windowText" lastClr="000000"/>
                  </a:solidFill>
                </a:endParaRPr>
              </a:p>
            </p:txBody>
          </p:sp>
        </p:grpSp>
        <p:grpSp>
          <p:nvGrpSpPr>
            <p:cNvPr id="557" name="Group 170"/>
            <p:cNvGrpSpPr>
              <a:grpSpLocks/>
            </p:cNvGrpSpPr>
            <p:nvPr/>
          </p:nvGrpSpPr>
          <p:grpSpPr bwMode="auto">
            <a:xfrm rot="1630203">
              <a:off x="4673600" y="5988051"/>
              <a:ext cx="515938" cy="233363"/>
              <a:chOff x="2464" y="3588"/>
              <a:chExt cx="325" cy="147"/>
            </a:xfrm>
          </p:grpSpPr>
          <p:sp>
            <p:nvSpPr>
              <p:cNvPr id="641" name="Line 171"/>
              <p:cNvSpPr>
                <a:spLocks noChangeShapeType="1"/>
              </p:cNvSpPr>
              <p:nvPr/>
            </p:nvSpPr>
            <p:spPr bwMode="auto">
              <a:xfrm flipV="1">
                <a:off x="2745" y="3644"/>
                <a:ext cx="44" cy="0"/>
              </a:xfrm>
              <a:prstGeom prst="line">
                <a:avLst/>
              </a:prstGeom>
              <a:noFill/>
              <a:ln w="50800">
                <a:solidFill>
                  <a:srgbClr val="FF0000"/>
                </a:solidFill>
                <a:round/>
                <a:headEnd/>
                <a:tailEnd type="stealth" w="lg" len="lg"/>
              </a:ln>
            </p:spPr>
            <p:txBody>
              <a:bodyPr wrap="none" anchor="ctr"/>
              <a:lstStyle/>
              <a:p>
                <a:pPr fontAlgn="auto">
                  <a:spcBef>
                    <a:spcPts val="0"/>
                  </a:spcBef>
                  <a:spcAft>
                    <a:spcPts val="0"/>
                  </a:spcAft>
                  <a:defRPr/>
                </a:pPr>
                <a:endParaRPr lang="fr-FR" kern="0">
                  <a:solidFill>
                    <a:sysClr val="windowText" lastClr="000000"/>
                  </a:solidFill>
                </a:endParaRPr>
              </a:p>
            </p:txBody>
          </p:sp>
          <p:sp>
            <p:nvSpPr>
              <p:cNvPr id="642" name="Freeform 172"/>
              <p:cNvSpPr>
                <a:spLocks/>
              </p:cNvSpPr>
              <p:nvPr/>
            </p:nvSpPr>
            <p:spPr bwMode="auto">
              <a:xfrm>
                <a:off x="2464" y="3588"/>
                <a:ext cx="229" cy="147"/>
              </a:xfrm>
              <a:custGeom>
                <a:avLst/>
                <a:gdLst>
                  <a:gd name="T0" fmla="*/ 0 w 1312"/>
                  <a:gd name="T1" fmla="*/ 0 h 1283"/>
                  <a:gd name="T2" fmla="*/ 0 w 1312"/>
                  <a:gd name="T3" fmla="*/ 0 h 1283"/>
                  <a:gd name="T4" fmla="*/ 0 w 1312"/>
                  <a:gd name="T5" fmla="*/ 0 h 1283"/>
                  <a:gd name="T6" fmla="*/ 0 w 1312"/>
                  <a:gd name="T7" fmla="*/ 0 h 1283"/>
                  <a:gd name="T8" fmla="*/ 0 w 1312"/>
                  <a:gd name="T9" fmla="*/ 0 h 1283"/>
                  <a:gd name="T10" fmla="*/ 0 w 1312"/>
                  <a:gd name="T11" fmla="*/ 0 h 1283"/>
                  <a:gd name="T12" fmla="*/ 0 w 1312"/>
                  <a:gd name="T13" fmla="*/ 0 h 1283"/>
                  <a:gd name="T14" fmla="*/ 0 w 1312"/>
                  <a:gd name="T15" fmla="*/ 0 h 1283"/>
                  <a:gd name="T16" fmla="*/ 0 w 1312"/>
                  <a:gd name="T17" fmla="*/ 0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FF0000"/>
                </a:solidFill>
                <a:round/>
                <a:headEnd/>
                <a:tailEnd/>
              </a:ln>
            </p:spPr>
            <p:txBody>
              <a:bodyPr wrap="none" anchor="ctr"/>
              <a:lstStyle/>
              <a:p>
                <a:pPr fontAlgn="auto">
                  <a:spcBef>
                    <a:spcPts val="0"/>
                  </a:spcBef>
                  <a:spcAft>
                    <a:spcPts val="0"/>
                  </a:spcAft>
                  <a:defRPr/>
                </a:pPr>
                <a:endParaRPr lang="fr-FR" kern="0">
                  <a:solidFill>
                    <a:sysClr val="windowText" lastClr="000000"/>
                  </a:solidFill>
                </a:endParaRPr>
              </a:p>
            </p:txBody>
          </p:sp>
        </p:grpSp>
        <p:sp>
          <p:nvSpPr>
            <p:cNvPr id="558" name="Freeform 173"/>
            <p:cNvSpPr>
              <a:spLocks/>
            </p:cNvSpPr>
            <p:nvPr/>
          </p:nvSpPr>
          <p:spPr bwMode="auto">
            <a:xfrm>
              <a:off x="4953000" y="4781551"/>
              <a:ext cx="363538" cy="233363"/>
            </a:xfrm>
            <a:custGeom>
              <a:avLst/>
              <a:gdLst>
                <a:gd name="T0" fmla="*/ 0 w 1312"/>
                <a:gd name="T1" fmla="*/ 2147483647 h 1283"/>
                <a:gd name="T2" fmla="*/ 2147483647 w 1312"/>
                <a:gd name="T3" fmla="*/ 2147483647 h 1283"/>
                <a:gd name="T4" fmla="*/ 2147483647 w 1312"/>
                <a:gd name="T5" fmla="*/ 2147483647 h 1283"/>
                <a:gd name="T6" fmla="*/ 2147483647 w 1312"/>
                <a:gd name="T7" fmla="*/ 2147483647 h 1283"/>
                <a:gd name="T8" fmla="*/ 2147483647 w 1312"/>
                <a:gd name="T9" fmla="*/ 2147483647 h 1283"/>
                <a:gd name="T10" fmla="*/ 2147483647 w 1312"/>
                <a:gd name="T11" fmla="*/ 2147483647 h 1283"/>
                <a:gd name="T12" fmla="*/ 2147483647 w 1312"/>
                <a:gd name="T13" fmla="*/ 2147483647 h 1283"/>
                <a:gd name="T14" fmla="*/ 2147483647 w 1312"/>
                <a:gd name="T15" fmla="*/ 2147483647 h 1283"/>
                <a:gd name="T16" fmla="*/ 2147483647 w 1312"/>
                <a:gd name="T17" fmla="*/ 2147483647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FFFF00"/>
              </a:solidFill>
              <a:round/>
              <a:headEnd/>
              <a:tailEnd/>
            </a:ln>
          </p:spPr>
          <p:txBody>
            <a:bodyPr wrap="none" anchor="ctr"/>
            <a:lstStyle/>
            <a:p>
              <a:pPr fontAlgn="auto">
                <a:spcBef>
                  <a:spcPts val="0"/>
                </a:spcBef>
                <a:spcAft>
                  <a:spcPts val="0"/>
                </a:spcAft>
                <a:defRPr/>
              </a:pPr>
              <a:endParaRPr lang="fr-FR" kern="0">
                <a:solidFill>
                  <a:sysClr val="windowText" lastClr="000000"/>
                </a:solidFill>
              </a:endParaRPr>
            </a:p>
          </p:txBody>
        </p:sp>
        <p:grpSp>
          <p:nvGrpSpPr>
            <p:cNvPr id="559" name="Group 174"/>
            <p:cNvGrpSpPr>
              <a:grpSpLocks/>
            </p:cNvGrpSpPr>
            <p:nvPr/>
          </p:nvGrpSpPr>
          <p:grpSpPr bwMode="auto">
            <a:xfrm rot="652303">
              <a:off x="5207000" y="5556251"/>
              <a:ext cx="515938" cy="233363"/>
              <a:chOff x="2464" y="3588"/>
              <a:chExt cx="325" cy="147"/>
            </a:xfrm>
          </p:grpSpPr>
          <p:sp>
            <p:nvSpPr>
              <p:cNvPr id="639" name="Line 175"/>
              <p:cNvSpPr>
                <a:spLocks noChangeShapeType="1"/>
              </p:cNvSpPr>
              <p:nvPr/>
            </p:nvSpPr>
            <p:spPr bwMode="auto">
              <a:xfrm flipV="1">
                <a:off x="2745" y="3644"/>
                <a:ext cx="44" cy="0"/>
              </a:xfrm>
              <a:prstGeom prst="line">
                <a:avLst/>
              </a:prstGeom>
              <a:noFill/>
              <a:ln w="50800">
                <a:solidFill>
                  <a:srgbClr val="800080"/>
                </a:solidFill>
                <a:round/>
                <a:headEnd/>
                <a:tailEnd type="stealth" w="lg" len="lg"/>
              </a:ln>
            </p:spPr>
            <p:txBody>
              <a:bodyPr wrap="none" anchor="ctr"/>
              <a:lstStyle/>
              <a:p>
                <a:pPr fontAlgn="auto">
                  <a:spcBef>
                    <a:spcPts val="0"/>
                  </a:spcBef>
                  <a:spcAft>
                    <a:spcPts val="0"/>
                  </a:spcAft>
                  <a:defRPr/>
                </a:pPr>
                <a:endParaRPr lang="fr-FR" kern="0">
                  <a:solidFill>
                    <a:sysClr val="windowText" lastClr="000000"/>
                  </a:solidFill>
                </a:endParaRPr>
              </a:p>
            </p:txBody>
          </p:sp>
          <p:sp>
            <p:nvSpPr>
              <p:cNvPr id="640" name="Freeform 176"/>
              <p:cNvSpPr>
                <a:spLocks/>
              </p:cNvSpPr>
              <p:nvPr/>
            </p:nvSpPr>
            <p:spPr bwMode="auto">
              <a:xfrm>
                <a:off x="2464" y="3588"/>
                <a:ext cx="229" cy="147"/>
              </a:xfrm>
              <a:custGeom>
                <a:avLst/>
                <a:gdLst>
                  <a:gd name="T0" fmla="*/ 0 w 1312"/>
                  <a:gd name="T1" fmla="*/ 0 h 1283"/>
                  <a:gd name="T2" fmla="*/ 0 w 1312"/>
                  <a:gd name="T3" fmla="*/ 0 h 1283"/>
                  <a:gd name="T4" fmla="*/ 0 w 1312"/>
                  <a:gd name="T5" fmla="*/ 0 h 1283"/>
                  <a:gd name="T6" fmla="*/ 0 w 1312"/>
                  <a:gd name="T7" fmla="*/ 0 h 1283"/>
                  <a:gd name="T8" fmla="*/ 0 w 1312"/>
                  <a:gd name="T9" fmla="*/ 0 h 1283"/>
                  <a:gd name="T10" fmla="*/ 0 w 1312"/>
                  <a:gd name="T11" fmla="*/ 0 h 1283"/>
                  <a:gd name="T12" fmla="*/ 0 w 1312"/>
                  <a:gd name="T13" fmla="*/ 0 h 1283"/>
                  <a:gd name="T14" fmla="*/ 0 w 1312"/>
                  <a:gd name="T15" fmla="*/ 0 h 1283"/>
                  <a:gd name="T16" fmla="*/ 0 w 1312"/>
                  <a:gd name="T17" fmla="*/ 0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800080"/>
                </a:solidFill>
                <a:round/>
                <a:headEnd/>
                <a:tailEnd/>
              </a:ln>
            </p:spPr>
            <p:txBody>
              <a:bodyPr wrap="none" anchor="ctr"/>
              <a:lstStyle/>
              <a:p>
                <a:pPr fontAlgn="auto">
                  <a:spcBef>
                    <a:spcPts val="0"/>
                  </a:spcBef>
                  <a:spcAft>
                    <a:spcPts val="0"/>
                  </a:spcAft>
                  <a:defRPr/>
                </a:pPr>
                <a:endParaRPr lang="fr-FR" kern="0">
                  <a:solidFill>
                    <a:sysClr val="windowText" lastClr="000000"/>
                  </a:solidFill>
                </a:endParaRPr>
              </a:p>
            </p:txBody>
          </p:sp>
        </p:grpSp>
        <p:grpSp>
          <p:nvGrpSpPr>
            <p:cNvPr id="560" name="Group 177"/>
            <p:cNvGrpSpPr>
              <a:grpSpLocks/>
            </p:cNvGrpSpPr>
            <p:nvPr/>
          </p:nvGrpSpPr>
          <p:grpSpPr bwMode="auto">
            <a:xfrm rot="-1040026">
              <a:off x="5270500" y="4425951"/>
              <a:ext cx="515938" cy="233363"/>
              <a:chOff x="2464" y="3588"/>
              <a:chExt cx="325" cy="147"/>
            </a:xfrm>
          </p:grpSpPr>
          <p:sp>
            <p:nvSpPr>
              <p:cNvPr id="637" name="Line 178"/>
              <p:cNvSpPr>
                <a:spLocks noChangeShapeType="1"/>
              </p:cNvSpPr>
              <p:nvPr/>
            </p:nvSpPr>
            <p:spPr bwMode="auto">
              <a:xfrm flipV="1">
                <a:off x="2745" y="3644"/>
                <a:ext cx="44" cy="0"/>
              </a:xfrm>
              <a:prstGeom prst="line">
                <a:avLst/>
              </a:prstGeom>
              <a:noFill/>
              <a:ln w="50800">
                <a:solidFill>
                  <a:srgbClr val="FF0000"/>
                </a:solidFill>
                <a:round/>
                <a:headEnd/>
                <a:tailEnd type="stealth" w="lg" len="lg"/>
              </a:ln>
            </p:spPr>
            <p:txBody>
              <a:bodyPr wrap="none" anchor="ctr"/>
              <a:lstStyle/>
              <a:p>
                <a:pPr fontAlgn="auto">
                  <a:spcBef>
                    <a:spcPts val="0"/>
                  </a:spcBef>
                  <a:spcAft>
                    <a:spcPts val="0"/>
                  </a:spcAft>
                  <a:defRPr/>
                </a:pPr>
                <a:endParaRPr lang="fr-FR" kern="0">
                  <a:solidFill>
                    <a:sysClr val="windowText" lastClr="000000"/>
                  </a:solidFill>
                </a:endParaRPr>
              </a:p>
            </p:txBody>
          </p:sp>
          <p:sp>
            <p:nvSpPr>
              <p:cNvPr id="638" name="Freeform 179"/>
              <p:cNvSpPr>
                <a:spLocks/>
              </p:cNvSpPr>
              <p:nvPr/>
            </p:nvSpPr>
            <p:spPr bwMode="auto">
              <a:xfrm>
                <a:off x="2464" y="3588"/>
                <a:ext cx="229" cy="147"/>
              </a:xfrm>
              <a:custGeom>
                <a:avLst/>
                <a:gdLst>
                  <a:gd name="T0" fmla="*/ 0 w 1312"/>
                  <a:gd name="T1" fmla="*/ 0 h 1283"/>
                  <a:gd name="T2" fmla="*/ 0 w 1312"/>
                  <a:gd name="T3" fmla="*/ 0 h 1283"/>
                  <a:gd name="T4" fmla="*/ 0 w 1312"/>
                  <a:gd name="T5" fmla="*/ 0 h 1283"/>
                  <a:gd name="T6" fmla="*/ 0 w 1312"/>
                  <a:gd name="T7" fmla="*/ 0 h 1283"/>
                  <a:gd name="T8" fmla="*/ 0 w 1312"/>
                  <a:gd name="T9" fmla="*/ 0 h 1283"/>
                  <a:gd name="T10" fmla="*/ 0 w 1312"/>
                  <a:gd name="T11" fmla="*/ 0 h 1283"/>
                  <a:gd name="T12" fmla="*/ 0 w 1312"/>
                  <a:gd name="T13" fmla="*/ 0 h 1283"/>
                  <a:gd name="T14" fmla="*/ 0 w 1312"/>
                  <a:gd name="T15" fmla="*/ 0 h 1283"/>
                  <a:gd name="T16" fmla="*/ 0 w 1312"/>
                  <a:gd name="T17" fmla="*/ 0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FF0000"/>
                </a:solidFill>
                <a:round/>
                <a:headEnd/>
                <a:tailEnd/>
              </a:ln>
            </p:spPr>
            <p:txBody>
              <a:bodyPr wrap="none" anchor="ctr"/>
              <a:lstStyle/>
              <a:p>
                <a:pPr fontAlgn="auto">
                  <a:spcBef>
                    <a:spcPts val="0"/>
                  </a:spcBef>
                  <a:spcAft>
                    <a:spcPts val="0"/>
                  </a:spcAft>
                  <a:defRPr/>
                </a:pPr>
                <a:endParaRPr lang="fr-FR" kern="0">
                  <a:solidFill>
                    <a:sysClr val="windowText" lastClr="000000"/>
                  </a:solidFill>
                </a:endParaRPr>
              </a:p>
            </p:txBody>
          </p:sp>
        </p:grpSp>
        <p:grpSp>
          <p:nvGrpSpPr>
            <p:cNvPr id="561" name="Group 180"/>
            <p:cNvGrpSpPr>
              <a:grpSpLocks/>
            </p:cNvGrpSpPr>
            <p:nvPr/>
          </p:nvGrpSpPr>
          <p:grpSpPr bwMode="auto">
            <a:xfrm rot="754978">
              <a:off x="5056188" y="5133976"/>
              <a:ext cx="2640012" cy="142875"/>
              <a:chOff x="2381" y="1842"/>
              <a:chExt cx="1663" cy="90"/>
            </a:xfrm>
          </p:grpSpPr>
          <p:grpSp>
            <p:nvGrpSpPr>
              <p:cNvPr id="613" name="Group 181"/>
              <p:cNvGrpSpPr>
                <a:grpSpLocks/>
              </p:cNvGrpSpPr>
              <p:nvPr/>
            </p:nvGrpSpPr>
            <p:grpSpPr bwMode="auto">
              <a:xfrm>
                <a:off x="2381" y="1842"/>
                <a:ext cx="590" cy="90"/>
                <a:chOff x="1604" y="1003"/>
                <a:chExt cx="3034" cy="2416"/>
              </a:xfrm>
            </p:grpSpPr>
            <p:sp>
              <p:nvSpPr>
                <p:cNvPr id="630" name="Freeform 182"/>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631" name="Freeform 183"/>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632" name="Freeform 184"/>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633" name="Freeform 185"/>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634" name="Freeform 186"/>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635" name="Freeform 187"/>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636" name="Freeform 188"/>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614" name="Group 189"/>
              <p:cNvGrpSpPr>
                <a:grpSpLocks/>
              </p:cNvGrpSpPr>
              <p:nvPr/>
            </p:nvGrpSpPr>
            <p:grpSpPr bwMode="auto">
              <a:xfrm>
                <a:off x="2919" y="1842"/>
                <a:ext cx="590" cy="90"/>
                <a:chOff x="1604" y="1003"/>
                <a:chExt cx="3034" cy="2416"/>
              </a:xfrm>
            </p:grpSpPr>
            <p:sp>
              <p:nvSpPr>
                <p:cNvPr id="623" name="Freeform 190"/>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624" name="Freeform 191"/>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625" name="Freeform 192"/>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626" name="Freeform 193"/>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627" name="Freeform 194"/>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628" name="Freeform 195"/>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629" name="Freeform 196"/>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615" name="Group 197"/>
              <p:cNvGrpSpPr>
                <a:grpSpLocks/>
              </p:cNvGrpSpPr>
              <p:nvPr/>
            </p:nvGrpSpPr>
            <p:grpSpPr bwMode="auto">
              <a:xfrm>
                <a:off x="3454" y="1842"/>
                <a:ext cx="590" cy="90"/>
                <a:chOff x="1604" y="1003"/>
                <a:chExt cx="3034" cy="2416"/>
              </a:xfrm>
            </p:grpSpPr>
            <p:sp>
              <p:nvSpPr>
                <p:cNvPr id="616" name="Freeform 198"/>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617" name="Freeform 199"/>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618" name="Freeform 200"/>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619" name="Freeform 201"/>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620" name="Freeform 202"/>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621" name="Freeform 203"/>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622" name="Freeform 204"/>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grpSp>
          <p:nvGrpSpPr>
            <p:cNvPr id="562" name="Group 255"/>
            <p:cNvGrpSpPr>
              <a:grpSpLocks/>
            </p:cNvGrpSpPr>
            <p:nvPr/>
          </p:nvGrpSpPr>
          <p:grpSpPr bwMode="auto">
            <a:xfrm rot="754978">
              <a:off x="4675188" y="5451476"/>
              <a:ext cx="2640012" cy="142875"/>
              <a:chOff x="2381" y="1842"/>
              <a:chExt cx="1663" cy="90"/>
            </a:xfrm>
          </p:grpSpPr>
          <p:grpSp>
            <p:nvGrpSpPr>
              <p:cNvPr id="589" name="Group 256"/>
              <p:cNvGrpSpPr>
                <a:grpSpLocks/>
              </p:cNvGrpSpPr>
              <p:nvPr/>
            </p:nvGrpSpPr>
            <p:grpSpPr bwMode="auto">
              <a:xfrm>
                <a:off x="2381" y="1842"/>
                <a:ext cx="590" cy="90"/>
                <a:chOff x="1604" y="1003"/>
                <a:chExt cx="3034" cy="2416"/>
              </a:xfrm>
            </p:grpSpPr>
            <p:sp>
              <p:nvSpPr>
                <p:cNvPr id="606" name="Freeform 257"/>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607" name="Freeform 258"/>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608" name="Freeform 259"/>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609" name="Freeform 260"/>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610" name="Freeform 261"/>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611" name="Freeform 262"/>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612" name="Freeform 263"/>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590" name="Group 264"/>
              <p:cNvGrpSpPr>
                <a:grpSpLocks/>
              </p:cNvGrpSpPr>
              <p:nvPr/>
            </p:nvGrpSpPr>
            <p:grpSpPr bwMode="auto">
              <a:xfrm>
                <a:off x="2919" y="1842"/>
                <a:ext cx="590" cy="90"/>
                <a:chOff x="1604" y="1003"/>
                <a:chExt cx="3034" cy="2416"/>
              </a:xfrm>
            </p:grpSpPr>
            <p:sp>
              <p:nvSpPr>
                <p:cNvPr id="599" name="Freeform 265"/>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600" name="Freeform 266"/>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601" name="Freeform 267"/>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602" name="Freeform 268"/>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603" name="Freeform 269"/>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604" name="Freeform 270"/>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605" name="Freeform 271"/>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591" name="Group 272"/>
              <p:cNvGrpSpPr>
                <a:grpSpLocks/>
              </p:cNvGrpSpPr>
              <p:nvPr/>
            </p:nvGrpSpPr>
            <p:grpSpPr bwMode="auto">
              <a:xfrm>
                <a:off x="3454" y="1842"/>
                <a:ext cx="590" cy="90"/>
                <a:chOff x="1604" y="1003"/>
                <a:chExt cx="3034" cy="2416"/>
              </a:xfrm>
            </p:grpSpPr>
            <p:sp>
              <p:nvSpPr>
                <p:cNvPr id="592" name="Freeform 273"/>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593" name="Freeform 274"/>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594" name="Freeform 275"/>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595" name="Freeform 276"/>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596" name="Freeform 277"/>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597" name="Freeform 278"/>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598" name="Freeform 279"/>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grpSp>
          <p:nvGrpSpPr>
            <p:cNvPr id="563" name="Group 455"/>
            <p:cNvGrpSpPr>
              <a:grpSpLocks/>
            </p:cNvGrpSpPr>
            <p:nvPr/>
          </p:nvGrpSpPr>
          <p:grpSpPr bwMode="auto">
            <a:xfrm rot="1114076">
              <a:off x="5106988" y="5349876"/>
              <a:ext cx="2640012" cy="142875"/>
              <a:chOff x="2381" y="1842"/>
              <a:chExt cx="1663" cy="90"/>
            </a:xfrm>
          </p:grpSpPr>
          <p:grpSp>
            <p:nvGrpSpPr>
              <p:cNvPr id="565" name="Group 456"/>
              <p:cNvGrpSpPr>
                <a:grpSpLocks/>
              </p:cNvGrpSpPr>
              <p:nvPr/>
            </p:nvGrpSpPr>
            <p:grpSpPr bwMode="auto">
              <a:xfrm>
                <a:off x="2381" y="1842"/>
                <a:ext cx="590" cy="90"/>
                <a:chOff x="1604" y="1003"/>
                <a:chExt cx="3034" cy="2416"/>
              </a:xfrm>
            </p:grpSpPr>
            <p:sp>
              <p:nvSpPr>
                <p:cNvPr id="582" name="Freeform 457"/>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583" name="Freeform 458"/>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584" name="Freeform 459"/>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585" name="Freeform 460"/>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586" name="Freeform 461"/>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587" name="Freeform 462"/>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588" name="Freeform 463"/>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566" name="Group 464"/>
              <p:cNvGrpSpPr>
                <a:grpSpLocks/>
              </p:cNvGrpSpPr>
              <p:nvPr/>
            </p:nvGrpSpPr>
            <p:grpSpPr bwMode="auto">
              <a:xfrm>
                <a:off x="2919" y="1842"/>
                <a:ext cx="590" cy="90"/>
                <a:chOff x="1604" y="1003"/>
                <a:chExt cx="3034" cy="2416"/>
              </a:xfrm>
            </p:grpSpPr>
            <p:sp>
              <p:nvSpPr>
                <p:cNvPr id="575" name="Freeform 465"/>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576" name="Freeform 466"/>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577" name="Freeform 467"/>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578" name="Freeform 468"/>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579" name="Freeform 469"/>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580" name="Freeform 470"/>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581" name="Freeform 471"/>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567" name="Group 472"/>
              <p:cNvGrpSpPr>
                <a:grpSpLocks/>
              </p:cNvGrpSpPr>
              <p:nvPr/>
            </p:nvGrpSpPr>
            <p:grpSpPr bwMode="auto">
              <a:xfrm>
                <a:off x="3454" y="1842"/>
                <a:ext cx="590" cy="90"/>
                <a:chOff x="1604" y="1003"/>
                <a:chExt cx="3034" cy="2416"/>
              </a:xfrm>
            </p:grpSpPr>
            <p:sp>
              <p:nvSpPr>
                <p:cNvPr id="568" name="Freeform 473"/>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569" name="Freeform 474"/>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570" name="Freeform 475"/>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571" name="Freeform 476"/>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572" name="Freeform 477"/>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573" name="Freeform 478"/>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574" name="Freeform 479"/>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pic>
          <p:nvPicPr>
            <p:cNvPr id="564" name="Picture 505" descr="filles armee pyonyang"/>
            <p:cNvPicPr>
              <a:picLocks noChangeAspect="1" noChangeArrowheads="1"/>
            </p:cNvPicPr>
            <p:nvPr/>
          </p:nvPicPr>
          <p:blipFill>
            <a:blip r:embed="rId2"/>
            <a:srcRect/>
            <a:stretch>
              <a:fillRect/>
            </a:stretch>
          </p:blipFill>
          <p:spPr bwMode="auto">
            <a:xfrm>
              <a:off x="7099300" y="2257426"/>
              <a:ext cx="2255838" cy="1336675"/>
            </a:xfrm>
            <a:prstGeom prst="rect">
              <a:avLst/>
            </a:prstGeom>
            <a:noFill/>
            <a:ln w="9525">
              <a:noFill/>
              <a:miter lim="800000"/>
              <a:headEnd/>
              <a:tailEnd/>
            </a:ln>
          </p:spPr>
        </p:pic>
      </p:grpSp>
      <p:sp>
        <p:nvSpPr>
          <p:cNvPr id="1013" name="Rectangle 2"/>
          <p:cNvSpPr txBox="1">
            <a:spLocks noChangeArrowheads="1"/>
          </p:cNvSpPr>
          <p:nvPr/>
        </p:nvSpPr>
        <p:spPr>
          <a:xfrm>
            <a:off x="130365" y="985146"/>
            <a:ext cx="9067800" cy="513169"/>
          </a:xfrm>
          <a:prstGeom prst="rect">
            <a:avLst/>
          </a:prstGeom>
        </p:spPr>
        <p:txBody>
          <a:bodyPr/>
          <a:lstStyle/>
          <a:p>
            <a:r>
              <a:rPr lang="fr-FR" sz="2400" b="1" kern="0" dirty="0">
                <a:solidFill>
                  <a:srgbClr val="DA6667"/>
                </a:solidFill>
                <a:latin typeface="Arial Narrow" pitchFamily="34" charset="0"/>
              </a:rPr>
              <a:t>Propriétés : </a:t>
            </a:r>
            <a:r>
              <a:rPr lang="fr-FR" sz="2400" b="1" kern="0" dirty="0">
                <a:solidFill>
                  <a:schemeClr val="accent5">
                    <a:lumMod val="50000"/>
                  </a:schemeClr>
                </a:solidFill>
                <a:latin typeface="Arial Narrow" pitchFamily="34" charset="0"/>
              </a:rPr>
              <a:t>La </a:t>
            </a:r>
            <a:r>
              <a:rPr lang="fr-FR" sz="2400" b="1" kern="0" dirty="0" err="1">
                <a:solidFill>
                  <a:schemeClr val="accent5">
                    <a:lumMod val="50000"/>
                  </a:schemeClr>
                </a:solidFill>
                <a:latin typeface="Arial Narrow" pitchFamily="34" charset="0"/>
              </a:rPr>
              <a:t>monochromaticité</a:t>
            </a:r>
            <a:r>
              <a:rPr lang="fr-FR" sz="2400" b="1" kern="0" dirty="0">
                <a:solidFill>
                  <a:schemeClr val="accent5">
                    <a:lumMod val="50000"/>
                  </a:schemeClr>
                </a:solidFill>
                <a:latin typeface="Arial Narrow" pitchFamily="34" charset="0"/>
              </a:rPr>
              <a:t> de son rayonnement </a:t>
            </a:r>
            <a:endParaRPr lang="fr-FR" sz="2400" b="1" kern="0" dirty="0">
              <a:solidFill>
                <a:schemeClr val="accent5">
                  <a:lumMod val="50000"/>
                </a:schemeClr>
              </a:solidFill>
              <a:latin typeface="Arial Narrow" pitchFamily="34" charset="0"/>
              <a:ea typeface="+mj-ea"/>
              <a:cs typeface="+mj-cs"/>
            </a:endParaRPr>
          </a:p>
        </p:txBody>
      </p:sp>
      <p:grpSp>
        <p:nvGrpSpPr>
          <p:cNvPr id="1041" name="Groupe 1040"/>
          <p:cNvGrpSpPr/>
          <p:nvPr/>
        </p:nvGrpSpPr>
        <p:grpSpPr>
          <a:xfrm>
            <a:off x="1797050" y="5029200"/>
            <a:ext cx="8121650" cy="1335361"/>
            <a:chOff x="273050" y="5029200"/>
            <a:chExt cx="8121650" cy="1335361"/>
          </a:xfrm>
        </p:grpSpPr>
        <p:sp>
          <p:nvSpPr>
            <p:cNvPr id="1038" name="Rectangle à coins arrondis 1037"/>
            <p:cNvSpPr/>
            <p:nvPr/>
          </p:nvSpPr>
          <p:spPr>
            <a:xfrm>
              <a:off x="1054100" y="5029200"/>
              <a:ext cx="7340600" cy="1295400"/>
            </a:xfrm>
            <a:prstGeom prst="round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grpSp>
          <p:nvGrpSpPr>
            <p:cNvPr id="1014" name="Groupe 1013"/>
            <p:cNvGrpSpPr/>
            <p:nvPr/>
          </p:nvGrpSpPr>
          <p:grpSpPr>
            <a:xfrm>
              <a:off x="1087899" y="5079998"/>
              <a:ext cx="7141702" cy="1284563"/>
              <a:chOff x="0" y="4763909"/>
              <a:chExt cx="7834489" cy="1845874"/>
            </a:xfrm>
          </p:grpSpPr>
          <p:sp>
            <p:nvSpPr>
              <p:cNvPr id="1015" name="Freeform 5"/>
              <p:cNvSpPr>
                <a:spLocks noChangeAspect="1"/>
              </p:cNvSpPr>
              <p:nvPr/>
            </p:nvSpPr>
            <p:spPr bwMode="auto">
              <a:xfrm>
                <a:off x="4292247" y="4888086"/>
                <a:ext cx="381353" cy="227365"/>
              </a:xfrm>
              <a:custGeom>
                <a:avLst/>
                <a:gdLst>
                  <a:gd name="T0" fmla="*/ 2147483647 w 1971"/>
                  <a:gd name="T1" fmla="*/ 2147483647 h 1276"/>
                  <a:gd name="T2" fmla="*/ 2147483647 w 1971"/>
                  <a:gd name="T3" fmla="*/ 2147483647 h 1276"/>
                  <a:gd name="T4" fmla="*/ 2147483647 w 1971"/>
                  <a:gd name="T5" fmla="*/ 2147483647 h 1276"/>
                  <a:gd name="T6" fmla="*/ 2147483647 w 1971"/>
                  <a:gd name="T7" fmla="*/ 2147483647 h 1276"/>
                  <a:gd name="T8" fmla="*/ 2147483647 w 1971"/>
                  <a:gd name="T9" fmla="*/ 2147483647 h 1276"/>
                  <a:gd name="T10" fmla="*/ 2147483647 w 1971"/>
                  <a:gd name="T11" fmla="*/ 2147483647 h 1276"/>
                  <a:gd name="T12" fmla="*/ 2147483647 w 1971"/>
                  <a:gd name="T13" fmla="*/ 2147483647 h 1276"/>
                  <a:gd name="T14" fmla="*/ 2147483647 w 1971"/>
                  <a:gd name="T15" fmla="*/ 2147483647 h 1276"/>
                  <a:gd name="T16" fmla="*/ 2147483647 w 1971"/>
                  <a:gd name="T17" fmla="*/ 2147483647 h 1276"/>
                  <a:gd name="T18" fmla="*/ 2147483647 w 1971"/>
                  <a:gd name="T19" fmla="*/ 2147483647 h 1276"/>
                  <a:gd name="T20" fmla="*/ 2147483647 w 1971"/>
                  <a:gd name="T21" fmla="*/ 2147483647 h 1276"/>
                  <a:gd name="T22" fmla="*/ 2147483647 w 1971"/>
                  <a:gd name="T23" fmla="*/ 2147483647 h 1276"/>
                  <a:gd name="T24" fmla="*/ 2147483647 w 1971"/>
                  <a:gd name="T25" fmla="*/ 2147483647 h 1276"/>
                  <a:gd name="T26" fmla="*/ 2147483647 w 1971"/>
                  <a:gd name="T27" fmla="*/ 2147483647 h 1276"/>
                  <a:gd name="T28" fmla="*/ 2147483647 w 1971"/>
                  <a:gd name="T29" fmla="*/ 2147483647 h 1276"/>
                  <a:gd name="T30" fmla="*/ 2147483647 w 1971"/>
                  <a:gd name="T31" fmla="*/ 0 h 1276"/>
                  <a:gd name="T32" fmla="*/ 2147483647 w 1971"/>
                  <a:gd name="T33" fmla="*/ 2147483647 h 1276"/>
                  <a:gd name="T34" fmla="*/ 2147483647 w 1971"/>
                  <a:gd name="T35" fmla="*/ 2147483647 h 1276"/>
                  <a:gd name="T36" fmla="*/ 2147483647 w 1971"/>
                  <a:gd name="T37" fmla="*/ 2147483647 h 1276"/>
                  <a:gd name="T38" fmla="*/ 2147483647 w 1971"/>
                  <a:gd name="T39" fmla="*/ 2147483647 h 1276"/>
                  <a:gd name="T40" fmla="*/ 2147483647 w 1971"/>
                  <a:gd name="T41" fmla="*/ 2147483647 h 1276"/>
                  <a:gd name="T42" fmla="*/ 2147483647 w 1971"/>
                  <a:gd name="T43" fmla="*/ 2147483647 h 1276"/>
                  <a:gd name="T44" fmla="*/ 2147483647 w 1971"/>
                  <a:gd name="T45" fmla="*/ 2147483647 h 1276"/>
                  <a:gd name="T46" fmla="*/ 2147483647 w 1971"/>
                  <a:gd name="T47" fmla="*/ 2147483647 h 1276"/>
                  <a:gd name="T48" fmla="*/ 2147483647 w 1971"/>
                  <a:gd name="T49" fmla="*/ 2147483647 h 1276"/>
                  <a:gd name="T50" fmla="*/ 2147483647 w 1971"/>
                  <a:gd name="T51" fmla="*/ 2147483647 h 1276"/>
                  <a:gd name="T52" fmla="*/ 2147483647 w 1971"/>
                  <a:gd name="T53" fmla="*/ 2147483647 h 1276"/>
                  <a:gd name="T54" fmla="*/ 2147483647 w 1971"/>
                  <a:gd name="T55" fmla="*/ 2147483647 h 1276"/>
                  <a:gd name="T56" fmla="*/ 2147483647 w 1971"/>
                  <a:gd name="T57" fmla="*/ 2147483647 h 1276"/>
                  <a:gd name="T58" fmla="*/ 2147483647 w 1971"/>
                  <a:gd name="T59" fmla="*/ 2147483647 h 1276"/>
                  <a:gd name="T60" fmla="*/ 2147483647 w 1971"/>
                  <a:gd name="T61" fmla="*/ 2147483647 h 1276"/>
                  <a:gd name="T62" fmla="*/ 2147483647 w 1971"/>
                  <a:gd name="T63" fmla="*/ 2147483647 h 1276"/>
                  <a:gd name="T64" fmla="*/ 2147483647 w 1971"/>
                  <a:gd name="T65" fmla="*/ 2147483647 h 1276"/>
                  <a:gd name="T66" fmla="*/ 2147483647 w 1971"/>
                  <a:gd name="T67" fmla="*/ 2147483647 h 1276"/>
                  <a:gd name="T68" fmla="*/ 2147483647 w 1971"/>
                  <a:gd name="T69" fmla="*/ 2147483647 h 1276"/>
                  <a:gd name="T70" fmla="*/ 2147483647 w 1971"/>
                  <a:gd name="T71" fmla="*/ 2147483647 h 1276"/>
                  <a:gd name="T72" fmla="*/ 2147483647 w 1971"/>
                  <a:gd name="T73" fmla="*/ 2147483647 h 1276"/>
                  <a:gd name="T74" fmla="*/ 2147483647 w 1971"/>
                  <a:gd name="T75" fmla="*/ 2147483647 h 1276"/>
                  <a:gd name="T76" fmla="*/ 2147483647 w 1971"/>
                  <a:gd name="T77" fmla="*/ 2147483647 h 1276"/>
                  <a:gd name="T78" fmla="*/ 2147483647 w 1971"/>
                  <a:gd name="T79" fmla="*/ 2147483647 h 1276"/>
                  <a:gd name="T80" fmla="*/ 2147483647 w 1971"/>
                  <a:gd name="T81" fmla="*/ 2147483647 h 1276"/>
                  <a:gd name="T82" fmla="*/ 2147483647 w 1971"/>
                  <a:gd name="T83" fmla="*/ 2147483647 h 1276"/>
                  <a:gd name="T84" fmla="*/ 2147483647 w 1971"/>
                  <a:gd name="T85" fmla="*/ 2147483647 h 1276"/>
                  <a:gd name="T86" fmla="*/ 2147483647 w 1971"/>
                  <a:gd name="T87" fmla="*/ 2147483647 h 1276"/>
                  <a:gd name="T88" fmla="*/ 2147483647 w 1971"/>
                  <a:gd name="T89" fmla="*/ 2147483647 h 1276"/>
                  <a:gd name="T90" fmla="*/ 2147483647 w 1971"/>
                  <a:gd name="T91" fmla="*/ 2147483647 h 1276"/>
                  <a:gd name="T92" fmla="*/ 2147483647 w 1971"/>
                  <a:gd name="T93" fmla="*/ 2147483647 h 1276"/>
                  <a:gd name="T94" fmla="*/ 2147483647 w 1971"/>
                  <a:gd name="T95" fmla="*/ 2147483647 h 1276"/>
                  <a:gd name="T96" fmla="*/ 2147483647 w 1971"/>
                  <a:gd name="T97" fmla="*/ 2147483647 h 1276"/>
                  <a:gd name="T98" fmla="*/ 2147483647 w 1971"/>
                  <a:gd name="T99" fmla="*/ 2147483647 h 127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71"/>
                  <a:gd name="T151" fmla="*/ 0 h 1276"/>
                  <a:gd name="T152" fmla="*/ 1971 w 1971"/>
                  <a:gd name="T153" fmla="*/ 1276 h 127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71" h="1276">
                    <a:moveTo>
                      <a:pt x="0" y="0"/>
                    </a:moveTo>
                    <a:lnTo>
                      <a:pt x="10" y="3"/>
                    </a:lnTo>
                    <a:lnTo>
                      <a:pt x="20" y="13"/>
                    </a:lnTo>
                    <a:lnTo>
                      <a:pt x="30" y="28"/>
                    </a:lnTo>
                    <a:lnTo>
                      <a:pt x="40" y="50"/>
                    </a:lnTo>
                    <a:lnTo>
                      <a:pt x="50" y="78"/>
                    </a:lnTo>
                    <a:lnTo>
                      <a:pt x="60" y="112"/>
                    </a:lnTo>
                    <a:lnTo>
                      <a:pt x="69" y="150"/>
                    </a:lnTo>
                    <a:lnTo>
                      <a:pt x="79" y="193"/>
                    </a:lnTo>
                    <a:lnTo>
                      <a:pt x="89" y="242"/>
                    </a:lnTo>
                    <a:lnTo>
                      <a:pt x="99" y="293"/>
                    </a:lnTo>
                    <a:lnTo>
                      <a:pt x="109" y="349"/>
                    </a:lnTo>
                    <a:lnTo>
                      <a:pt x="119" y="406"/>
                    </a:lnTo>
                    <a:lnTo>
                      <a:pt x="129" y="467"/>
                    </a:lnTo>
                    <a:lnTo>
                      <a:pt x="139" y="529"/>
                    </a:lnTo>
                    <a:lnTo>
                      <a:pt x="149" y="593"/>
                    </a:lnTo>
                    <a:lnTo>
                      <a:pt x="159" y="656"/>
                    </a:lnTo>
                    <a:lnTo>
                      <a:pt x="168" y="720"/>
                    </a:lnTo>
                    <a:lnTo>
                      <a:pt x="179" y="783"/>
                    </a:lnTo>
                    <a:lnTo>
                      <a:pt x="189" y="844"/>
                    </a:lnTo>
                    <a:lnTo>
                      <a:pt x="198" y="903"/>
                    </a:lnTo>
                    <a:lnTo>
                      <a:pt x="208" y="960"/>
                    </a:lnTo>
                    <a:lnTo>
                      <a:pt x="218" y="1013"/>
                    </a:lnTo>
                    <a:lnTo>
                      <a:pt x="228" y="1063"/>
                    </a:lnTo>
                    <a:lnTo>
                      <a:pt x="238" y="1108"/>
                    </a:lnTo>
                    <a:lnTo>
                      <a:pt x="248" y="1149"/>
                    </a:lnTo>
                    <a:lnTo>
                      <a:pt x="257" y="1184"/>
                    </a:lnTo>
                    <a:lnTo>
                      <a:pt x="268" y="1214"/>
                    </a:lnTo>
                    <a:lnTo>
                      <a:pt x="278" y="1238"/>
                    </a:lnTo>
                    <a:lnTo>
                      <a:pt x="287" y="1257"/>
                    </a:lnTo>
                    <a:lnTo>
                      <a:pt x="297" y="1269"/>
                    </a:lnTo>
                    <a:lnTo>
                      <a:pt x="307" y="1275"/>
                    </a:lnTo>
                    <a:lnTo>
                      <a:pt x="317" y="1274"/>
                    </a:lnTo>
                    <a:lnTo>
                      <a:pt x="327" y="1268"/>
                    </a:lnTo>
                    <a:lnTo>
                      <a:pt x="337" y="1254"/>
                    </a:lnTo>
                    <a:lnTo>
                      <a:pt x="346" y="1235"/>
                    </a:lnTo>
                    <a:lnTo>
                      <a:pt x="357" y="1210"/>
                    </a:lnTo>
                    <a:lnTo>
                      <a:pt x="367" y="1179"/>
                    </a:lnTo>
                    <a:lnTo>
                      <a:pt x="377" y="1142"/>
                    </a:lnTo>
                    <a:lnTo>
                      <a:pt x="386" y="1101"/>
                    </a:lnTo>
                    <a:lnTo>
                      <a:pt x="396" y="1054"/>
                    </a:lnTo>
                    <a:lnTo>
                      <a:pt x="406" y="1004"/>
                    </a:lnTo>
                    <a:lnTo>
                      <a:pt x="416" y="950"/>
                    </a:lnTo>
                    <a:lnTo>
                      <a:pt x="426" y="893"/>
                    </a:lnTo>
                    <a:lnTo>
                      <a:pt x="436" y="834"/>
                    </a:lnTo>
                    <a:lnTo>
                      <a:pt x="446" y="772"/>
                    </a:lnTo>
                    <a:lnTo>
                      <a:pt x="456" y="709"/>
                    </a:lnTo>
                    <a:lnTo>
                      <a:pt x="466" y="646"/>
                    </a:lnTo>
                    <a:lnTo>
                      <a:pt x="475" y="582"/>
                    </a:lnTo>
                    <a:lnTo>
                      <a:pt x="485" y="519"/>
                    </a:lnTo>
                    <a:lnTo>
                      <a:pt x="495" y="457"/>
                    </a:lnTo>
                    <a:lnTo>
                      <a:pt x="505" y="397"/>
                    </a:lnTo>
                    <a:lnTo>
                      <a:pt x="515" y="339"/>
                    </a:lnTo>
                    <a:lnTo>
                      <a:pt x="525" y="284"/>
                    </a:lnTo>
                    <a:lnTo>
                      <a:pt x="535" y="233"/>
                    </a:lnTo>
                    <a:lnTo>
                      <a:pt x="545" y="186"/>
                    </a:lnTo>
                    <a:lnTo>
                      <a:pt x="555" y="143"/>
                    </a:lnTo>
                    <a:lnTo>
                      <a:pt x="564" y="105"/>
                    </a:lnTo>
                    <a:lnTo>
                      <a:pt x="574" y="73"/>
                    </a:lnTo>
                    <a:lnTo>
                      <a:pt x="584" y="46"/>
                    </a:lnTo>
                    <a:lnTo>
                      <a:pt x="594" y="25"/>
                    </a:lnTo>
                    <a:lnTo>
                      <a:pt x="604" y="11"/>
                    </a:lnTo>
                    <a:lnTo>
                      <a:pt x="614" y="2"/>
                    </a:lnTo>
                    <a:lnTo>
                      <a:pt x="624" y="0"/>
                    </a:lnTo>
                    <a:lnTo>
                      <a:pt x="634" y="4"/>
                    </a:lnTo>
                    <a:lnTo>
                      <a:pt x="644" y="15"/>
                    </a:lnTo>
                    <a:lnTo>
                      <a:pt x="654" y="32"/>
                    </a:lnTo>
                    <a:lnTo>
                      <a:pt x="663" y="55"/>
                    </a:lnTo>
                    <a:lnTo>
                      <a:pt x="673" y="83"/>
                    </a:lnTo>
                    <a:lnTo>
                      <a:pt x="683" y="117"/>
                    </a:lnTo>
                    <a:lnTo>
                      <a:pt x="693" y="157"/>
                    </a:lnTo>
                    <a:lnTo>
                      <a:pt x="703" y="201"/>
                    </a:lnTo>
                    <a:lnTo>
                      <a:pt x="713" y="250"/>
                    </a:lnTo>
                    <a:lnTo>
                      <a:pt x="723" y="302"/>
                    </a:lnTo>
                    <a:lnTo>
                      <a:pt x="733" y="358"/>
                    </a:lnTo>
                    <a:lnTo>
                      <a:pt x="743" y="416"/>
                    </a:lnTo>
                    <a:lnTo>
                      <a:pt x="752" y="478"/>
                    </a:lnTo>
                    <a:lnTo>
                      <a:pt x="762" y="540"/>
                    </a:lnTo>
                    <a:lnTo>
                      <a:pt x="772" y="603"/>
                    </a:lnTo>
                    <a:lnTo>
                      <a:pt x="782" y="667"/>
                    </a:lnTo>
                    <a:lnTo>
                      <a:pt x="792" y="730"/>
                    </a:lnTo>
                    <a:lnTo>
                      <a:pt x="802" y="793"/>
                    </a:lnTo>
                    <a:lnTo>
                      <a:pt x="812" y="854"/>
                    </a:lnTo>
                    <a:lnTo>
                      <a:pt x="822" y="913"/>
                    </a:lnTo>
                    <a:lnTo>
                      <a:pt x="832" y="969"/>
                    </a:lnTo>
                    <a:lnTo>
                      <a:pt x="841" y="1021"/>
                    </a:lnTo>
                    <a:lnTo>
                      <a:pt x="851" y="1071"/>
                    </a:lnTo>
                    <a:lnTo>
                      <a:pt x="861" y="1115"/>
                    </a:lnTo>
                    <a:lnTo>
                      <a:pt x="872" y="1155"/>
                    </a:lnTo>
                    <a:lnTo>
                      <a:pt x="881" y="1190"/>
                    </a:lnTo>
                    <a:lnTo>
                      <a:pt x="891" y="1219"/>
                    </a:lnTo>
                    <a:lnTo>
                      <a:pt x="901" y="1242"/>
                    </a:lnTo>
                    <a:lnTo>
                      <a:pt x="911" y="1259"/>
                    </a:lnTo>
                    <a:lnTo>
                      <a:pt x="921" y="1270"/>
                    </a:lnTo>
                    <a:lnTo>
                      <a:pt x="931" y="1275"/>
                    </a:lnTo>
                    <a:lnTo>
                      <a:pt x="940" y="1274"/>
                    </a:lnTo>
                    <a:lnTo>
                      <a:pt x="950" y="1266"/>
                    </a:lnTo>
                    <a:lnTo>
                      <a:pt x="961" y="1251"/>
                    </a:lnTo>
                    <a:lnTo>
                      <a:pt x="970" y="1231"/>
                    </a:lnTo>
                    <a:lnTo>
                      <a:pt x="980" y="1205"/>
                    </a:lnTo>
                    <a:lnTo>
                      <a:pt x="990" y="1173"/>
                    </a:lnTo>
                    <a:lnTo>
                      <a:pt x="1000" y="1136"/>
                    </a:lnTo>
                    <a:lnTo>
                      <a:pt x="1010" y="1093"/>
                    </a:lnTo>
                    <a:lnTo>
                      <a:pt x="1020" y="1046"/>
                    </a:lnTo>
                    <a:lnTo>
                      <a:pt x="1029" y="996"/>
                    </a:lnTo>
                    <a:lnTo>
                      <a:pt x="1039" y="941"/>
                    </a:lnTo>
                    <a:lnTo>
                      <a:pt x="1050" y="883"/>
                    </a:lnTo>
                    <a:lnTo>
                      <a:pt x="1059" y="824"/>
                    </a:lnTo>
                    <a:lnTo>
                      <a:pt x="1069" y="761"/>
                    </a:lnTo>
                    <a:lnTo>
                      <a:pt x="1079" y="698"/>
                    </a:lnTo>
                    <a:lnTo>
                      <a:pt x="1089" y="635"/>
                    </a:lnTo>
                    <a:lnTo>
                      <a:pt x="1099" y="571"/>
                    </a:lnTo>
                    <a:lnTo>
                      <a:pt x="1109" y="508"/>
                    </a:lnTo>
                    <a:lnTo>
                      <a:pt x="1119" y="447"/>
                    </a:lnTo>
                    <a:lnTo>
                      <a:pt x="1129" y="387"/>
                    </a:lnTo>
                    <a:lnTo>
                      <a:pt x="1139" y="329"/>
                    </a:lnTo>
                    <a:lnTo>
                      <a:pt x="1149" y="275"/>
                    </a:lnTo>
                    <a:lnTo>
                      <a:pt x="1158" y="225"/>
                    </a:lnTo>
                    <a:lnTo>
                      <a:pt x="1168" y="178"/>
                    </a:lnTo>
                    <a:lnTo>
                      <a:pt x="1178" y="136"/>
                    </a:lnTo>
                    <a:lnTo>
                      <a:pt x="1188" y="100"/>
                    </a:lnTo>
                    <a:lnTo>
                      <a:pt x="1198" y="68"/>
                    </a:lnTo>
                    <a:lnTo>
                      <a:pt x="1208" y="42"/>
                    </a:lnTo>
                    <a:lnTo>
                      <a:pt x="1218" y="23"/>
                    </a:lnTo>
                    <a:lnTo>
                      <a:pt x="1228" y="9"/>
                    </a:lnTo>
                    <a:lnTo>
                      <a:pt x="1238" y="2"/>
                    </a:lnTo>
                    <a:lnTo>
                      <a:pt x="1247" y="0"/>
                    </a:lnTo>
                    <a:lnTo>
                      <a:pt x="1257" y="5"/>
                    </a:lnTo>
                    <a:lnTo>
                      <a:pt x="1267" y="17"/>
                    </a:lnTo>
                    <a:lnTo>
                      <a:pt x="1277" y="35"/>
                    </a:lnTo>
                    <a:lnTo>
                      <a:pt x="1287" y="59"/>
                    </a:lnTo>
                    <a:lnTo>
                      <a:pt x="1297" y="89"/>
                    </a:lnTo>
                    <a:lnTo>
                      <a:pt x="1307" y="124"/>
                    </a:lnTo>
                    <a:lnTo>
                      <a:pt x="1317" y="164"/>
                    </a:lnTo>
                    <a:lnTo>
                      <a:pt x="1327" y="209"/>
                    </a:lnTo>
                    <a:lnTo>
                      <a:pt x="1336" y="258"/>
                    </a:lnTo>
                    <a:lnTo>
                      <a:pt x="1346" y="311"/>
                    </a:lnTo>
                    <a:lnTo>
                      <a:pt x="1356" y="368"/>
                    </a:lnTo>
                    <a:lnTo>
                      <a:pt x="1366" y="427"/>
                    </a:lnTo>
                    <a:lnTo>
                      <a:pt x="1376" y="488"/>
                    </a:lnTo>
                    <a:lnTo>
                      <a:pt x="1386" y="551"/>
                    </a:lnTo>
                    <a:lnTo>
                      <a:pt x="1396" y="614"/>
                    </a:lnTo>
                    <a:lnTo>
                      <a:pt x="1406" y="678"/>
                    </a:lnTo>
                    <a:lnTo>
                      <a:pt x="1416" y="741"/>
                    </a:lnTo>
                    <a:lnTo>
                      <a:pt x="1426" y="804"/>
                    </a:lnTo>
                    <a:lnTo>
                      <a:pt x="1435" y="864"/>
                    </a:lnTo>
                    <a:lnTo>
                      <a:pt x="1445" y="923"/>
                    </a:lnTo>
                    <a:lnTo>
                      <a:pt x="1455" y="978"/>
                    </a:lnTo>
                    <a:lnTo>
                      <a:pt x="1465" y="1030"/>
                    </a:lnTo>
                    <a:lnTo>
                      <a:pt x="1475" y="1078"/>
                    </a:lnTo>
                    <a:lnTo>
                      <a:pt x="1485" y="1122"/>
                    </a:lnTo>
                    <a:lnTo>
                      <a:pt x="1495" y="1161"/>
                    </a:lnTo>
                    <a:lnTo>
                      <a:pt x="1505" y="1195"/>
                    </a:lnTo>
                    <a:lnTo>
                      <a:pt x="1515" y="1223"/>
                    </a:lnTo>
                    <a:lnTo>
                      <a:pt x="1524" y="1246"/>
                    </a:lnTo>
                    <a:lnTo>
                      <a:pt x="1534" y="1262"/>
                    </a:lnTo>
                    <a:lnTo>
                      <a:pt x="1544" y="1272"/>
                    </a:lnTo>
                    <a:lnTo>
                      <a:pt x="1554" y="1275"/>
                    </a:lnTo>
                    <a:lnTo>
                      <a:pt x="1564" y="1273"/>
                    </a:lnTo>
                    <a:lnTo>
                      <a:pt x="1574" y="1264"/>
                    </a:lnTo>
                    <a:lnTo>
                      <a:pt x="1584" y="1248"/>
                    </a:lnTo>
                    <a:lnTo>
                      <a:pt x="1594" y="1227"/>
                    </a:lnTo>
                    <a:lnTo>
                      <a:pt x="1604" y="1200"/>
                    </a:lnTo>
                    <a:lnTo>
                      <a:pt x="1614" y="1167"/>
                    </a:lnTo>
                    <a:lnTo>
                      <a:pt x="1623" y="1129"/>
                    </a:lnTo>
                    <a:lnTo>
                      <a:pt x="1633" y="1086"/>
                    </a:lnTo>
                    <a:lnTo>
                      <a:pt x="1643" y="1038"/>
                    </a:lnTo>
                    <a:lnTo>
                      <a:pt x="1653" y="987"/>
                    </a:lnTo>
                    <a:lnTo>
                      <a:pt x="1663" y="932"/>
                    </a:lnTo>
                    <a:lnTo>
                      <a:pt x="1673" y="873"/>
                    </a:lnTo>
                    <a:lnTo>
                      <a:pt x="1683" y="813"/>
                    </a:lnTo>
                    <a:lnTo>
                      <a:pt x="1693" y="751"/>
                    </a:lnTo>
                    <a:lnTo>
                      <a:pt x="1703" y="688"/>
                    </a:lnTo>
                    <a:lnTo>
                      <a:pt x="1712" y="624"/>
                    </a:lnTo>
                    <a:lnTo>
                      <a:pt x="1722" y="561"/>
                    </a:lnTo>
                    <a:lnTo>
                      <a:pt x="1732" y="498"/>
                    </a:lnTo>
                    <a:lnTo>
                      <a:pt x="1742" y="436"/>
                    </a:lnTo>
                    <a:lnTo>
                      <a:pt x="1752" y="377"/>
                    </a:lnTo>
                    <a:lnTo>
                      <a:pt x="1762" y="320"/>
                    </a:lnTo>
                    <a:lnTo>
                      <a:pt x="1772" y="266"/>
                    </a:lnTo>
                    <a:lnTo>
                      <a:pt x="1782" y="217"/>
                    </a:lnTo>
                    <a:lnTo>
                      <a:pt x="1792" y="171"/>
                    </a:lnTo>
                    <a:lnTo>
                      <a:pt x="1801" y="130"/>
                    </a:lnTo>
                    <a:lnTo>
                      <a:pt x="1811" y="94"/>
                    </a:lnTo>
                    <a:lnTo>
                      <a:pt x="1822" y="63"/>
                    </a:lnTo>
                    <a:lnTo>
                      <a:pt x="1831" y="38"/>
                    </a:lnTo>
                    <a:lnTo>
                      <a:pt x="1841" y="20"/>
                    </a:lnTo>
                    <a:lnTo>
                      <a:pt x="1851" y="7"/>
                    </a:lnTo>
                    <a:lnTo>
                      <a:pt x="1861" y="1"/>
                    </a:lnTo>
                    <a:lnTo>
                      <a:pt x="1871" y="1"/>
                    </a:lnTo>
                    <a:lnTo>
                      <a:pt x="1881" y="7"/>
                    </a:lnTo>
                    <a:lnTo>
                      <a:pt x="1891" y="20"/>
                    </a:lnTo>
                    <a:lnTo>
                      <a:pt x="1900" y="39"/>
                    </a:lnTo>
                    <a:lnTo>
                      <a:pt x="1911" y="64"/>
                    </a:lnTo>
                    <a:lnTo>
                      <a:pt x="1921" y="94"/>
                    </a:lnTo>
                    <a:lnTo>
                      <a:pt x="1930" y="130"/>
                    </a:lnTo>
                    <a:lnTo>
                      <a:pt x="1940" y="171"/>
                    </a:lnTo>
                    <a:lnTo>
                      <a:pt x="1950" y="217"/>
                    </a:lnTo>
                    <a:lnTo>
                      <a:pt x="1960" y="267"/>
                    </a:lnTo>
                    <a:lnTo>
                      <a:pt x="1970" y="321"/>
                    </a:lnTo>
                  </a:path>
                </a:pathLst>
              </a:custGeom>
              <a:noFill/>
              <a:ln w="28575" cap="rnd">
                <a:solidFill>
                  <a:schemeClr val="tx1"/>
                </a:solidFill>
                <a:round/>
                <a:headEnd type="none" w="sm" len="sm"/>
                <a:tailEnd type="none" w="sm" len="sm"/>
              </a:ln>
            </p:spPr>
            <p:txBody>
              <a:bodyPr/>
              <a:lstStyle/>
              <a:p>
                <a:endParaRPr lang="fr-FR"/>
              </a:p>
            </p:txBody>
          </p:sp>
          <p:sp>
            <p:nvSpPr>
              <p:cNvPr id="1016" name="Freeform 5"/>
              <p:cNvSpPr>
                <a:spLocks noChangeAspect="1"/>
              </p:cNvSpPr>
              <p:nvPr/>
            </p:nvSpPr>
            <p:spPr bwMode="auto">
              <a:xfrm>
                <a:off x="1893358" y="5743639"/>
                <a:ext cx="381353" cy="229770"/>
              </a:xfrm>
              <a:custGeom>
                <a:avLst/>
                <a:gdLst>
                  <a:gd name="T0" fmla="*/ 2147483647 w 1971"/>
                  <a:gd name="T1" fmla="*/ 2147483647 h 1276"/>
                  <a:gd name="T2" fmla="*/ 2147483647 w 1971"/>
                  <a:gd name="T3" fmla="*/ 2147483647 h 1276"/>
                  <a:gd name="T4" fmla="*/ 2147483647 w 1971"/>
                  <a:gd name="T5" fmla="*/ 2147483647 h 1276"/>
                  <a:gd name="T6" fmla="*/ 2147483647 w 1971"/>
                  <a:gd name="T7" fmla="*/ 2147483647 h 1276"/>
                  <a:gd name="T8" fmla="*/ 2147483647 w 1971"/>
                  <a:gd name="T9" fmla="*/ 2147483647 h 1276"/>
                  <a:gd name="T10" fmla="*/ 2147483647 w 1971"/>
                  <a:gd name="T11" fmla="*/ 2147483647 h 1276"/>
                  <a:gd name="T12" fmla="*/ 2147483647 w 1971"/>
                  <a:gd name="T13" fmla="*/ 2147483647 h 1276"/>
                  <a:gd name="T14" fmla="*/ 2147483647 w 1971"/>
                  <a:gd name="T15" fmla="*/ 2147483647 h 1276"/>
                  <a:gd name="T16" fmla="*/ 2147483647 w 1971"/>
                  <a:gd name="T17" fmla="*/ 2147483647 h 1276"/>
                  <a:gd name="T18" fmla="*/ 2147483647 w 1971"/>
                  <a:gd name="T19" fmla="*/ 2147483647 h 1276"/>
                  <a:gd name="T20" fmla="*/ 2147483647 w 1971"/>
                  <a:gd name="T21" fmla="*/ 2147483647 h 1276"/>
                  <a:gd name="T22" fmla="*/ 2147483647 w 1971"/>
                  <a:gd name="T23" fmla="*/ 2147483647 h 1276"/>
                  <a:gd name="T24" fmla="*/ 2147483647 w 1971"/>
                  <a:gd name="T25" fmla="*/ 2147483647 h 1276"/>
                  <a:gd name="T26" fmla="*/ 2147483647 w 1971"/>
                  <a:gd name="T27" fmla="*/ 2147483647 h 1276"/>
                  <a:gd name="T28" fmla="*/ 2147483647 w 1971"/>
                  <a:gd name="T29" fmla="*/ 2147483647 h 1276"/>
                  <a:gd name="T30" fmla="*/ 2147483647 w 1971"/>
                  <a:gd name="T31" fmla="*/ 0 h 1276"/>
                  <a:gd name="T32" fmla="*/ 2147483647 w 1971"/>
                  <a:gd name="T33" fmla="*/ 2147483647 h 1276"/>
                  <a:gd name="T34" fmla="*/ 2147483647 w 1971"/>
                  <a:gd name="T35" fmla="*/ 2147483647 h 1276"/>
                  <a:gd name="T36" fmla="*/ 2147483647 w 1971"/>
                  <a:gd name="T37" fmla="*/ 2147483647 h 1276"/>
                  <a:gd name="T38" fmla="*/ 2147483647 w 1971"/>
                  <a:gd name="T39" fmla="*/ 2147483647 h 1276"/>
                  <a:gd name="T40" fmla="*/ 2147483647 w 1971"/>
                  <a:gd name="T41" fmla="*/ 2147483647 h 1276"/>
                  <a:gd name="T42" fmla="*/ 2147483647 w 1971"/>
                  <a:gd name="T43" fmla="*/ 2147483647 h 1276"/>
                  <a:gd name="T44" fmla="*/ 2147483647 w 1971"/>
                  <a:gd name="T45" fmla="*/ 2147483647 h 1276"/>
                  <a:gd name="T46" fmla="*/ 2147483647 w 1971"/>
                  <a:gd name="T47" fmla="*/ 2147483647 h 1276"/>
                  <a:gd name="T48" fmla="*/ 2147483647 w 1971"/>
                  <a:gd name="T49" fmla="*/ 2147483647 h 1276"/>
                  <a:gd name="T50" fmla="*/ 2147483647 w 1971"/>
                  <a:gd name="T51" fmla="*/ 2147483647 h 1276"/>
                  <a:gd name="T52" fmla="*/ 2147483647 w 1971"/>
                  <a:gd name="T53" fmla="*/ 2147483647 h 1276"/>
                  <a:gd name="T54" fmla="*/ 2147483647 w 1971"/>
                  <a:gd name="T55" fmla="*/ 2147483647 h 1276"/>
                  <a:gd name="T56" fmla="*/ 2147483647 w 1971"/>
                  <a:gd name="T57" fmla="*/ 2147483647 h 1276"/>
                  <a:gd name="T58" fmla="*/ 2147483647 w 1971"/>
                  <a:gd name="T59" fmla="*/ 2147483647 h 1276"/>
                  <a:gd name="T60" fmla="*/ 2147483647 w 1971"/>
                  <a:gd name="T61" fmla="*/ 2147483647 h 1276"/>
                  <a:gd name="T62" fmla="*/ 2147483647 w 1971"/>
                  <a:gd name="T63" fmla="*/ 2147483647 h 1276"/>
                  <a:gd name="T64" fmla="*/ 2147483647 w 1971"/>
                  <a:gd name="T65" fmla="*/ 2147483647 h 1276"/>
                  <a:gd name="T66" fmla="*/ 2147483647 w 1971"/>
                  <a:gd name="T67" fmla="*/ 2147483647 h 1276"/>
                  <a:gd name="T68" fmla="*/ 2147483647 w 1971"/>
                  <a:gd name="T69" fmla="*/ 2147483647 h 1276"/>
                  <a:gd name="T70" fmla="*/ 2147483647 w 1971"/>
                  <a:gd name="T71" fmla="*/ 2147483647 h 1276"/>
                  <a:gd name="T72" fmla="*/ 2147483647 w 1971"/>
                  <a:gd name="T73" fmla="*/ 2147483647 h 1276"/>
                  <a:gd name="T74" fmla="*/ 2147483647 w 1971"/>
                  <a:gd name="T75" fmla="*/ 2147483647 h 1276"/>
                  <a:gd name="T76" fmla="*/ 2147483647 w 1971"/>
                  <a:gd name="T77" fmla="*/ 2147483647 h 1276"/>
                  <a:gd name="T78" fmla="*/ 2147483647 w 1971"/>
                  <a:gd name="T79" fmla="*/ 2147483647 h 1276"/>
                  <a:gd name="T80" fmla="*/ 2147483647 w 1971"/>
                  <a:gd name="T81" fmla="*/ 2147483647 h 1276"/>
                  <a:gd name="T82" fmla="*/ 2147483647 w 1971"/>
                  <a:gd name="T83" fmla="*/ 2147483647 h 1276"/>
                  <a:gd name="T84" fmla="*/ 2147483647 w 1971"/>
                  <a:gd name="T85" fmla="*/ 2147483647 h 1276"/>
                  <a:gd name="T86" fmla="*/ 2147483647 w 1971"/>
                  <a:gd name="T87" fmla="*/ 2147483647 h 1276"/>
                  <a:gd name="T88" fmla="*/ 2147483647 w 1971"/>
                  <a:gd name="T89" fmla="*/ 2147483647 h 1276"/>
                  <a:gd name="T90" fmla="*/ 2147483647 w 1971"/>
                  <a:gd name="T91" fmla="*/ 2147483647 h 1276"/>
                  <a:gd name="T92" fmla="*/ 2147483647 w 1971"/>
                  <a:gd name="T93" fmla="*/ 2147483647 h 1276"/>
                  <a:gd name="T94" fmla="*/ 2147483647 w 1971"/>
                  <a:gd name="T95" fmla="*/ 2147483647 h 1276"/>
                  <a:gd name="T96" fmla="*/ 2147483647 w 1971"/>
                  <a:gd name="T97" fmla="*/ 2147483647 h 1276"/>
                  <a:gd name="T98" fmla="*/ 2147483647 w 1971"/>
                  <a:gd name="T99" fmla="*/ 2147483647 h 127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71"/>
                  <a:gd name="T151" fmla="*/ 0 h 1276"/>
                  <a:gd name="T152" fmla="*/ 1971 w 1971"/>
                  <a:gd name="T153" fmla="*/ 1276 h 127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71" h="1276">
                    <a:moveTo>
                      <a:pt x="0" y="0"/>
                    </a:moveTo>
                    <a:lnTo>
                      <a:pt x="10" y="3"/>
                    </a:lnTo>
                    <a:lnTo>
                      <a:pt x="20" y="13"/>
                    </a:lnTo>
                    <a:lnTo>
                      <a:pt x="30" y="28"/>
                    </a:lnTo>
                    <a:lnTo>
                      <a:pt x="40" y="50"/>
                    </a:lnTo>
                    <a:lnTo>
                      <a:pt x="50" y="78"/>
                    </a:lnTo>
                    <a:lnTo>
                      <a:pt x="60" y="112"/>
                    </a:lnTo>
                    <a:lnTo>
                      <a:pt x="69" y="150"/>
                    </a:lnTo>
                    <a:lnTo>
                      <a:pt x="79" y="193"/>
                    </a:lnTo>
                    <a:lnTo>
                      <a:pt x="89" y="242"/>
                    </a:lnTo>
                    <a:lnTo>
                      <a:pt x="99" y="293"/>
                    </a:lnTo>
                    <a:lnTo>
                      <a:pt x="109" y="349"/>
                    </a:lnTo>
                    <a:lnTo>
                      <a:pt x="119" y="406"/>
                    </a:lnTo>
                    <a:lnTo>
                      <a:pt x="129" y="467"/>
                    </a:lnTo>
                    <a:lnTo>
                      <a:pt x="139" y="529"/>
                    </a:lnTo>
                    <a:lnTo>
                      <a:pt x="149" y="593"/>
                    </a:lnTo>
                    <a:lnTo>
                      <a:pt x="159" y="656"/>
                    </a:lnTo>
                    <a:lnTo>
                      <a:pt x="168" y="720"/>
                    </a:lnTo>
                    <a:lnTo>
                      <a:pt x="179" y="783"/>
                    </a:lnTo>
                    <a:lnTo>
                      <a:pt x="189" y="844"/>
                    </a:lnTo>
                    <a:lnTo>
                      <a:pt x="198" y="903"/>
                    </a:lnTo>
                    <a:lnTo>
                      <a:pt x="208" y="960"/>
                    </a:lnTo>
                    <a:lnTo>
                      <a:pt x="218" y="1013"/>
                    </a:lnTo>
                    <a:lnTo>
                      <a:pt x="228" y="1063"/>
                    </a:lnTo>
                    <a:lnTo>
                      <a:pt x="238" y="1108"/>
                    </a:lnTo>
                    <a:lnTo>
                      <a:pt x="248" y="1149"/>
                    </a:lnTo>
                    <a:lnTo>
                      <a:pt x="257" y="1184"/>
                    </a:lnTo>
                    <a:lnTo>
                      <a:pt x="268" y="1214"/>
                    </a:lnTo>
                    <a:lnTo>
                      <a:pt x="278" y="1238"/>
                    </a:lnTo>
                    <a:lnTo>
                      <a:pt x="287" y="1257"/>
                    </a:lnTo>
                    <a:lnTo>
                      <a:pt x="297" y="1269"/>
                    </a:lnTo>
                    <a:lnTo>
                      <a:pt x="307" y="1275"/>
                    </a:lnTo>
                    <a:lnTo>
                      <a:pt x="317" y="1274"/>
                    </a:lnTo>
                    <a:lnTo>
                      <a:pt x="327" y="1268"/>
                    </a:lnTo>
                    <a:lnTo>
                      <a:pt x="337" y="1254"/>
                    </a:lnTo>
                    <a:lnTo>
                      <a:pt x="346" y="1235"/>
                    </a:lnTo>
                    <a:lnTo>
                      <a:pt x="357" y="1210"/>
                    </a:lnTo>
                    <a:lnTo>
                      <a:pt x="367" y="1179"/>
                    </a:lnTo>
                    <a:lnTo>
                      <a:pt x="377" y="1142"/>
                    </a:lnTo>
                    <a:lnTo>
                      <a:pt x="386" y="1101"/>
                    </a:lnTo>
                    <a:lnTo>
                      <a:pt x="396" y="1054"/>
                    </a:lnTo>
                    <a:lnTo>
                      <a:pt x="406" y="1004"/>
                    </a:lnTo>
                    <a:lnTo>
                      <a:pt x="416" y="950"/>
                    </a:lnTo>
                    <a:lnTo>
                      <a:pt x="426" y="893"/>
                    </a:lnTo>
                    <a:lnTo>
                      <a:pt x="436" y="834"/>
                    </a:lnTo>
                    <a:lnTo>
                      <a:pt x="446" y="772"/>
                    </a:lnTo>
                    <a:lnTo>
                      <a:pt x="456" y="709"/>
                    </a:lnTo>
                    <a:lnTo>
                      <a:pt x="466" y="646"/>
                    </a:lnTo>
                    <a:lnTo>
                      <a:pt x="475" y="582"/>
                    </a:lnTo>
                    <a:lnTo>
                      <a:pt x="485" y="519"/>
                    </a:lnTo>
                    <a:lnTo>
                      <a:pt x="495" y="457"/>
                    </a:lnTo>
                    <a:lnTo>
                      <a:pt x="505" y="397"/>
                    </a:lnTo>
                    <a:lnTo>
                      <a:pt x="515" y="339"/>
                    </a:lnTo>
                    <a:lnTo>
                      <a:pt x="525" y="284"/>
                    </a:lnTo>
                    <a:lnTo>
                      <a:pt x="535" y="233"/>
                    </a:lnTo>
                    <a:lnTo>
                      <a:pt x="545" y="186"/>
                    </a:lnTo>
                    <a:lnTo>
                      <a:pt x="555" y="143"/>
                    </a:lnTo>
                    <a:lnTo>
                      <a:pt x="564" y="105"/>
                    </a:lnTo>
                    <a:lnTo>
                      <a:pt x="574" y="73"/>
                    </a:lnTo>
                    <a:lnTo>
                      <a:pt x="584" y="46"/>
                    </a:lnTo>
                    <a:lnTo>
                      <a:pt x="594" y="25"/>
                    </a:lnTo>
                    <a:lnTo>
                      <a:pt x="604" y="11"/>
                    </a:lnTo>
                    <a:lnTo>
                      <a:pt x="614" y="2"/>
                    </a:lnTo>
                    <a:lnTo>
                      <a:pt x="624" y="0"/>
                    </a:lnTo>
                    <a:lnTo>
                      <a:pt x="634" y="4"/>
                    </a:lnTo>
                    <a:lnTo>
                      <a:pt x="644" y="15"/>
                    </a:lnTo>
                    <a:lnTo>
                      <a:pt x="654" y="32"/>
                    </a:lnTo>
                    <a:lnTo>
                      <a:pt x="663" y="55"/>
                    </a:lnTo>
                    <a:lnTo>
                      <a:pt x="673" y="83"/>
                    </a:lnTo>
                    <a:lnTo>
                      <a:pt x="683" y="117"/>
                    </a:lnTo>
                    <a:lnTo>
                      <a:pt x="693" y="157"/>
                    </a:lnTo>
                    <a:lnTo>
                      <a:pt x="703" y="201"/>
                    </a:lnTo>
                    <a:lnTo>
                      <a:pt x="713" y="250"/>
                    </a:lnTo>
                    <a:lnTo>
                      <a:pt x="723" y="302"/>
                    </a:lnTo>
                    <a:lnTo>
                      <a:pt x="733" y="358"/>
                    </a:lnTo>
                    <a:lnTo>
                      <a:pt x="743" y="416"/>
                    </a:lnTo>
                    <a:lnTo>
                      <a:pt x="752" y="478"/>
                    </a:lnTo>
                    <a:lnTo>
                      <a:pt x="762" y="540"/>
                    </a:lnTo>
                    <a:lnTo>
                      <a:pt x="772" y="603"/>
                    </a:lnTo>
                    <a:lnTo>
                      <a:pt x="782" y="667"/>
                    </a:lnTo>
                    <a:lnTo>
                      <a:pt x="792" y="730"/>
                    </a:lnTo>
                    <a:lnTo>
                      <a:pt x="802" y="793"/>
                    </a:lnTo>
                    <a:lnTo>
                      <a:pt x="812" y="854"/>
                    </a:lnTo>
                    <a:lnTo>
                      <a:pt x="822" y="913"/>
                    </a:lnTo>
                    <a:lnTo>
                      <a:pt x="832" y="969"/>
                    </a:lnTo>
                    <a:lnTo>
                      <a:pt x="841" y="1021"/>
                    </a:lnTo>
                    <a:lnTo>
                      <a:pt x="851" y="1071"/>
                    </a:lnTo>
                    <a:lnTo>
                      <a:pt x="861" y="1115"/>
                    </a:lnTo>
                    <a:lnTo>
                      <a:pt x="872" y="1155"/>
                    </a:lnTo>
                    <a:lnTo>
                      <a:pt x="881" y="1190"/>
                    </a:lnTo>
                    <a:lnTo>
                      <a:pt x="891" y="1219"/>
                    </a:lnTo>
                    <a:lnTo>
                      <a:pt x="901" y="1242"/>
                    </a:lnTo>
                    <a:lnTo>
                      <a:pt x="911" y="1259"/>
                    </a:lnTo>
                    <a:lnTo>
                      <a:pt x="921" y="1270"/>
                    </a:lnTo>
                    <a:lnTo>
                      <a:pt x="931" y="1275"/>
                    </a:lnTo>
                    <a:lnTo>
                      <a:pt x="940" y="1274"/>
                    </a:lnTo>
                    <a:lnTo>
                      <a:pt x="950" y="1266"/>
                    </a:lnTo>
                    <a:lnTo>
                      <a:pt x="961" y="1251"/>
                    </a:lnTo>
                    <a:lnTo>
                      <a:pt x="970" y="1231"/>
                    </a:lnTo>
                    <a:lnTo>
                      <a:pt x="980" y="1205"/>
                    </a:lnTo>
                    <a:lnTo>
                      <a:pt x="990" y="1173"/>
                    </a:lnTo>
                    <a:lnTo>
                      <a:pt x="1000" y="1136"/>
                    </a:lnTo>
                    <a:lnTo>
                      <a:pt x="1010" y="1093"/>
                    </a:lnTo>
                    <a:lnTo>
                      <a:pt x="1020" y="1046"/>
                    </a:lnTo>
                    <a:lnTo>
                      <a:pt x="1029" y="996"/>
                    </a:lnTo>
                    <a:lnTo>
                      <a:pt x="1039" y="941"/>
                    </a:lnTo>
                    <a:lnTo>
                      <a:pt x="1050" y="883"/>
                    </a:lnTo>
                    <a:lnTo>
                      <a:pt x="1059" y="824"/>
                    </a:lnTo>
                    <a:lnTo>
                      <a:pt x="1069" y="761"/>
                    </a:lnTo>
                    <a:lnTo>
                      <a:pt x="1079" y="698"/>
                    </a:lnTo>
                    <a:lnTo>
                      <a:pt x="1089" y="635"/>
                    </a:lnTo>
                    <a:lnTo>
                      <a:pt x="1099" y="571"/>
                    </a:lnTo>
                    <a:lnTo>
                      <a:pt x="1109" y="508"/>
                    </a:lnTo>
                    <a:lnTo>
                      <a:pt x="1119" y="447"/>
                    </a:lnTo>
                    <a:lnTo>
                      <a:pt x="1129" y="387"/>
                    </a:lnTo>
                    <a:lnTo>
                      <a:pt x="1139" y="329"/>
                    </a:lnTo>
                    <a:lnTo>
                      <a:pt x="1149" y="275"/>
                    </a:lnTo>
                    <a:lnTo>
                      <a:pt x="1158" y="225"/>
                    </a:lnTo>
                    <a:lnTo>
                      <a:pt x="1168" y="178"/>
                    </a:lnTo>
                    <a:lnTo>
                      <a:pt x="1178" y="136"/>
                    </a:lnTo>
                    <a:lnTo>
                      <a:pt x="1188" y="100"/>
                    </a:lnTo>
                    <a:lnTo>
                      <a:pt x="1198" y="68"/>
                    </a:lnTo>
                    <a:lnTo>
                      <a:pt x="1208" y="42"/>
                    </a:lnTo>
                    <a:lnTo>
                      <a:pt x="1218" y="23"/>
                    </a:lnTo>
                    <a:lnTo>
                      <a:pt x="1228" y="9"/>
                    </a:lnTo>
                    <a:lnTo>
                      <a:pt x="1238" y="2"/>
                    </a:lnTo>
                    <a:lnTo>
                      <a:pt x="1247" y="0"/>
                    </a:lnTo>
                    <a:lnTo>
                      <a:pt x="1257" y="5"/>
                    </a:lnTo>
                    <a:lnTo>
                      <a:pt x="1267" y="17"/>
                    </a:lnTo>
                    <a:lnTo>
                      <a:pt x="1277" y="35"/>
                    </a:lnTo>
                    <a:lnTo>
                      <a:pt x="1287" y="59"/>
                    </a:lnTo>
                    <a:lnTo>
                      <a:pt x="1297" y="89"/>
                    </a:lnTo>
                    <a:lnTo>
                      <a:pt x="1307" y="124"/>
                    </a:lnTo>
                    <a:lnTo>
                      <a:pt x="1317" y="164"/>
                    </a:lnTo>
                    <a:lnTo>
                      <a:pt x="1327" y="209"/>
                    </a:lnTo>
                    <a:lnTo>
                      <a:pt x="1336" y="258"/>
                    </a:lnTo>
                    <a:lnTo>
                      <a:pt x="1346" y="311"/>
                    </a:lnTo>
                    <a:lnTo>
                      <a:pt x="1356" y="368"/>
                    </a:lnTo>
                    <a:lnTo>
                      <a:pt x="1366" y="427"/>
                    </a:lnTo>
                    <a:lnTo>
                      <a:pt x="1376" y="488"/>
                    </a:lnTo>
                    <a:lnTo>
                      <a:pt x="1386" y="551"/>
                    </a:lnTo>
                    <a:lnTo>
                      <a:pt x="1396" y="614"/>
                    </a:lnTo>
                    <a:lnTo>
                      <a:pt x="1406" y="678"/>
                    </a:lnTo>
                    <a:lnTo>
                      <a:pt x="1416" y="741"/>
                    </a:lnTo>
                    <a:lnTo>
                      <a:pt x="1426" y="804"/>
                    </a:lnTo>
                    <a:lnTo>
                      <a:pt x="1435" y="864"/>
                    </a:lnTo>
                    <a:lnTo>
                      <a:pt x="1445" y="923"/>
                    </a:lnTo>
                    <a:lnTo>
                      <a:pt x="1455" y="978"/>
                    </a:lnTo>
                    <a:lnTo>
                      <a:pt x="1465" y="1030"/>
                    </a:lnTo>
                    <a:lnTo>
                      <a:pt x="1475" y="1078"/>
                    </a:lnTo>
                    <a:lnTo>
                      <a:pt x="1485" y="1122"/>
                    </a:lnTo>
                    <a:lnTo>
                      <a:pt x="1495" y="1161"/>
                    </a:lnTo>
                    <a:lnTo>
                      <a:pt x="1505" y="1195"/>
                    </a:lnTo>
                    <a:lnTo>
                      <a:pt x="1515" y="1223"/>
                    </a:lnTo>
                    <a:lnTo>
                      <a:pt x="1524" y="1246"/>
                    </a:lnTo>
                    <a:lnTo>
                      <a:pt x="1534" y="1262"/>
                    </a:lnTo>
                    <a:lnTo>
                      <a:pt x="1544" y="1272"/>
                    </a:lnTo>
                    <a:lnTo>
                      <a:pt x="1554" y="1275"/>
                    </a:lnTo>
                    <a:lnTo>
                      <a:pt x="1564" y="1273"/>
                    </a:lnTo>
                    <a:lnTo>
                      <a:pt x="1574" y="1264"/>
                    </a:lnTo>
                    <a:lnTo>
                      <a:pt x="1584" y="1248"/>
                    </a:lnTo>
                    <a:lnTo>
                      <a:pt x="1594" y="1227"/>
                    </a:lnTo>
                    <a:lnTo>
                      <a:pt x="1604" y="1200"/>
                    </a:lnTo>
                    <a:lnTo>
                      <a:pt x="1614" y="1167"/>
                    </a:lnTo>
                    <a:lnTo>
                      <a:pt x="1623" y="1129"/>
                    </a:lnTo>
                    <a:lnTo>
                      <a:pt x="1633" y="1086"/>
                    </a:lnTo>
                    <a:lnTo>
                      <a:pt x="1643" y="1038"/>
                    </a:lnTo>
                    <a:lnTo>
                      <a:pt x="1653" y="987"/>
                    </a:lnTo>
                    <a:lnTo>
                      <a:pt x="1663" y="932"/>
                    </a:lnTo>
                    <a:lnTo>
                      <a:pt x="1673" y="873"/>
                    </a:lnTo>
                    <a:lnTo>
                      <a:pt x="1683" y="813"/>
                    </a:lnTo>
                    <a:lnTo>
                      <a:pt x="1693" y="751"/>
                    </a:lnTo>
                    <a:lnTo>
                      <a:pt x="1703" y="688"/>
                    </a:lnTo>
                    <a:lnTo>
                      <a:pt x="1712" y="624"/>
                    </a:lnTo>
                    <a:lnTo>
                      <a:pt x="1722" y="561"/>
                    </a:lnTo>
                    <a:lnTo>
                      <a:pt x="1732" y="498"/>
                    </a:lnTo>
                    <a:lnTo>
                      <a:pt x="1742" y="436"/>
                    </a:lnTo>
                    <a:lnTo>
                      <a:pt x="1752" y="377"/>
                    </a:lnTo>
                    <a:lnTo>
                      <a:pt x="1762" y="320"/>
                    </a:lnTo>
                    <a:lnTo>
                      <a:pt x="1772" y="266"/>
                    </a:lnTo>
                    <a:lnTo>
                      <a:pt x="1782" y="217"/>
                    </a:lnTo>
                    <a:lnTo>
                      <a:pt x="1792" y="171"/>
                    </a:lnTo>
                    <a:lnTo>
                      <a:pt x="1801" y="130"/>
                    </a:lnTo>
                    <a:lnTo>
                      <a:pt x="1811" y="94"/>
                    </a:lnTo>
                    <a:lnTo>
                      <a:pt x="1822" y="63"/>
                    </a:lnTo>
                    <a:lnTo>
                      <a:pt x="1831" y="38"/>
                    </a:lnTo>
                    <a:lnTo>
                      <a:pt x="1841" y="20"/>
                    </a:lnTo>
                    <a:lnTo>
                      <a:pt x="1851" y="7"/>
                    </a:lnTo>
                    <a:lnTo>
                      <a:pt x="1861" y="1"/>
                    </a:lnTo>
                    <a:lnTo>
                      <a:pt x="1871" y="1"/>
                    </a:lnTo>
                    <a:lnTo>
                      <a:pt x="1881" y="7"/>
                    </a:lnTo>
                    <a:lnTo>
                      <a:pt x="1891" y="20"/>
                    </a:lnTo>
                    <a:lnTo>
                      <a:pt x="1900" y="39"/>
                    </a:lnTo>
                    <a:lnTo>
                      <a:pt x="1911" y="64"/>
                    </a:lnTo>
                    <a:lnTo>
                      <a:pt x="1921" y="94"/>
                    </a:lnTo>
                    <a:lnTo>
                      <a:pt x="1930" y="130"/>
                    </a:lnTo>
                    <a:lnTo>
                      <a:pt x="1940" y="171"/>
                    </a:lnTo>
                    <a:lnTo>
                      <a:pt x="1950" y="217"/>
                    </a:lnTo>
                    <a:lnTo>
                      <a:pt x="1960" y="267"/>
                    </a:lnTo>
                    <a:lnTo>
                      <a:pt x="1970" y="321"/>
                    </a:lnTo>
                  </a:path>
                </a:pathLst>
              </a:custGeom>
              <a:noFill/>
              <a:ln w="28575" cap="rnd">
                <a:solidFill>
                  <a:srgbClr val="FF0000"/>
                </a:solidFill>
                <a:round/>
                <a:headEnd type="none" w="sm" len="sm"/>
                <a:tailEnd type="none" w="sm" len="sm"/>
              </a:ln>
            </p:spPr>
            <p:txBody>
              <a:bodyPr/>
              <a:lstStyle/>
              <a:p>
                <a:endParaRPr lang="fr-FR"/>
              </a:p>
            </p:txBody>
          </p:sp>
          <p:sp>
            <p:nvSpPr>
              <p:cNvPr id="1017" name="Freeform 5"/>
              <p:cNvSpPr>
                <a:spLocks noChangeAspect="1"/>
              </p:cNvSpPr>
              <p:nvPr/>
            </p:nvSpPr>
            <p:spPr bwMode="auto">
              <a:xfrm>
                <a:off x="2258634" y="5743639"/>
                <a:ext cx="381353" cy="229770"/>
              </a:xfrm>
              <a:custGeom>
                <a:avLst/>
                <a:gdLst>
                  <a:gd name="T0" fmla="*/ 2147483647 w 1971"/>
                  <a:gd name="T1" fmla="*/ 2147483647 h 1276"/>
                  <a:gd name="T2" fmla="*/ 2147483647 w 1971"/>
                  <a:gd name="T3" fmla="*/ 2147483647 h 1276"/>
                  <a:gd name="T4" fmla="*/ 2147483647 w 1971"/>
                  <a:gd name="T5" fmla="*/ 2147483647 h 1276"/>
                  <a:gd name="T6" fmla="*/ 2147483647 w 1971"/>
                  <a:gd name="T7" fmla="*/ 2147483647 h 1276"/>
                  <a:gd name="T8" fmla="*/ 2147483647 w 1971"/>
                  <a:gd name="T9" fmla="*/ 2147483647 h 1276"/>
                  <a:gd name="T10" fmla="*/ 2147483647 w 1971"/>
                  <a:gd name="T11" fmla="*/ 2147483647 h 1276"/>
                  <a:gd name="T12" fmla="*/ 2147483647 w 1971"/>
                  <a:gd name="T13" fmla="*/ 2147483647 h 1276"/>
                  <a:gd name="T14" fmla="*/ 2147483647 w 1971"/>
                  <a:gd name="T15" fmla="*/ 2147483647 h 1276"/>
                  <a:gd name="T16" fmla="*/ 2147483647 w 1971"/>
                  <a:gd name="T17" fmla="*/ 2147483647 h 1276"/>
                  <a:gd name="T18" fmla="*/ 2147483647 w 1971"/>
                  <a:gd name="T19" fmla="*/ 2147483647 h 1276"/>
                  <a:gd name="T20" fmla="*/ 2147483647 w 1971"/>
                  <a:gd name="T21" fmla="*/ 2147483647 h 1276"/>
                  <a:gd name="T22" fmla="*/ 2147483647 w 1971"/>
                  <a:gd name="T23" fmla="*/ 2147483647 h 1276"/>
                  <a:gd name="T24" fmla="*/ 2147483647 w 1971"/>
                  <a:gd name="T25" fmla="*/ 2147483647 h 1276"/>
                  <a:gd name="T26" fmla="*/ 2147483647 w 1971"/>
                  <a:gd name="T27" fmla="*/ 2147483647 h 1276"/>
                  <a:gd name="T28" fmla="*/ 2147483647 w 1971"/>
                  <a:gd name="T29" fmla="*/ 2147483647 h 1276"/>
                  <a:gd name="T30" fmla="*/ 2147483647 w 1971"/>
                  <a:gd name="T31" fmla="*/ 0 h 1276"/>
                  <a:gd name="T32" fmla="*/ 2147483647 w 1971"/>
                  <a:gd name="T33" fmla="*/ 2147483647 h 1276"/>
                  <a:gd name="T34" fmla="*/ 2147483647 w 1971"/>
                  <a:gd name="T35" fmla="*/ 2147483647 h 1276"/>
                  <a:gd name="T36" fmla="*/ 2147483647 w 1971"/>
                  <a:gd name="T37" fmla="*/ 2147483647 h 1276"/>
                  <a:gd name="T38" fmla="*/ 2147483647 w 1971"/>
                  <a:gd name="T39" fmla="*/ 2147483647 h 1276"/>
                  <a:gd name="T40" fmla="*/ 2147483647 w 1971"/>
                  <a:gd name="T41" fmla="*/ 2147483647 h 1276"/>
                  <a:gd name="T42" fmla="*/ 2147483647 w 1971"/>
                  <a:gd name="T43" fmla="*/ 2147483647 h 1276"/>
                  <a:gd name="T44" fmla="*/ 2147483647 w 1971"/>
                  <a:gd name="T45" fmla="*/ 2147483647 h 1276"/>
                  <a:gd name="T46" fmla="*/ 2147483647 w 1971"/>
                  <a:gd name="T47" fmla="*/ 2147483647 h 1276"/>
                  <a:gd name="T48" fmla="*/ 2147483647 w 1971"/>
                  <a:gd name="T49" fmla="*/ 2147483647 h 1276"/>
                  <a:gd name="T50" fmla="*/ 2147483647 w 1971"/>
                  <a:gd name="T51" fmla="*/ 2147483647 h 1276"/>
                  <a:gd name="T52" fmla="*/ 2147483647 w 1971"/>
                  <a:gd name="T53" fmla="*/ 2147483647 h 1276"/>
                  <a:gd name="T54" fmla="*/ 2147483647 w 1971"/>
                  <a:gd name="T55" fmla="*/ 2147483647 h 1276"/>
                  <a:gd name="T56" fmla="*/ 2147483647 w 1971"/>
                  <a:gd name="T57" fmla="*/ 2147483647 h 1276"/>
                  <a:gd name="T58" fmla="*/ 2147483647 w 1971"/>
                  <a:gd name="T59" fmla="*/ 2147483647 h 1276"/>
                  <a:gd name="T60" fmla="*/ 2147483647 w 1971"/>
                  <a:gd name="T61" fmla="*/ 2147483647 h 1276"/>
                  <a:gd name="T62" fmla="*/ 2147483647 w 1971"/>
                  <a:gd name="T63" fmla="*/ 2147483647 h 1276"/>
                  <a:gd name="T64" fmla="*/ 2147483647 w 1971"/>
                  <a:gd name="T65" fmla="*/ 2147483647 h 1276"/>
                  <a:gd name="T66" fmla="*/ 2147483647 w 1971"/>
                  <a:gd name="T67" fmla="*/ 2147483647 h 1276"/>
                  <a:gd name="T68" fmla="*/ 2147483647 w 1971"/>
                  <a:gd name="T69" fmla="*/ 2147483647 h 1276"/>
                  <a:gd name="T70" fmla="*/ 2147483647 w 1971"/>
                  <a:gd name="T71" fmla="*/ 2147483647 h 1276"/>
                  <a:gd name="T72" fmla="*/ 2147483647 w 1971"/>
                  <a:gd name="T73" fmla="*/ 2147483647 h 1276"/>
                  <a:gd name="T74" fmla="*/ 2147483647 w 1971"/>
                  <a:gd name="T75" fmla="*/ 2147483647 h 1276"/>
                  <a:gd name="T76" fmla="*/ 2147483647 w 1971"/>
                  <a:gd name="T77" fmla="*/ 2147483647 h 1276"/>
                  <a:gd name="T78" fmla="*/ 2147483647 w 1971"/>
                  <a:gd name="T79" fmla="*/ 2147483647 h 1276"/>
                  <a:gd name="T80" fmla="*/ 2147483647 w 1971"/>
                  <a:gd name="T81" fmla="*/ 2147483647 h 1276"/>
                  <a:gd name="T82" fmla="*/ 2147483647 w 1971"/>
                  <a:gd name="T83" fmla="*/ 2147483647 h 1276"/>
                  <a:gd name="T84" fmla="*/ 2147483647 w 1971"/>
                  <a:gd name="T85" fmla="*/ 2147483647 h 1276"/>
                  <a:gd name="T86" fmla="*/ 2147483647 w 1971"/>
                  <a:gd name="T87" fmla="*/ 2147483647 h 1276"/>
                  <a:gd name="T88" fmla="*/ 2147483647 w 1971"/>
                  <a:gd name="T89" fmla="*/ 2147483647 h 1276"/>
                  <a:gd name="T90" fmla="*/ 2147483647 w 1971"/>
                  <a:gd name="T91" fmla="*/ 2147483647 h 1276"/>
                  <a:gd name="T92" fmla="*/ 2147483647 w 1971"/>
                  <a:gd name="T93" fmla="*/ 2147483647 h 1276"/>
                  <a:gd name="T94" fmla="*/ 2147483647 w 1971"/>
                  <a:gd name="T95" fmla="*/ 2147483647 h 1276"/>
                  <a:gd name="T96" fmla="*/ 2147483647 w 1971"/>
                  <a:gd name="T97" fmla="*/ 2147483647 h 1276"/>
                  <a:gd name="T98" fmla="*/ 2147483647 w 1971"/>
                  <a:gd name="T99" fmla="*/ 2147483647 h 127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71"/>
                  <a:gd name="T151" fmla="*/ 0 h 1276"/>
                  <a:gd name="T152" fmla="*/ 1971 w 1971"/>
                  <a:gd name="T153" fmla="*/ 1276 h 127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71" h="1276">
                    <a:moveTo>
                      <a:pt x="0" y="0"/>
                    </a:moveTo>
                    <a:lnTo>
                      <a:pt x="10" y="3"/>
                    </a:lnTo>
                    <a:lnTo>
                      <a:pt x="20" y="13"/>
                    </a:lnTo>
                    <a:lnTo>
                      <a:pt x="30" y="28"/>
                    </a:lnTo>
                    <a:lnTo>
                      <a:pt x="40" y="50"/>
                    </a:lnTo>
                    <a:lnTo>
                      <a:pt x="50" y="78"/>
                    </a:lnTo>
                    <a:lnTo>
                      <a:pt x="60" y="112"/>
                    </a:lnTo>
                    <a:lnTo>
                      <a:pt x="69" y="150"/>
                    </a:lnTo>
                    <a:lnTo>
                      <a:pt x="79" y="193"/>
                    </a:lnTo>
                    <a:lnTo>
                      <a:pt x="89" y="242"/>
                    </a:lnTo>
                    <a:lnTo>
                      <a:pt x="99" y="293"/>
                    </a:lnTo>
                    <a:lnTo>
                      <a:pt x="109" y="349"/>
                    </a:lnTo>
                    <a:lnTo>
                      <a:pt x="119" y="406"/>
                    </a:lnTo>
                    <a:lnTo>
                      <a:pt x="129" y="467"/>
                    </a:lnTo>
                    <a:lnTo>
                      <a:pt x="139" y="529"/>
                    </a:lnTo>
                    <a:lnTo>
                      <a:pt x="149" y="593"/>
                    </a:lnTo>
                    <a:lnTo>
                      <a:pt x="159" y="656"/>
                    </a:lnTo>
                    <a:lnTo>
                      <a:pt x="168" y="720"/>
                    </a:lnTo>
                    <a:lnTo>
                      <a:pt x="179" y="783"/>
                    </a:lnTo>
                    <a:lnTo>
                      <a:pt x="189" y="844"/>
                    </a:lnTo>
                    <a:lnTo>
                      <a:pt x="198" y="903"/>
                    </a:lnTo>
                    <a:lnTo>
                      <a:pt x="208" y="960"/>
                    </a:lnTo>
                    <a:lnTo>
                      <a:pt x="218" y="1013"/>
                    </a:lnTo>
                    <a:lnTo>
                      <a:pt x="228" y="1063"/>
                    </a:lnTo>
                    <a:lnTo>
                      <a:pt x="238" y="1108"/>
                    </a:lnTo>
                    <a:lnTo>
                      <a:pt x="248" y="1149"/>
                    </a:lnTo>
                    <a:lnTo>
                      <a:pt x="257" y="1184"/>
                    </a:lnTo>
                    <a:lnTo>
                      <a:pt x="268" y="1214"/>
                    </a:lnTo>
                    <a:lnTo>
                      <a:pt x="278" y="1238"/>
                    </a:lnTo>
                    <a:lnTo>
                      <a:pt x="287" y="1257"/>
                    </a:lnTo>
                    <a:lnTo>
                      <a:pt x="297" y="1269"/>
                    </a:lnTo>
                    <a:lnTo>
                      <a:pt x="307" y="1275"/>
                    </a:lnTo>
                    <a:lnTo>
                      <a:pt x="317" y="1274"/>
                    </a:lnTo>
                    <a:lnTo>
                      <a:pt x="327" y="1268"/>
                    </a:lnTo>
                    <a:lnTo>
                      <a:pt x="337" y="1254"/>
                    </a:lnTo>
                    <a:lnTo>
                      <a:pt x="346" y="1235"/>
                    </a:lnTo>
                    <a:lnTo>
                      <a:pt x="357" y="1210"/>
                    </a:lnTo>
                    <a:lnTo>
                      <a:pt x="367" y="1179"/>
                    </a:lnTo>
                    <a:lnTo>
                      <a:pt x="377" y="1142"/>
                    </a:lnTo>
                    <a:lnTo>
                      <a:pt x="386" y="1101"/>
                    </a:lnTo>
                    <a:lnTo>
                      <a:pt x="396" y="1054"/>
                    </a:lnTo>
                    <a:lnTo>
                      <a:pt x="406" y="1004"/>
                    </a:lnTo>
                    <a:lnTo>
                      <a:pt x="416" y="950"/>
                    </a:lnTo>
                    <a:lnTo>
                      <a:pt x="426" y="893"/>
                    </a:lnTo>
                    <a:lnTo>
                      <a:pt x="436" y="834"/>
                    </a:lnTo>
                    <a:lnTo>
                      <a:pt x="446" y="772"/>
                    </a:lnTo>
                    <a:lnTo>
                      <a:pt x="456" y="709"/>
                    </a:lnTo>
                    <a:lnTo>
                      <a:pt x="466" y="646"/>
                    </a:lnTo>
                    <a:lnTo>
                      <a:pt x="475" y="582"/>
                    </a:lnTo>
                    <a:lnTo>
                      <a:pt x="485" y="519"/>
                    </a:lnTo>
                    <a:lnTo>
                      <a:pt x="495" y="457"/>
                    </a:lnTo>
                    <a:lnTo>
                      <a:pt x="505" y="397"/>
                    </a:lnTo>
                    <a:lnTo>
                      <a:pt x="515" y="339"/>
                    </a:lnTo>
                    <a:lnTo>
                      <a:pt x="525" y="284"/>
                    </a:lnTo>
                    <a:lnTo>
                      <a:pt x="535" y="233"/>
                    </a:lnTo>
                    <a:lnTo>
                      <a:pt x="545" y="186"/>
                    </a:lnTo>
                    <a:lnTo>
                      <a:pt x="555" y="143"/>
                    </a:lnTo>
                    <a:lnTo>
                      <a:pt x="564" y="105"/>
                    </a:lnTo>
                    <a:lnTo>
                      <a:pt x="574" y="73"/>
                    </a:lnTo>
                    <a:lnTo>
                      <a:pt x="584" y="46"/>
                    </a:lnTo>
                    <a:lnTo>
                      <a:pt x="594" y="25"/>
                    </a:lnTo>
                    <a:lnTo>
                      <a:pt x="604" y="11"/>
                    </a:lnTo>
                    <a:lnTo>
                      <a:pt x="614" y="2"/>
                    </a:lnTo>
                    <a:lnTo>
                      <a:pt x="624" y="0"/>
                    </a:lnTo>
                    <a:lnTo>
                      <a:pt x="634" y="4"/>
                    </a:lnTo>
                    <a:lnTo>
                      <a:pt x="644" y="15"/>
                    </a:lnTo>
                    <a:lnTo>
                      <a:pt x="654" y="32"/>
                    </a:lnTo>
                    <a:lnTo>
                      <a:pt x="663" y="55"/>
                    </a:lnTo>
                    <a:lnTo>
                      <a:pt x="673" y="83"/>
                    </a:lnTo>
                    <a:lnTo>
                      <a:pt x="683" y="117"/>
                    </a:lnTo>
                    <a:lnTo>
                      <a:pt x="693" y="157"/>
                    </a:lnTo>
                    <a:lnTo>
                      <a:pt x="703" y="201"/>
                    </a:lnTo>
                    <a:lnTo>
                      <a:pt x="713" y="250"/>
                    </a:lnTo>
                    <a:lnTo>
                      <a:pt x="723" y="302"/>
                    </a:lnTo>
                    <a:lnTo>
                      <a:pt x="733" y="358"/>
                    </a:lnTo>
                    <a:lnTo>
                      <a:pt x="743" y="416"/>
                    </a:lnTo>
                    <a:lnTo>
                      <a:pt x="752" y="478"/>
                    </a:lnTo>
                    <a:lnTo>
                      <a:pt x="762" y="540"/>
                    </a:lnTo>
                    <a:lnTo>
                      <a:pt x="772" y="603"/>
                    </a:lnTo>
                    <a:lnTo>
                      <a:pt x="782" y="667"/>
                    </a:lnTo>
                    <a:lnTo>
                      <a:pt x="792" y="730"/>
                    </a:lnTo>
                    <a:lnTo>
                      <a:pt x="802" y="793"/>
                    </a:lnTo>
                    <a:lnTo>
                      <a:pt x="812" y="854"/>
                    </a:lnTo>
                    <a:lnTo>
                      <a:pt x="822" y="913"/>
                    </a:lnTo>
                    <a:lnTo>
                      <a:pt x="832" y="969"/>
                    </a:lnTo>
                    <a:lnTo>
                      <a:pt x="841" y="1021"/>
                    </a:lnTo>
                    <a:lnTo>
                      <a:pt x="851" y="1071"/>
                    </a:lnTo>
                    <a:lnTo>
                      <a:pt x="861" y="1115"/>
                    </a:lnTo>
                    <a:lnTo>
                      <a:pt x="872" y="1155"/>
                    </a:lnTo>
                    <a:lnTo>
                      <a:pt x="881" y="1190"/>
                    </a:lnTo>
                    <a:lnTo>
                      <a:pt x="891" y="1219"/>
                    </a:lnTo>
                    <a:lnTo>
                      <a:pt x="901" y="1242"/>
                    </a:lnTo>
                    <a:lnTo>
                      <a:pt x="911" y="1259"/>
                    </a:lnTo>
                    <a:lnTo>
                      <a:pt x="921" y="1270"/>
                    </a:lnTo>
                    <a:lnTo>
                      <a:pt x="931" y="1275"/>
                    </a:lnTo>
                    <a:lnTo>
                      <a:pt x="940" y="1274"/>
                    </a:lnTo>
                    <a:lnTo>
                      <a:pt x="950" y="1266"/>
                    </a:lnTo>
                    <a:lnTo>
                      <a:pt x="961" y="1251"/>
                    </a:lnTo>
                    <a:lnTo>
                      <a:pt x="970" y="1231"/>
                    </a:lnTo>
                    <a:lnTo>
                      <a:pt x="980" y="1205"/>
                    </a:lnTo>
                    <a:lnTo>
                      <a:pt x="990" y="1173"/>
                    </a:lnTo>
                    <a:lnTo>
                      <a:pt x="1000" y="1136"/>
                    </a:lnTo>
                    <a:lnTo>
                      <a:pt x="1010" y="1093"/>
                    </a:lnTo>
                    <a:lnTo>
                      <a:pt x="1020" y="1046"/>
                    </a:lnTo>
                    <a:lnTo>
                      <a:pt x="1029" y="996"/>
                    </a:lnTo>
                    <a:lnTo>
                      <a:pt x="1039" y="941"/>
                    </a:lnTo>
                    <a:lnTo>
                      <a:pt x="1050" y="883"/>
                    </a:lnTo>
                    <a:lnTo>
                      <a:pt x="1059" y="824"/>
                    </a:lnTo>
                    <a:lnTo>
                      <a:pt x="1069" y="761"/>
                    </a:lnTo>
                    <a:lnTo>
                      <a:pt x="1079" y="698"/>
                    </a:lnTo>
                    <a:lnTo>
                      <a:pt x="1089" y="635"/>
                    </a:lnTo>
                    <a:lnTo>
                      <a:pt x="1099" y="571"/>
                    </a:lnTo>
                    <a:lnTo>
                      <a:pt x="1109" y="508"/>
                    </a:lnTo>
                    <a:lnTo>
                      <a:pt x="1119" y="447"/>
                    </a:lnTo>
                    <a:lnTo>
                      <a:pt x="1129" y="387"/>
                    </a:lnTo>
                    <a:lnTo>
                      <a:pt x="1139" y="329"/>
                    </a:lnTo>
                    <a:lnTo>
                      <a:pt x="1149" y="275"/>
                    </a:lnTo>
                    <a:lnTo>
                      <a:pt x="1158" y="225"/>
                    </a:lnTo>
                    <a:lnTo>
                      <a:pt x="1168" y="178"/>
                    </a:lnTo>
                    <a:lnTo>
                      <a:pt x="1178" y="136"/>
                    </a:lnTo>
                    <a:lnTo>
                      <a:pt x="1188" y="100"/>
                    </a:lnTo>
                    <a:lnTo>
                      <a:pt x="1198" y="68"/>
                    </a:lnTo>
                    <a:lnTo>
                      <a:pt x="1208" y="42"/>
                    </a:lnTo>
                    <a:lnTo>
                      <a:pt x="1218" y="23"/>
                    </a:lnTo>
                    <a:lnTo>
                      <a:pt x="1228" y="9"/>
                    </a:lnTo>
                    <a:lnTo>
                      <a:pt x="1238" y="2"/>
                    </a:lnTo>
                    <a:lnTo>
                      <a:pt x="1247" y="0"/>
                    </a:lnTo>
                    <a:lnTo>
                      <a:pt x="1257" y="5"/>
                    </a:lnTo>
                    <a:lnTo>
                      <a:pt x="1267" y="17"/>
                    </a:lnTo>
                    <a:lnTo>
                      <a:pt x="1277" y="35"/>
                    </a:lnTo>
                    <a:lnTo>
                      <a:pt x="1287" y="59"/>
                    </a:lnTo>
                    <a:lnTo>
                      <a:pt x="1297" y="89"/>
                    </a:lnTo>
                    <a:lnTo>
                      <a:pt x="1307" y="124"/>
                    </a:lnTo>
                    <a:lnTo>
                      <a:pt x="1317" y="164"/>
                    </a:lnTo>
                    <a:lnTo>
                      <a:pt x="1327" y="209"/>
                    </a:lnTo>
                    <a:lnTo>
                      <a:pt x="1336" y="258"/>
                    </a:lnTo>
                    <a:lnTo>
                      <a:pt x="1346" y="311"/>
                    </a:lnTo>
                    <a:lnTo>
                      <a:pt x="1356" y="368"/>
                    </a:lnTo>
                    <a:lnTo>
                      <a:pt x="1366" y="427"/>
                    </a:lnTo>
                    <a:lnTo>
                      <a:pt x="1376" y="488"/>
                    </a:lnTo>
                    <a:lnTo>
                      <a:pt x="1386" y="551"/>
                    </a:lnTo>
                    <a:lnTo>
                      <a:pt x="1396" y="614"/>
                    </a:lnTo>
                    <a:lnTo>
                      <a:pt x="1406" y="678"/>
                    </a:lnTo>
                    <a:lnTo>
                      <a:pt x="1416" y="741"/>
                    </a:lnTo>
                    <a:lnTo>
                      <a:pt x="1426" y="804"/>
                    </a:lnTo>
                    <a:lnTo>
                      <a:pt x="1435" y="864"/>
                    </a:lnTo>
                    <a:lnTo>
                      <a:pt x="1445" y="923"/>
                    </a:lnTo>
                    <a:lnTo>
                      <a:pt x="1455" y="978"/>
                    </a:lnTo>
                    <a:lnTo>
                      <a:pt x="1465" y="1030"/>
                    </a:lnTo>
                    <a:lnTo>
                      <a:pt x="1475" y="1078"/>
                    </a:lnTo>
                    <a:lnTo>
                      <a:pt x="1485" y="1122"/>
                    </a:lnTo>
                    <a:lnTo>
                      <a:pt x="1495" y="1161"/>
                    </a:lnTo>
                    <a:lnTo>
                      <a:pt x="1505" y="1195"/>
                    </a:lnTo>
                    <a:lnTo>
                      <a:pt x="1515" y="1223"/>
                    </a:lnTo>
                    <a:lnTo>
                      <a:pt x="1524" y="1246"/>
                    </a:lnTo>
                    <a:lnTo>
                      <a:pt x="1534" y="1262"/>
                    </a:lnTo>
                    <a:lnTo>
                      <a:pt x="1544" y="1272"/>
                    </a:lnTo>
                    <a:lnTo>
                      <a:pt x="1554" y="1275"/>
                    </a:lnTo>
                    <a:lnTo>
                      <a:pt x="1564" y="1273"/>
                    </a:lnTo>
                    <a:lnTo>
                      <a:pt x="1574" y="1264"/>
                    </a:lnTo>
                    <a:lnTo>
                      <a:pt x="1584" y="1248"/>
                    </a:lnTo>
                    <a:lnTo>
                      <a:pt x="1594" y="1227"/>
                    </a:lnTo>
                    <a:lnTo>
                      <a:pt x="1604" y="1200"/>
                    </a:lnTo>
                    <a:lnTo>
                      <a:pt x="1614" y="1167"/>
                    </a:lnTo>
                    <a:lnTo>
                      <a:pt x="1623" y="1129"/>
                    </a:lnTo>
                    <a:lnTo>
                      <a:pt x="1633" y="1086"/>
                    </a:lnTo>
                    <a:lnTo>
                      <a:pt x="1643" y="1038"/>
                    </a:lnTo>
                    <a:lnTo>
                      <a:pt x="1653" y="987"/>
                    </a:lnTo>
                    <a:lnTo>
                      <a:pt x="1663" y="932"/>
                    </a:lnTo>
                    <a:lnTo>
                      <a:pt x="1673" y="873"/>
                    </a:lnTo>
                    <a:lnTo>
                      <a:pt x="1683" y="813"/>
                    </a:lnTo>
                    <a:lnTo>
                      <a:pt x="1693" y="751"/>
                    </a:lnTo>
                    <a:lnTo>
                      <a:pt x="1703" y="688"/>
                    </a:lnTo>
                    <a:lnTo>
                      <a:pt x="1712" y="624"/>
                    </a:lnTo>
                    <a:lnTo>
                      <a:pt x="1722" y="561"/>
                    </a:lnTo>
                    <a:lnTo>
                      <a:pt x="1732" y="498"/>
                    </a:lnTo>
                    <a:lnTo>
                      <a:pt x="1742" y="436"/>
                    </a:lnTo>
                    <a:lnTo>
                      <a:pt x="1752" y="377"/>
                    </a:lnTo>
                    <a:lnTo>
                      <a:pt x="1762" y="320"/>
                    </a:lnTo>
                    <a:lnTo>
                      <a:pt x="1772" y="266"/>
                    </a:lnTo>
                    <a:lnTo>
                      <a:pt x="1782" y="217"/>
                    </a:lnTo>
                    <a:lnTo>
                      <a:pt x="1792" y="171"/>
                    </a:lnTo>
                    <a:lnTo>
                      <a:pt x="1801" y="130"/>
                    </a:lnTo>
                    <a:lnTo>
                      <a:pt x="1811" y="94"/>
                    </a:lnTo>
                    <a:lnTo>
                      <a:pt x="1822" y="63"/>
                    </a:lnTo>
                    <a:lnTo>
                      <a:pt x="1831" y="38"/>
                    </a:lnTo>
                    <a:lnTo>
                      <a:pt x="1841" y="20"/>
                    </a:lnTo>
                    <a:lnTo>
                      <a:pt x="1851" y="7"/>
                    </a:lnTo>
                    <a:lnTo>
                      <a:pt x="1861" y="1"/>
                    </a:lnTo>
                    <a:lnTo>
                      <a:pt x="1871" y="1"/>
                    </a:lnTo>
                    <a:lnTo>
                      <a:pt x="1881" y="7"/>
                    </a:lnTo>
                    <a:lnTo>
                      <a:pt x="1891" y="20"/>
                    </a:lnTo>
                    <a:lnTo>
                      <a:pt x="1900" y="39"/>
                    </a:lnTo>
                    <a:lnTo>
                      <a:pt x="1911" y="64"/>
                    </a:lnTo>
                    <a:lnTo>
                      <a:pt x="1921" y="94"/>
                    </a:lnTo>
                    <a:lnTo>
                      <a:pt x="1930" y="130"/>
                    </a:lnTo>
                    <a:lnTo>
                      <a:pt x="1940" y="171"/>
                    </a:lnTo>
                    <a:lnTo>
                      <a:pt x="1950" y="217"/>
                    </a:lnTo>
                    <a:lnTo>
                      <a:pt x="1960" y="267"/>
                    </a:lnTo>
                    <a:lnTo>
                      <a:pt x="1970" y="321"/>
                    </a:lnTo>
                  </a:path>
                </a:pathLst>
              </a:custGeom>
              <a:noFill/>
              <a:ln w="28575" cap="rnd">
                <a:solidFill>
                  <a:srgbClr val="FF0000"/>
                </a:solidFill>
                <a:round/>
                <a:headEnd type="none" w="sm" len="sm"/>
                <a:tailEnd type="none" w="sm" len="sm"/>
              </a:ln>
            </p:spPr>
            <p:txBody>
              <a:bodyPr/>
              <a:lstStyle/>
              <a:p>
                <a:endParaRPr lang="fr-FR"/>
              </a:p>
            </p:txBody>
          </p:sp>
          <p:sp>
            <p:nvSpPr>
              <p:cNvPr id="1018" name="Freeform 5"/>
              <p:cNvSpPr>
                <a:spLocks noChangeAspect="1"/>
              </p:cNvSpPr>
              <p:nvPr/>
            </p:nvSpPr>
            <p:spPr bwMode="auto">
              <a:xfrm>
                <a:off x="2635200" y="5743639"/>
                <a:ext cx="381353" cy="229770"/>
              </a:xfrm>
              <a:custGeom>
                <a:avLst/>
                <a:gdLst>
                  <a:gd name="T0" fmla="*/ 2147483647 w 1971"/>
                  <a:gd name="T1" fmla="*/ 2147483647 h 1276"/>
                  <a:gd name="T2" fmla="*/ 2147483647 w 1971"/>
                  <a:gd name="T3" fmla="*/ 2147483647 h 1276"/>
                  <a:gd name="T4" fmla="*/ 2147483647 w 1971"/>
                  <a:gd name="T5" fmla="*/ 2147483647 h 1276"/>
                  <a:gd name="T6" fmla="*/ 2147483647 w 1971"/>
                  <a:gd name="T7" fmla="*/ 2147483647 h 1276"/>
                  <a:gd name="T8" fmla="*/ 2147483647 w 1971"/>
                  <a:gd name="T9" fmla="*/ 2147483647 h 1276"/>
                  <a:gd name="T10" fmla="*/ 2147483647 w 1971"/>
                  <a:gd name="T11" fmla="*/ 2147483647 h 1276"/>
                  <a:gd name="T12" fmla="*/ 2147483647 w 1971"/>
                  <a:gd name="T13" fmla="*/ 2147483647 h 1276"/>
                  <a:gd name="T14" fmla="*/ 2147483647 w 1971"/>
                  <a:gd name="T15" fmla="*/ 2147483647 h 1276"/>
                  <a:gd name="T16" fmla="*/ 2147483647 w 1971"/>
                  <a:gd name="T17" fmla="*/ 2147483647 h 1276"/>
                  <a:gd name="T18" fmla="*/ 2147483647 w 1971"/>
                  <a:gd name="T19" fmla="*/ 2147483647 h 1276"/>
                  <a:gd name="T20" fmla="*/ 2147483647 w 1971"/>
                  <a:gd name="T21" fmla="*/ 2147483647 h 1276"/>
                  <a:gd name="T22" fmla="*/ 2147483647 w 1971"/>
                  <a:gd name="T23" fmla="*/ 2147483647 h 1276"/>
                  <a:gd name="T24" fmla="*/ 2147483647 w 1971"/>
                  <a:gd name="T25" fmla="*/ 2147483647 h 1276"/>
                  <a:gd name="T26" fmla="*/ 2147483647 w 1971"/>
                  <a:gd name="T27" fmla="*/ 2147483647 h 1276"/>
                  <a:gd name="T28" fmla="*/ 2147483647 w 1971"/>
                  <a:gd name="T29" fmla="*/ 2147483647 h 1276"/>
                  <a:gd name="T30" fmla="*/ 2147483647 w 1971"/>
                  <a:gd name="T31" fmla="*/ 0 h 1276"/>
                  <a:gd name="T32" fmla="*/ 2147483647 w 1971"/>
                  <a:gd name="T33" fmla="*/ 2147483647 h 1276"/>
                  <a:gd name="T34" fmla="*/ 2147483647 w 1971"/>
                  <a:gd name="T35" fmla="*/ 2147483647 h 1276"/>
                  <a:gd name="T36" fmla="*/ 2147483647 w 1971"/>
                  <a:gd name="T37" fmla="*/ 2147483647 h 1276"/>
                  <a:gd name="T38" fmla="*/ 2147483647 w 1971"/>
                  <a:gd name="T39" fmla="*/ 2147483647 h 1276"/>
                  <a:gd name="T40" fmla="*/ 2147483647 w 1971"/>
                  <a:gd name="T41" fmla="*/ 2147483647 h 1276"/>
                  <a:gd name="T42" fmla="*/ 2147483647 w 1971"/>
                  <a:gd name="T43" fmla="*/ 2147483647 h 1276"/>
                  <a:gd name="T44" fmla="*/ 2147483647 w 1971"/>
                  <a:gd name="T45" fmla="*/ 2147483647 h 1276"/>
                  <a:gd name="T46" fmla="*/ 2147483647 w 1971"/>
                  <a:gd name="T47" fmla="*/ 2147483647 h 1276"/>
                  <a:gd name="T48" fmla="*/ 2147483647 w 1971"/>
                  <a:gd name="T49" fmla="*/ 2147483647 h 1276"/>
                  <a:gd name="T50" fmla="*/ 2147483647 w 1971"/>
                  <a:gd name="T51" fmla="*/ 2147483647 h 1276"/>
                  <a:gd name="T52" fmla="*/ 2147483647 w 1971"/>
                  <a:gd name="T53" fmla="*/ 2147483647 h 1276"/>
                  <a:gd name="T54" fmla="*/ 2147483647 w 1971"/>
                  <a:gd name="T55" fmla="*/ 2147483647 h 1276"/>
                  <a:gd name="T56" fmla="*/ 2147483647 w 1971"/>
                  <a:gd name="T57" fmla="*/ 2147483647 h 1276"/>
                  <a:gd name="T58" fmla="*/ 2147483647 w 1971"/>
                  <a:gd name="T59" fmla="*/ 2147483647 h 1276"/>
                  <a:gd name="T60" fmla="*/ 2147483647 w 1971"/>
                  <a:gd name="T61" fmla="*/ 2147483647 h 1276"/>
                  <a:gd name="T62" fmla="*/ 2147483647 w 1971"/>
                  <a:gd name="T63" fmla="*/ 2147483647 h 1276"/>
                  <a:gd name="T64" fmla="*/ 2147483647 w 1971"/>
                  <a:gd name="T65" fmla="*/ 2147483647 h 1276"/>
                  <a:gd name="T66" fmla="*/ 2147483647 w 1971"/>
                  <a:gd name="T67" fmla="*/ 2147483647 h 1276"/>
                  <a:gd name="T68" fmla="*/ 2147483647 w 1971"/>
                  <a:gd name="T69" fmla="*/ 2147483647 h 1276"/>
                  <a:gd name="T70" fmla="*/ 2147483647 w 1971"/>
                  <a:gd name="T71" fmla="*/ 2147483647 h 1276"/>
                  <a:gd name="T72" fmla="*/ 2147483647 w 1971"/>
                  <a:gd name="T73" fmla="*/ 2147483647 h 1276"/>
                  <a:gd name="T74" fmla="*/ 2147483647 w 1971"/>
                  <a:gd name="T75" fmla="*/ 2147483647 h 1276"/>
                  <a:gd name="T76" fmla="*/ 2147483647 w 1971"/>
                  <a:gd name="T77" fmla="*/ 2147483647 h 1276"/>
                  <a:gd name="T78" fmla="*/ 2147483647 w 1971"/>
                  <a:gd name="T79" fmla="*/ 2147483647 h 1276"/>
                  <a:gd name="T80" fmla="*/ 2147483647 w 1971"/>
                  <a:gd name="T81" fmla="*/ 2147483647 h 1276"/>
                  <a:gd name="T82" fmla="*/ 2147483647 w 1971"/>
                  <a:gd name="T83" fmla="*/ 2147483647 h 1276"/>
                  <a:gd name="T84" fmla="*/ 2147483647 w 1971"/>
                  <a:gd name="T85" fmla="*/ 2147483647 h 1276"/>
                  <a:gd name="T86" fmla="*/ 2147483647 w 1971"/>
                  <a:gd name="T87" fmla="*/ 2147483647 h 1276"/>
                  <a:gd name="T88" fmla="*/ 2147483647 w 1971"/>
                  <a:gd name="T89" fmla="*/ 2147483647 h 1276"/>
                  <a:gd name="T90" fmla="*/ 2147483647 w 1971"/>
                  <a:gd name="T91" fmla="*/ 2147483647 h 1276"/>
                  <a:gd name="T92" fmla="*/ 2147483647 w 1971"/>
                  <a:gd name="T93" fmla="*/ 2147483647 h 1276"/>
                  <a:gd name="T94" fmla="*/ 2147483647 w 1971"/>
                  <a:gd name="T95" fmla="*/ 2147483647 h 1276"/>
                  <a:gd name="T96" fmla="*/ 2147483647 w 1971"/>
                  <a:gd name="T97" fmla="*/ 2147483647 h 1276"/>
                  <a:gd name="T98" fmla="*/ 2147483647 w 1971"/>
                  <a:gd name="T99" fmla="*/ 2147483647 h 127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71"/>
                  <a:gd name="T151" fmla="*/ 0 h 1276"/>
                  <a:gd name="T152" fmla="*/ 1971 w 1971"/>
                  <a:gd name="T153" fmla="*/ 1276 h 127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71" h="1276">
                    <a:moveTo>
                      <a:pt x="0" y="0"/>
                    </a:moveTo>
                    <a:lnTo>
                      <a:pt x="10" y="3"/>
                    </a:lnTo>
                    <a:lnTo>
                      <a:pt x="20" y="13"/>
                    </a:lnTo>
                    <a:lnTo>
                      <a:pt x="30" y="28"/>
                    </a:lnTo>
                    <a:lnTo>
                      <a:pt x="40" y="50"/>
                    </a:lnTo>
                    <a:lnTo>
                      <a:pt x="50" y="78"/>
                    </a:lnTo>
                    <a:lnTo>
                      <a:pt x="60" y="112"/>
                    </a:lnTo>
                    <a:lnTo>
                      <a:pt x="69" y="150"/>
                    </a:lnTo>
                    <a:lnTo>
                      <a:pt x="79" y="193"/>
                    </a:lnTo>
                    <a:lnTo>
                      <a:pt x="89" y="242"/>
                    </a:lnTo>
                    <a:lnTo>
                      <a:pt x="99" y="293"/>
                    </a:lnTo>
                    <a:lnTo>
                      <a:pt x="109" y="349"/>
                    </a:lnTo>
                    <a:lnTo>
                      <a:pt x="119" y="406"/>
                    </a:lnTo>
                    <a:lnTo>
                      <a:pt x="129" y="467"/>
                    </a:lnTo>
                    <a:lnTo>
                      <a:pt x="139" y="529"/>
                    </a:lnTo>
                    <a:lnTo>
                      <a:pt x="149" y="593"/>
                    </a:lnTo>
                    <a:lnTo>
                      <a:pt x="159" y="656"/>
                    </a:lnTo>
                    <a:lnTo>
                      <a:pt x="168" y="720"/>
                    </a:lnTo>
                    <a:lnTo>
                      <a:pt x="179" y="783"/>
                    </a:lnTo>
                    <a:lnTo>
                      <a:pt x="189" y="844"/>
                    </a:lnTo>
                    <a:lnTo>
                      <a:pt x="198" y="903"/>
                    </a:lnTo>
                    <a:lnTo>
                      <a:pt x="208" y="960"/>
                    </a:lnTo>
                    <a:lnTo>
                      <a:pt x="218" y="1013"/>
                    </a:lnTo>
                    <a:lnTo>
                      <a:pt x="228" y="1063"/>
                    </a:lnTo>
                    <a:lnTo>
                      <a:pt x="238" y="1108"/>
                    </a:lnTo>
                    <a:lnTo>
                      <a:pt x="248" y="1149"/>
                    </a:lnTo>
                    <a:lnTo>
                      <a:pt x="257" y="1184"/>
                    </a:lnTo>
                    <a:lnTo>
                      <a:pt x="268" y="1214"/>
                    </a:lnTo>
                    <a:lnTo>
                      <a:pt x="278" y="1238"/>
                    </a:lnTo>
                    <a:lnTo>
                      <a:pt x="287" y="1257"/>
                    </a:lnTo>
                    <a:lnTo>
                      <a:pt x="297" y="1269"/>
                    </a:lnTo>
                    <a:lnTo>
                      <a:pt x="307" y="1275"/>
                    </a:lnTo>
                    <a:lnTo>
                      <a:pt x="317" y="1274"/>
                    </a:lnTo>
                    <a:lnTo>
                      <a:pt x="327" y="1268"/>
                    </a:lnTo>
                    <a:lnTo>
                      <a:pt x="337" y="1254"/>
                    </a:lnTo>
                    <a:lnTo>
                      <a:pt x="346" y="1235"/>
                    </a:lnTo>
                    <a:lnTo>
                      <a:pt x="357" y="1210"/>
                    </a:lnTo>
                    <a:lnTo>
                      <a:pt x="367" y="1179"/>
                    </a:lnTo>
                    <a:lnTo>
                      <a:pt x="377" y="1142"/>
                    </a:lnTo>
                    <a:lnTo>
                      <a:pt x="386" y="1101"/>
                    </a:lnTo>
                    <a:lnTo>
                      <a:pt x="396" y="1054"/>
                    </a:lnTo>
                    <a:lnTo>
                      <a:pt x="406" y="1004"/>
                    </a:lnTo>
                    <a:lnTo>
                      <a:pt x="416" y="950"/>
                    </a:lnTo>
                    <a:lnTo>
                      <a:pt x="426" y="893"/>
                    </a:lnTo>
                    <a:lnTo>
                      <a:pt x="436" y="834"/>
                    </a:lnTo>
                    <a:lnTo>
                      <a:pt x="446" y="772"/>
                    </a:lnTo>
                    <a:lnTo>
                      <a:pt x="456" y="709"/>
                    </a:lnTo>
                    <a:lnTo>
                      <a:pt x="466" y="646"/>
                    </a:lnTo>
                    <a:lnTo>
                      <a:pt x="475" y="582"/>
                    </a:lnTo>
                    <a:lnTo>
                      <a:pt x="485" y="519"/>
                    </a:lnTo>
                    <a:lnTo>
                      <a:pt x="495" y="457"/>
                    </a:lnTo>
                    <a:lnTo>
                      <a:pt x="505" y="397"/>
                    </a:lnTo>
                    <a:lnTo>
                      <a:pt x="515" y="339"/>
                    </a:lnTo>
                    <a:lnTo>
                      <a:pt x="525" y="284"/>
                    </a:lnTo>
                    <a:lnTo>
                      <a:pt x="535" y="233"/>
                    </a:lnTo>
                    <a:lnTo>
                      <a:pt x="545" y="186"/>
                    </a:lnTo>
                    <a:lnTo>
                      <a:pt x="555" y="143"/>
                    </a:lnTo>
                    <a:lnTo>
                      <a:pt x="564" y="105"/>
                    </a:lnTo>
                    <a:lnTo>
                      <a:pt x="574" y="73"/>
                    </a:lnTo>
                    <a:lnTo>
                      <a:pt x="584" y="46"/>
                    </a:lnTo>
                    <a:lnTo>
                      <a:pt x="594" y="25"/>
                    </a:lnTo>
                    <a:lnTo>
                      <a:pt x="604" y="11"/>
                    </a:lnTo>
                    <a:lnTo>
                      <a:pt x="614" y="2"/>
                    </a:lnTo>
                    <a:lnTo>
                      <a:pt x="624" y="0"/>
                    </a:lnTo>
                    <a:lnTo>
                      <a:pt x="634" y="4"/>
                    </a:lnTo>
                    <a:lnTo>
                      <a:pt x="644" y="15"/>
                    </a:lnTo>
                    <a:lnTo>
                      <a:pt x="654" y="32"/>
                    </a:lnTo>
                    <a:lnTo>
                      <a:pt x="663" y="55"/>
                    </a:lnTo>
                    <a:lnTo>
                      <a:pt x="673" y="83"/>
                    </a:lnTo>
                    <a:lnTo>
                      <a:pt x="683" y="117"/>
                    </a:lnTo>
                    <a:lnTo>
                      <a:pt x="693" y="157"/>
                    </a:lnTo>
                    <a:lnTo>
                      <a:pt x="703" y="201"/>
                    </a:lnTo>
                    <a:lnTo>
                      <a:pt x="713" y="250"/>
                    </a:lnTo>
                    <a:lnTo>
                      <a:pt x="723" y="302"/>
                    </a:lnTo>
                    <a:lnTo>
                      <a:pt x="733" y="358"/>
                    </a:lnTo>
                    <a:lnTo>
                      <a:pt x="743" y="416"/>
                    </a:lnTo>
                    <a:lnTo>
                      <a:pt x="752" y="478"/>
                    </a:lnTo>
                    <a:lnTo>
                      <a:pt x="762" y="540"/>
                    </a:lnTo>
                    <a:lnTo>
                      <a:pt x="772" y="603"/>
                    </a:lnTo>
                    <a:lnTo>
                      <a:pt x="782" y="667"/>
                    </a:lnTo>
                    <a:lnTo>
                      <a:pt x="792" y="730"/>
                    </a:lnTo>
                    <a:lnTo>
                      <a:pt x="802" y="793"/>
                    </a:lnTo>
                    <a:lnTo>
                      <a:pt x="812" y="854"/>
                    </a:lnTo>
                    <a:lnTo>
                      <a:pt x="822" y="913"/>
                    </a:lnTo>
                    <a:lnTo>
                      <a:pt x="832" y="969"/>
                    </a:lnTo>
                    <a:lnTo>
                      <a:pt x="841" y="1021"/>
                    </a:lnTo>
                    <a:lnTo>
                      <a:pt x="851" y="1071"/>
                    </a:lnTo>
                    <a:lnTo>
                      <a:pt x="861" y="1115"/>
                    </a:lnTo>
                    <a:lnTo>
                      <a:pt x="872" y="1155"/>
                    </a:lnTo>
                    <a:lnTo>
                      <a:pt x="881" y="1190"/>
                    </a:lnTo>
                    <a:lnTo>
                      <a:pt x="891" y="1219"/>
                    </a:lnTo>
                    <a:lnTo>
                      <a:pt x="901" y="1242"/>
                    </a:lnTo>
                    <a:lnTo>
                      <a:pt x="911" y="1259"/>
                    </a:lnTo>
                    <a:lnTo>
                      <a:pt x="921" y="1270"/>
                    </a:lnTo>
                    <a:lnTo>
                      <a:pt x="931" y="1275"/>
                    </a:lnTo>
                    <a:lnTo>
                      <a:pt x="940" y="1274"/>
                    </a:lnTo>
                    <a:lnTo>
                      <a:pt x="950" y="1266"/>
                    </a:lnTo>
                    <a:lnTo>
                      <a:pt x="961" y="1251"/>
                    </a:lnTo>
                    <a:lnTo>
                      <a:pt x="970" y="1231"/>
                    </a:lnTo>
                    <a:lnTo>
                      <a:pt x="980" y="1205"/>
                    </a:lnTo>
                    <a:lnTo>
                      <a:pt x="990" y="1173"/>
                    </a:lnTo>
                    <a:lnTo>
                      <a:pt x="1000" y="1136"/>
                    </a:lnTo>
                    <a:lnTo>
                      <a:pt x="1010" y="1093"/>
                    </a:lnTo>
                    <a:lnTo>
                      <a:pt x="1020" y="1046"/>
                    </a:lnTo>
                    <a:lnTo>
                      <a:pt x="1029" y="996"/>
                    </a:lnTo>
                    <a:lnTo>
                      <a:pt x="1039" y="941"/>
                    </a:lnTo>
                    <a:lnTo>
                      <a:pt x="1050" y="883"/>
                    </a:lnTo>
                    <a:lnTo>
                      <a:pt x="1059" y="824"/>
                    </a:lnTo>
                    <a:lnTo>
                      <a:pt x="1069" y="761"/>
                    </a:lnTo>
                    <a:lnTo>
                      <a:pt x="1079" y="698"/>
                    </a:lnTo>
                    <a:lnTo>
                      <a:pt x="1089" y="635"/>
                    </a:lnTo>
                    <a:lnTo>
                      <a:pt x="1099" y="571"/>
                    </a:lnTo>
                    <a:lnTo>
                      <a:pt x="1109" y="508"/>
                    </a:lnTo>
                    <a:lnTo>
                      <a:pt x="1119" y="447"/>
                    </a:lnTo>
                    <a:lnTo>
                      <a:pt x="1129" y="387"/>
                    </a:lnTo>
                    <a:lnTo>
                      <a:pt x="1139" y="329"/>
                    </a:lnTo>
                    <a:lnTo>
                      <a:pt x="1149" y="275"/>
                    </a:lnTo>
                    <a:lnTo>
                      <a:pt x="1158" y="225"/>
                    </a:lnTo>
                    <a:lnTo>
                      <a:pt x="1168" y="178"/>
                    </a:lnTo>
                    <a:lnTo>
                      <a:pt x="1178" y="136"/>
                    </a:lnTo>
                    <a:lnTo>
                      <a:pt x="1188" y="100"/>
                    </a:lnTo>
                    <a:lnTo>
                      <a:pt x="1198" y="68"/>
                    </a:lnTo>
                    <a:lnTo>
                      <a:pt x="1208" y="42"/>
                    </a:lnTo>
                    <a:lnTo>
                      <a:pt x="1218" y="23"/>
                    </a:lnTo>
                    <a:lnTo>
                      <a:pt x="1228" y="9"/>
                    </a:lnTo>
                    <a:lnTo>
                      <a:pt x="1238" y="2"/>
                    </a:lnTo>
                    <a:lnTo>
                      <a:pt x="1247" y="0"/>
                    </a:lnTo>
                    <a:lnTo>
                      <a:pt x="1257" y="5"/>
                    </a:lnTo>
                    <a:lnTo>
                      <a:pt x="1267" y="17"/>
                    </a:lnTo>
                    <a:lnTo>
                      <a:pt x="1277" y="35"/>
                    </a:lnTo>
                    <a:lnTo>
                      <a:pt x="1287" y="59"/>
                    </a:lnTo>
                    <a:lnTo>
                      <a:pt x="1297" y="89"/>
                    </a:lnTo>
                    <a:lnTo>
                      <a:pt x="1307" y="124"/>
                    </a:lnTo>
                    <a:lnTo>
                      <a:pt x="1317" y="164"/>
                    </a:lnTo>
                    <a:lnTo>
                      <a:pt x="1327" y="209"/>
                    </a:lnTo>
                    <a:lnTo>
                      <a:pt x="1336" y="258"/>
                    </a:lnTo>
                    <a:lnTo>
                      <a:pt x="1346" y="311"/>
                    </a:lnTo>
                    <a:lnTo>
                      <a:pt x="1356" y="368"/>
                    </a:lnTo>
                    <a:lnTo>
                      <a:pt x="1366" y="427"/>
                    </a:lnTo>
                    <a:lnTo>
                      <a:pt x="1376" y="488"/>
                    </a:lnTo>
                    <a:lnTo>
                      <a:pt x="1386" y="551"/>
                    </a:lnTo>
                    <a:lnTo>
                      <a:pt x="1396" y="614"/>
                    </a:lnTo>
                    <a:lnTo>
                      <a:pt x="1406" y="678"/>
                    </a:lnTo>
                    <a:lnTo>
                      <a:pt x="1416" y="741"/>
                    </a:lnTo>
                    <a:lnTo>
                      <a:pt x="1426" y="804"/>
                    </a:lnTo>
                    <a:lnTo>
                      <a:pt x="1435" y="864"/>
                    </a:lnTo>
                    <a:lnTo>
                      <a:pt x="1445" y="923"/>
                    </a:lnTo>
                    <a:lnTo>
                      <a:pt x="1455" y="978"/>
                    </a:lnTo>
                    <a:lnTo>
                      <a:pt x="1465" y="1030"/>
                    </a:lnTo>
                    <a:lnTo>
                      <a:pt x="1475" y="1078"/>
                    </a:lnTo>
                    <a:lnTo>
                      <a:pt x="1485" y="1122"/>
                    </a:lnTo>
                    <a:lnTo>
                      <a:pt x="1495" y="1161"/>
                    </a:lnTo>
                    <a:lnTo>
                      <a:pt x="1505" y="1195"/>
                    </a:lnTo>
                    <a:lnTo>
                      <a:pt x="1515" y="1223"/>
                    </a:lnTo>
                    <a:lnTo>
                      <a:pt x="1524" y="1246"/>
                    </a:lnTo>
                    <a:lnTo>
                      <a:pt x="1534" y="1262"/>
                    </a:lnTo>
                    <a:lnTo>
                      <a:pt x="1544" y="1272"/>
                    </a:lnTo>
                    <a:lnTo>
                      <a:pt x="1554" y="1275"/>
                    </a:lnTo>
                    <a:lnTo>
                      <a:pt x="1564" y="1273"/>
                    </a:lnTo>
                    <a:lnTo>
                      <a:pt x="1574" y="1264"/>
                    </a:lnTo>
                    <a:lnTo>
                      <a:pt x="1584" y="1248"/>
                    </a:lnTo>
                    <a:lnTo>
                      <a:pt x="1594" y="1227"/>
                    </a:lnTo>
                    <a:lnTo>
                      <a:pt x="1604" y="1200"/>
                    </a:lnTo>
                    <a:lnTo>
                      <a:pt x="1614" y="1167"/>
                    </a:lnTo>
                    <a:lnTo>
                      <a:pt x="1623" y="1129"/>
                    </a:lnTo>
                    <a:lnTo>
                      <a:pt x="1633" y="1086"/>
                    </a:lnTo>
                    <a:lnTo>
                      <a:pt x="1643" y="1038"/>
                    </a:lnTo>
                    <a:lnTo>
                      <a:pt x="1653" y="987"/>
                    </a:lnTo>
                    <a:lnTo>
                      <a:pt x="1663" y="932"/>
                    </a:lnTo>
                    <a:lnTo>
                      <a:pt x="1673" y="873"/>
                    </a:lnTo>
                    <a:lnTo>
                      <a:pt x="1683" y="813"/>
                    </a:lnTo>
                    <a:lnTo>
                      <a:pt x="1693" y="751"/>
                    </a:lnTo>
                    <a:lnTo>
                      <a:pt x="1703" y="688"/>
                    </a:lnTo>
                    <a:lnTo>
                      <a:pt x="1712" y="624"/>
                    </a:lnTo>
                    <a:lnTo>
                      <a:pt x="1722" y="561"/>
                    </a:lnTo>
                    <a:lnTo>
                      <a:pt x="1732" y="498"/>
                    </a:lnTo>
                    <a:lnTo>
                      <a:pt x="1742" y="436"/>
                    </a:lnTo>
                    <a:lnTo>
                      <a:pt x="1752" y="377"/>
                    </a:lnTo>
                    <a:lnTo>
                      <a:pt x="1762" y="320"/>
                    </a:lnTo>
                    <a:lnTo>
                      <a:pt x="1772" y="266"/>
                    </a:lnTo>
                    <a:lnTo>
                      <a:pt x="1782" y="217"/>
                    </a:lnTo>
                    <a:lnTo>
                      <a:pt x="1792" y="171"/>
                    </a:lnTo>
                    <a:lnTo>
                      <a:pt x="1801" y="130"/>
                    </a:lnTo>
                    <a:lnTo>
                      <a:pt x="1811" y="94"/>
                    </a:lnTo>
                    <a:lnTo>
                      <a:pt x="1822" y="63"/>
                    </a:lnTo>
                    <a:lnTo>
                      <a:pt x="1831" y="38"/>
                    </a:lnTo>
                    <a:lnTo>
                      <a:pt x="1841" y="20"/>
                    </a:lnTo>
                    <a:lnTo>
                      <a:pt x="1851" y="7"/>
                    </a:lnTo>
                    <a:lnTo>
                      <a:pt x="1861" y="1"/>
                    </a:lnTo>
                    <a:lnTo>
                      <a:pt x="1871" y="1"/>
                    </a:lnTo>
                    <a:lnTo>
                      <a:pt x="1881" y="7"/>
                    </a:lnTo>
                    <a:lnTo>
                      <a:pt x="1891" y="20"/>
                    </a:lnTo>
                    <a:lnTo>
                      <a:pt x="1900" y="39"/>
                    </a:lnTo>
                    <a:lnTo>
                      <a:pt x="1911" y="64"/>
                    </a:lnTo>
                    <a:lnTo>
                      <a:pt x="1921" y="94"/>
                    </a:lnTo>
                    <a:lnTo>
                      <a:pt x="1930" y="130"/>
                    </a:lnTo>
                    <a:lnTo>
                      <a:pt x="1940" y="171"/>
                    </a:lnTo>
                    <a:lnTo>
                      <a:pt x="1950" y="217"/>
                    </a:lnTo>
                    <a:lnTo>
                      <a:pt x="1960" y="267"/>
                    </a:lnTo>
                    <a:lnTo>
                      <a:pt x="1970" y="321"/>
                    </a:lnTo>
                  </a:path>
                </a:pathLst>
              </a:custGeom>
              <a:noFill/>
              <a:ln w="28575" cap="rnd">
                <a:solidFill>
                  <a:srgbClr val="FF0000"/>
                </a:solidFill>
                <a:round/>
                <a:headEnd type="none" w="sm" len="sm"/>
                <a:tailEnd type="none" w="sm" len="sm"/>
              </a:ln>
            </p:spPr>
            <p:txBody>
              <a:bodyPr/>
              <a:lstStyle/>
              <a:p>
                <a:endParaRPr lang="fr-FR"/>
              </a:p>
            </p:txBody>
          </p:sp>
          <p:sp>
            <p:nvSpPr>
              <p:cNvPr id="1019" name="Freeform 5"/>
              <p:cNvSpPr>
                <a:spLocks noChangeAspect="1"/>
              </p:cNvSpPr>
              <p:nvPr/>
            </p:nvSpPr>
            <p:spPr bwMode="auto">
              <a:xfrm>
                <a:off x="3000476" y="5743639"/>
                <a:ext cx="381353" cy="229770"/>
              </a:xfrm>
              <a:custGeom>
                <a:avLst/>
                <a:gdLst>
                  <a:gd name="T0" fmla="*/ 2147483647 w 1971"/>
                  <a:gd name="T1" fmla="*/ 2147483647 h 1276"/>
                  <a:gd name="T2" fmla="*/ 2147483647 w 1971"/>
                  <a:gd name="T3" fmla="*/ 2147483647 h 1276"/>
                  <a:gd name="T4" fmla="*/ 2147483647 w 1971"/>
                  <a:gd name="T5" fmla="*/ 2147483647 h 1276"/>
                  <a:gd name="T6" fmla="*/ 2147483647 w 1971"/>
                  <a:gd name="T7" fmla="*/ 2147483647 h 1276"/>
                  <a:gd name="T8" fmla="*/ 2147483647 w 1971"/>
                  <a:gd name="T9" fmla="*/ 2147483647 h 1276"/>
                  <a:gd name="T10" fmla="*/ 2147483647 w 1971"/>
                  <a:gd name="T11" fmla="*/ 2147483647 h 1276"/>
                  <a:gd name="T12" fmla="*/ 2147483647 w 1971"/>
                  <a:gd name="T13" fmla="*/ 2147483647 h 1276"/>
                  <a:gd name="T14" fmla="*/ 2147483647 w 1971"/>
                  <a:gd name="T15" fmla="*/ 2147483647 h 1276"/>
                  <a:gd name="T16" fmla="*/ 2147483647 w 1971"/>
                  <a:gd name="T17" fmla="*/ 2147483647 h 1276"/>
                  <a:gd name="T18" fmla="*/ 2147483647 w 1971"/>
                  <a:gd name="T19" fmla="*/ 2147483647 h 1276"/>
                  <a:gd name="T20" fmla="*/ 2147483647 w 1971"/>
                  <a:gd name="T21" fmla="*/ 2147483647 h 1276"/>
                  <a:gd name="T22" fmla="*/ 2147483647 w 1971"/>
                  <a:gd name="T23" fmla="*/ 2147483647 h 1276"/>
                  <a:gd name="T24" fmla="*/ 2147483647 w 1971"/>
                  <a:gd name="T25" fmla="*/ 2147483647 h 1276"/>
                  <a:gd name="T26" fmla="*/ 2147483647 w 1971"/>
                  <a:gd name="T27" fmla="*/ 2147483647 h 1276"/>
                  <a:gd name="T28" fmla="*/ 2147483647 w 1971"/>
                  <a:gd name="T29" fmla="*/ 2147483647 h 1276"/>
                  <a:gd name="T30" fmla="*/ 2147483647 w 1971"/>
                  <a:gd name="T31" fmla="*/ 0 h 1276"/>
                  <a:gd name="T32" fmla="*/ 2147483647 w 1971"/>
                  <a:gd name="T33" fmla="*/ 2147483647 h 1276"/>
                  <a:gd name="T34" fmla="*/ 2147483647 w 1971"/>
                  <a:gd name="T35" fmla="*/ 2147483647 h 1276"/>
                  <a:gd name="T36" fmla="*/ 2147483647 w 1971"/>
                  <a:gd name="T37" fmla="*/ 2147483647 h 1276"/>
                  <a:gd name="T38" fmla="*/ 2147483647 w 1971"/>
                  <a:gd name="T39" fmla="*/ 2147483647 h 1276"/>
                  <a:gd name="T40" fmla="*/ 2147483647 w 1971"/>
                  <a:gd name="T41" fmla="*/ 2147483647 h 1276"/>
                  <a:gd name="T42" fmla="*/ 2147483647 w 1971"/>
                  <a:gd name="T43" fmla="*/ 2147483647 h 1276"/>
                  <a:gd name="T44" fmla="*/ 2147483647 w 1971"/>
                  <a:gd name="T45" fmla="*/ 2147483647 h 1276"/>
                  <a:gd name="T46" fmla="*/ 2147483647 w 1971"/>
                  <a:gd name="T47" fmla="*/ 2147483647 h 1276"/>
                  <a:gd name="T48" fmla="*/ 2147483647 w 1971"/>
                  <a:gd name="T49" fmla="*/ 2147483647 h 1276"/>
                  <a:gd name="T50" fmla="*/ 2147483647 w 1971"/>
                  <a:gd name="T51" fmla="*/ 2147483647 h 1276"/>
                  <a:gd name="T52" fmla="*/ 2147483647 w 1971"/>
                  <a:gd name="T53" fmla="*/ 2147483647 h 1276"/>
                  <a:gd name="T54" fmla="*/ 2147483647 w 1971"/>
                  <a:gd name="T55" fmla="*/ 2147483647 h 1276"/>
                  <a:gd name="T56" fmla="*/ 2147483647 w 1971"/>
                  <a:gd name="T57" fmla="*/ 2147483647 h 1276"/>
                  <a:gd name="T58" fmla="*/ 2147483647 w 1971"/>
                  <a:gd name="T59" fmla="*/ 2147483647 h 1276"/>
                  <a:gd name="T60" fmla="*/ 2147483647 w 1971"/>
                  <a:gd name="T61" fmla="*/ 2147483647 h 1276"/>
                  <a:gd name="T62" fmla="*/ 2147483647 w 1971"/>
                  <a:gd name="T63" fmla="*/ 2147483647 h 1276"/>
                  <a:gd name="T64" fmla="*/ 2147483647 w 1971"/>
                  <a:gd name="T65" fmla="*/ 2147483647 h 1276"/>
                  <a:gd name="T66" fmla="*/ 2147483647 w 1971"/>
                  <a:gd name="T67" fmla="*/ 2147483647 h 1276"/>
                  <a:gd name="T68" fmla="*/ 2147483647 w 1971"/>
                  <a:gd name="T69" fmla="*/ 2147483647 h 1276"/>
                  <a:gd name="T70" fmla="*/ 2147483647 w 1971"/>
                  <a:gd name="T71" fmla="*/ 2147483647 h 1276"/>
                  <a:gd name="T72" fmla="*/ 2147483647 w 1971"/>
                  <a:gd name="T73" fmla="*/ 2147483647 h 1276"/>
                  <a:gd name="T74" fmla="*/ 2147483647 w 1971"/>
                  <a:gd name="T75" fmla="*/ 2147483647 h 1276"/>
                  <a:gd name="T76" fmla="*/ 2147483647 w 1971"/>
                  <a:gd name="T77" fmla="*/ 2147483647 h 1276"/>
                  <a:gd name="T78" fmla="*/ 2147483647 w 1971"/>
                  <a:gd name="T79" fmla="*/ 2147483647 h 1276"/>
                  <a:gd name="T80" fmla="*/ 2147483647 w 1971"/>
                  <a:gd name="T81" fmla="*/ 2147483647 h 1276"/>
                  <a:gd name="T82" fmla="*/ 2147483647 w 1971"/>
                  <a:gd name="T83" fmla="*/ 2147483647 h 1276"/>
                  <a:gd name="T84" fmla="*/ 2147483647 w 1971"/>
                  <a:gd name="T85" fmla="*/ 2147483647 h 1276"/>
                  <a:gd name="T86" fmla="*/ 2147483647 w 1971"/>
                  <a:gd name="T87" fmla="*/ 2147483647 h 1276"/>
                  <a:gd name="T88" fmla="*/ 2147483647 w 1971"/>
                  <a:gd name="T89" fmla="*/ 2147483647 h 1276"/>
                  <a:gd name="T90" fmla="*/ 2147483647 w 1971"/>
                  <a:gd name="T91" fmla="*/ 2147483647 h 1276"/>
                  <a:gd name="T92" fmla="*/ 2147483647 w 1971"/>
                  <a:gd name="T93" fmla="*/ 2147483647 h 1276"/>
                  <a:gd name="T94" fmla="*/ 2147483647 w 1971"/>
                  <a:gd name="T95" fmla="*/ 2147483647 h 1276"/>
                  <a:gd name="T96" fmla="*/ 2147483647 w 1971"/>
                  <a:gd name="T97" fmla="*/ 2147483647 h 1276"/>
                  <a:gd name="T98" fmla="*/ 2147483647 w 1971"/>
                  <a:gd name="T99" fmla="*/ 2147483647 h 127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71"/>
                  <a:gd name="T151" fmla="*/ 0 h 1276"/>
                  <a:gd name="T152" fmla="*/ 1971 w 1971"/>
                  <a:gd name="T153" fmla="*/ 1276 h 127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71" h="1276">
                    <a:moveTo>
                      <a:pt x="0" y="0"/>
                    </a:moveTo>
                    <a:lnTo>
                      <a:pt x="10" y="3"/>
                    </a:lnTo>
                    <a:lnTo>
                      <a:pt x="20" y="13"/>
                    </a:lnTo>
                    <a:lnTo>
                      <a:pt x="30" y="28"/>
                    </a:lnTo>
                    <a:lnTo>
                      <a:pt x="40" y="50"/>
                    </a:lnTo>
                    <a:lnTo>
                      <a:pt x="50" y="78"/>
                    </a:lnTo>
                    <a:lnTo>
                      <a:pt x="60" y="112"/>
                    </a:lnTo>
                    <a:lnTo>
                      <a:pt x="69" y="150"/>
                    </a:lnTo>
                    <a:lnTo>
                      <a:pt x="79" y="193"/>
                    </a:lnTo>
                    <a:lnTo>
                      <a:pt x="89" y="242"/>
                    </a:lnTo>
                    <a:lnTo>
                      <a:pt x="99" y="293"/>
                    </a:lnTo>
                    <a:lnTo>
                      <a:pt x="109" y="349"/>
                    </a:lnTo>
                    <a:lnTo>
                      <a:pt x="119" y="406"/>
                    </a:lnTo>
                    <a:lnTo>
                      <a:pt x="129" y="467"/>
                    </a:lnTo>
                    <a:lnTo>
                      <a:pt x="139" y="529"/>
                    </a:lnTo>
                    <a:lnTo>
                      <a:pt x="149" y="593"/>
                    </a:lnTo>
                    <a:lnTo>
                      <a:pt x="159" y="656"/>
                    </a:lnTo>
                    <a:lnTo>
                      <a:pt x="168" y="720"/>
                    </a:lnTo>
                    <a:lnTo>
                      <a:pt x="179" y="783"/>
                    </a:lnTo>
                    <a:lnTo>
                      <a:pt x="189" y="844"/>
                    </a:lnTo>
                    <a:lnTo>
                      <a:pt x="198" y="903"/>
                    </a:lnTo>
                    <a:lnTo>
                      <a:pt x="208" y="960"/>
                    </a:lnTo>
                    <a:lnTo>
                      <a:pt x="218" y="1013"/>
                    </a:lnTo>
                    <a:lnTo>
                      <a:pt x="228" y="1063"/>
                    </a:lnTo>
                    <a:lnTo>
                      <a:pt x="238" y="1108"/>
                    </a:lnTo>
                    <a:lnTo>
                      <a:pt x="248" y="1149"/>
                    </a:lnTo>
                    <a:lnTo>
                      <a:pt x="257" y="1184"/>
                    </a:lnTo>
                    <a:lnTo>
                      <a:pt x="268" y="1214"/>
                    </a:lnTo>
                    <a:lnTo>
                      <a:pt x="278" y="1238"/>
                    </a:lnTo>
                    <a:lnTo>
                      <a:pt x="287" y="1257"/>
                    </a:lnTo>
                    <a:lnTo>
                      <a:pt x="297" y="1269"/>
                    </a:lnTo>
                    <a:lnTo>
                      <a:pt x="307" y="1275"/>
                    </a:lnTo>
                    <a:lnTo>
                      <a:pt x="317" y="1274"/>
                    </a:lnTo>
                    <a:lnTo>
                      <a:pt x="327" y="1268"/>
                    </a:lnTo>
                    <a:lnTo>
                      <a:pt x="337" y="1254"/>
                    </a:lnTo>
                    <a:lnTo>
                      <a:pt x="346" y="1235"/>
                    </a:lnTo>
                    <a:lnTo>
                      <a:pt x="357" y="1210"/>
                    </a:lnTo>
                    <a:lnTo>
                      <a:pt x="367" y="1179"/>
                    </a:lnTo>
                    <a:lnTo>
                      <a:pt x="377" y="1142"/>
                    </a:lnTo>
                    <a:lnTo>
                      <a:pt x="386" y="1101"/>
                    </a:lnTo>
                    <a:lnTo>
                      <a:pt x="396" y="1054"/>
                    </a:lnTo>
                    <a:lnTo>
                      <a:pt x="406" y="1004"/>
                    </a:lnTo>
                    <a:lnTo>
                      <a:pt x="416" y="950"/>
                    </a:lnTo>
                    <a:lnTo>
                      <a:pt x="426" y="893"/>
                    </a:lnTo>
                    <a:lnTo>
                      <a:pt x="436" y="834"/>
                    </a:lnTo>
                    <a:lnTo>
                      <a:pt x="446" y="772"/>
                    </a:lnTo>
                    <a:lnTo>
                      <a:pt x="456" y="709"/>
                    </a:lnTo>
                    <a:lnTo>
                      <a:pt x="466" y="646"/>
                    </a:lnTo>
                    <a:lnTo>
                      <a:pt x="475" y="582"/>
                    </a:lnTo>
                    <a:lnTo>
                      <a:pt x="485" y="519"/>
                    </a:lnTo>
                    <a:lnTo>
                      <a:pt x="495" y="457"/>
                    </a:lnTo>
                    <a:lnTo>
                      <a:pt x="505" y="397"/>
                    </a:lnTo>
                    <a:lnTo>
                      <a:pt x="515" y="339"/>
                    </a:lnTo>
                    <a:lnTo>
                      <a:pt x="525" y="284"/>
                    </a:lnTo>
                    <a:lnTo>
                      <a:pt x="535" y="233"/>
                    </a:lnTo>
                    <a:lnTo>
                      <a:pt x="545" y="186"/>
                    </a:lnTo>
                    <a:lnTo>
                      <a:pt x="555" y="143"/>
                    </a:lnTo>
                    <a:lnTo>
                      <a:pt x="564" y="105"/>
                    </a:lnTo>
                    <a:lnTo>
                      <a:pt x="574" y="73"/>
                    </a:lnTo>
                    <a:lnTo>
                      <a:pt x="584" y="46"/>
                    </a:lnTo>
                    <a:lnTo>
                      <a:pt x="594" y="25"/>
                    </a:lnTo>
                    <a:lnTo>
                      <a:pt x="604" y="11"/>
                    </a:lnTo>
                    <a:lnTo>
                      <a:pt x="614" y="2"/>
                    </a:lnTo>
                    <a:lnTo>
                      <a:pt x="624" y="0"/>
                    </a:lnTo>
                    <a:lnTo>
                      <a:pt x="634" y="4"/>
                    </a:lnTo>
                    <a:lnTo>
                      <a:pt x="644" y="15"/>
                    </a:lnTo>
                    <a:lnTo>
                      <a:pt x="654" y="32"/>
                    </a:lnTo>
                    <a:lnTo>
                      <a:pt x="663" y="55"/>
                    </a:lnTo>
                    <a:lnTo>
                      <a:pt x="673" y="83"/>
                    </a:lnTo>
                    <a:lnTo>
                      <a:pt x="683" y="117"/>
                    </a:lnTo>
                    <a:lnTo>
                      <a:pt x="693" y="157"/>
                    </a:lnTo>
                    <a:lnTo>
                      <a:pt x="703" y="201"/>
                    </a:lnTo>
                    <a:lnTo>
                      <a:pt x="713" y="250"/>
                    </a:lnTo>
                    <a:lnTo>
                      <a:pt x="723" y="302"/>
                    </a:lnTo>
                    <a:lnTo>
                      <a:pt x="733" y="358"/>
                    </a:lnTo>
                    <a:lnTo>
                      <a:pt x="743" y="416"/>
                    </a:lnTo>
                    <a:lnTo>
                      <a:pt x="752" y="478"/>
                    </a:lnTo>
                    <a:lnTo>
                      <a:pt x="762" y="540"/>
                    </a:lnTo>
                    <a:lnTo>
                      <a:pt x="772" y="603"/>
                    </a:lnTo>
                    <a:lnTo>
                      <a:pt x="782" y="667"/>
                    </a:lnTo>
                    <a:lnTo>
                      <a:pt x="792" y="730"/>
                    </a:lnTo>
                    <a:lnTo>
                      <a:pt x="802" y="793"/>
                    </a:lnTo>
                    <a:lnTo>
                      <a:pt x="812" y="854"/>
                    </a:lnTo>
                    <a:lnTo>
                      <a:pt x="822" y="913"/>
                    </a:lnTo>
                    <a:lnTo>
                      <a:pt x="832" y="969"/>
                    </a:lnTo>
                    <a:lnTo>
                      <a:pt x="841" y="1021"/>
                    </a:lnTo>
                    <a:lnTo>
                      <a:pt x="851" y="1071"/>
                    </a:lnTo>
                    <a:lnTo>
                      <a:pt x="861" y="1115"/>
                    </a:lnTo>
                    <a:lnTo>
                      <a:pt x="872" y="1155"/>
                    </a:lnTo>
                    <a:lnTo>
                      <a:pt x="881" y="1190"/>
                    </a:lnTo>
                    <a:lnTo>
                      <a:pt x="891" y="1219"/>
                    </a:lnTo>
                    <a:lnTo>
                      <a:pt x="901" y="1242"/>
                    </a:lnTo>
                    <a:lnTo>
                      <a:pt x="911" y="1259"/>
                    </a:lnTo>
                    <a:lnTo>
                      <a:pt x="921" y="1270"/>
                    </a:lnTo>
                    <a:lnTo>
                      <a:pt x="931" y="1275"/>
                    </a:lnTo>
                    <a:lnTo>
                      <a:pt x="940" y="1274"/>
                    </a:lnTo>
                    <a:lnTo>
                      <a:pt x="950" y="1266"/>
                    </a:lnTo>
                    <a:lnTo>
                      <a:pt x="961" y="1251"/>
                    </a:lnTo>
                    <a:lnTo>
                      <a:pt x="970" y="1231"/>
                    </a:lnTo>
                    <a:lnTo>
                      <a:pt x="980" y="1205"/>
                    </a:lnTo>
                    <a:lnTo>
                      <a:pt x="990" y="1173"/>
                    </a:lnTo>
                    <a:lnTo>
                      <a:pt x="1000" y="1136"/>
                    </a:lnTo>
                    <a:lnTo>
                      <a:pt x="1010" y="1093"/>
                    </a:lnTo>
                    <a:lnTo>
                      <a:pt x="1020" y="1046"/>
                    </a:lnTo>
                    <a:lnTo>
                      <a:pt x="1029" y="996"/>
                    </a:lnTo>
                    <a:lnTo>
                      <a:pt x="1039" y="941"/>
                    </a:lnTo>
                    <a:lnTo>
                      <a:pt x="1050" y="883"/>
                    </a:lnTo>
                    <a:lnTo>
                      <a:pt x="1059" y="824"/>
                    </a:lnTo>
                    <a:lnTo>
                      <a:pt x="1069" y="761"/>
                    </a:lnTo>
                    <a:lnTo>
                      <a:pt x="1079" y="698"/>
                    </a:lnTo>
                    <a:lnTo>
                      <a:pt x="1089" y="635"/>
                    </a:lnTo>
                    <a:lnTo>
                      <a:pt x="1099" y="571"/>
                    </a:lnTo>
                    <a:lnTo>
                      <a:pt x="1109" y="508"/>
                    </a:lnTo>
                    <a:lnTo>
                      <a:pt x="1119" y="447"/>
                    </a:lnTo>
                    <a:lnTo>
                      <a:pt x="1129" y="387"/>
                    </a:lnTo>
                    <a:lnTo>
                      <a:pt x="1139" y="329"/>
                    </a:lnTo>
                    <a:lnTo>
                      <a:pt x="1149" y="275"/>
                    </a:lnTo>
                    <a:lnTo>
                      <a:pt x="1158" y="225"/>
                    </a:lnTo>
                    <a:lnTo>
                      <a:pt x="1168" y="178"/>
                    </a:lnTo>
                    <a:lnTo>
                      <a:pt x="1178" y="136"/>
                    </a:lnTo>
                    <a:lnTo>
                      <a:pt x="1188" y="100"/>
                    </a:lnTo>
                    <a:lnTo>
                      <a:pt x="1198" y="68"/>
                    </a:lnTo>
                    <a:lnTo>
                      <a:pt x="1208" y="42"/>
                    </a:lnTo>
                    <a:lnTo>
                      <a:pt x="1218" y="23"/>
                    </a:lnTo>
                    <a:lnTo>
                      <a:pt x="1228" y="9"/>
                    </a:lnTo>
                    <a:lnTo>
                      <a:pt x="1238" y="2"/>
                    </a:lnTo>
                    <a:lnTo>
                      <a:pt x="1247" y="0"/>
                    </a:lnTo>
                    <a:lnTo>
                      <a:pt x="1257" y="5"/>
                    </a:lnTo>
                    <a:lnTo>
                      <a:pt x="1267" y="17"/>
                    </a:lnTo>
                    <a:lnTo>
                      <a:pt x="1277" y="35"/>
                    </a:lnTo>
                    <a:lnTo>
                      <a:pt x="1287" y="59"/>
                    </a:lnTo>
                    <a:lnTo>
                      <a:pt x="1297" y="89"/>
                    </a:lnTo>
                    <a:lnTo>
                      <a:pt x="1307" y="124"/>
                    </a:lnTo>
                    <a:lnTo>
                      <a:pt x="1317" y="164"/>
                    </a:lnTo>
                    <a:lnTo>
                      <a:pt x="1327" y="209"/>
                    </a:lnTo>
                    <a:lnTo>
                      <a:pt x="1336" y="258"/>
                    </a:lnTo>
                    <a:lnTo>
                      <a:pt x="1346" y="311"/>
                    </a:lnTo>
                    <a:lnTo>
                      <a:pt x="1356" y="368"/>
                    </a:lnTo>
                    <a:lnTo>
                      <a:pt x="1366" y="427"/>
                    </a:lnTo>
                    <a:lnTo>
                      <a:pt x="1376" y="488"/>
                    </a:lnTo>
                    <a:lnTo>
                      <a:pt x="1386" y="551"/>
                    </a:lnTo>
                    <a:lnTo>
                      <a:pt x="1396" y="614"/>
                    </a:lnTo>
                    <a:lnTo>
                      <a:pt x="1406" y="678"/>
                    </a:lnTo>
                    <a:lnTo>
                      <a:pt x="1416" y="741"/>
                    </a:lnTo>
                    <a:lnTo>
                      <a:pt x="1426" y="804"/>
                    </a:lnTo>
                    <a:lnTo>
                      <a:pt x="1435" y="864"/>
                    </a:lnTo>
                    <a:lnTo>
                      <a:pt x="1445" y="923"/>
                    </a:lnTo>
                    <a:lnTo>
                      <a:pt x="1455" y="978"/>
                    </a:lnTo>
                    <a:lnTo>
                      <a:pt x="1465" y="1030"/>
                    </a:lnTo>
                    <a:lnTo>
                      <a:pt x="1475" y="1078"/>
                    </a:lnTo>
                    <a:lnTo>
                      <a:pt x="1485" y="1122"/>
                    </a:lnTo>
                    <a:lnTo>
                      <a:pt x="1495" y="1161"/>
                    </a:lnTo>
                    <a:lnTo>
                      <a:pt x="1505" y="1195"/>
                    </a:lnTo>
                    <a:lnTo>
                      <a:pt x="1515" y="1223"/>
                    </a:lnTo>
                    <a:lnTo>
                      <a:pt x="1524" y="1246"/>
                    </a:lnTo>
                    <a:lnTo>
                      <a:pt x="1534" y="1262"/>
                    </a:lnTo>
                    <a:lnTo>
                      <a:pt x="1544" y="1272"/>
                    </a:lnTo>
                    <a:lnTo>
                      <a:pt x="1554" y="1275"/>
                    </a:lnTo>
                    <a:lnTo>
                      <a:pt x="1564" y="1273"/>
                    </a:lnTo>
                    <a:lnTo>
                      <a:pt x="1574" y="1264"/>
                    </a:lnTo>
                    <a:lnTo>
                      <a:pt x="1584" y="1248"/>
                    </a:lnTo>
                    <a:lnTo>
                      <a:pt x="1594" y="1227"/>
                    </a:lnTo>
                    <a:lnTo>
                      <a:pt x="1604" y="1200"/>
                    </a:lnTo>
                    <a:lnTo>
                      <a:pt x="1614" y="1167"/>
                    </a:lnTo>
                    <a:lnTo>
                      <a:pt x="1623" y="1129"/>
                    </a:lnTo>
                    <a:lnTo>
                      <a:pt x="1633" y="1086"/>
                    </a:lnTo>
                    <a:lnTo>
                      <a:pt x="1643" y="1038"/>
                    </a:lnTo>
                    <a:lnTo>
                      <a:pt x="1653" y="987"/>
                    </a:lnTo>
                    <a:lnTo>
                      <a:pt x="1663" y="932"/>
                    </a:lnTo>
                    <a:lnTo>
                      <a:pt x="1673" y="873"/>
                    </a:lnTo>
                    <a:lnTo>
                      <a:pt x="1683" y="813"/>
                    </a:lnTo>
                    <a:lnTo>
                      <a:pt x="1693" y="751"/>
                    </a:lnTo>
                    <a:lnTo>
                      <a:pt x="1703" y="688"/>
                    </a:lnTo>
                    <a:lnTo>
                      <a:pt x="1712" y="624"/>
                    </a:lnTo>
                    <a:lnTo>
                      <a:pt x="1722" y="561"/>
                    </a:lnTo>
                    <a:lnTo>
                      <a:pt x="1732" y="498"/>
                    </a:lnTo>
                    <a:lnTo>
                      <a:pt x="1742" y="436"/>
                    </a:lnTo>
                    <a:lnTo>
                      <a:pt x="1752" y="377"/>
                    </a:lnTo>
                    <a:lnTo>
                      <a:pt x="1762" y="320"/>
                    </a:lnTo>
                    <a:lnTo>
                      <a:pt x="1772" y="266"/>
                    </a:lnTo>
                    <a:lnTo>
                      <a:pt x="1782" y="217"/>
                    </a:lnTo>
                    <a:lnTo>
                      <a:pt x="1792" y="171"/>
                    </a:lnTo>
                    <a:lnTo>
                      <a:pt x="1801" y="130"/>
                    </a:lnTo>
                    <a:lnTo>
                      <a:pt x="1811" y="94"/>
                    </a:lnTo>
                    <a:lnTo>
                      <a:pt x="1822" y="63"/>
                    </a:lnTo>
                    <a:lnTo>
                      <a:pt x="1831" y="38"/>
                    </a:lnTo>
                    <a:lnTo>
                      <a:pt x="1841" y="20"/>
                    </a:lnTo>
                    <a:lnTo>
                      <a:pt x="1851" y="7"/>
                    </a:lnTo>
                    <a:lnTo>
                      <a:pt x="1861" y="1"/>
                    </a:lnTo>
                    <a:lnTo>
                      <a:pt x="1871" y="1"/>
                    </a:lnTo>
                    <a:lnTo>
                      <a:pt x="1881" y="7"/>
                    </a:lnTo>
                    <a:lnTo>
                      <a:pt x="1891" y="20"/>
                    </a:lnTo>
                    <a:lnTo>
                      <a:pt x="1900" y="39"/>
                    </a:lnTo>
                    <a:lnTo>
                      <a:pt x="1911" y="64"/>
                    </a:lnTo>
                    <a:lnTo>
                      <a:pt x="1921" y="94"/>
                    </a:lnTo>
                    <a:lnTo>
                      <a:pt x="1930" y="130"/>
                    </a:lnTo>
                    <a:lnTo>
                      <a:pt x="1940" y="171"/>
                    </a:lnTo>
                    <a:lnTo>
                      <a:pt x="1950" y="217"/>
                    </a:lnTo>
                    <a:lnTo>
                      <a:pt x="1960" y="267"/>
                    </a:lnTo>
                    <a:lnTo>
                      <a:pt x="1970" y="321"/>
                    </a:lnTo>
                  </a:path>
                </a:pathLst>
              </a:custGeom>
              <a:noFill/>
              <a:ln w="28575" cap="rnd">
                <a:solidFill>
                  <a:srgbClr val="FF0000"/>
                </a:solidFill>
                <a:round/>
                <a:headEnd type="none" w="sm" len="sm"/>
                <a:tailEnd type="none" w="sm" len="sm"/>
              </a:ln>
            </p:spPr>
            <p:txBody>
              <a:bodyPr/>
              <a:lstStyle/>
              <a:p>
                <a:endParaRPr lang="fr-FR"/>
              </a:p>
            </p:txBody>
          </p:sp>
          <p:sp>
            <p:nvSpPr>
              <p:cNvPr id="1020" name="Freeform 5"/>
              <p:cNvSpPr>
                <a:spLocks noChangeAspect="1"/>
              </p:cNvSpPr>
              <p:nvPr/>
            </p:nvSpPr>
            <p:spPr bwMode="auto">
              <a:xfrm>
                <a:off x="3365759" y="5743639"/>
                <a:ext cx="381353" cy="229770"/>
              </a:xfrm>
              <a:custGeom>
                <a:avLst/>
                <a:gdLst>
                  <a:gd name="T0" fmla="*/ 2147483647 w 1971"/>
                  <a:gd name="T1" fmla="*/ 2147483647 h 1276"/>
                  <a:gd name="T2" fmla="*/ 2147483647 w 1971"/>
                  <a:gd name="T3" fmla="*/ 2147483647 h 1276"/>
                  <a:gd name="T4" fmla="*/ 2147483647 w 1971"/>
                  <a:gd name="T5" fmla="*/ 2147483647 h 1276"/>
                  <a:gd name="T6" fmla="*/ 2147483647 w 1971"/>
                  <a:gd name="T7" fmla="*/ 2147483647 h 1276"/>
                  <a:gd name="T8" fmla="*/ 2147483647 w 1971"/>
                  <a:gd name="T9" fmla="*/ 2147483647 h 1276"/>
                  <a:gd name="T10" fmla="*/ 2147483647 w 1971"/>
                  <a:gd name="T11" fmla="*/ 2147483647 h 1276"/>
                  <a:gd name="T12" fmla="*/ 2147483647 w 1971"/>
                  <a:gd name="T13" fmla="*/ 2147483647 h 1276"/>
                  <a:gd name="T14" fmla="*/ 2147483647 w 1971"/>
                  <a:gd name="T15" fmla="*/ 2147483647 h 1276"/>
                  <a:gd name="T16" fmla="*/ 2147483647 w 1971"/>
                  <a:gd name="T17" fmla="*/ 2147483647 h 1276"/>
                  <a:gd name="T18" fmla="*/ 2147483647 w 1971"/>
                  <a:gd name="T19" fmla="*/ 2147483647 h 1276"/>
                  <a:gd name="T20" fmla="*/ 2147483647 w 1971"/>
                  <a:gd name="T21" fmla="*/ 2147483647 h 1276"/>
                  <a:gd name="T22" fmla="*/ 2147483647 w 1971"/>
                  <a:gd name="T23" fmla="*/ 2147483647 h 1276"/>
                  <a:gd name="T24" fmla="*/ 2147483647 w 1971"/>
                  <a:gd name="T25" fmla="*/ 2147483647 h 1276"/>
                  <a:gd name="T26" fmla="*/ 2147483647 w 1971"/>
                  <a:gd name="T27" fmla="*/ 2147483647 h 1276"/>
                  <a:gd name="T28" fmla="*/ 2147483647 w 1971"/>
                  <a:gd name="T29" fmla="*/ 2147483647 h 1276"/>
                  <a:gd name="T30" fmla="*/ 2147483647 w 1971"/>
                  <a:gd name="T31" fmla="*/ 0 h 1276"/>
                  <a:gd name="T32" fmla="*/ 2147483647 w 1971"/>
                  <a:gd name="T33" fmla="*/ 2147483647 h 1276"/>
                  <a:gd name="T34" fmla="*/ 2147483647 w 1971"/>
                  <a:gd name="T35" fmla="*/ 2147483647 h 1276"/>
                  <a:gd name="T36" fmla="*/ 2147483647 w 1971"/>
                  <a:gd name="T37" fmla="*/ 2147483647 h 1276"/>
                  <a:gd name="T38" fmla="*/ 2147483647 w 1971"/>
                  <a:gd name="T39" fmla="*/ 2147483647 h 1276"/>
                  <a:gd name="T40" fmla="*/ 2147483647 w 1971"/>
                  <a:gd name="T41" fmla="*/ 2147483647 h 1276"/>
                  <a:gd name="T42" fmla="*/ 2147483647 w 1971"/>
                  <a:gd name="T43" fmla="*/ 2147483647 h 1276"/>
                  <a:gd name="T44" fmla="*/ 2147483647 w 1971"/>
                  <a:gd name="T45" fmla="*/ 2147483647 h 1276"/>
                  <a:gd name="T46" fmla="*/ 2147483647 w 1971"/>
                  <a:gd name="T47" fmla="*/ 2147483647 h 1276"/>
                  <a:gd name="T48" fmla="*/ 2147483647 w 1971"/>
                  <a:gd name="T49" fmla="*/ 2147483647 h 1276"/>
                  <a:gd name="T50" fmla="*/ 2147483647 w 1971"/>
                  <a:gd name="T51" fmla="*/ 2147483647 h 1276"/>
                  <a:gd name="T52" fmla="*/ 2147483647 w 1971"/>
                  <a:gd name="T53" fmla="*/ 2147483647 h 1276"/>
                  <a:gd name="T54" fmla="*/ 2147483647 w 1971"/>
                  <a:gd name="T55" fmla="*/ 2147483647 h 1276"/>
                  <a:gd name="T56" fmla="*/ 2147483647 w 1971"/>
                  <a:gd name="T57" fmla="*/ 2147483647 h 1276"/>
                  <a:gd name="T58" fmla="*/ 2147483647 w 1971"/>
                  <a:gd name="T59" fmla="*/ 2147483647 h 1276"/>
                  <a:gd name="T60" fmla="*/ 2147483647 w 1971"/>
                  <a:gd name="T61" fmla="*/ 2147483647 h 1276"/>
                  <a:gd name="T62" fmla="*/ 2147483647 w 1971"/>
                  <a:gd name="T63" fmla="*/ 2147483647 h 1276"/>
                  <a:gd name="T64" fmla="*/ 2147483647 w 1971"/>
                  <a:gd name="T65" fmla="*/ 2147483647 h 1276"/>
                  <a:gd name="T66" fmla="*/ 2147483647 w 1971"/>
                  <a:gd name="T67" fmla="*/ 2147483647 h 1276"/>
                  <a:gd name="T68" fmla="*/ 2147483647 w 1971"/>
                  <a:gd name="T69" fmla="*/ 2147483647 h 1276"/>
                  <a:gd name="T70" fmla="*/ 2147483647 w 1971"/>
                  <a:gd name="T71" fmla="*/ 2147483647 h 1276"/>
                  <a:gd name="T72" fmla="*/ 2147483647 w 1971"/>
                  <a:gd name="T73" fmla="*/ 2147483647 h 1276"/>
                  <a:gd name="T74" fmla="*/ 2147483647 w 1971"/>
                  <a:gd name="T75" fmla="*/ 2147483647 h 1276"/>
                  <a:gd name="T76" fmla="*/ 2147483647 w 1971"/>
                  <a:gd name="T77" fmla="*/ 2147483647 h 1276"/>
                  <a:gd name="T78" fmla="*/ 2147483647 w 1971"/>
                  <a:gd name="T79" fmla="*/ 2147483647 h 1276"/>
                  <a:gd name="T80" fmla="*/ 2147483647 w 1971"/>
                  <a:gd name="T81" fmla="*/ 2147483647 h 1276"/>
                  <a:gd name="T82" fmla="*/ 2147483647 w 1971"/>
                  <a:gd name="T83" fmla="*/ 2147483647 h 1276"/>
                  <a:gd name="T84" fmla="*/ 2147483647 w 1971"/>
                  <a:gd name="T85" fmla="*/ 2147483647 h 1276"/>
                  <a:gd name="T86" fmla="*/ 2147483647 w 1971"/>
                  <a:gd name="T87" fmla="*/ 2147483647 h 1276"/>
                  <a:gd name="T88" fmla="*/ 2147483647 w 1971"/>
                  <a:gd name="T89" fmla="*/ 2147483647 h 1276"/>
                  <a:gd name="T90" fmla="*/ 2147483647 w 1971"/>
                  <a:gd name="T91" fmla="*/ 2147483647 h 1276"/>
                  <a:gd name="T92" fmla="*/ 2147483647 w 1971"/>
                  <a:gd name="T93" fmla="*/ 2147483647 h 1276"/>
                  <a:gd name="T94" fmla="*/ 2147483647 w 1971"/>
                  <a:gd name="T95" fmla="*/ 2147483647 h 1276"/>
                  <a:gd name="T96" fmla="*/ 2147483647 w 1971"/>
                  <a:gd name="T97" fmla="*/ 2147483647 h 1276"/>
                  <a:gd name="T98" fmla="*/ 2147483647 w 1971"/>
                  <a:gd name="T99" fmla="*/ 2147483647 h 127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71"/>
                  <a:gd name="T151" fmla="*/ 0 h 1276"/>
                  <a:gd name="T152" fmla="*/ 1971 w 1971"/>
                  <a:gd name="T153" fmla="*/ 1276 h 127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71" h="1276">
                    <a:moveTo>
                      <a:pt x="0" y="0"/>
                    </a:moveTo>
                    <a:lnTo>
                      <a:pt x="10" y="3"/>
                    </a:lnTo>
                    <a:lnTo>
                      <a:pt x="20" y="13"/>
                    </a:lnTo>
                    <a:lnTo>
                      <a:pt x="30" y="28"/>
                    </a:lnTo>
                    <a:lnTo>
                      <a:pt x="40" y="50"/>
                    </a:lnTo>
                    <a:lnTo>
                      <a:pt x="50" y="78"/>
                    </a:lnTo>
                    <a:lnTo>
                      <a:pt x="60" y="112"/>
                    </a:lnTo>
                    <a:lnTo>
                      <a:pt x="69" y="150"/>
                    </a:lnTo>
                    <a:lnTo>
                      <a:pt x="79" y="193"/>
                    </a:lnTo>
                    <a:lnTo>
                      <a:pt x="89" y="242"/>
                    </a:lnTo>
                    <a:lnTo>
                      <a:pt x="99" y="293"/>
                    </a:lnTo>
                    <a:lnTo>
                      <a:pt x="109" y="349"/>
                    </a:lnTo>
                    <a:lnTo>
                      <a:pt x="119" y="406"/>
                    </a:lnTo>
                    <a:lnTo>
                      <a:pt x="129" y="467"/>
                    </a:lnTo>
                    <a:lnTo>
                      <a:pt x="139" y="529"/>
                    </a:lnTo>
                    <a:lnTo>
                      <a:pt x="149" y="593"/>
                    </a:lnTo>
                    <a:lnTo>
                      <a:pt x="159" y="656"/>
                    </a:lnTo>
                    <a:lnTo>
                      <a:pt x="168" y="720"/>
                    </a:lnTo>
                    <a:lnTo>
                      <a:pt x="179" y="783"/>
                    </a:lnTo>
                    <a:lnTo>
                      <a:pt x="189" y="844"/>
                    </a:lnTo>
                    <a:lnTo>
                      <a:pt x="198" y="903"/>
                    </a:lnTo>
                    <a:lnTo>
                      <a:pt x="208" y="960"/>
                    </a:lnTo>
                    <a:lnTo>
                      <a:pt x="218" y="1013"/>
                    </a:lnTo>
                    <a:lnTo>
                      <a:pt x="228" y="1063"/>
                    </a:lnTo>
                    <a:lnTo>
                      <a:pt x="238" y="1108"/>
                    </a:lnTo>
                    <a:lnTo>
                      <a:pt x="248" y="1149"/>
                    </a:lnTo>
                    <a:lnTo>
                      <a:pt x="257" y="1184"/>
                    </a:lnTo>
                    <a:lnTo>
                      <a:pt x="268" y="1214"/>
                    </a:lnTo>
                    <a:lnTo>
                      <a:pt x="278" y="1238"/>
                    </a:lnTo>
                    <a:lnTo>
                      <a:pt x="287" y="1257"/>
                    </a:lnTo>
                    <a:lnTo>
                      <a:pt x="297" y="1269"/>
                    </a:lnTo>
                    <a:lnTo>
                      <a:pt x="307" y="1275"/>
                    </a:lnTo>
                    <a:lnTo>
                      <a:pt x="317" y="1274"/>
                    </a:lnTo>
                    <a:lnTo>
                      <a:pt x="327" y="1268"/>
                    </a:lnTo>
                    <a:lnTo>
                      <a:pt x="337" y="1254"/>
                    </a:lnTo>
                    <a:lnTo>
                      <a:pt x="346" y="1235"/>
                    </a:lnTo>
                    <a:lnTo>
                      <a:pt x="357" y="1210"/>
                    </a:lnTo>
                    <a:lnTo>
                      <a:pt x="367" y="1179"/>
                    </a:lnTo>
                    <a:lnTo>
                      <a:pt x="377" y="1142"/>
                    </a:lnTo>
                    <a:lnTo>
                      <a:pt x="386" y="1101"/>
                    </a:lnTo>
                    <a:lnTo>
                      <a:pt x="396" y="1054"/>
                    </a:lnTo>
                    <a:lnTo>
                      <a:pt x="406" y="1004"/>
                    </a:lnTo>
                    <a:lnTo>
                      <a:pt x="416" y="950"/>
                    </a:lnTo>
                    <a:lnTo>
                      <a:pt x="426" y="893"/>
                    </a:lnTo>
                    <a:lnTo>
                      <a:pt x="436" y="834"/>
                    </a:lnTo>
                    <a:lnTo>
                      <a:pt x="446" y="772"/>
                    </a:lnTo>
                    <a:lnTo>
                      <a:pt x="456" y="709"/>
                    </a:lnTo>
                    <a:lnTo>
                      <a:pt x="466" y="646"/>
                    </a:lnTo>
                    <a:lnTo>
                      <a:pt x="475" y="582"/>
                    </a:lnTo>
                    <a:lnTo>
                      <a:pt x="485" y="519"/>
                    </a:lnTo>
                    <a:lnTo>
                      <a:pt x="495" y="457"/>
                    </a:lnTo>
                    <a:lnTo>
                      <a:pt x="505" y="397"/>
                    </a:lnTo>
                    <a:lnTo>
                      <a:pt x="515" y="339"/>
                    </a:lnTo>
                    <a:lnTo>
                      <a:pt x="525" y="284"/>
                    </a:lnTo>
                    <a:lnTo>
                      <a:pt x="535" y="233"/>
                    </a:lnTo>
                    <a:lnTo>
                      <a:pt x="545" y="186"/>
                    </a:lnTo>
                    <a:lnTo>
                      <a:pt x="555" y="143"/>
                    </a:lnTo>
                    <a:lnTo>
                      <a:pt x="564" y="105"/>
                    </a:lnTo>
                    <a:lnTo>
                      <a:pt x="574" y="73"/>
                    </a:lnTo>
                    <a:lnTo>
                      <a:pt x="584" y="46"/>
                    </a:lnTo>
                    <a:lnTo>
                      <a:pt x="594" y="25"/>
                    </a:lnTo>
                    <a:lnTo>
                      <a:pt x="604" y="11"/>
                    </a:lnTo>
                    <a:lnTo>
                      <a:pt x="614" y="2"/>
                    </a:lnTo>
                    <a:lnTo>
                      <a:pt x="624" y="0"/>
                    </a:lnTo>
                    <a:lnTo>
                      <a:pt x="634" y="4"/>
                    </a:lnTo>
                    <a:lnTo>
                      <a:pt x="644" y="15"/>
                    </a:lnTo>
                    <a:lnTo>
                      <a:pt x="654" y="32"/>
                    </a:lnTo>
                    <a:lnTo>
                      <a:pt x="663" y="55"/>
                    </a:lnTo>
                    <a:lnTo>
                      <a:pt x="673" y="83"/>
                    </a:lnTo>
                    <a:lnTo>
                      <a:pt x="683" y="117"/>
                    </a:lnTo>
                    <a:lnTo>
                      <a:pt x="693" y="157"/>
                    </a:lnTo>
                    <a:lnTo>
                      <a:pt x="703" y="201"/>
                    </a:lnTo>
                    <a:lnTo>
                      <a:pt x="713" y="250"/>
                    </a:lnTo>
                    <a:lnTo>
                      <a:pt x="723" y="302"/>
                    </a:lnTo>
                    <a:lnTo>
                      <a:pt x="733" y="358"/>
                    </a:lnTo>
                    <a:lnTo>
                      <a:pt x="743" y="416"/>
                    </a:lnTo>
                    <a:lnTo>
                      <a:pt x="752" y="478"/>
                    </a:lnTo>
                    <a:lnTo>
                      <a:pt x="762" y="540"/>
                    </a:lnTo>
                    <a:lnTo>
                      <a:pt x="772" y="603"/>
                    </a:lnTo>
                    <a:lnTo>
                      <a:pt x="782" y="667"/>
                    </a:lnTo>
                    <a:lnTo>
                      <a:pt x="792" y="730"/>
                    </a:lnTo>
                    <a:lnTo>
                      <a:pt x="802" y="793"/>
                    </a:lnTo>
                    <a:lnTo>
                      <a:pt x="812" y="854"/>
                    </a:lnTo>
                    <a:lnTo>
                      <a:pt x="822" y="913"/>
                    </a:lnTo>
                    <a:lnTo>
                      <a:pt x="832" y="969"/>
                    </a:lnTo>
                    <a:lnTo>
                      <a:pt x="841" y="1021"/>
                    </a:lnTo>
                    <a:lnTo>
                      <a:pt x="851" y="1071"/>
                    </a:lnTo>
                    <a:lnTo>
                      <a:pt x="861" y="1115"/>
                    </a:lnTo>
                    <a:lnTo>
                      <a:pt x="872" y="1155"/>
                    </a:lnTo>
                    <a:lnTo>
                      <a:pt x="881" y="1190"/>
                    </a:lnTo>
                    <a:lnTo>
                      <a:pt x="891" y="1219"/>
                    </a:lnTo>
                    <a:lnTo>
                      <a:pt x="901" y="1242"/>
                    </a:lnTo>
                    <a:lnTo>
                      <a:pt x="911" y="1259"/>
                    </a:lnTo>
                    <a:lnTo>
                      <a:pt x="921" y="1270"/>
                    </a:lnTo>
                    <a:lnTo>
                      <a:pt x="931" y="1275"/>
                    </a:lnTo>
                    <a:lnTo>
                      <a:pt x="940" y="1274"/>
                    </a:lnTo>
                    <a:lnTo>
                      <a:pt x="950" y="1266"/>
                    </a:lnTo>
                    <a:lnTo>
                      <a:pt x="961" y="1251"/>
                    </a:lnTo>
                    <a:lnTo>
                      <a:pt x="970" y="1231"/>
                    </a:lnTo>
                    <a:lnTo>
                      <a:pt x="980" y="1205"/>
                    </a:lnTo>
                    <a:lnTo>
                      <a:pt x="990" y="1173"/>
                    </a:lnTo>
                    <a:lnTo>
                      <a:pt x="1000" y="1136"/>
                    </a:lnTo>
                    <a:lnTo>
                      <a:pt x="1010" y="1093"/>
                    </a:lnTo>
                    <a:lnTo>
                      <a:pt x="1020" y="1046"/>
                    </a:lnTo>
                    <a:lnTo>
                      <a:pt x="1029" y="996"/>
                    </a:lnTo>
                    <a:lnTo>
                      <a:pt x="1039" y="941"/>
                    </a:lnTo>
                    <a:lnTo>
                      <a:pt x="1050" y="883"/>
                    </a:lnTo>
                    <a:lnTo>
                      <a:pt x="1059" y="824"/>
                    </a:lnTo>
                    <a:lnTo>
                      <a:pt x="1069" y="761"/>
                    </a:lnTo>
                    <a:lnTo>
                      <a:pt x="1079" y="698"/>
                    </a:lnTo>
                    <a:lnTo>
                      <a:pt x="1089" y="635"/>
                    </a:lnTo>
                    <a:lnTo>
                      <a:pt x="1099" y="571"/>
                    </a:lnTo>
                    <a:lnTo>
                      <a:pt x="1109" y="508"/>
                    </a:lnTo>
                    <a:lnTo>
                      <a:pt x="1119" y="447"/>
                    </a:lnTo>
                    <a:lnTo>
                      <a:pt x="1129" y="387"/>
                    </a:lnTo>
                    <a:lnTo>
                      <a:pt x="1139" y="329"/>
                    </a:lnTo>
                    <a:lnTo>
                      <a:pt x="1149" y="275"/>
                    </a:lnTo>
                    <a:lnTo>
                      <a:pt x="1158" y="225"/>
                    </a:lnTo>
                    <a:lnTo>
                      <a:pt x="1168" y="178"/>
                    </a:lnTo>
                    <a:lnTo>
                      <a:pt x="1178" y="136"/>
                    </a:lnTo>
                    <a:lnTo>
                      <a:pt x="1188" y="100"/>
                    </a:lnTo>
                    <a:lnTo>
                      <a:pt x="1198" y="68"/>
                    </a:lnTo>
                    <a:lnTo>
                      <a:pt x="1208" y="42"/>
                    </a:lnTo>
                    <a:lnTo>
                      <a:pt x="1218" y="23"/>
                    </a:lnTo>
                    <a:lnTo>
                      <a:pt x="1228" y="9"/>
                    </a:lnTo>
                    <a:lnTo>
                      <a:pt x="1238" y="2"/>
                    </a:lnTo>
                    <a:lnTo>
                      <a:pt x="1247" y="0"/>
                    </a:lnTo>
                    <a:lnTo>
                      <a:pt x="1257" y="5"/>
                    </a:lnTo>
                    <a:lnTo>
                      <a:pt x="1267" y="17"/>
                    </a:lnTo>
                    <a:lnTo>
                      <a:pt x="1277" y="35"/>
                    </a:lnTo>
                    <a:lnTo>
                      <a:pt x="1287" y="59"/>
                    </a:lnTo>
                    <a:lnTo>
                      <a:pt x="1297" y="89"/>
                    </a:lnTo>
                    <a:lnTo>
                      <a:pt x="1307" y="124"/>
                    </a:lnTo>
                    <a:lnTo>
                      <a:pt x="1317" y="164"/>
                    </a:lnTo>
                    <a:lnTo>
                      <a:pt x="1327" y="209"/>
                    </a:lnTo>
                    <a:lnTo>
                      <a:pt x="1336" y="258"/>
                    </a:lnTo>
                    <a:lnTo>
                      <a:pt x="1346" y="311"/>
                    </a:lnTo>
                    <a:lnTo>
                      <a:pt x="1356" y="368"/>
                    </a:lnTo>
                    <a:lnTo>
                      <a:pt x="1366" y="427"/>
                    </a:lnTo>
                    <a:lnTo>
                      <a:pt x="1376" y="488"/>
                    </a:lnTo>
                    <a:lnTo>
                      <a:pt x="1386" y="551"/>
                    </a:lnTo>
                    <a:lnTo>
                      <a:pt x="1396" y="614"/>
                    </a:lnTo>
                    <a:lnTo>
                      <a:pt x="1406" y="678"/>
                    </a:lnTo>
                    <a:lnTo>
                      <a:pt x="1416" y="741"/>
                    </a:lnTo>
                    <a:lnTo>
                      <a:pt x="1426" y="804"/>
                    </a:lnTo>
                    <a:lnTo>
                      <a:pt x="1435" y="864"/>
                    </a:lnTo>
                    <a:lnTo>
                      <a:pt x="1445" y="923"/>
                    </a:lnTo>
                    <a:lnTo>
                      <a:pt x="1455" y="978"/>
                    </a:lnTo>
                    <a:lnTo>
                      <a:pt x="1465" y="1030"/>
                    </a:lnTo>
                    <a:lnTo>
                      <a:pt x="1475" y="1078"/>
                    </a:lnTo>
                    <a:lnTo>
                      <a:pt x="1485" y="1122"/>
                    </a:lnTo>
                    <a:lnTo>
                      <a:pt x="1495" y="1161"/>
                    </a:lnTo>
                    <a:lnTo>
                      <a:pt x="1505" y="1195"/>
                    </a:lnTo>
                    <a:lnTo>
                      <a:pt x="1515" y="1223"/>
                    </a:lnTo>
                    <a:lnTo>
                      <a:pt x="1524" y="1246"/>
                    </a:lnTo>
                    <a:lnTo>
                      <a:pt x="1534" y="1262"/>
                    </a:lnTo>
                    <a:lnTo>
                      <a:pt x="1544" y="1272"/>
                    </a:lnTo>
                    <a:lnTo>
                      <a:pt x="1554" y="1275"/>
                    </a:lnTo>
                    <a:lnTo>
                      <a:pt x="1564" y="1273"/>
                    </a:lnTo>
                    <a:lnTo>
                      <a:pt x="1574" y="1264"/>
                    </a:lnTo>
                    <a:lnTo>
                      <a:pt x="1584" y="1248"/>
                    </a:lnTo>
                    <a:lnTo>
                      <a:pt x="1594" y="1227"/>
                    </a:lnTo>
                    <a:lnTo>
                      <a:pt x="1604" y="1200"/>
                    </a:lnTo>
                    <a:lnTo>
                      <a:pt x="1614" y="1167"/>
                    </a:lnTo>
                    <a:lnTo>
                      <a:pt x="1623" y="1129"/>
                    </a:lnTo>
                    <a:lnTo>
                      <a:pt x="1633" y="1086"/>
                    </a:lnTo>
                    <a:lnTo>
                      <a:pt x="1643" y="1038"/>
                    </a:lnTo>
                    <a:lnTo>
                      <a:pt x="1653" y="987"/>
                    </a:lnTo>
                    <a:lnTo>
                      <a:pt x="1663" y="932"/>
                    </a:lnTo>
                    <a:lnTo>
                      <a:pt x="1673" y="873"/>
                    </a:lnTo>
                    <a:lnTo>
                      <a:pt x="1683" y="813"/>
                    </a:lnTo>
                    <a:lnTo>
                      <a:pt x="1693" y="751"/>
                    </a:lnTo>
                    <a:lnTo>
                      <a:pt x="1703" y="688"/>
                    </a:lnTo>
                    <a:lnTo>
                      <a:pt x="1712" y="624"/>
                    </a:lnTo>
                    <a:lnTo>
                      <a:pt x="1722" y="561"/>
                    </a:lnTo>
                    <a:lnTo>
                      <a:pt x="1732" y="498"/>
                    </a:lnTo>
                    <a:lnTo>
                      <a:pt x="1742" y="436"/>
                    </a:lnTo>
                    <a:lnTo>
                      <a:pt x="1752" y="377"/>
                    </a:lnTo>
                    <a:lnTo>
                      <a:pt x="1762" y="320"/>
                    </a:lnTo>
                    <a:lnTo>
                      <a:pt x="1772" y="266"/>
                    </a:lnTo>
                    <a:lnTo>
                      <a:pt x="1782" y="217"/>
                    </a:lnTo>
                    <a:lnTo>
                      <a:pt x="1792" y="171"/>
                    </a:lnTo>
                    <a:lnTo>
                      <a:pt x="1801" y="130"/>
                    </a:lnTo>
                    <a:lnTo>
                      <a:pt x="1811" y="94"/>
                    </a:lnTo>
                    <a:lnTo>
                      <a:pt x="1822" y="63"/>
                    </a:lnTo>
                    <a:lnTo>
                      <a:pt x="1831" y="38"/>
                    </a:lnTo>
                    <a:lnTo>
                      <a:pt x="1841" y="20"/>
                    </a:lnTo>
                    <a:lnTo>
                      <a:pt x="1851" y="7"/>
                    </a:lnTo>
                    <a:lnTo>
                      <a:pt x="1861" y="1"/>
                    </a:lnTo>
                    <a:lnTo>
                      <a:pt x="1871" y="1"/>
                    </a:lnTo>
                    <a:lnTo>
                      <a:pt x="1881" y="7"/>
                    </a:lnTo>
                    <a:lnTo>
                      <a:pt x="1891" y="20"/>
                    </a:lnTo>
                    <a:lnTo>
                      <a:pt x="1900" y="39"/>
                    </a:lnTo>
                    <a:lnTo>
                      <a:pt x="1911" y="64"/>
                    </a:lnTo>
                    <a:lnTo>
                      <a:pt x="1921" y="94"/>
                    </a:lnTo>
                    <a:lnTo>
                      <a:pt x="1930" y="130"/>
                    </a:lnTo>
                    <a:lnTo>
                      <a:pt x="1940" y="171"/>
                    </a:lnTo>
                    <a:lnTo>
                      <a:pt x="1950" y="217"/>
                    </a:lnTo>
                    <a:lnTo>
                      <a:pt x="1960" y="267"/>
                    </a:lnTo>
                    <a:lnTo>
                      <a:pt x="1970" y="321"/>
                    </a:lnTo>
                  </a:path>
                </a:pathLst>
              </a:custGeom>
              <a:noFill/>
              <a:ln w="28575" cap="rnd">
                <a:solidFill>
                  <a:srgbClr val="FF0000"/>
                </a:solidFill>
                <a:round/>
                <a:headEnd type="none" w="sm" len="sm"/>
                <a:tailEnd type="none" w="sm" len="sm"/>
              </a:ln>
            </p:spPr>
            <p:txBody>
              <a:bodyPr/>
              <a:lstStyle/>
              <a:p>
                <a:endParaRPr lang="fr-FR"/>
              </a:p>
            </p:txBody>
          </p:sp>
          <p:sp>
            <p:nvSpPr>
              <p:cNvPr id="1021" name="Freeform 5"/>
              <p:cNvSpPr>
                <a:spLocks noChangeAspect="1"/>
              </p:cNvSpPr>
              <p:nvPr/>
            </p:nvSpPr>
            <p:spPr bwMode="auto">
              <a:xfrm>
                <a:off x="3731036" y="5743639"/>
                <a:ext cx="381353" cy="229770"/>
              </a:xfrm>
              <a:custGeom>
                <a:avLst/>
                <a:gdLst>
                  <a:gd name="T0" fmla="*/ 2147483647 w 1971"/>
                  <a:gd name="T1" fmla="*/ 2147483647 h 1276"/>
                  <a:gd name="T2" fmla="*/ 2147483647 w 1971"/>
                  <a:gd name="T3" fmla="*/ 2147483647 h 1276"/>
                  <a:gd name="T4" fmla="*/ 2147483647 w 1971"/>
                  <a:gd name="T5" fmla="*/ 2147483647 h 1276"/>
                  <a:gd name="T6" fmla="*/ 2147483647 w 1971"/>
                  <a:gd name="T7" fmla="*/ 2147483647 h 1276"/>
                  <a:gd name="T8" fmla="*/ 2147483647 w 1971"/>
                  <a:gd name="T9" fmla="*/ 2147483647 h 1276"/>
                  <a:gd name="T10" fmla="*/ 2147483647 w 1971"/>
                  <a:gd name="T11" fmla="*/ 2147483647 h 1276"/>
                  <a:gd name="T12" fmla="*/ 2147483647 w 1971"/>
                  <a:gd name="T13" fmla="*/ 2147483647 h 1276"/>
                  <a:gd name="T14" fmla="*/ 2147483647 w 1971"/>
                  <a:gd name="T15" fmla="*/ 2147483647 h 1276"/>
                  <a:gd name="T16" fmla="*/ 2147483647 w 1971"/>
                  <a:gd name="T17" fmla="*/ 2147483647 h 1276"/>
                  <a:gd name="T18" fmla="*/ 2147483647 w 1971"/>
                  <a:gd name="T19" fmla="*/ 2147483647 h 1276"/>
                  <a:gd name="T20" fmla="*/ 2147483647 w 1971"/>
                  <a:gd name="T21" fmla="*/ 2147483647 h 1276"/>
                  <a:gd name="T22" fmla="*/ 2147483647 w 1971"/>
                  <a:gd name="T23" fmla="*/ 2147483647 h 1276"/>
                  <a:gd name="T24" fmla="*/ 2147483647 w 1971"/>
                  <a:gd name="T25" fmla="*/ 2147483647 h 1276"/>
                  <a:gd name="T26" fmla="*/ 2147483647 w 1971"/>
                  <a:gd name="T27" fmla="*/ 2147483647 h 1276"/>
                  <a:gd name="T28" fmla="*/ 2147483647 w 1971"/>
                  <a:gd name="T29" fmla="*/ 2147483647 h 1276"/>
                  <a:gd name="T30" fmla="*/ 2147483647 w 1971"/>
                  <a:gd name="T31" fmla="*/ 0 h 1276"/>
                  <a:gd name="T32" fmla="*/ 2147483647 w 1971"/>
                  <a:gd name="T33" fmla="*/ 2147483647 h 1276"/>
                  <a:gd name="T34" fmla="*/ 2147483647 w 1971"/>
                  <a:gd name="T35" fmla="*/ 2147483647 h 1276"/>
                  <a:gd name="T36" fmla="*/ 2147483647 w 1971"/>
                  <a:gd name="T37" fmla="*/ 2147483647 h 1276"/>
                  <a:gd name="T38" fmla="*/ 2147483647 w 1971"/>
                  <a:gd name="T39" fmla="*/ 2147483647 h 1276"/>
                  <a:gd name="T40" fmla="*/ 2147483647 w 1971"/>
                  <a:gd name="T41" fmla="*/ 2147483647 h 1276"/>
                  <a:gd name="T42" fmla="*/ 2147483647 w 1971"/>
                  <a:gd name="T43" fmla="*/ 2147483647 h 1276"/>
                  <a:gd name="T44" fmla="*/ 2147483647 w 1971"/>
                  <a:gd name="T45" fmla="*/ 2147483647 h 1276"/>
                  <a:gd name="T46" fmla="*/ 2147483647 w 1971"/>
                  <a:gd name="T47" fmla="*/ 2147483647 h 1276"/>
                  <a:gd name="T48" fmla="*/ 2147483647 w 1971"/>
                  <a:gd name="T49" fmla="*/ 2147483647 h 1276"/>
                  <a:gd name="T50" fmla="*/ 2147483647 w 1971"/>
                  <a:gd name="T51" fmla="*/ 2147483647 h 1276"/>
                  <a:gd name="T52" fmla="*/ 2147483647 w 1971"/>
                  <a:gd name="T53" fmla="*/ 2147483647 h 1276"/>
                  <a:gd name="T54" fmla="*/ 2147483647 w 1971"/>
                  <a:gd name="T55" fmla="*/ 2147483647 h 1276"/>
                  <a:gd name="T56" fmla="*/ 2147483647 w 1971"/>
                  <a:gd name="T57" fmla="*/ 2147483647 h 1276"/>
                  <a:gd name="T58" fmla="*/ 2147483647 w 1971"/>
                  <a:gd name="T59" fmla="*/ 2147483647 h 1276"/>
                  <a:gd name="T60" fmla="*/ 2147483647 w 1971"/>
                  <a:gd name="T61" fmla="*/ 2147483647 h 1276"/>
                  <a:gd name="T62" fmla="*/ 2147483647 w 1971"/>
                  <a:gd name="T63" fmla="*/ 2147483647 h 1276"/>
                  <a:gd name="T64" fmla="*/ 2147483647 w 1971"/>
                  <a:gd name="T65" fmla="*/ 2147483647 h 1276"/>
                  <a:gd name="T66" fmla="*/ 2147483647 w 1971"/>
                  <a:gd name="T67" fmla="*/ 2147483647 h 1276"/>
                  <a:gd name="T68" fmla="*/ 2147483647 w 1971"/>
                  <a:gd name="T69" fmla="*/ 2147483647 h 1276"/>
                  <a:gd name="T70" fmla="*/ 2147483647 w 1971"/>
                  <a:gd name="T71" fmla="*/ 2147483647 h 1276"/>
                  <a:gd name="T72" fmla="*/ 2147483647 w 1971"/>
                  <a:gd name="T73" fmla="*/ 2147483647 h 1276"/>
                  <a:gd name="T74" fmla="*/ 2147483647 w 1971"/>
                  <a:gd name="T75" fmla="*/ 2147483647 h 1276"/>
                  <a:gd name="T76" fmla="*/ 2147483647 w 1971"/>
                  <a:gd name="T77" fmla="*/ 2147483647 h 1276"/>
                  <a:gd name="T78" fmla="*/ 2147483647 w 1971"/>
                  <a:gd name="T79" fmla="*/ 2147483647 h 1276"/>
                  <a:gd name="T80" fmla="*/ 2147483647 w 1971"/>
                  <a:gd name="T81" fmla="*/ 2147483647 h 1276"/>
                  <a:gd name="T82" fmla="*/ 2147483647 w 1971"/>
                  <a:gd name="T83" fmla="*/ 2147483647 h 1276"/>
                  <a:gd name="T84" fmla="*/ 2147483647 w 1971"/>
                  <a:gd name="T85" fmla="*/ 2147483647 h 1276"/>
                  <a:gd name="T86" fmla="*/ 2147483647 w 1971"/>
                  <a:gd name="T87" fmla="*/ 2147483647 h 1276"/>
                  <a:gd name="T88" fmla="*/ 2147483647 w 1971"/>
                  <a:gd name="T89" fmla="*/ 2147483647 h 1276"/>
                  <a:gd name="T90" fmla="*/ 2147483647 w 1971"/>
                  <a:gd name="T91" fmla="*/ 2147483647 h 1276"/>
                  <a:gd name="T92" fmla="*/ 2147483647 w 1971"/>
                  <a:gd name="T93" fmla="*/ 2147483647 h 1276"/>
                  <a:gd name="T94" fmla="*/ 2147483647 w 1971"/>
                  <a:gd name="T95" fmla="*/ 2147483647 h 1276"/>
                  <a:gd name="T96" fmla="*/ 2147483647 w 1971"/>
                  <a:gd name="T97" fmla="*/ 2147483647 h 1276"/>
                  <a:gd name="T98" fmla="*/ 2147483647 w 1971"/>
                  <a:gd name="T99" fmla="*/ 2147483647 h 127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71"/>
                  <a:gd name="T151" fmla="*/ 0 h 1276"/>
                  <a:gd name="T152" fmla="*/ 1971 w 1971"/>
                  <a:gd name="T153" fmla="*/ 1276 h 127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71" h="1276">
                    <a:moveTo>
                      <a:pt x="0" y="0"/>
                    </a:moveTo>
                    <a:lnTo>
                      <a:pt x="10" y="3"/>
                    </a:lnTo>
                    <a:lnTo>
                      <a:pt x="20" y="13"/>
                    </a:lnTo>
                    <a:lnTo>
                      <a:pt x="30" y="28"/>
                    </a:lnTo>
                    <a:lnTo>
                      <a:pt x="40" y="50"/>
                    </a:lnTo>
                    <a:lnTo>
                      <a:pt x="50" y="78"/>
                    </a:lnTo>
                    <a:lnTo>
                      <a:pt x="60" y="112"/>
                    </a:lnTo>
                    <a:lnTo>
                      <a:pt x="69" y="150"/>
                    </a:lnTo>
                    <a:lnTo>
                      <a:pt x="79" y="193"/>
                    </a:lnTo>
                    <a:lnTo>
                      <a:pt x="89" y="242"/>
                    </a:lnTo>
                    <a:lnTo>
                      <a:pt x="99" y="293"/>
                    </a:lnTo>
                    <a:lnTo>
                      <a:pt x="109" y="349"/>
                    </a:lnTo>
                    <a:lnTo>
                      <a:pt x="119" y="406"/>
                    </a:lnTo>
                    <a:lnTo>
                      <a:pt x="129" y="467"/>
                    </a:lnTo>
                    <a:lnTo>
                      <a:pt x="139" y="529"/>
                    </a:lnTo>
                    <a:lnTo>
                      <a:pt x="149" y="593"/>
                    </a:lnTo>
                    <a:lnTo>
                      <a:pt x="159" y="656"/>
                    </a:lnTo>
                    <a:lnTo>
                      <a:pt x="168" y="720"/>
                    </a:lnTo>
                    <a:lnTo>
                      <a:pt x="179" y="783"/>
                    </a:lnTo>
                    <a:lnTo>
                      <a:pt x="189" y="844"/>
                    </a:lnTo>
                    <a:lnTo>
                      <a:pt x="198" y="903"/>
                    </a:lnTo>
                    <a:lnTo>
                      <a:pt x="208" y="960"/>
                    </a:lnTo>
                    <a:lnTo>
                      <a:pt x="218" y="1013"/>
                    </a:lnTo>
                    <a:lnTo>
                      <a:pt x="228" y="1063"/>
                    </a:lnTo>
                    <a:lnTo>
                      <a:pt x="238" y="1108"/>
                    </a:lnTo>
                    <a:lnTo>
                      <a:pt x="248" y="1149"/>
                    </a:lnTo>
                    <a:lnTo>
                      <a:pt x="257" y="1184"/>
                    </a:lnTo>
                    <a:lnTo>
                      <a:pt x="268" y="1214"/>
                    </a:lnTo>
                    <a:lnTo>
                      <a:pt x="278" y="1238"/>
                    </a:lnTo>
                    <a:lnTo>
                      <a:pt x="287" y="1257"/>
                    </a:lnTo>
                    <a:lnTo>
                      <a:pt x="297" y="1269"/>
                    </a:lnTo>
                    <a:lnTo>
                      <a:pt x="307" y="1275"/>
                    </a:lnTo>
                    <a:lnTo>
                      <a:pt x="317" y="1274"/>
                    </a:lnTo>
                    <a:lnTo>
                      <a:pt x="327" y="1268"/>
                    </a:lnTo>
                    <a:lnTo>
                      <a:pt x="337" y="1254"/>
                    </a:lnTo>
                    <a:lnTo>
                      <a:pt x="346" y="1235"/>
                    </a:lnTo>
                    <a:lnTo>
                      <a:pt x="357" y="1210"/>
                    </a:lnTo>
                    <a:lnTo>
                      <a:pt x="367" y="1179"/>
                    </a:lnTo>
                    <a:lnTo>
                      <a:pt x="377" y="1142"/>
                    </a:lnTo>
                    <a:lnTo>
                      <a:pt x="386" y="1101"/>
                    </a:lnTo>
                    <a:lnTo>
                      <a:pt x="396" y="1054"/>
                    </a:lnTo>
                    <a:lnTo>
                      <a:pt x="406" y="1004"/>
                    </a:lnTo>
                    <a:lnTo>
                      <a:pt x="416" y="950"/>
                    </a:lnTo>
                    <a:lnTo>
                      <a:pt x="426" y="893"/>
                    </a:lnTo>
                    <a:lnTo>
                      <a:pt x="436" y="834"/>
                    </a:lnTo>
                    <a:lnTo>
                      <a:pt x="446" y="772"/>
                    </a:lnTo>
                    <a:lnTo>
                      <a:pt x="456" y="709"/>
                    </a:lnTo>
                    <a:lnTo>
                      <a:pt x="466" y="646"/>
                    </a:lnTo>
                    <a:lnTo>
                      <a:pt x="475" y="582"/>
                    </a:lnTo>
                    <a:lnTo>
                      <a:pt x="485" y="519"/>
                    </a:lnTo>
                    <a:lnTo>
                      <a:pt x="495" y="457"/>
                    </a:lnTo>
                    <a:lnTo>
                      <a:pt x="505" y="397"/>
                    </a:lnTo>
                    <a:lnTo>
                      <a:pt x="515" y="339"/>
                    </a:lnTo>
                    <a:lnTo>
                      <a:pt x="525" y="284"/>
                    </a:lnTo>
                    <a:lnTo>
                      <a:pt x="535" y="233"/>
                    </a:lnTo>
                    <a:lnTo>
                      <a:pt x="545" y="186"/>
                    </a:lnTo>
                    <a:lnTo>
                      <a:pt x="555" y="143"/>
                    </a:lnTo>
                    <a:lnTo>
                      <a:pt x="564" y="105"/>
                    </a:lnTo>
                    <a:lnTo>
                      <a:pt x="574" y="73"/>
                    </a:lnTo>
                    <a:lnTo>
                      <a:pt x="584" y="46"/>
                    </a:lnTo>
                    <a:lnTo>
                      <a:pt x="594" y="25"/>
                    </a:lnTo>
                    <a:lnTo>
                      <a:pt x="604" y="11"/>
                    </a:lnTo>
                    <a:lnTo>
                      <a:pt x="614" y="2"/>
                    </a:lnTo>
                    <a:lnTo>
                      <a:pt x="624" y="0"/>
                    </a:lnTo>
                    <a:lnTo>
                      <a:pt x="634" y="4"/>
                    </a:lnTo>
                    <a:lnTo>
                      <a:pt x="644" y="15"/>
                    </a:lnTo>
                    <a:lnTo>
                      <a:pt x="654" y="32"/>
                    </a:lnTo>
                    <a:lnTo>
                      <a:pt x="663" y="55"/>
                    </a:lnTo>
                    <a:lnTo>
                      <a:pt x="673" y="83"/>
                    </a:lnTo>
                    <a:lnTo>
                      <a:pt x="683" y="117"/>
                    </a:lnTo>
                    <a:lnTo>
                      <a:pt x="693" y="157"/>
                    </a:lnTo>
                    <a:lnTo>
                      <a:pt x="703" y="201"/>
                    </a:lnTo>
                    <a:lnTo>
                      <a:pt x="713" y="250"/>
                    </a:lnTo>
                    <a:lnTo>
                      <a:pt x="723" y="302"/>
                    </a:lnTo>
                    <a:lnTo>
                      <a:pt x="733" y="358"/>
                    </a:lnTo>
                    <a:lnTo>
                      <a:pt x="743" y="416"/>
                    </a:lnTo>
                    <a:lnTo>
                      <a:pt x="752" y="478"/>
                    </a:lnTo>
                    <a:lnTo>
                      <a:pt x="762" y="540"/>
                    </a:lnTo>
                    <a:lnTo>
                      <a:pt x="772" y="603"/>
                    </a:lnTo>
                    <a:lnTo>
                      <a:pt x="782" y="667"/>
                    </a:lnTo>
                    <a:lnTo>
                      <a:pt x="792" y="730"/>
                    </a:lnTo>
                    <a:lnTo>
                      <a:pt x="802" y="793"/>
                    </a:lnTo>
                    <a:lnTo>
                      <a:pt x="812" y="854"/>
                    </a:lnTo>
                    <a:lnTo>
                      <a:pt x="822" y="913"/>
                    </a:lnTo>
                    <a:lnTo>
                      <a:pt x="832" y="969"/>
                    </a:lnTo>
                    <a:lnTo>
                      <a:pt x="841" y="1021"/>
                    </a:lnTo>
                    <a:lnTo>
                      <a:pt x="851" y="1071"/>
                    </a:lnTo>
                    <a:lnTo>
                      <a:pt x="861" y="1115"/>
                    </a:lnTo>
                    <a:lnTo>
                      <a:pt x="872" y="1155"/>
                    </a:lnTo>
                    <a:lnTo>
                      <a:pt x="881" y="1190"/>
                    </a:lnTo>
                    <a:lnTo>
                      <a:pt x="891" y="1219"/>
                    </a:lnTo>
                    <a:lnTo>
                      <a:pt x="901" y="1242"/>
                    </a:lnTo>
                    <a:lnTo>
                      <a:pt x="911" y="1259"/>
                    </a:lnTo>
                    <a:lnTo>
                      <a:pt x="921" y="1270"/>
                    </a:lnTo>
                    <a:lnTo>
                      <a:pt x="931" y="1275"/>
                    </a:lnTo>
                    <a:lnTo>
                      <a:pt x="940" y="1274"/>
                    </a:lnTo>
                    <a:lnTo>
                      <a:pt x="950" y="1266"/>
                    </a:lnTo>
                    <a:lnTo>
                      <a:pt x="961" y="1251"/>
                    </a:lnTo>
                    <a:lnTo>
                      <a:pt x="970" y="1231"/>
                    </a:lnTo>
                    <a:lnTo>
                      <a:pt x="980" y="1205"/>
                    </a:lnTo>
                    <a:lnTo>
                      <a:pt x="990" y="1173"/>
                    </a:lnTo>
                    <a:lnTo>
                      <a:pt x="1000" y="1136"/>
                    </a:lnTo>
                    <a:lnTo>
                      <a:pt x="1010" y="1093"/>
                    </a:lnTo>
                    <a:lnTo>
                      <a:pt x="1020" y="1046"/>
                    </a:lnTo>
                    <a:lnTo>
                      <a:pt x="1029" y="996"/>
                    </a:lnTo>
                    <a:lnTo>
                      <a:pt x="1039" y="941"/>
                    </a:lnTo>
                    <a:lnTo>
                      <a:pt x="1050" y="883"/>
                    </a:lnTo>
                    <a:lnTo>
                      <a:pt x="1059" y="824"/>
                    </a:lnTo>
                    <a:lnTo>
                      <a:pt x="1069" y="761"/>
                    </a:lnTo>
                    <a:lnTo>
                      <a:pt x="1079" y="698"/>
                    </a:lnTo>
                    <a:lnTo>
                      <a:pt x="1089" y="635"/>
                    </a:lnTo>
                    <a:lnTo>
                      <a:pt x="1099" y="571"/>
                    </a:lnTo>
                    <a:lnTo>
                      <a:pt x="1109" y="508"/>
                    </a:lnTo>
                    <a:lnTo>
                      <a:pt x="1119" y="447"/>
                    </a:lnTo>
                    <a:lnTo>
                      <a:pt x="1129" y="387"/>
                    </a:lnTo>
                    <a:lnTo>
                      <a:pt x="1139" y="329"/>
                    </a:lnTo>
                    <a:lnTo>
                      <a:pt x="1149" y="275"/>
                    </a:lnTo>
                    <a:lnTo>
                      <a:pt x="1158" y="225"/>
                    </a:lnTo>
                    <a:lnTo>
                      <a:pt x="1168" y="178"/>
                    </a:lnTo>
                    <a:lnTo>
                      <a:pt x="1178" y="136"/>
                    </a:lnTo>
                    <a:lnTo>
                      <a:pt x="1188" y="100"/>
                    </a:lnTo>
                    <a:lnTo>
                      <a:pt x="1198" y="68"/>
                    </a:lnTo>
                    <a:lnTo>
                      <a:pt x="1208" y="42"/>
                    </a:lnTo>
                    <a:lnTo>
                      <a:pt x="1218" y="23"/>
                    </a:lnTo>
                    <a:lnTo>
                      <a:pt x="1228" y="9"/>
                    </a:lnTo>
                    <a:lnTo>
                      <a:pt x="1238" y="2"/>
                    </a:lnTo>
                    <a:lnTo>
                      <a:pt x="1247" y="0"/>
                    </a:lnTo>
                    <a:lnTo>
                      <a:pt x="1257" y="5"/>
                    </a:lnTo>
                    <a:lnTo>
                      <a:pt x="1267" y="17"/>
                    </a:lnTo>
                    <a:lnTo>
                      <a:pt x="1277" y="35"/>
                    </a:lnTo>
                    <a:lnTo>
                      <a:pt x="1287" y="59"/>
                    </a:lnTo>
                    <a:lnTo>
                      <a:pt x="1297" y="89"/>
                    </a:lnTo>
                    <a:lnTo>
                      <a:pt x="1307" y="124"/>
                    </a:lnTo>
                    <a:lnTo>
                      <a:pt x="1317" y="164"/>
                    </a:lnTo>
                    <a:lnTo>
                      <a:pt x="1327" y="209"/>
                    </a:lnTo>
                    <a:lnTo>
                      <a:pt x="1336" y="258"/>
                    </a:lnTo>
                    <a:lnTo>
                      <a:pt x="1346" y="311"/>
                    </a:lnTo>
                    <a:lnTo>
                      <a:pt x="1356" y="368"/>
                    </a:lnTo>
                    <a:lnTo>
                      <a:pt x="1366" y="427"/>
                    </a:lnTo>
                    <a:lnTo>
                      <a:pt x="1376" y="488"/>
                    </a:lnTo>
                    <a:lnTo>
                      <a:pt x="1386" y="551"/>
                    </a:lnTo>
                    <a:lnTo>
                      <a:pt x="1396" y="614"/>
                    </a:lnTo>
                    <a:lnTo>
                      <a:pt x="1406" y="678"/>
                    </a:lnTo>
                    <a:lnTo>
                      <a:pt x="1416" y="741"/>
                    </a:lnTo>
                    <a:lnTo>
                      <a:pt x="1426" y="804"/>
                    </a:lnTo>
                    <a:lnTo>
                      <a:pt x="1435" y="864"/>
                    </a:lnTo>
                    <a:lnTo>
                      <a:pt x="1445" y="923"/>
                    </a:lnTo>
                    <a:lnTo>
                      <a:pt x="1455" y="978"/>
                    </a:lnTo>
                    <a:lnTo>
                      <a:pt x="1465" y="1030"/>
                    </a:lnTo>
                    <a:lnTo>
                      <a:pt x="1475" y="1078"/>
                    </a:lnTo>
                    <a:lnTo>
                      <a:pt x="1485" y="1122"/>
                    </a:lnTo>
                    <a:lnTo>
                      <a:pt x="1495" y="1161"/>
                    </a:lnTo>
                    <a:lnTo>
                      <a:pt x="1505" y="1195"/>
                    </a:lnTo>
                    <a:lnTo>
                      <a:pt x="1515" y="1223"/>
                    </a:lnTo>
                    <a:lnTo>
                      <a:pt x="1524" y="1246"/>
                    </a:lnTo>
                    <a:lnTo>
                      <a:pt x="1534" y="1262"/>
                    </a:lnTo>
                    <a:lnTo>
                      <a:pt x="1544" y="1272"/>
                    </a:lnTo>
                    <a:lnTo>
                      <a:pt x="1554" y="1275"/>
                    </a:lnTo>
                    <a:lnTo>
                      <a:pt x="1564" y="1273"/>
                    </a:lnTo>
                    <a:lnTo>
                      <a:pt x="1574" y="1264"/>
                    </a:lnTo>
                    <a:lnTo>
                      <a:pt x="1584" y="1248"/>
                    </a:lnTo>
                    <a:lnTo>
                      <a:pt x="1594" y="1227"/>
                    </a:lnTo>
                    <a:lnTo>
                      <a:pt x="1604" y="1200"/>
                    </a:lnTo>
                    <a:lnTo>
                      <a:pt x="1614" y="1167"/>
                    </a:lnTo>
                    <a:lnTo>
                      <a:pt x="1623" y="1129"/>
                    </a:lnTo>
                    <a:lnTo>
                      <a:pt x="1633" y="1086"/>
                    </a:lnTo>
                    <a:lnTo>
                      <a:pt x="1643" y="1038"/>
                    </a:lnTo>
                    <a:lnTo>
                      <a:pt x="1653" y="987"/>
                    </a:lnTo>
                    <a:lnTo>
                      <a:pt x="1663" y="932"/>
                    </a:lnTo>
                    <a:lnTo>
                      <a:pt x="1673" y="873"/>
                    </a:lnTo>
                    <a:lnTo>
                      <a:pt x="1683" y="813"/>
                    </a:lnTo>
                    <a:lnTo>
                      <a:pt x="1693" y="751"/>
                    </a:lnTo>
                    <a:lnTo>
                      <a:pt x="1703" y="688"/>
                    </a:lnTo>
                    <a:lnTo>
                      <a:pt x="1712" y="624"/>
                    </a:lnTo>
                    <a:lnTo>
                      <a:pt x="1722" y="561"/>
                    </a:lnTo>
                    <a:lnTo>
                      <a:pt x="1732" y="498"/>
                    </a:lnTo>
                    <a:lnTo>
                      <a:pt x="1742" y="436"/>
                    </a:lnTo>
                    <a:lnTo>
                      <a:pt x="1752" y="377"/>
                    </a:lnTo>
                    <a:lnTo>
                      <a:pt x="1762" y="320"/>
                    </a:lnTo>
                    <a:lnTo>
                      <a:pt x="1772" y="266"/>
                    </a:lnTo>
                    <a:lnTo>
                      <a:pt x="1782" y="217"/>
                    </a:lnTo>
                    <a:lnTo>
                      <a:pt x="1792" y="171"/>
                    </a:lnTo>
                    <a:lnTo>
                      <a:pt x="1801" y="130"/>
                    </a:lnTo>
                    <a:lnTo>
                      <a:pt x="1811" y="94"/>
                    </a:lnTo>
                    <a:lnTo>
                      <a:pt x="1822" y="63"/>
                    </a:lnTo>
                    <a:lnTo>
                      <a:pt x="1831" y="38"/>
                    </a:lnTo>
                    <a:lnTo>
                      <a:pt x="1841" y="20"/>
                    </a:lnTo>
                    <a:lnTo>
                      <a:pt x="1851" y="7"/>
                    </a:lnTo>
                    <a:lnTo>
                      <a:pt x="1861" y="1"/>
                    </a:lnTo>
                    <a:lnTo>
                      <a:pt x="1871" y="1"/>
                    </a:lnTo>
                    <a:lnTo>
                      <a:pt x="1881" y="7"/>
                    </a:lnTo>
                    <a:lnTo>
                      <a:pt x="1891" y="20"/>
                    </a:lnTo>
                    <a:lnTo>
                      <a:pt x="1900" y="39"/>
                    </a:lnTo>
                    <a:lnTo>
                      <a:pt x="1911" y="64"/>
                    </a:lnTo>
                    <a:lnTo>
                      <a:pt x="1921" y="94"/>
                    </a:lnTo>
                    <a:lnTo>
                      <a:pt x="1930" y="130"/>
                    </a:lnTo>
                    <a:lnTo>
                      <a:pt x="1940" y="171"/>
                    </a:lnTo>
                    <a:lnTo>
                      <a:pt x="1950" y="217"/>
                    </a:lnTo>
                    <a:lnTo>
                      <a:pt x="1960" y="267"/>
                    </a:lnTo>
                    <a:lnTo>
                      <a:pt x="1970" y="321"/>
                    </a:lnTo>
                  </a:path>
                </a:pathLst>
              </a:custGeom>
              <a:noFill/>
              <a:ln w="28575" cap="rnd">
                <a:solidFill>
                  <a:srgbClr val="FF0000"/>
                </a:solidFill>
                <a:round/>
                <a:headEnd type="none" w="sm" len="sm"/>
                <a:tailEnd type="none" w="sm" len="sm"/>
              </a:ln>
            </p:spPr>
            <p:txBody>
              <a:bodyPr/>
              <a:lstStyle/>
              <a:p>
                <a:endParaRPr lang="fr-FR"/>
              </a:p>
            </p:txBody>
          </p:sp>
          <p:sp>
            <p:nvSpPr>
              <p:cNvPr id="1022" name="Freeform 5"/>
              <p:cNvSpPr>
                <a:spLocks noChangeAspect="1"/>
              </p:cNvSpPr>
              <p:nvPr/>
            </p:nvSpPr>
            <p:spPr bwMode="auto">
              <a:xfrm>
                <a:off x="4085024" y="5743639"/>
                <a:ext cx="381353" cy="229770"/>
              </a:xfrm>
              <a:custGeom>
                <a:avLst/>
                <a:gdLst>
                  <a:gd name="T0" fmla="*/ 2147483647 w 1971"/>
                  <a:gd name="T1" fmla="*/ 2147483647 h 1276"/>
                  <a:gd name="T2" fmla="*/ 2147483647 w 1971"/>
                  <a:gd name="T3" fmla="*/ 2147483647 h 1276"/>
                  <a:gd name="T4" fmla="*/ 2147483647 w 1971"/>
                  <a:gd name="T5" fmla="*/ 2147483647 h 1276"/>
                  <a:gd name="T6" fmla="*/ 2147483647 w 1971"/>
                  <a:gd name="T7" fmla="*/ 2147483647 h 1276"/>
                  <a:gd name="T8" fmla="*/ 2147483647 w 1971"/>
                  <a:gd name="T9" fmla="*/ 2147483647 h 1276"/>
                  <a:gd name="T10" fmla="*/ 2147483647 w 1971"/>
                  <a:gd name="T11" fmla="*/ 2147483647 h 1276"/>
                  <a:gd name="T12" fmla="*/ 2147483647 w 1971"/>
                  <a:gd name="T13" fmla="*/ 2147483647 h 1276"/>
                  <a:gd name="T14" fmla="*/ 2147483647 w 1971"/>
                  <a:gd name="T15" fmla="*/ 2147483647 h 1276"/>
                  <a:gd name="T16" fmla="*/ 2147483647 w 1971"/>
                  <a:gd name="T17" fmla="*/ 2147483647 h 1276"/>
                  <a:gd name="T18" fmla="*/ 2147483647 w 1971"/>
                  <a:gd name="T19" fmla="*/ 2147483647 h 1276"/>
                  <a:gd name="T20" fmla="*/ 2147483647 w 1971"/>
                  <a:gd name="T21" fmla="*/ 2147483647 h 1276"/>
                  <a:gd name="T22" fmla="*/ 2147483647 w 1971"/>
                  <a:gd name="T23" fmla="*/ 2147483647 h 1276"/>
                  <a:gd name="T24" fmla="*/ 2147483647 w 1971"/>
                  <a:gd name="T25" fmla="*/ 2147483647 h 1276"/>
                  <a:gd name="T26" fmla="*/ 2147483647 w 1971"/>
                  <a:gd name="T27" fmla="*/ 2147483647 h 1276"/>
                  <a:gd name="T28" fmla="*/ 2147483647 w 1971"/>
                  <a:gd name="T29" fmla="*/ 2147483647 h 1276"/>
                  <a:gd name="T30" fmla="*/ 2147483647 w 1971"/>
                  <a:gd name="T31" fmla="*/ 0 h 1276"/>
                  <a:gd name="T32" fmla="*/ 2147483647 w 1971"/>
                  <a:gd name="T33" fmla="*/ 2147483647 h 1276"/>
                  <a:gd name="T34" fmla="*/ 2147483647 w 1971"/>
                  <a:gd name="T35" fmla="*/ 2147483647 h 1276"/>
                  <a:gd name="T36" fmla="*/ 2147483647 w 1971"/>
                  <a:gd name="T37" fmla="*/ 2147483647 h 1276"/>
                  <a:gd name="T38" fmla="*/ 2147483647 w 1971"/>
                  <a:gd name="T39" fmla="*/ 2147483647 h 1276"/>
                  <a:gd name="T40" fmla="*/ 2147483647 w 1971"/>
                  <a:gd name="T41" fmla="*/ 2147483647 h 1276"/>
                  <a:gd name="T42" fmla="*/ 2147483647 w 1971"/>
                  <a:gd name="T43" fmla="*/ 2147483647 h 1276"/>
                  <a:gd name="T44" fmla="*/ 2147483647 w 1971"/>
                  <a:gd name="T45" fmla="*/ 2147483647 h 1276"/>
                  <a:gd name="T46" fmla="*/ 2147483647 w 1971"/>
                  <a:gd name="T47" fmla="*/ 2147483647 h 1276"/>
                  <a:gd name="T48" fmla="*/ 2147483647 w 1971"/>
                  <a:gd name="T49" fmla="*/ 2147483647 h 1276"/>
                  <a:gd name="T50" fmla="*/ 2147483647 w 1971"/>
                  <a:gd name="T51" fmla="*/ 2147483647 h 1276"/>
                  <a:gd name="T52" fmla="*/ 2147483647 w 1971"/>
                  <a:gd name="T53" fmla="*/ 2147483647 h 1276"/>
                  <a:gd name="T54" fmla="*/ 2147483647 w 1971"/>
                  <a:gd name="T55" fmla="*/ 2147483647 h 1276"/>
                  <a:gd name="T56" fmla="*/ 2147483647 w 1971"/>
                  <a:gd name="T57" fmla="*/ 2147483647 h 1276"/>
                  <a:gd name="T58" fmla="*/ 2147483647 w 1971"/>
                  <a:gd name="T59" fmla="*/ 2147483647 h 1276"/>
                  <a:gd name="T60" fmla="*/ 2147483647 w 1971"/>
                  <a:gd name="T61" fmla="*/ 2147483647 h 1276"/>
                  <a:gd name="T62" fmla="*/ 2147483647 w 1971"/>
                  <a:gd name="T63" fmla="*/ 2147483647 h 1276"/>
                  <a:gd name="T64" fmla="*/ 2147483647 w 1971"/>
                  <a:gd name="T65" fmla="*/ 2147483647 h 1276"/>
                  <a:gd name="T66" fmla="*/ 2147483647 w 1971"/>
                  <a:gd name="T67" fmla="*/ 2147483647 h 1276"/>
                  <a:gd name="T68" fmla="*/ 2147483647 w 1971"/>
                  <a:gd name="T69" fmla="*/ 2147483647 h 1276"/>
                  <a:gd name="T70" fmla="*/ 2147483647 w 1971"/>
                  <a:gd name="T71" fmla="*/ 2147483647 h 1276"/>
                  <a:gd name="T72" fmla="*/ 2147483647 w 1971"/>
                  <a:gd name="T73" fmla="*/ 2147483647 h 1276"/>
                  <a:gd name="T74" fmla="*/ 2147483647 w 1971"/>
                  <a:gd name="T75" fmla="*/ 2147483647 h 1276"/>
                  <a:gd name="T76" fmla="*/ 2147483647 w 1971"/>
                  <a:gd name="T77" fmla="*/ 2147483647 h 1276"/>
                  <a:gd name="T78" fmla="*/ 2147483647 w 1971"/>
                  <a:gd name="T79" fmla="*/ 2147483647 h 1276"/>
                  <a:gd name="T80" fmla="*/ 2147483647 w 1971"/>
                  <a:gd name="T81" fmla="*/ 2147483647 h 1276"/>
                  <a:gd name="T82" fmla="*/ 2147483647 w 1971"/>
                  <a:gd name="T83" fmla="*/ 2147483647 h 1276"/>
                  <a:gd name="T84" fmla="*/ 2147483647 w 1971"/>
                  <a:gd name="T85" fmla="*/ 2147483647 h 1276"/>
                  <a:gd name="T86" fmla="*/ 2147483647 w 1971"/>
                  <a:gd name="T87" fmla="*/ 2147483647 h 1276"/>
                  <a:gd name="T88" fmla="*/ 2147483647 w 1971"/>
                  <a:gd name="T89" fmla="*/ 2147483647 h 1276"/>
                  <a:gd name="T90" fmla="*/ 2147483647 w 1971"/>
                  <a:gd name="T91" fmla="*/ 2147483647 h 1276"/>
                  <a:gd name="T92" fmla="*/ 2147483647 w 1971"/>
                  <a:gd name="T93" fmla="*/ 2147483647 h 1276"/>
                  <a:gd name="T94" fmla="*/ 2147483647 w 1971"/>
                  <a:gd name="T95" fmla="*/ 2147483647 h 1276"/>
                  <a:gd name="T96" fmla="*/ 2147483647 w 1971"/>
                  <a:gd name="T97" fmla="*/ 2147483647 h 1276"/>
                  <a:gd name="T98" fmla="*/ 2147483647 w 1971"/>
                  <a:gd name="T99" fmla="*/ 2147483647 h 127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71"/>
                  <a:gd name="T151" fmla="*/ 0 h 1276"/>
                  <a:gd name="T152" fmla="*/ 1971 w 1971"/>
                  <a:gd name="T153" fmla="*/ 1276 h 127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71" h="1276">
                    <a:moveTo>
                      <a:pt x="0" y="0"/>
                    </a:moveTo>
                    <a:lnTo>
                      <a:pt x="10" y="3"/>
                    </a:lnTo>
                    <a:lnTo>
                      <a:pt x="20" y="13"/>
                    </a:lnTo>
                    <a:lnTo>
                      <a:pt x="30" y="28"/>
                    </a:lnTo>
                    <a:lnTo>
                      <a:pt x="40" y="50"/>
                    </a:lnTo>
                    <a:lnTo>
                      <a:pt x="50" y="78"/>
                    </a:lnTo>
                    <a:lnTo>
                      <a:pt x="60" y="112"/>
                    </a:lnTo>
                    <a:lnTo>
                      <a:pt x="69" y="150"/>
                    </a:lnTo>
                    <a:lnTo>
                      <a:pt x="79" y="193"/>
                    </a:lnTo>
                    <a:lnTo>
                      <a:pt x="89" y="242"/>
                    </a:lnTo>
                    <a:lnTo>
                      <a:pt x="99" y="293"/>
                    </a:lnTo>
                    <a:lnTo>
                      <a:pt x="109" y="349"/>
                    </a:lnTo>
                    <a:lnTo>
                      <a:pt x="119" y="406"/>
                    </a:lnTo>
                    <a:lnTo>
                      <a:pt x="129" y="467"/>
                    </a:lnTo>
                    <a:lnTo>
                      <a:pt x="139" y="529"/>
                    </a:lnTo>
                    <a:lnTo>
                      <a:pt x="149" y="593"/>
                    </a:lnTo>
                    <a:lnTo>
                      <a:pt x="159" y="656"/>
                    </a:lnTo>
                    <a:lnTo>
                      <a:pt x="168" y="720"/>
                    </a:lnTo>
                    <a:lnTo>
                      <a:pt x="179" y="783"/>
                    </a:lnTo>
                    <a:lnTo>
                      <a:pt x="189" y="844"/>
                    </a:lnTo>
                    <a:lnTo>
                      <a:pt x="198" y="903"/>
                    </a:lnTo>
                    <a:lnTo>
                      <a:pt x="208" y="960"/>
                    </a:lnTo>
                    <a:lnTo>
                      <a:pt x="218" y="1013"/>
                    </a:lnTo>
                    <a:lnTo>
                      <a:pt x="228" y="1063"/>
                    </a:lnTo>
                    <a:lnTo>
                      <a:pt x="238" y="1108"/>
                    </a:lnTo>
                    <a:lnTo>
                      <a:pt x="248" y="1149"/>
                    </a:lnTo>
                    <a:lnTo>
                      <a:pt x="257" y="1184"/>
                    </a:lnTo>
                    <a:lnTo>
                      <a:pt x="268" y="1214"/>
                    </a:lnTo>
                    <a:lnTo>
                      <a:pt x="278" y="1238"/>
                    </a:lnTo>
                    <a:lnTo>
                      <a:pt x="287" y="1257"/>
                    </a:lnTo>
                    <a:lnTo>
                      <a:pt x="297" y="1269"/>
                    </a:lnTo>
                    <a:lnTo>
                      <a:pt x="307" y="1275"/>
                    </a:lnTo>
                    <a:lnTo>
                      <a:pt x="317" y="1274"/>
                    </a:lnTo>
                    <a:lnTo>
                      <a:pt x="327" y="1268"/>
                    </a:lnTo>
                    <a:lnTo>
                      <a:pt x="337" y="1254"/>
                    </a:lnTo>
                    <a:lnTo>
                      <a:pt x="346" y="1235"/>
                    </a:lnTo>
                    <a:lnTo>
                      <a:pt x="357" y="1210"/>
                    </a:lnTo>
                    <a:lnTo>
                      <a:pt x="367" y="1179"/>
                    </a:lnTo>
                    <a:lnTo>
                      <a:pt x="377" y="1142"/>
                    </a:lnTo>
                    <a:lnTo>
                      <a:pt x="386" y="1101"/>
                    </a:lnTo>
                    <a:lnTo>
                      <a:pt x="396" y="1054"/>
                    </a:lnTo>
                    <a:lnTo>
                      <a:pt x="406" y="1004"/>
                    </a:lnTo>
                    <a:lnTo>
                      <a:pt x="416" y="950"/>
                    </a:lnTo>
                    <a:lnTo>
                      <a:pt x="426" y="893"/>
                    </a:lnTo>
                    <a:lnTo>
                      <a:pt x="436" y="834"/>
                    </a:lnTo>
                    <a:lnTo>
                      <a:pt x="446" y="772"/>
                    </a:lnTo>
                    <a:lnTo>
                      <a:pt x="456" y="709"/>
                    </a:lnTo>
                    <a:lnTo>
                      <a:pt x="466" y="646"/>
                    </a:lnTo>
                    <a:lnTo>
                      <a:pt x="475" y="582"/>
                    </a:lnTo>
                    <a:lnTo>
                      <a:pt x="485" y="519"/>
                    </a:lnTo>
                    <a:lnTo>
                      <a:pt x="495" y="457"/>
                    </a:lnTo>
                    <a:lnTo>
                      <a:pt x="505" y="397"/>
                    </a:lnTo>
                    <a:lnTo>
                      <a:pt x="515" y="339"/>
                    </a:lnTo>
                    <a:lnTo>
                      <a:pt x="525" y="284"/>
                    </a:lnTo>
                    <a:lnTo>
                      <a:pt x="535" y="233"/>
                    </a:lnTo>
                    <a:lnTo>
                      <a:pt x="545" y="186"/>
                    </a:lnTo>
                    <a:lnTo>
                      <a:pt x="555" y="143"/>
                    </a:lnTo>
                    <a:lnTo>
                      <a:pt x="564" y="105"/>
                    </a:lnTo>
                    <a:lnTo>
                      <a:pt x="574" y="73"/>
                    </a:lnTo>
                    <a:lnTo>
                      <a:pt x="584" y="46"/>
                    </a:lnTo>
                    <a:lnTo>
                      <a:pt x="594" y="25"/>
                    </a:lnTo>
                    <a:lnTo>
                      <a:pt x="604" y="11"/>
                    </a:lnTo>
                    <a:lnTo>
                      <a:pt x="614" y="2"/>
                    </a:lnTo>
                    <a:lnTo>
                      <a:pt x="624" y="0"/>
                    </a:lnTo>
                    <a:lnTo>
                      <a:pt x="634" y="4"/>
                    </a:lnTo>
                    <a:lnTo>
                      <a:pt x="644" y="15"/>
                    </a:lnTo>
                    <a:lnTo>
                      <a:pt x="654" y="32"/>
                    </a:lnTo>
                    <a:lnTo>
                      <a:pt x="663" y="55"/>
                    </a:lnTo>
                    <a:lnTo>
                      <a:pt x="673" y="83"/>
                    </a:lnTo>
                    <a:lnTo>
                      <a:pt x="683" y="117"/>
                    </a:lnTo>
                    <a:lnTo>
                      <a:pt x="693" y="157"/>
                    </a:lnTo>
                    <a:lnTo>
                      <a:pt x="703" y="201"/>
                    </a:lnTo>
                    <a:lnTo>
                      <a:pt x="713" y="250"/>
                    </a:lnTo>
                    <a:lnTo>
                      <a:pt x="723" y="302"/>
                    </a:lnTo>
                    <a:lnTo>
                      <a:pt x="733" y="358"/>
                    </a:lnTo>
                    <a:lnTo>
                      <a:pt x="743" y="416"/>
                    </a:lnTo>
                    <a:lnTo>
                      <a:pt x="752" y="478"/>
                    </a:lnTo>
                    <a:lnTo>
                      <a:pt x="762" y="540"/>
                    </a:lnTo>
                    <a:lnTo>
                      <a:pt x="772" y="603"/>
                    </a:lnTo>
                    <a:lnTo>
                      <a:pt x="782" y="667"/>
                    </a:lnTo>
                    <a:lnTo>
                      <a:pt x="792" y="730"/>
                    </a:lnTo>
                    <a:lnTo>
                      <a:pt x="802" y="793"/>
                    </a:lnTo>
                    <a:lnTo>
                      <a:pt x="812" y="854"/>
                    </a:lnTo>
                    <a:lnTo>
                      <a:pt x="822" y="913"/>
                    </a:lnTo>
                    <a:lnTo>
                      <a:pt x="832" y="969"/>
                    </a:lnTo>
                    <a:lnTo>
                      <a:pt x="841" y="1021"/>
                    </a:lnTo>
                    <a:lnTo>
                      <a:pt x="851" y="1071"/>
                    </a:lnTo>
                    <a:lnTo>
                      <a:pt x="861" y="1115"/>
                    </a:lnTo>
                    <a:lnTo>
                      <a:pt x="872" y="1155"/>
                    </a:lnTo>
                    <a:lnTo>
                      <a:pt x="881" y="1190"/>
                    </a:lnTo>
                    <a:lnTo>
                      <a:pt x="891" y="1219"/>
                    </a:lnTo>
                    <a:lnTo>
                      <a:pt x="901" y="1242"/>
                    </a:lnTo>
                    <a:lnTo>
                      <a:pt x="911" y="1259"/>
                    </a:lnTo>
                    <a:lnTo>
                      <a:pt x="921" y="1270"/>
                    </a:lnTo>
                    <a:lnTo>
                      <a:pt x="931" y="1275"/>
                    </a:lnTo>
                    <a:lnTo>
                      <a:pt x="940" y="1274"/>
                    </a:lnTo>
                    <a:lnTo>
                      <a:pt x="950" y="1266"/>
                    </a:lnTo>
                    <a:lnTo>
                      <a:pt x="961" y="1251"/>
                    </a:lnTo>
                    <a:lnTo>
                      <a:pt x="970" y="1231"/>
                    </a:lnTo>
                    <a:lnTo>
                      <a:pt x="980" y="1205"/>
                    </a:lnTo>
                    <a:lnTo>
                      <a:pt x="990" y="1173"/>
                    </a:lnTo>
                    <a:lnTo>
                      <a:pt x="1000" y="1136"/>
                    </a:lnTo>
                    <a:lnTo>
                      <a:pt x="1010" y="1093"/>
                    </a:lnTo>
                    <a:lnTo>
                      <a:pt x="1020" y="1046"/>
                    </a:lnTo>
                    <a:lnTo>
                      <a:pt x="1029" y="996"/>
                    </a:lnTo>
                    <a:lnTo>
                      <a:pt x="1039" y="941"/>
                    </a:lnTo>
                    <a:lnTo>
                      <a:pt x="1050" y="883"/>
                    </a:lnTo>
                    <a:lnTo>
                      <a:pt x="1059" y="824"/>
                    </a:lnTo>
                    <a:lnTo>
                      <a:pt x="1069" y="761"/>
                    </a:lnTo>
                    <a:lnTo>
                      <a:pt x="1079" y="698"/>
                    </a:lnTo>
                    <a:lnTo>
                      <a:pt x="1089" y="635"/>
                    </a:lnTo>
                    <a:lnTo>
                      <a:pt x="1099" y="571"/>
                    </a:lnTo>
                    <a:lnTo>
                      <a:pt x="1109" y="508"/>
                    </a:lnTo>
                    <a:lnTo>
                      <a:pt x="1119" y="447"/>
                    </a:lnTo>
                    <a:lnTo>
                      <a:pt x="1129" y="387"/>
                    </a:lnTo>
                    <a:lnTo>
                      <a:pt x="1139" y="329"/>
                    </a:lnTo>
                    <a:lnTo>
                      <a:pt x="1149" y="275"/>
                    </a:lnTo>
                    <a:lnTo>
                      <a:pt x="1158" y="225"/>
                    </a:lnTo>
                    <a:lnTo>
                      <a:pt x="1168" y="178"/>
                    </a:lnTo>
                    <a:lnTo>
                      <a:pt x="1178" y="136"/>
                    </a:lnTo>
                    <a:lnTo>
                      <a:pt x="1188" y="100"/>
                    </a:lnTo>
                    <a:lnTo>
                      <a:pt x="1198" y="68"/>
                    </a:lnTo>
                    <a:lnTo>
                      <a:pt x="1208" y="42"/>
                    </a:lnTo>
                    <a:lnTo>
                      <a:pt x="1218" y="23"/>
                    </a:lnTo>
                    <a:lnTo>
                      <a:pt x="1228" y="9"/>
                    </a:lnTo>
                    <a:lnTo>
                      <a:pt x="1238" y="2"/>
                    </a:lnTo>
                    <a:lnTo>
                      <a:pt x="1247" y="0"/>
                    </a:lnTo>
                    <a:lnTo>
                      <a:pt x="1257" y="5"/>
                    </a:lnTo>
                    <a:lnTo>
                      <a:pt x="1267" y="17"/>
                    </a:lnTo>
                    <a:lnTo>
                      <a:pt x="1277" y="35"/>
                    </a:lnTo>
                    <a:lnTo>
                      <a:pt x="1287" y="59"/>
                    </a:lnTo>
                    <a:lnTo>
                      <a:pt x="1297" y="89"/>
                    </a:lnTo>
                    <a:lnTo>
                      <a:pt x="1307" y="124"/>
                    </a:lnTo>
                    <a:lnTo>
                      <a:pt x="1317" y="164"/>
                    </a:lnTo>
                    <a:lnTo>
                      <a:pt x="1327" y="209"/>
                    </a:lnTo>
                    <a:lnTo>
                      <a:pt x="1336" y="258"/>
                    </a:lnTo>
                    <a:lnTo>
                      <a:pt x="1346" y="311"/>
                    </a:lnTo>
                    <a:lnTo>
                      <a:pt x="1356" y="368"/>
                    </a:lnTo>
                    <a:lnTo>
                      <a:pt x="1366" y="427"/>
                    </a:lnTo>
                    <a:lnTo>
                      <a:pt x="1376" y="488"/>
                    </a:lnTo>
                    <a:lnTo>
                      <a:pt x="1386" y="551"/>
                    </a:lnTo>
                    <a:lnTo>
                      <a:pt x="1396" y="614"/>
                    </a:lnTo>
                    <a:lnTo>
                      <a:pt x="1406" y="678"/>
                    </a:lnTo>
                    <a:lnTo>
                      <a:pt x="1416" y="741"/>
                    </a:lnTo>
                    <a:lnTo>
                      <a:pt x="1426" y="804"/>
                    </a:lnTo>
                    <a:lnTo>
                      <a:pt x="1435" y="864"/>
                    </a:lnTo>
                    <a:lnTo>
                      <a:pt x="1445" y="923"/>
                    </a:lnTo>
                    <a:lnTo>
                      <a:pt x="1455" y="978"/>
                    </a:lnTo>
                    <a:lnTo>
                      <a:pt x="1465" y="1030"/>
                    </a:lnTo>
                    <a:lnTo>
                      <a:pt x="1475" y="1078"/>
                    </a:lnTo>
                    <a:lnTo>
                      <a:pt x="1485" y="1122"/>
                    </a:lnTo>
                    <a:lnTo>
                      <a:pt x="1495" y="1161"/>
                    </a:lnTo>
                    <a:lnTo>
                      <a:pt x="1505" y="1195"/>
                    </a:lnTo>
                    <a:lnTo>
                      <a:pt x="1515" y="1223"/>
                    </a:lnTo>
                    <a:lnTo>
                      <a:pt x="1524" y="1246"/>
                    </a:lnTo>
                    <a:lnTo>
                      <a:pt x="1534" y="1262"/>
                    </a:lnTo>
                    <a:lnTo>
                      <a:pt x="1544" y="1272"/>
                    </a:lnTo>
                    <a:lnTo>
                      <a:pt x="1554" y="1275"/>
                    </a:lnTo>
                    <a:lnTo>
                      <a:pt x="1564" y="1273"/>
                    </a:lnTo>
                    <a:lnTo>
                      <a:pt x="1574" y="1264"/>
                    </a:lnTo>
                    <a:lnTo>
                      <a:pt x="1584" y="1248"/>
                    </a:lnTo>
                    <a:lnTo>
                      <a:pt x="1594" y="1227"/>
                    </a:lnTo>
                    <a:lnTo>
                      <a:pt x="1604" y="1200"/>
                    </a:lnTo>
                    <a:lnTo>
                      <a:pt x="1614" y="1167"/>
                    </a:lnTo>
                    <a:lnTo>
                      <a:pt x="1623" y="1129"/>
                    </a:lnTo>
                    <a:lnTo>
                      <a:pt x="1633" y="1086"/>
                    </a:lnTo>
                    <a:lnTo>
                      <a:pt x="1643" y="1038"/>
                    </a:lnTo>
                    <a:lnTo>
                      <a:pt x="1653" y="987"/>
                    </a:lnTo>
                    <a:lnTo>
                      <a:pt x="1663" y="932"/>
                    </a:lnTo>
                    <a:lnTo>
                      <a:pt x="1673" y="873"/>
                    </a:lnTo>
                    <a:lnTo>
                      <a:pt x="1683" y="813"/>
                    </a:lnTo>
                    <a:lnTo>
                      <a:pt x="1693" y="751"/>
                    </a:lnTo>
                    <a:lnTo>
                      <a:pt x="1703" y="688"/>
                    </a:lnTo>
                    <a:lnTo>
                      <a:pt x="1712" y="624"/>
                    </a:lnTo>
                    <a:lnTo>
                      <a:pt x="1722" y="561"/>
                    </a:lnTo>
                    <a:lnTo>
                      <a:pt x="1732" y="498"/>
                    </a:lnTo>
                    <a:lnTo>
                      <a:pt x="1742" y="436"/>
                    </a:lnTo>
                    <a:lnTo>
                      <a:pt x="1752" y="377"/>
                    </a:lnTo>
                    <a:lnTo>
                      <a:pt x="1762" y="320"/>
                    </a:lnTo>
                    <a:lnTo>
                      <a:pt x="1772" y="266"/>
                    </a:lnTo>
                    <a:lnTo>
                      <a:pt x="1782" y="217"/>
                    </a:lnTo>
                    <a:lnTo>
                      <a:pt x="1792" y="171"/>
                    </a:lnTo>
                    <a:lnTo>
                      <a:pt x="1801" y="130"/>
                    </a:lnTo>
                    <a:lnTo>
                      <a:pt x="1811" y="94"/>
                    </a:lnTo>
                    <a:lnTo>
                      <a:pt x="1822" y="63"/>
                    </a:lnTo>
                    <a:lnTo>
                      <a:pt x="1831" y="38"/>
                    </a:lnTo>
                    <a:lnTo>
                      <a:pt x="1841" y="20"/>
                    </a:lnTo>
                    <a:lnTo>
                      <a:pt x="1851" y="7"/>
                    </a:lnTo>
                    <a:lnTo>
                      <a:pt x="1861" y="1"/>
                    </a:lnTo>
                    <a:lnTo>
                      <a:pt x="1871" y="1"/>
                    </a:lnTo>
                    <a:lnTo>
                      <a:pt x="1881" y="7"/>
                    </a:lnTo>
                    <a:lnTo>
                      <a:pt x="1891" y="20"/>
                    </a:lnTo>
                    <a:lnTo>
                      <a:pt x="1900" y="39"/>
                    </a:lnTo>
                    <a:lnTo>
                      <a:pt x="1911" y="64"/>
                    </a:lnTo>
                    <a:lnTo>
                      <a:pt x="1921" y="94"/>
                    </a:lnTo>
                    <a:lnTo>
                      <a:pt x="1930" y="130"/>
                    </a:lnTo>
                    <a:lnTo>
                      <a:pt x="1940" y="171"/>
                    </a:lnTo>
                    <a:lnTo>
                      <a:pt x="1950" y="217"/>
                    </a:lnTo>
                    <a:lnTo>
                      <a:pt x="1960" y="267"/>
                    </a:lnTo>
                    <a:lnTo>
                      <a:pt x="1970" y="321"/>
                    </a:lnTo>
                  </a:path>
                </a:pathLst>
              </a:custGeom>
              <a:noFill/>
              <a:ln w="28575" cap="rnd">
                <a:solidFill>
                  <a:srgbClr val="FF0000"/>
                </a:solidFill>
                <a:round/>
                <a:headEnd type="none" w="sm" len="sm"/>
                <a:tailEnd type="none" w="sm" len="sm"/>
              </a:ln>
            </p:spPr>
            <p:txBody>
              <a:bodyPr/>
              <a:lstStyle/>
              <a:p>
                <a:endParaRPr lang="fr-FR"/>
              </a:p>
            </p:txBody>
          </p:sp>
          <p:sp>
            <p:nvSpPr>
              <p:cNvPr id="1023" name="Freeform 5"/>
              <p:cNvSpPr>
                <a:spLocks noChangeAspect="1"/>
              </p:cNvSpPr>
              <p:nvPr/>
            </p:nvSpPr>
            <p:spPr bwMode="auto">
              <a:xfrm>
                <a:off x="4450297" y="5743639"/>
                <a:ext cx="381353" cy="229770"/>
              </a:xfrm>
              <a:custGeom>
                <a:avLst/>
                <a:gdLst>
                  <a:gd name="T0" fmla="*/ 2147483647 w 1971"/>
                  <a:gd name="T1" fmla="*/ 2147483647 h 1276"/>
                  <a:gd name="T2" fmla="*/ 2147483647 w 1971"/>
                  <a:gd name="T3" fmla="*/ 2147483647 h 1276"/>
                  <a:gd name="T4" fmla="*/ 2147483647 w 1971"/>
                  <a:gd name="T5" fmla="*/ 2147483647 h 1276"/>
                  <a:gd name="T6" fmla="*/ 2147483647 w 1971"/>
                  <a:gd name="T7" fmla="*/ 2147483647 h 1276"/>
                  <a:gd name="T8" fmla="*/ 2147483647 w 1971"/>
                  <a:gd name="T9" fmla="*/ 2147483647 h 1276"/>
                  <a:gd name="T10" fmla="*/ 2147483647 w 1971"/>
                  <a:gd name="T11" fmla="*/ 2147483647 h 1276"/>
                  <a:gd name="T12" fmla="*/ 2147483647 w 1971"/>
                  <a:gd name="T13" fmla="*/ 2147483647 h 1276"/>
                  <a:gd name="T14" fmla="*/ 2147483647 w 1971"/>
                  <a:gd name="T15" fmla="*/ 2147483647 h 1276"/>
                  <a:gd name="T16" fmla="*/ 2147483647 w 1971"/>
                  <a:gd name="T17" fmla="*/ 2147483647 h 1276"/>
                  <a:gd name="T18" fmla="*/ 2147483647 w 1971"/>
                  <a:gd name="T19" fmla="*/ 2147483647 h 1276"/>
                  <a:gd name="T20" fmla="*/ 2147483647 w 1971"/>
                  <a:gd name="T21" fmla="*/ 2147483647 h 1276"/>
                  <a:gd name="T22" fmla="*/ 2147483647 w 1971"/>
                  <a:gd name="T23" fmla="*/ 2147483647 h 1276"/>
                  <a:gd name="T24" fmla="*/ 2147483647 w 1971"/>
                  <a:gd name="T25" fmla="*/ 2147483647 h 1276"/>
                  <a:gd name="T26" fmla="*/ 2147483647 w 1971"/>
                  <a:gd name="T27" fmla="*/ 2147483647 h 1276"/>
                  <a:gd name="T28" fmla="*/ 2147483647 w 1971"/>
                  <a:gd name="T29" fmla="*/ 2147483647 h 1276"/>
                  <a:gd name="T30" fmla="*/ 2147483647 w 1971"/>
                  <a:gd name="T31" fmla="*/ 0 h 1276"/>
                  <a:gd name="T32" fmla="*/ 2147483647 w 1971"/>
                  <a:gd name="T33" fmla="*/ 2147483647 h 1276"/>
                  <a:gd name="T34" fmla="*/ 2147483647 w 1971"/>
                  <a:gd name="T35" fmla="*/ 2147483647 h 1276"/>
                  <a:gd name="T36" fmla="*/ 2147483647 w 1971"/>
                  <a:gd name="T37" fmla="*/ 2147483647 h 1276"/>
                  <a:gd name="T38" fmla="*/ 2147483647 w 1971"/>
                  <a:gd name="T39" fmla="*/ 2147483647 h 1276"/>
                  <a:gd name="T40" fmla="*/ 2147483647 w 1971"/>
                  <a:gd name="T41" fmla="*/ 2147483647 h 1276"/>
                  <a:gd name="T42" fmla="*/ 2147483647 w 1971"/>
                  <a:gd name="T43" fmla="*/ 2147483647 h 1276"/>
                  <a:gd name="T44" fmla="*/ 2147483647 w 1971"/>
                  <a:gd name="T45" fmla="*/ 2147483647 h 1276"/>
                  <a:gd name="T46" fmla="*/ 2147483647 w 1971"/>
                  <a:gd name="T47" fmla="*/ 2147483647 h 1276"/>
                  <a:gd name="T48" fmla="*/ 2147483647 w 1971"/>
                  <a:gd name="T49" fmla="*/ 2147483647 h 1276"/>
                  <a:gd name="T50" fmla="*/ 2147483647 w 1971"/>
                  <a:gd name="T51" fmla="*/ 2147483647 h 1276"/>
                  <a:gd name="T52" fmla="*/ 2147483647 w 1971"/>
                  <a:gd name="T53" fmla="*/ 2147483647 h 1276"/>
                  <a:gd name="T54" fmla="*/ 2147483647 w 1971"/>
                  <a:gd name="T55" fmla="*/ 2147483647 h 1276"/>
                  <a:gd name="T56" fmla="*/ 2147483647 w 1971"/>
                  <a:gd name="T57" fmla="*/ 2147483647 h 1276"/>
                  <a:gd name="T58" fmla="*/ 2147483647 w 1971"/>
                  <a:gd name="T59" fmla="*/ 2147483647 h 1276"/>
                  <a:gd name="T60" fmla="*/ 2147483647 w 1971"/>
                  <a:gd name="T61" fmla="*/ 2147483647 h 1276"/>
                  <a:gd name="T62" fmla="*/ 2147483647 w 1971"/>
                  <a:gd name="T63" fmla="*/ 2147483647 h 1276"/>
                  <a:gd name="T64" fmla="*/ 2147483647 w 1971"/>
                  <a:gd name="T65" fmla="*/ 2147483647 h 1276"/>
                  <a:gd name="T66" fmla="*/ 2147483647 w 1971"/>
                  <a:gd name="T67" fmla="*/ 2147483647 h 1276"/>
                  <a:gd name="T68" fmla="*/ 2147483647 w 1971"/>
                  <a:gd name="T69" fmla="*/ 2147483647 h 1276"/>
                  <a:gd name="T70" fmla="*/ 2147483647 w 1971"/>
                  <a:gd name="T71" fmla="*/ 2147483647 h 1276"/>
                  <a:gd name="T72" fmla="*/ 2147483647 w 1971"/>
                  <a:gd name="T73" fmla="*/ 2147483647 h 1276"/>
                  <a:gd name="T74" fmla="*/ 2147483647 w 1971"/>
                  <a:gd name="T75" fmla="*/ 2147483647 h 1276"/>
                  <a:gd name="T76" fmla="*/ 2147483647 w 1971"/>
                  <a:gd name="T77" fmla="*/ 2147483647 h 1276"/>
                  <a:gd name="T78" fmla="*/ 2147483647 w 1971"/>
                  <a:gd name="T79" fmla="*/ 2147483647 h 1276"/>
                  <a:gd name="T80" fmla="*/ 2147483647 w 1971"/>
                  <a:gd name="T81" fmla="*/ 2147483647 h 1276"/>
                  <a:gd name="T82" fmla="*/ 2147483647 w 1971"/>
                  <a:gd name="T83" fmla="*/ 2147483647 h 1276"/>
                  <a:gd name="T84" fmla="*/ 2147483647 w 1971"/>
                  <a:gd name="T85" fmla="*/ 2147483647 h 1276"/>
                  <a:gd name="T86" fmla="*/ 2147483647 w 1971"/>
                  <a:gd name="T87" fmla="*/ 2147483647 h 1276"/>
                  <a:gd name="T88" fmla="*/ 2147483647 w 1971"/>
                  <a:gd name="T89" fmla="*/ 2147483647 h 1276"/>
                  <a:gd name="T90" fmla="*/ 2147483647 w 1971"/>
                  <a:gd name="T91" fmla="*/ 2147483647 h 1276"/>
                  <a:gd name="T92" fmla="*/ 2147483647 w 1971"/>
                  <a:gd name="T93" fmla="*/ 2147483647 h 1276"/>
                  <a:gd name="T94" fmla="*/ 2147483647 w 1971"/>
                  <a:gd name="T95" fmla="*/ 2147483647 h 1276"/>
                  <a:gd name="T96" fmla="*/ 2147483647 w 1971"/>
                  <a:gd name="T97" fmla="*/ 2147483647 h 1276"/>
                  <a:gd name="T98" fmla="*/ 2147483647 w 1971"/>
                  <a:gd name="T99" fmla="*/ 2147483647 h 127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71"/>
                  <a:gd name="T151" fmla="*/ 0 h 1276"/>
                  <a:gd name="T152" fmla="*/ 1971 w 1971"/>
                  <a:gd name="T153" fmla="*/ 1276 h 127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71" h="1276">
                    <a:moveTo>
                      <a:pt x="0" y="0"/>
                    </a:moveTo>
                    <a:lnTo>
                      <a:pt x="10" y="3"/>
                    </a:lnTo>
                    <a:lnTo>
                      <a:pt x="20" y="13"/>
                    </a:lnTo>
                    <a:lnTo>
                      <a:pt x="30" y="28"/>
                    </a:lnTo>
                    <a:lnTo>
                      <a:pt x="40" y="50"/>
                    </a:lnTo>
                    <a:lnTo>
                      <a:pt x="50" y="78"/>
                    </a:lnTo>
                    <a:lnTo>
                      <a:pt x="60" y="112"/>
                    </a:lnTo>
                    <a:lnTo>
                      <a:pt x="69" y="150"/>
                    </a:lnTo>
                    <a:lnTo>
                      <a:pt x="79" y="193"/>
                    </a:lnTo>
                    <a:lnTo>
                      <a:pt x="89" y="242"/>
                    </a:lnTo>
                    <a:lnTo>
                      <a:pt x="99" y="293"/>
                    </a:lnTo>
                    <a:lnTo>
                      <a:pt x="109" y="349"/>
                    </a:lnTo>
                    <a:lnTo>
                      <a:pt x="119" y="406"/>
                    </a:lnTo>
                    <a:lnTo>
                      <a:pt x="129" y="467"/>
                    </a:lnTo>
                    <a:lnTo>
                      <a:pt x="139" y="529"/>
                    </a:lnTo>
                    <a:lnTo>
                      <a:pt x="149" y="593"/>
                    </a:lnTo>
                    <a:lnTo>
                      <a:pt x="159" y="656"/>
                    </a:lnTo>
                    <a:lnTo>
                      <a:pt x="168" y="720"/>
                    </a:lnTo>
                    <a:lnTo>
                      <a:pt x="179" y="783"/>
                    </a:lnTo>
                    <a:lnTo>
                      <a:pt x="189" y="844"/>
                    </a:lnTo>
                    <a:lnTo>
                      <a:pt x="198" y="903"/>
                    </a:lnTo>
                    <a:lnTo>
                      <a:pt x="208" y="960"/>
                    </a:lnTo>
                    <a:lnTo>
                      <a:pt x="218" y="1013"/>
                    </a:lnTo>
                    <a:lnTo>
                      <a:pt x="228" y="1063"/>
                    </a:lnTo>
                    <a:lnTo>
                      <a:pt x="238" y="1108"/>
                    </a:lnTo>
                    <a:lnTo>
                      <a:pt x="248" y="1149"/>
                    </a:lnTo>
                    <a:lnTo>
                      <a:pt x="257" y="1184"/>
                    </a:lnTo>
                    <a:lnTo>
                      <a:pt x="268" y="1214"/>
                    </a:lnTo>
                    <a:lnTo>
                      <a:pt x="278" y="1238"/>
                    </a:lnTo>
                    <a:lnTo>
                      <a:pt x="287" y="1257"/>
                    </a:lnTo>
                    <a:lnTo>
                      <a:pt x="297" y="1269"/>
                    </a:lnTo>
                    <a:lnTo>
                      <a:pt x="307" y="1275"/>
                    </a:lnTo>
                    <a:lnTo>
                      <a:pt x="317" y="1274"/>
                    </a:lnTo>
                    <a:lnTo>
                      <a:pt x="327" y="1268"/>
                    </a:lnTo>
                    <a:lnTo>
                      <a:pt x="337" y="1254"/>
                    </a:lnTo>
                    <a:lnTo>
                      <a:pt x="346" y="1235"/>
                    </a:lnTo>
                    <a:lnTo>
                      <a:pt x="357" y="1210"/>
                    </a:lnTo>
                    <a:lnTo>
                      <a:pt x="367" y="1179"/>
                    </a:lnTo>
                    <a:lnTo>
                      <a:pt x="377" y="1142"/>
                    </a:lnTo>
                    <a:lnTo>
                      <a:pt x="386" y="1101"/>
                    </a:lnTo>
                    <a:lnTo>
                      <a:pt x="396" y="1054"/>
                    </a:lnTo>
                    <a:lnTo>
                      <a:pt x="406" y="1004"/>
                    </a:lnTo>
                    <a:lnTo>
                      <a:pt x="416" y="950"/>
                    </a:lnTo>
                    <a:lnTo>
                      <a:pt x="426" y="893"/>
                    </a:lnTo>
                    <a:lnTo>
                      <a:pt x="436" y="834"/>
                    </a:lnTo>
                    <a:lnTo>
                      <a:pt x="446" y="772"/>
                    </a:lnTo>
                    <a:lnTo>
                      <a:pt x="456" y="709"/>
                    </a:lnTo>
                    <a:lnTo>
                      <a:pt x="466" y="646"/>
                    </a:lnTo>
                    <a:lnTo>
                      <a:pt x="475" y="582"/>
                    </a:lnTo>
                    <a:lnTo>
                      <a:pt x="485" y="519"/>
                    </a:lnTo>
                    <a:lnTo>
                      <a:pt x="495" y="457"/>
                    </a:lnTo>
                    <a:lnTo>
                      <a:pt x="505" y="397"/>
                    </a:lnTo>
                    <a:lnTo>
                      <a:pt x="515" y="339"/>
                    </a:lnTo>
                    <a:lnTo>
                      <a:pt x="525" y="284"/>
                    </a:lnTo>
                    <a:lnTo>
                      <a:pt x="535" y="233"/>
                    </a:lnTo>
                    <a:lnTo>
                      <a:pt x="545" y="186"/>
                    </a:lnTo>
                    <a:lnTo>
                      <a:pt x="555" y="143"/>
                    </a:lnTo>
                    <a:lnTo>
                      <a:pt x="564" y="105"/>
                    </a:lnTo>
                    <a:lnTo>
                      <a:pt x="574" y="73"/>
                    </a:lnTo>
                    <a:lnTo>
                      <a:pt x="584" y="46"/>
                    </a:lnTo>
                    <a:lnTo>
                      <a:pt x="594" y="25"/>
                    </a:lnTo>
                    <a:lnTo>
                      <a:pt x="604" y="11"/>
                    </a:lnTo>
                    <a:lnTo>
                      <a:pt x="614" y="2"/>
                    </a:lnTo>
                    <a:lnTo>
                      <a:pt x="624" y="0"/>
                    </a:lnTo>
                    <a:lnTo>
                      <a:pt x="634" y="4"/>
                    </a:lnTo>
                    <a:lnTo>
                      <a:pt x="644" y="15"/>
                    </a:lnTo>
                    <a:lnTo>
                      <a:pt x="654" y="32"/>
                    </a:lnTo>
                    <a:lnTo>
                      <a:pt x="663" y="55"/>
                    </a:lnTo>
                    <a:lnTo>
                      <a:pt x="673" y="83"/>
                    </a:lnTo>
                    <a:lnTo>
                      <a:pt x="683" y="117"/>
                    </a:lnTo>
                    <a:lnTo>
                      <a:pt x="693" y="157"/>
                    </a:lnTo>
                    <a:lnTo>
                      <a:pt x="703" y="201"/>
                    </a:lnTo>
                    <a:lnTo>
                      <a:pt x="713" y="250"/>
                    </a:lnTo>
                    <a:lnTo>
                      <a:pt x="723" y="302"/>
                    </a:lnTo>
                    <a:lnTo>
                      <a:pt x="733" y="358"/>
                    </a:lnTo>
                    <a:lnTo>
                      <a:pt x="743" y="416"/>
                    </a:lnTo>
                    <a:lnTo>
                      <a:pt x="752" y="478"/>
                    </a:lnTo>
                    <a:lnTo>
                      <a:pt x="762" y="540"/>
                    </a:lnTo>
                    <a:lnTo>
                      <a:pt x="772" y="603"/>
                    </a:lnTo>
                    <a:lnTo>
                      <a:pt x="782" y="667"/>
                    </a:lnTo>
                    <a:lnTo>
                      <a:pt x="792" y="730"/>
                    </a:lnTo>
                    <a:lnTo>
                      <a:pt x="802" y="793"/>
                    </a:lnTo>
                    <a:lnTo>
                      <a:pt x="812" y="854"/>
                    </a:lnTo>
                    <a:lnTo>
                      <a:pt x="822" y="913"/>
                    </a:lnTo>
                    <a:lnTo>
                      <a:pt x="832" y="969"/>
                    </a:lnTo>
                    <a:lnTo>
                      <a:pt x="841" y="1021"/>
                    </a:lnTo>
                    <a:lnTo>
                      <a:pt x="851" y="1071"/>
                    </a:lnTo>
                    <a:lnTo>
                      <a:pt x="861" y="1115"/>
                    </a:lnTo>
                    <a:lnTo>
                      <a:pt x="872" y="1155"/>
                    </a:lnTo>
                    <a:lnTo>
                      <a:pt x="881" y="1190"/>
                    </a:lnTo>
                    <a:lnTo>
                      <a:pt x="891" y="1219"/>
                    </a:lnTo>
                    <a:lnTo>
                      <a:pt x="901" y="1242"/>
                    </a:lnTo>
                    <a:lnTo>
                      <a:pt x="911" y="1259"/>
                    </a:lnTo>
                    <a:lnTo>
                      <a:pt x="921" y="1270"/>
                    </a:lnTo>
                    <a:lnTo>
                      <a:pt x="931" y="1275"/>
                    </a:lnTo>
                    <a:lnTo>
                      <a:pt x="940" y="1274"/>
                    </a:lnTo>
                    <a:lnTo>
                      <a:pt x="950" y="1266"/>
                    </a:lnTo>
                    <a:lnTo>
                      <a:pt x="961" y="1251"/>
                    </a:lnTo>
                    <a:lnTo>
                      <a:pt x="970" y="1231"/>
                    </a:lnTo>
                    <a:lnTo>
                      <a:pt x="980" y="1205"/>
                    </a:lnTo>
                    <a:lnTo>
                      <a:pt x="990" y="1173"/>
                    </a:lnTo>
                    <a:lnTo>
                      <a:pt x="1000" y="1136"/>
                    </a:lnTo>
                    <a:lnTo>
                      <a:pt x="1010" y="1093"/>
                    </a:lnTo>
                    <a:lnTo>
                      <a:pt x="1020" y="1046"/>
                    </a:lnTo>
                    <a:lnTo>
                      <a:pt x="1029" y="996"/>
                    </a:lnTo>
                    <a:lnTo>
                      <a:pt x="1039" y="941"/>
                    </a:lnTo>
                    <a:lnTo>
                      <a:pt x="1050" y="883"/>
                    </a:lnTo>
                    <a:lnTo>
                      <a:pt x="1059" y="824"/>
                    </a:lnTo>
                    <a:lnTo>
                      <a:pt x="1069" y="761"/>
                    </a:lnTo>
                    <a:lnTo>
                      <a:pt x="1079" y="698"/>
                    </a:lnTo>
                    <a:lnTo>
                      <a:pt x="1089" y="635"/>
                    </a:lnTo>
                    <a:lnTo>
                      <a:pt x="1099" y="571"/>
                    </a:lnTo>
                    <a:lnTo>
                      <a:pt x="1109" y="508"/>
                    </a:lnTo>
                    <a:lnTo>
                      <a:pt x="1119" y="447"/>
                    </a:lnTo>
                    <a:lnTo>
                      <a:pt x="1129" y="387"/>
                    </a:lnTo>
                    <a:lnTo>
                      <a:pt x="1139" y="329"/>
                    </a:lnTo>
                    <a:lnTo>
                      <a:pt x="1149" y="275"/>
                    </a:lnTo>
                    <a:lnTo>
                      <a:pt x="1158" y="225"/>
                    </a:lnTo>
                    <a:lnTo>
                      <a:pt x="1168" y="178"/>
                    </a:lnTo>
                    <a:lnTo>
                      <a:pt x="1178" y="136"/>
                    </a:lnTo>
                    <a:lnTo>
                      <a:pt x="1188" y="100"/>
                    </a:lnTo>
                    <a:lnTo>
                      <a:pt x="1198" y="68"/>
                    </a:lnTo>
                    <a:lnTo>
                      <a:pt x="1208" y="42"/>
                    </a:lnTo>
                    <a:lnTo>
                      <a:pt x="1218" y="23"/>
                    </a:lnTo>
                    <a:lnTo>
                      <a:pt x="1228" y="9"/>
                    </a:lnTo>
                    <a:lnTo>
                      <a:pt x="1238" y="2"/>
                    </a:lnTo>
                    <a:lnTo>
                      <a:pt x="1247" y="0"/>
                    </a:lnTo>
                    <a:lnTo>
                      <a:pt x="1257" y="5"/>
                    </a:lnTo>
                    <a:lnTo>
                      <a:pt x="1267" y="17"/>
                    </a:lnTo>
                    <a:lnTo>
                      <a:pt x="1277" y="35"/>
                    </a:lnTo>
                    <a:lnTo>
                      <a:pt x="1287" y="59"/>
                    </a:lnTo>
                    <a:lnTo>
                      <a:pt x="1297" y="89"/>
                    </a:lnTo>
                    <a:lnTo>
                      <a:pt x="1307" y="124"/>
                    </a:lnTo>
                    <a:lnTo>
                      <a:pt x="1317" y="164"/>
                    </a:lnTo>
                    <a:lnTo>
                      <a:pt x="1327" y="209"/>
                    </a:lnTo>
                    <a:lnTo>
                      <a:pt x="1336" y="258"/>
                    </a:lnTo>
                    <a:lnTo>
                      <a:pt x="1346" y="311"/>
                    </a:lnTo>
                    <a:lnTo>
                      <a:pt x="1356" y="368"/>
                    </a:lnTo>
                    <a:lnTo>
                      <a:pt x="1366" y="427"/>
                    </a:lnTo>
                    <a:lnTo>
                      <a:pt x="1376" y="488"/>
                    </a:lnTo>
                    <a:lnTo>
                      <a:pt x="1386" y="551"/>
                    </a:lnTo>
                    <a:lnTo>
                      <a:pt x="1396" y="614"/>
                    </a:lnTo>
                    <a:lnTo>
                      <a:pt x="1406" y="678"/>
                    </a:lnTo>
                    <a:lnTo>
                      <a:pt x="1416" y="741"/>
                    </a:lnTo>
                    <a:lnTo>
                      <a:pt x="1426" y="804"/>
                    </a:lnTo>
                    <a:lnTo>
                      <a:pt x="1435" y="864"/>
                    </a:lnTo>
                    <a:lnTo>
                      <a:pt x="1445" y="923"/>
                    </a:lnTo>
                    <a:lnTo>
                      <a:pt x="1455" y="978"/>
                    </a:lnTo>
                    <a:lnTo>
                      <a:pt x="1465" y="1030"/>
                    </a:lnTo>
                    <a:lnTo>
                      <a:pt x="1475" y="1078"/>
                    </a:lnTo>
                    <a:lnTo>
                      <a:pt x="1485" y="1122"/>
                    </a:lnTo>
                    <a:lnTo>
                      <a:pt x="1495" y="1161"/>
                    </a:lnTo>
                    <a:lnTo>
                      <a:pt x="1505" y="1195"/>
                    </a:lnTo>
                    <a:lnTo>
                      <a:pt x="1515" y="1223"/>
                    </a:lnTo>
                    <a:lnTo>
                      <a:pt x="1524" y="1246"/>
                    </a:lnTo>
                    <a:lnTo>
                      <a:pt x="1534" y="1262"/>
                    </a:lnTo>
                    <a:lnTo>
                      <a:pt x="1544" y="1272"/>
                    </a:lnTo>
                    <a:lnTo>
                      <a:pt x="1554" y="1275"/>
                    </a:lnTo>
                    <a:lnTo>
                      <a:pt x="1564" y="1273"/>
                    </a:lnTo>
                    <a:lnTo>
                      <a:pt x="1574" y="1264"/>
                    </a:lnTo>
                    <a:lnTo>
                      <a:pt x="1584" y="1248"/>
                    </a:lnTo>
                    <a:lnTo>
                      <a:pt x="1594" y="1227"/>
                    </a:lnTo>
                    <a:lnTo>
                      <a:pt x="1604" y="1200"/>
                    </a:lnTo>
                    <a:lnTo>
                      <a:pt x="1614" y="1167"/>
                    </a:lnTo>
                    <a:lnTo>
                      <a:pt x="1623" y="1129"/>
                    </a:lnTo>
                    <a:lnTo>
                      <a:pt x="1633" y="1086"/>
                    </a:lnTo>
                    <a:lnTo>
                      <a:pt x="1643" y="1038"/>
                    </a:lnTo>
                    <a:lnTo>
                      <a:pt x="1653" y="987"/>
                    </a:lnTo>
                    <a:lnTo>
                      <a:pt x="1663" y="932"/>
                    </a:lnTo>
                    <a:lnTo>
                      <a:pt x="1673" y="873"/>
                    </a:lnTo>
                    <a:lnTo>
                      <a:pt x="1683" y="813"/>
                    </a:lnTo>
                    <a:lnTo>
                      <a:pt x="1693" y="751"/>
                    </a:lnTo>
                    <a:lnTo>
                      <a:pt x="1703" y="688"/>
                    </a:lnTo>
                    <a:lnTo>
                      <a:pt x="1712" y="624"/>
                    </a:lnTo>
                    <a:lnTo>
                      <a:pt x="1722" y="561"/>
                    </a:lnTo>
                    <a:lnTo>
                      <a:pt x="1732" y="498"/>
                    </a:lnTo>
                    <a:lnTo>
                      <a:pt x="1742" y="436"/>
                    </a:lnTo>
                    <a:lnTo>
                      <a:pt x="1752" y="377"/>
                    </a:lnTo>
                    <a:lnTo>
                      <a:pt x="1762" y="320"/>
                    </a:lnTo>
                    <a:lnTo>
                      <a:pt x="1772" y="266"/>
                    </a:lnTo>
                    <a:lnTo>
                      <a:pt x="1782" y="217"/>
                    </a:lnTo>
                    <a:lnTo>
                      <a:pt x="1792" y="171"/>
                    </a:lnTo>
                    <a:lnTo>
                      <a:pt x="1801" y="130"/>
                    </a:lnTo>
                    <a:lnTo>
                      <a:pt x="1811" y="94"/>
                    </a:lnTo>
                    <a:lnTo>
                      <a:pt x="1822" y="63"/>
                    </a:lnTo>
                    <a:lnTo>
                      <a:pt x="1831" y="38"/>
                    </a:lnTo>
                    <a:lnTo>
                      <a:pt x="1841" y="20"/>
                    </a:lnTo>
                    <a:lnTo>
                      <a:pt x="1851" y="7"/>
                    </a:lnTo>
                    <a:lnTo>
                      <a:pt x="1861" y="1"/>
                    </a:lnTo>
                    <a:lnTo>
                      <a:pt x="1871" y="1"/>
                    </a:lnTo>
                    <a:lnTo>
                      <a:pt x="1881" y="7"/>
                    </a:lnTo>
                    <a:lnTo>
                      <a:pt x="1891" y="20"/>
                    </a:lnTo>
                    <a:lnTo>
                      <a:pt x="1900" y="39"/>
                    </a:lnTo>
                    <a:lnTo>
                      <a:pt x="1911" y="64"/>
                    </a:lnTo>
                    <a:lnTo>
                      <a:pt x="1921" y="94"/>
                    </a:lnTo>
                    <a:lnTo>
                      <a:pt x="1930" y="130"/>
                    </a:lnTo>
                    <a:lnTo>
                      <a:pt x="1940" y="171"/>
                    </a:lnTo>
                    <a:lnTo>
                      <a:pt x="1950" y="217"/>
                    </a:lnTo>
                    <a:lnTo>
                      <a:pt x="1960" y="267"/>
                    </a:lnTo>
                    <a:lnTo>
                      <a:pt x="1970" y="321"/>
                    </a:lnTo>
                  </a:path>
                </a:pathLst>
              </a:custGeom>
              <a:noFill/>
              <a:ln w="28575" cap="rnd">
                <a:solidFill>
                  <a:srgbClr val="FF0000"/>
                </a:solidFill>
                <a:round/>
                <a:headEnd type="none" w="sm" len="sm"/>
                <a:tailEnd type="none" w="sm" len="sm"/>
              </a:ln>
            </p:spPr>
            <p:txBody>
              <a:bodyPr/>
              <a:lstStyle/>
              <a:p>
                <a:endParaRPr lang="fr-FR"/>
              </a:p>
            </p:txBody>
          </p:sp>
          <p:sp>
            <p:nvSpPr>
              <p:cNvPr id="1024" name="ZoneTexte 1023"/>
              <p:cNvSpPr txBox="1"/>
              <p:nvPr/>
            </p:nvSpPr>
            <p:spPr>
              <a:xfrm>
                <a:off x="0" y="4763909"/>
                <a:ext cx="2298715" cy="530718"/>
              </a:xfrm>
              <a:prstGeom prst="rect">
                <a:avLst/>
              </a:prstGeom>
              <a:noFill/>
            </p:spPr>
            <p:txBody>
              <a:bodyPr wrap="none" rtlCol="0">
                <a:spAutoFit/>
              </a:bodyPr>
              <a:lstStyle/>
              <a:p>
                <a:r>
                  <a:rPr lang="fr-FR" i="1" dirty="0" smtClean="0"/>
                  <a:t>Lumière naturelle :</a:t>
                </a:r>
                <a:endParaRPr lang="fr-FR" i="1" dirty="0"/>
              </a:p>
            </p:txBody>
          </p:sp>
          <p:sp>
            <p:nvSpPr>
              <p:cNvPr id="1025" name="ZoneTexte 1024"/>
              <p:cNvSpPr txBox="1"/>
              <p:nvPr/>
            </p:nvSpPr>
            <p:spPr>
              <a:xfrm>
                <a:off x="406400" y="5650088"/>
                <a:ext cx="976321" cy="530718"/>
              </a:xfrm>
              <a:prstGeom prst="rect">
                <a:avLst/>
              </a:prstGeom>
              <a:noFill/>
            </p:spPr>
            <p:txBody>
              <a:bodyPr wrap="none" rtlCol="0">
                <a:spAutoFit/>
              </a:bodyPr>
              <a:lstStyle/>
              <a:p>
                <a:r>
                  <a:rPr lang="fr-FR" i="1" dirty="0" smtClean="0"/>
                  <a:t>Laser :</a:t>
                </a:r>
                <a:endParaRPr lang="fr-FR" i="1" dirty="0"/>
              </a:p>
            </p:txBody>
          </p:sp>
          <p:cxnSp>
            <p:nvCxnSpPr>
              <p:cNvPr id="1026" name="Connecteur droit avec flèche 1025"/>
              <p:cNvCxnSpPr/>
              <p:nvPr/>
            </p:nvCxnSpPr>
            <p:spPr>
              <a:xfrm>
                <a:off x="4255912" y="5181598"/>
                <a:ext cx="462844" cy="1588"/>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027" name="Connecteur droit avec flèche 1026"/>
              <p:cNvCxnSpPr/>
              <p:nvPr/>
            </p:nvCxnSpPr>
            <p:spPr>
              <a:xfrm flipV="1">
                <a:off x="1879601" y="6062133"/>
                <a:ext cx="5954888" cy="16935"/>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028" name="ZoneTexte 1027"/>
              <p:cNvSpPr txBox="1"/>
              <p:nvPr/>
            </p:nvSpPr>
            <p:spPr>
              <a:xfrm>
                <a:off x="3635023" y="5192887"/>
                <a:ext cx="2003287" cy="530718"/>
              </a:xfrm>
              <a:prstGeom prst="rect">
                <a:avLst/>
              </a:prstGeom>
              <a:noFill/>
            </p:spPr>
            <p:txBody>
              <a:bodyPr wrap="none" rtlCol="0">
                <a:spAutoFit/>
              </a:bodyPr>
              <a:lstStyle/>
              <a:p>
                <a:r>
                  <a:rPr lang="fr-FR" dirty="0" err="1" smtClean="0"/>
                  <a:t>Qq</a:t>
                </a:r>
                <a:r>
                  <a:rPr lang="fr-FR" dirty="0" smtClean="0"/>
                  <a:t> micromètres</a:t>
                </a:r>
                <a:endParaRPr lang="fr-FR" dirty="0"/>
              </a:p>
            </p:txBody>
          </p:sp>
          <p:sp>
            <p:nvSpPr>
              <p:cNvPr id="1029" name="Freeform 5"/>
              <p:cNvSpPr>
                <a:spLocks noChangeAspect="1"/>
              </p:cNvSpPr>
              <p:nvPr/>
            </p:nvSpPr>
            <p:spPr bwMode="auto">
              <a:xfrm>
                <a:off x="4822825" y="5749283"/>
                <a:ext cx="381353" cy="229770"/>
              </a:xfrm>
              <a:custGeom>
                <a:avLst/>
                <a:gdLst>
                  <a:gd name="T0" fmla="*/ 2147483647 w 1971"/>
                  <a:gd name="T1" fmla="*/ 2147483647 h 1276"/>
                  <a:gd name="T2" fmla="*/ 2147483647 w 1971"/>
                  <a:gd name="T3" fmla="*/ 2147483647 h 1276"/>
                  <a:gd name="T4" fmla="*/ 2147483647 w 1971"/>
                  <a:gd name="T5" fmla="*/ 2147483647 h 1276"/>
                  <a:gd name="T6" fmla="*/ 2147483647 w 1971"/>
                  <a:gd name="T7" fmla="*/ 2147483647 h 1276"/>
                  <a:gd name="T8" fmla="*/ 2147483647 w 1971"/>
                  <a:gd name="T9" fmla="*/ 2147483647 h 1276"/>
                  <a:gd name="T10" fmla="*/ 2147483647 w 1971"/>
                  <a:gd name="T11" fmla="*/ 2147483647 h 1276"/>
                  <a:gd name="T12" fmla="*/ 2147483647 w 1971"/>
                  <a:gd name="T13" fmla="*/ 2147483647 h 1276"/>
                  <a:gd name="T14" fmla="*/ 2147483647 w 1971"/>
                  <a:gd name="T15" fmla="*/ 2147483647 h 1276"/>
                  <a:gd name="T16" fmla="*/ 2147483647 w 1971"/>
                  <a:gd name="T17" fmla="*/ 2147483647 h 1276"/>
                  <a:gd name="T18" fmla="*/ 2147483647 w 1971"/>
                  <a:gd name="T19" fmla="*/ 2147483647 h 1276"/>
                  <a:gd name="T20" fmla="*/ 2147483647 w 1971"/>
                  <a:gd name="T21" fmla="*/ 2147483647 h 1276"/>
                  <a:gd name="T22" fmla="*/ 2147483647 w 1971"/>
                  <a:gd name="T23" fmla="*/ 2147483647 h 1276"/>
                  <a:gd name="T24" fmla="*/ 2147483647 w 1971"/>
                  <a:gd name="T25" fmla="*/ 2147483647 h 1276"/>
                  <a:gd name="T26" fmla="*/ 2147483647 w 1971"/>
                  <a:gd name="T27" fmla="*/ 2147483647 h 1276"/>
                  <a:gd name="T28" fmla="*/ 2147483647 w 1971"/>
                  <a:gd name="T29" fmla="*/ 2147483647 h 1276"/>
                  <a:gd name="T30" fmla="*/ 2147483647 w 1971"/>
                  <a:gd name="T31" fmla="*/ 0 h 1276"/>
                  <a:gd name="T32" fmla="*/ 2147483647 w 1971"/>
                  <a:gd name="T33" fmla="*/ 2147483647 h 1276"/>
                  <a:gd name="T34" fmla="*/ 2147483647 w 1971"/>
                  <a:gd name="T35" fmla="*/ 2147483647 h 1276"/>
                  <a:gd name="T36" fmla="*/ 2147483647 w 1971"/>
                  <a:gd name="T37" fmla="*/ 2147483647 h 1276"/>
                  <a:gd name="T38" fmla="*/ 2147483647 w 1971"/>
                  <a:gd name="T39" fmla="*/ 2147483647 h 1276"/>
                  <a:gd name="T40" fmla="*/ 2147483647 w 1971"/>
                  <a:gd name="T41" fmla="*/ 2147483647 h 1276"/>
                  <a:gd name="T42" fmla="*/ 2147483647 w 1971"/>
                  <a:gd name="T43" fmla="*/ 2147483647 h 1276"/>
                  <a:gd name="T44" fmla="*/ 2147483647 w 1971"/>
                  <a:gd name="T45" fmla="*/ 2147483647 h 1276"/>
                  <a:gd name="T46" fmla="*/ 2147483647 w 1971"/>
                  <a:gd name="T47" fmla="*/ 2147483647 h 1276"/>
                  <a:gd name="T48" fmla="*/ 2147483647 w 1971"/>
                  <a:gd name="T49" fmla="*/ 2147483647 h 1276"/>
                  <a:gd name="T50" fmla="*/ 2147483647 w 1971"/>
                  <a:gd name="T51" fmla="*/ 2147483647 h 1276"/>
                  <a:gd name="T52" fmla="*/ 2147483647 w 1971"/>
                  <a:gd name="T53" fmla="*/ 2147483647 h 1276"/>
                  <a:gd name="T54" fmla="*/ 2147483647 w 1971"/>
                  <a:gd name="T55" fmla="*/ 2147483647 h 1276"/>
                  <a:gd name="T56" fmla="*/ 2147483647 w 1971"/>
                  <a:gd name="T57" fmla="*/ 2147483647 h 1276"/>
                  <a:gd name="T58" fmla="*/ 2147483647 w 1971"/>
                  <a:gd name="T59" fmla="*/ 2147483647 h 1276"/>
                  <a:gd name="T60" fmla="*/ 2147483647 w 1971"/>
                  <a:gd name="T61" fmla="*/ 2147483647 h 1276"/>
                  <a:gd name="T62" fmla="*/ 2147483647 w 1971"/>
                  <a:gd name="T63" fmla="*/ 2147483647 h 1276"/>
                  <a:gd name="T64" fmla="*/ 2147483647 w 1971"/>
                  <a:gd name="T65" fmla="*/ 2147483647 h 1276"/>
                  <a:gd name="T66" fmla="*/ 2147483647 w 1971"/>
                  <a:gd name="T67" fmla="*/ 2147483647 h 1276"/>
                  <a:gd name="T68" fmla="*/ 2147483647 w 1971"/>
                  <a:gd name="T69" fmla="*/ 2147483647 h 1276"/>
                  <a:gd name="T70" fmla="*/ 2147483647 w 1971"/>
                  <a:gd name="T71" fmla="*/ 2147483647 h 1276"/>
                  <a:gd name="T72" fmla="*/ 2147483647 w 1971"/>
                  <a:gd name="T73" fmla="*/ 2147483647 h 1276"/>
                  <a:gd name="T74" fmla="*/ 2147483647 w 1971"/>
                  <a:gd name="T75" fmla="*/ 2147483647 h 1276"/>
                  <a:gd name="T76" fmla="*/ 2147483647 w 1971"/>
                  <a:gd name="T77" fmla="*/ 2147483647 h 1276"/>
                  <a:gd name="T78" fmla="*/ 2147483647 w 1971"/>
                  <a:gd name="T79" fmla="*/ 2147483647 h 1276"/>
                  <a:gd name="T80" fmla="*/ 2147483647 w 1971"/>
                  <a:gd name="T81" fmla="*/ 2147483647 h 1276"/>
                  <a:gd name="T82" fmla="*/ 2147483647 w 1971"/>
                  <a:gd name="T83" fmla="*/ 2147483647 h 1276"/>
                  <a:gd name="T84" fmla="*/ 2147483647 w 1971"/>
                  <a:gd name="T85" fmla="*/ 2147483647 h 1276"/>
                  <a:gd name="T86" fmla="*/ 2147483647 w 1971"/>
                  <a:gd name="T87" fmla="*/ 2147483647 h 1276"/>
                  <a:gd name="T88" fmla="*/ 2147483647 w 1971"/>
                  <a:gd name="T89" fmla="*/ 2147483647 h 1276"/>
                  <a:gd name="T90" fmla="*/ 2147483647 w 1971"/>
                  <a:gd name="T91" fmla="*/ 2147483647 h 1276"/>
                  <a:gd name="T92" fmla="*/ 2147483647 w 1971"/>
                  <a:gd name="T93" fmla="*/ 2147483647 h 1276"/>
                  <a:gd name="T94" fmla="*/ 2147483647 w 1971"/>
                  <a:gd name="T95" fmla="*/ 2147483647 h 1276"/>
                  <a:gd name="T96" fmla="*/ 2147483647 w 1971"/>
                  <a:gd name="T97" fmla="*/ 2147483647 h 1276"/>
                  <a:gd name="T98" fmla="*/ 2147483647 w 1971"/>
                  <a:gd name="T99" fmla="*/ 2147483647 h 127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71"/>
                  <a:gd name="T151" fmla="*/ 0 h 1276"/>
                  <a:gd name="T152" fmla="*/ 1971 w 1971"/>
                  <a:gd name="T153" fmla="*/ 1276 h 127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71" h="1276">
                    <a:moveTo>
                      <a:pt x="0" y="0"/>
                    </a:moveTo>
                    <a:lnTo>
                      <a:pt x="10" y="3"/>
                    </a:lnTo>
                    <a:lnTo>
                      <a:pt x="20" y="13"/>
                    </a:lnTo>
                    <a:lnTo>
                      <a:pt x="30" y="28"/>
                    </a:lnTo>
                    <a:lnTo>
                      <a:pt x="40" y="50"/>
                    </a:lnTo>
                    <a:lnTo>
                      <a:pt x="50" y="78"/>
                    </a:lnTo>
                    <a:lnTo>
                      <a:pt x="60" y="112"/>
                    </a:lnTo>
                    <a:lnTo>
                      <a:pt x="69" y="150"/>
                    </a:lnTo>
                    <a:lnTo>
                      <a:pt x="79" y="193"/>
                    </a:lnTo>
                    <a:lnTo>
                      <a:pt x="89" y="242"/>
                    </a:lnTo>
                    <a:lnTo>
                      <a:pt x="99" y="293"/>
                    </a:lnTo>
                    <a:lnTo>
                      <a:pt x="109" y="349"/>
                    </a:lnTo>
                    <a:lnTo>
                      <a:pt x="119" y="406"/>
                    </a:lnTo>
                    <a:lnTo>
                      <a:pt x="129" y="467"/>
                    </a:lnTo>
                    <a:lnTo>
                      <a:pt x="139" y="529"/>
                    </a:lnTo>
                    <a:lnTo>
                      <a:pt x="149" y="593"/>
                    </a:lnTo>
                    <a:lnTo>
                      <a:pt x="159" y="656"/>
                    </a:lnTo>
                    <a:lnTo>
                      <a:pt x="168" y="720"/>
                    </a:lnTo>
                    <a:lnTo>
                      <a:pt x="179" y="783"/>
                    </a:lnTo>
                    <a:lnTo>
                      <a:pt x="189" y="844"/>
                    </a:lnTo>
                    <a:lnTo>
                      <a:pt x="198" y="903"/>
                    </a:lnTo>
                    <a:lnTo>
                      <a:pt x="208" y="960"/>
                    </a:lnTo>
                    <a:lnTo>
                      <a:pt x="218" y="1013"/>
                    </a:lnTo>
                    <a:lnTo>
                      <a:pt x="228" y="1063"/>
                    </a:lnTo>
                    <a:lnTo>
                      <a:pt x="238" y="1108"/>
                    </a:lnTo>
                    <a:lnTo>
                      <a:pt x="248" y="1149"/>
                    </a:lnTo>
                    <a:lnTo>
                      <a:pt x="257" y="1184"/>
                    </a:lnTo>
                    <a:lnTo>
                      <a:pt x="268" y="1214"/>
                    </a:lnTo>
                    <a:lnTo>
                      <a:pt x="278" y="1238"/>
                    </a:lnTo>
                    <a:lnTo>
                      <a:pt x="287" y="1257"/>
                    </a:lnTo>
                    <a:lnTo>
                      <a:pt x="297" y="1269"/>
                    </a:lnTo>
                    <a:lnTo>
                      <a:pt x="307" y="1275"/>
                    </a:lnTo>
                    <a:lnTo>
                      <a:pt x="317" y="1274"/>
                    </a:lnTo>
                    <a:lnTo>
                      <a:pt x="327" y="1268"/>
                    </a:lnTo>
                    <a:lnTo>
                      <a:pt x="337" y="1254"/>
                    </a:lnTo>
                    <a:lnTo>
                      <a:pt x="346" y="1235"/>
                    </a:lnTo>
                    <a:lnTo>
                      <a:pt x="357" y="1210"/>
                    </a:lnTo>
                    <a:lnTo>
                      <a:pt x="367" y="1179"/>
                    </a:lnTo>
                    <a:lnTo>
                      <a:pt x="377" y="1142"/>
                    </a:lnTo>
                    <a:lnTo>
                      <a:pt x="386" y="1101"/>
                    </a:lnTo>
                    <a:lnTo>
                      <a:pt x="396" y="1054"/>
                    </a:lnTo>
                    <a:lnTo>
                      <a:pt x="406" y="1004"/>
                    </a:lnTo>
                    <a:lnTo>
                      <a:pt x="416" y="950"/>
                    </a:lnTo>
                    <a:lnTo>
                      <a:pt x="426" y="893"/>
                    </a:lnTo>
                    <a:lnTo>
                      <a:pt x="436" y="834"/>
                    </a:lnTo>
                    <a:lnTo>
                      <a:pt x="446" y="772"/>
                    </a:lnTo>
                    <a:lnTo>
                      <a:pt x="456" y="709"/>
                    </a:lnTo>
                    <a:lnTo>
                      <a:pt x="466" y="646"/>
                    </a:lnTo>
                    <a:lnTo>
                      <a:pt x="475" y="582"/>
                    </a:lnTo>
                    <a:lnTo>
                      <a:pt x="485" y="519"/>
                    </a:lnTo>
                    <a:lnTo>
                      <a:pt x="495" y="457"/>
                    </a:lnTo>
                    <a:lnTo>
                      <a:pt x="505" y="397"/>
                    </a:lnTo>
                    <a:lnTo>
                      <a:pt x="515" y="339"/>
                    </a:lnTo>
                    <a:lnTo>
                      <a:pt x="525" y="284"/>
                    </a:lnTo>
                    <a:lnTo>
                      <a:pt x="535" y="233"/>
                    </a:lnTo>
                    <a:lnTo>
                      <a:pt x="545" y="186"/>
                    </a:lnTo>
                    <a:lnTo>
                      <a:pt x="555" y="143"/>
                    </a:lnTo>
                    <a:lnTo>
                      <a:pt x="564" y="105"/>
                    </a:lnTo>
                    <a:lnTo>
                      <a:pt x="574" y="73"/>
                    </a:lnTo>
                    <a:lnTo>
                      <a:pt x="584" y="46"/>
                    </a:lnTo>
                    <a:lnTo>
                      <a:pt x="594" y="25"/>
                    </a:lnTo>
                    <a:lnTo>
                      <a:pt x="604" y="11"/>
                    </a:lnTo>
                    <a:lnTo>
                      <a:pt x="614" y="2"/>
                    </a:lnTo>
                    <a:lnTo>
                      <a:pt x="624" y="0"/>
                    </a:lnTo>
                    <a:lnTo>
                      <a:pt x="634" y="4"/>
                    </a:lnTo>
                    <a:lnTo>
                      <a:pt x="644" y="15"/>
                    </a:lnTo>
                    <a:lnTo>
                      <a:pt x="654" y="32"/>
                    </a:lnTo>
                    <a:lnTo>
                      <a:pt x="663" y="55"/>
                    </a:lnTo>
                    <a:lnTo>
                      <a:pt x="673" y="83"/>
                    </a:lnTo>
                    <a:lnTo>
                      <a:pt x="683" y="117"/>
                    </a:lnTo>
                    <a:lnTo>
                      <a:pt x="693" y="157"/>
                    </a:lnTo>
                    <a:lnTo>
                      <a:pt x="703" y="201"/>
                    </a:lnTo>
                    <a:lnTo>
                      <a:pt x="713" y="250"/>
                    </a:lnTo>
                    <a:lnTo>
                      <a:pt x="723" y="302"/>
                    </a:lnTo>
                    <a:lnTo>
                      <a:pt x="733" y="358"/>
                    </a:lnTo>
                    <a:lnTo>
                      <a:pt x="743" y="416"/>
                    </a:lnTo>
                    <a:lnTo>
                      <a:pt x="752" y="478"/>
                    </a:lnTo>
                    <a:lnTo>
                      <a:pt x="762" y="540"/>
                    </a:lnTo>
                    <a:lnTo>
                      <a:pt x="772" y="603"/>
                    </a:lnTo>
                    <a:lnTo>
                      <a:pt x="782" y="667"/>
                    </a:lnTo>
                    <a:lnTo>
                      <a:pt x="792" y="730"/>
                    </a:lnTo>
                    <a:lnTo>
                      <a:pt x="802" y="793"/>
                    </a:lnTo>
                    <a:lnTo>
                      <a:pt x="812" y="854"/>
                    </a:lnTo>
                    <a:lnTo>
                      <a:pt x="822" y="913"/>
                    </a:lnTo>
                    <a:lnTo>
                      <a:pt x="832" y="969"/>
                    </a:lnTo>
                    <a:lnTo>
                      <a:pt x="841" y="1021"/>
                    </a:lnTo>
                    <a:lnTo>
                      <a:pt x="851" y="1071"/>
                    </a:lnTo>
                    <a:lnTo>
                      <a:pt x="861" y="1115"/>
                    </a:lnTo>
                    <a:lnTo>
                      <a:pt x="872" y="1155"/>
                    </a:lnTo>
                    <a:lnTo>
                      <a:pt x="881" y="1190"/>
                    </a:lnTo>
                    <a:lnTo>
                      <a:pt x="891" y="1219"/>
                    </a:lnTo>
                    <a:lnTo>
                      <a:pt x="901" y="1242"/>
                    </a:lnTo>
                    <a:lnTo>
                      <a:pt x="911" y="1259"/>
                    </a:lnTo>
                    <a:lnTo>
                      <a:pt x="921" y="1270"/>
                    </a:lnTo>
                    <a:lnTo>
                      <a:pt x="931" y="1275"/>
                    </a:lnTo>
                    <a:lnTo>
                      <a:pt x="940" y="1274"/>
                    </a:lnTo>
                    <a:lnTo>
                      <a:pt x="950" y="1266"/>
                    </a:lnTo>
                    <a:lnTo>
                      <a:pt x="961" y="1251"/>
                    </a:lnTo>
                    <a:lnTo>
                      <a:pt x="970" y="1231"/>
                    </a:lnTo>
                    <a:lnTo>
                      <a:pt x="980" y="1205"/>
                    </a:lnTo>
                    <a:lnTo>
                      <a:pt x="990" y="1173"/>
                    </a:lnTo>
                    <a:lnTo>
                      <a:pt x="1000" y="1136"/>
                    </a:lnTo>
                    <a:lnTo>
                      <a:pt x="1010" y="1093"/>
                    </a:lnTo>
                    <a:lnTo>
                      <a:pt x="1020" y="1046"/>
                    </a:lnTo>
                    <a:lnTo>
                      <a:pt x="1029" y="996"/>
                    </a:lnTo>
                    <a:lnTo>
                      <a:pt x="1039" y="941"/>
                    </a:lnTo>
                    <a:lnTo>
                      <a:pt x="1050" y="883"/>
                    </a:lnTo>
                    <a:lnTo>
                      <a:pt x="1059" y="824"/>
                    </a:lnTo>
                    <a:lnTo>
                      <a:pt x="1069" y="761"/>
                    </a:lnTo>
                    <a:lnTo>
                      <a:pt x="1079" y="698"/>
                    </a:lnTo>
                    <a:lnTo>
                      <a:pt x="1089" y="635"/>
                    </a:lnTo>
                    <a:lnTo>
                      <a:pt x="1099" y="571"/>
                    </a:lnTo>
                    <a:lnTo>
                      <a:pt x="1109" y="508"/>
                    </a:lnTo>
                    <a:lnTo>
                      <a:pt x="1119" y="447"/>
                    </a:lnTo>
                    <a:lnTo>
                      <a:pt x="1129" y="387"/>
                    </a:lnTo>
                    <a:lnTo>
                      <a:pt x="1139" y="329"/>
                    </a:lnTo>
                    <a:lnTo>
                      <a:pt x="1149" y="275"/>
                    </a:lnTo>
                    <a:lnTo>
                      <a:pt x="1158" y="225"/>
                    </a:lnTo>
                    <a:lnTo>
                      <a:pt x="1168" y="178"/>
                    </a:lnTo>
                    <a:lnTo>
                      <a:pt x="1178" y="136"/>
                    </a:lnTo>
                    <a:lnTo>
                      <a:pt x="1188" y="100"/>
                    </a:lnTo>
                    <a:lnTo>
                      <a:pt x="1198" y="68"/>
                    </a:lnTo>
                    <a:lnTo>
                      <a:pt x="1208" y="42"/>
                    </a:lnTo>
                    <a:lnTo>
                      <a:pt x="1218" y="23"/>
                    </a:lnTo>
                    <a:lnTo>
                      <a:pt x="1228" y="9"/>
                    </a:lnTo>
                    <a:lnTo>
                      <a:pt x="1238" y="2"/>
                    </a:lnTo>
                    <a:lnTo>
                      <a:pt x="1247" y="0"/>
                    </a:lnTo>
                    <a:lnTo>
                      <a:pt x="1257" y="5"/>
                    </a:lnTo>
                    <a:lnTo>
                      <a:pt x="1267" y="17"/>
                    </a:lnTo>
                    <a:lnTo>
                      <a:pt x="1277" y="35"/>
                    </a:lnTo>
                    <a:lnTo>
                      <a:pt x="1287" y="59"/>
                    </a:lnTo>
                    <a:lnTo>
                      <a:pt x="1297" y="89"/>
                    </a:lnTo>
                    <a:lnTo>
                      <a:pt x="1307" y="124"/>
                    </a:lnTo>
                    <a:lnTo>
                      <a:pt x="1317" y="164"/>
                    </a:lnTo>
                    <a:lnTo>
                      <a:pt x="1327" y="209"/>
                    </a:lnTo>
                    <a:lnTo>
                      <a:pt x="1336" y="258"/>
                    </a:lnTo>
                    <a:lnTo>
                      <a:pt x="1346" y="311"/>
                    </a:lnTo>
                    <a:lnTo>
                      <a:pt x="1356" y="368"/>
                    </a:lnTo>
                    <a:lnTo>
                      <a:pt x="1366" y="427"/>
                    </a:lnTo>
                    <a:lnTo>
                      <a:pt x="1376" y="488"/>
                    </a:lnTo>
                    <a:lnTo>
                      <a:pt x="1386" y="551"/>
                    </a:lnTo>
                    <a:lnTo>
                      <a:pt x="1396" y="614"/>
                    </a:lnTo>
                    <a:lnTo>
                      <a:pt x="1406" y="678"/>
                    </a:lnTo>
                    <a:lnTo>
                      <a:pt x="1416" y="741"/>
                    </a:lnTo>
                    <a:lnTo>
                      <a:pt x="1426" y="804"/>
                    </a:lnTo>
                    <a:lnTo>
                      <a:pt x="1435" y="864"/>
                    </a:lnTo>
                    <a:lnTo>
                      <a:pt x="1445" y="923"/>
                    </a:lnTo>
                    <a:lnTo>
                      <a:pt x="1455" y="978"/>
                    </a:lnTo>
                    <a:lnTo>
                      <a:pt x="1465" y="1030"/>
                    </a:lnTo>
                    <a:lnTo>
                      <a:pt x="1475" y="1078"/>
                    </a:lnTo>
                    <a:lnTo>
                      <a:pt x="1485" y="1122"/>
                    </a:lnTo>
                    <a:lnTo>
                      <a:pt x="1495" y="1161"/>
                    </a:lnTo>
                    <a:lnTo>
                      <a:pt x="1505" y="1195"/>
                    </a:lnTo>
                    <a:lnTo>
                      <a:pt x="1515" y="1223"/>
                    </a:lnTo>
                    <a:lnTo>
                      <a:pt x="1524" y="1246"/>
                    </a:lnTo>
                    <a:lnTo>
                      <a:pt x="1534" y="1262"/>
                    </a:lnTo>
                    <a:lnTo>
                      <a:pt x="1544" y="1272"/>
                    </a:lnTo>
                    <a:lnTo>
                      <a:pt x="1554" y="1275"/>
                    </a:lnTo>
                    <a:lnTo>
                      <a:pt x="1564" y="1273"/>
                    </a:lnTo>
                    <a:lnTo>
                      <a:pt x="1574" y="1264"/>
                    </a:lnTo>
                    <a:lnTo>
                      <a:pt x="1584" y="1248"/>
                    </a:lnTo>
                    <a:lnTo>
                      <a:pt x="1594" y="1227"/>
                    </a:lnTo>
                    <a:lnTo>
                      <a:pt x="1604" y="1200"/>
                    </a:lnTo>
                    <a:lnTo>
                      <a:pt x="1614" y="1167"/>
                    </a:lnTo>
                    <a:lnTo>
                      <a:pt x="1623" y="1129"/>
                    </a:lnTo>
                    <a:lnTo>
                      <a:pt x="1633" y="1086"/>
                    </a:lnTo>
                    <a:lnTo>
                      <a:pt x="1643" y="1038"/>
                    </a:lnTo>
                    <a:lnTo>
                      <a:pt x="1653" y="987"/>
                    </a:lnTo>
                    <a:lnTo>
                      <a:pt x="1663" y="932"/>
                    </a:lnTo>
                    <a:lnTo>
                      <a:pt x="1673" y="873"/>
                    </a:lnTo>
                    <a:lnTo>
                      <a:pt x="1683" y="813"/>
                    </a:lnTo>
                    <a:lnTo>
                      <a:pt x="1693" y="751"/>
                    </a:lnTo>
                    <a:lnTo>
                      <a:pt x="1703" y="688"/>
                    </a:lnTo>
                    <a:lnTo>
                      <a:pt x="1712" y="624"/>
                    </a:lnTo>
                    <a:lnTo>
                      <a:pt x="1722" y="561"/>
                    </a:lnTo>
                    <a:lnTo>
                      <a:pt x="1732" y="498"/>
                    </a:lnTo>
                    <a:lnTo>
                      <a:pt x="1742" y="436"/>
                    </a:lnTo>
                    <a:lnTo>
                      <a:pt x="1752" y="377"/>
                    </a:lnTo>
                    <a:lnTo>
                      <a:pt x="1762" y="320"/>
                    </a:lnTo>
                    <a:lnTo>
                      <a:pt x="1772" y="266"/>
                    </a:lnTo>
                    <a:lnTo>
                      <a:pt x="1782" y="217"/>
                    </a:lnTo>
                    <a:lnTo>
                      <a:pt x="1792" y="171"/>
                    </a:lnTo>
                    <a:lnTo>
                      <a:pt x="1801" y="130"/>
                    </a:lnTo>
                    <a:lnTo>
                      <a:pt x="1811" y="94"/>
                    </a:lnTo>
                    <a:lnTo>
                      <a:pt x="1822" y="63"/>
                    </a:lnTo>
                    <a:lnTo>
                      <a:pt x="1831" y="38"/>
                    </a:lnTo>
                    <a:lnTo>
                      <a:pt x="1841" y="20"/>
                    </a:lnTo>
                    <a:lnTo>
                      <a:pt x="1851" y="7"/>
                    </a:lnTo>
                    <a:lnTo>
                      <a:pt x="1861" y="1"/>
                    </a:lnTo>
                    <a:lnTo>
                      <a:pt x="1871" y="1"/>
                    </a:lnTo>
                    <a:lnTo>
                      <a:pt x="1881" y="7"/>
                    </a:lnTo>
                    <a:lnTo>
                      <a:pt x="1891" y="20"/>
                    </a:lnTo>
                    <a:lnTo>
                      <a:pt x="1900" y="39"/>
                    </a:lnTo>
                    <a:lnTo>
                      <a:pt x="1911" y="64"/>
                    </a:lnTo>
                    <a:lnTo>
                      <a:pt x="1921" y="94"/>
                    </a:lnTo>
                    <a:lnTo>
                      <a:pt x="1930" y="130"/>
                    </a:lnTo>
                    <a:lnTo>
                      <a:pt x="1940" y="171"/>
                    </a:lnTo>
                    <a:lnTo>
                      <a:pt x="1950" y="217"/>
                    </a:lnTo>
                    <a:lnTo>
                      <a:pt x="1960" y="267"/>
                    </a:lnTo>
                    <a:lnTo>
                      <a:pt x="1970" y="321"/>
                    </a:lnTo>
                  </a:path>
                </a:pathLst>
              </a:custGeom>
              <a:noFill/>
              <a:ln w="28575" cap="rnd">
                <a:solidFill>
                  <a:srgbClr val="FF0000"/>
                </a:solidFill>
                <a:round/>
                <a:headEnd type="none" w="sm" len="sm"/>
                <a:tailEnd type="none" w="sm" len="sm"/>
              </a:ln>
            </p:spPr>
            <p:txBody>
              <a:bodyPr/>
              <a:lstStyle/>
              <a:p>
                <a:endParaRPr lang="fr-FR"/>
              </a:p>
            </p:txBody>
          </p:sp>
          <p:sp>
            <p:nvSpPr>
              <p:cNvPr id="1030" name="Freeform 5"/>
              <p:cNvSpPr>
                <a:spLocks noChangeAspect="1"/>
              </p:cNvSpPr>
              <p:nvPr/>
            </p:nvSpPr>
            <p:spPr bwMode="auto">
              <a:xfrm>
                <a:off x="5188101" y="5749283"/>
                <a:ext cx="381353" cy="229770"/>
              </a:xfrm>
              <a:custGeom>
                <a:avLst/>
                <a:gdLst>
                  <a:gd name="T0" fmla="*/ 2147483647 w 1971"/>
                  <a:gd name="T1" fmla="*/ 2147483647 h 1276"/>
                  <a:gd name="T2" fmla="*/ 2147483647 w 1971"/>
                  <a:gd name="T3" fmla="*/ 2147483647 h 1276"/>
                  <a:gd name="T4" fmla="*/ 2147483647 w 1971"/>
                  <a:gd name="T5" fmla="*/ 2147483647 h 1276"/>
                  <a:gd name="T6" fmla="*/ 2147483647 w 1971"/>
                  <a:gd name="T7" fmla="*/ 2147483647 h 1276"/>
                  <a:gd name="T8" fmla="*/ 2147483647 w 1971"/>
                  <a:gd name="T9" fmla="*/ 2147483647 h 1276"/>
                  <a:gd name="T10" fmla="*/ 2147483647 w 1971"/>
                  <a:gd name="T11" fmla="*/ 2147483647 h 1276"/>
                  <a:gd name="T12" fmla="*/ 2147483647 w 1971"/>
                  <a:gd name="T13" fmla="*/ 2147483647 h 1276"/>
                  <a:gd name="T14" fmla="*/ 2147483647 w 1971"/>
                  <a:gd name="T15" fmla="*/ 2147483647 h 1276"/>
                  <a:gd name="T16" fmla="*/ 2147483647 w 1971"/>
                  <a:gd name="T17" fmla="*/ 2147483647 h 1276"/>
                  <a:gd name="T18" fmla="*/ 2147483647 w 1971"/>
                  <a:gd name="T19" fmla="*/ 2147483647 h 1276"/>
                  <a:gd name="T20" fmla="*/ 2147483647 w 1971"/>
                  <a:gd name="T21" fmla="*/ 2147483647 h 1276"/>
                  <a:gd name="T22" fmla="*/ 2147483647 w 1971"/>
                  <a:gd name="T23" fmla="*/ 2147483647 h 1276"/>
                  <a:gd name="T24" fmla="*/ 2147483647 w 1971"/>
                  <a:gd name="T25" fmla="*/ 2147483647 h 1276"/>
                  <a:gd name="T26" fmla="*/ 2147483647 w 1971"/>
                  <a:gd name="T27" fmla="*/ 2147483647 h 1276"/>
                  <a:gd name="T28" fmla="*/ 2147483647 w 1971"/>
                  <a:gd name="T29" fmla="*/ 2147483647 h 1276"/>
                  <a:gd name="T30" fmla="*/ 2147483647 w 1971"/>
                  <a:gd name="T31" fmla="*/ 0 h 1276"/>
                  <a:gd name="T32" fmla="*/ 2147483647 w 1971"/>
                  <a:gd name="T33" fmla="*/ 2147483647 h 1276"/>
                  <a:gd name="T34" fmla="*/ 2147483647 w 1971"/>
                  <a:gd name="T35" fmla="*/ 2147483647 h 1276"/>
                  <a:gd name="T36" fmla="*/ 2147483647 w 1971"/>
                  <a:gd name="T37" fmla="*/ 2147483647 h 1276"/>
                  <a:gd name="T38" fmla="*/ 2147483647 w 1971"/>
                  <a:gd name="T39" fmla="*/ 2147483647 h 1276"/>
                  <a:gd name="T40" fmla="*/ 2147483647 w 1971"/>
                  <a:gd name="T41" fmla="*/ 2147483647 h 1276"/>
                  <a:gd name="T42" fmla="*/ 2147483647 w 1971"/>
                  <a:gd name="T43" fmla="*/ 2147483647 h 1276"/>
                  <a:gd name="T44" fmla="*/ 2147483647 w 1971"/>
                  <a:gd name="T45" fmla="*/ 2147483647 h 1276"/>
                  <a:gd name="T46" fmla="*/ 2147483647 w 1971"/>
                  <a:gd name="T47" fmla="*/ 2147483647 h 1276"/>
                  <a:gd name="T48" fmla="*/ 2147483647 w 1971"/>
                  <a:gd name="T49" fmla="*/ 2147483647 h 1276"/>
                  <a:gd name="T50" fmla="*/ 2147483647 w 1971"/>
                  <a:gd name="T51" fmla="*/ 2147483647 h 1276"/>
                  <a:gd name="T52" fmla="*/ 2147483647 w 1971"/>
                  <a:gd name="T53" fmla="*/ 2147483647 h 1276"/>
                  <a:gd name="T54" fmla="*/ 2147483647 w 1971"/>
                  <a:gd name="T55" fmla="*/ 2147483647 h 1276"/>
                  <a:gd name="T56" fmla="*/ 2147483647 w 1971"/>
                  <a:gd name="T57" fmla="*/ 2147483647 h 1276"/>
                  <a:gd name="T58" fmla="*/ 2147483647 w 1971"/>
                  <a:gd name="T59" fmla="*/ 2147483647 h 1276"/>
                  <a:gd name="T60" fmla="*/ 2147483647 w 1971"/>
                  <a:gd name="T61" fmla="*/ 2147483647 h 1276"/>
                  <a:gd name="T62" fmla="*/ 2147483647 w 1971"/>
                  <a:gd name="T63" fmla="*/ 2147483647 h 1276"/>
                  <a:gd name="T64" fmla="*/ 2147483647 w 1971"/>
                  <a:gd name="T65" fmla="*/ 2147483647 h 1276"/>
                  <a:gd name="T66" fmla="*/ 2147483647 w 1971"/>
                  <a:gd name="T67" fmla="*/ 2147483647 h 1276"/>
                  <a:gd name="T68" fmla="*/ 2147483647 w 1971"/>
                  <a:gd name="T69" fmla="*/ 2147483647 h 1276"/>
                  <a:gd name="T70" fmla="*/ 2147483647 w 1971"/>
                  <a:gd name="T71" fmla="*/ 2147483647 h 1276"/>
                  <a:gd name="T72" fmla="*/ 2147483647 w 1971"/>
                  <a:gd name="T73" fmla="*/ 2147483647 h 1276"/>
                  <a:gd name="T74" fmla="*/ 2147483647 w 1971"/>
                  <a:gd name="T75" fmla="*/ 2147483647 h 1276"/>
                  <a:gd name="T76" fmla="*/ 2147483647 w 1971"/>
                  <a:gd name="T77" fmla="*/ 2147483647 h 1276"/>
                  <a:gd name="T78" fmla="*/ 2147483647 w 1971"/>
                  <a:gd name="T79" fmla="*/ 2147483647 h 1276"/>
                  <a:gd name="T80" fmla="*/ 2147483647 w 1971"/>
                  <a:gd name="T81" fmla="*/ 2147483647 h 1276"/>
                  <a:gd name="T82" fmla="*/ 2147483647 w 1971"/>
                  <a:gd name="T83" fmla="*/ 2147483647 h 1276"/>
                  <a:gd name="T84" fmla="*/ 2147483647 w 1971"/>
                  <a:gd name="T85" fmla="*/ 2147483647 h 1276"/>
                  <a:gd name="T86" fmla="*/ 2147483647 w 1971"/>
                  <a:gd name="T87" fmla="*/ 2147483647 h 1276"/>
                  <a:gd name="T88" fmla="*/ 2147483647 w 1971"/>
                  <a:gd name="T89" fmla="*/ 2147483647 h 1276"/>
                  <a:gd name="T90" fmla="*/ 2147483647 w 1971"/>
                  <a:gd name="T91" fmla="*/ 2147483647 h 1276"/>
                  <a:gd name="T92" fmla="*/ 2147483647 w 1971"/>
                  <a:gd name="T93" fmla="*/ 2147483647 h 1276"/>
                  <a:gd name="T94" fmla="*/ 2147483647 w 1971"/>
                  <a:gd name="T95" fmla="*/ 2147483647 h 1276"/>
                  <a:gd name="T96" fmla="*/ 2147483647 w 1971"/>
                  <a:gd name="T97" fmla="*/ 2147483647 h 1276"/>
                  <a:gd name="T98" fmla="*/ 2147483647 w 1971"/>
                  <a:gd name="T99" fmla="*/ 2147483647 h 127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71"/>
                  <a:gd name="T151" fmla="*/ 0 h 1276"/>
                  <a:gd name="T152" fmla="*/ 1971 w 1971"/>
                  <a:gd name="T153" fmla="*/ 1276 h 127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71" h="1276">
                    <a:moveTo>
                      <a:pt x="0" y="0"/>
                    </a:moveTo>
                    <a:lnTo>
                      <a:pt x="10" y="3"/>
                    </a:lnTo>
                    <a:lnTo>
                      <a:pt x="20" y="13"/>
                    </a:lnTo>
                    <a:lnTo>
                      <a:pt x="30" y="28"/>
                    </a:lnTo>
                    <a:lnTo>
                      <a:pt x="40" y="50"/>
                    </a:lnTo>
                    <a:lnTo>
                      <a:pt x="50" y="78"/>
                    </a:lnTo>
                    <a:lnTo>
                      <a:pt x="60" y="112"/>
                    </a:lnTo>
                    <a:lnTo>
                      <a:pt x="69" y="150"/>
                    </a:lnTo>
                    <a:lnTo>
                      <a:pt x="79" y="193"/>
                    </a:lnTo>
                    <a:lnTo>
                      <a:pt x="89" y="242"/>
                    </a:lnTo>
                    <a:lnTo>
                      <a:pt x="99" y="293"/>
                    </a:lnTo>
                    <a:lnTo>
                      <a:pt x="109" y="349"/>
                    </a:lnTo>
                    <a:lnTo>
                      <a:pt x="119" y="406"/>
                    </a:lnTo>
                    <a:lnTo>
                      <a:pt x="129" y="467"/>
                    </a:lnTo>
                    <a:lnTo>
                      <a:pt x="139" y="529"/>
                    </a:lnTo>
                    <a:lnTo>
                      <a:pt x="149" y="593"/>
                    </a:lnTo>
                    <a:lnTo>
                      <a:pt x="159" y="656"/>
                    </a:lnTo>
                    <a:lnTo>
                      <a:pt x="168" y="720"/>
                    </a:lnTo>
                    <a:lnTo>
                      <a:pt x="179" y="783"/>
                    </a:lnTo>
                    <a:lnTo>
                      <a:pt x="189" y="844"/>
                    </a:lnTo>
                    <a:lnTo>
                      <a:pt x="198" y="903"/>
                    </a:lnTo>
                    <a:lnTo>
                      <a:pt x="208" y="960"/>
                    </a:lnTo>
                    <a:lnTo>
                      <a:pt x="218" y="1013"/>
                    </a:lnTo>
                    <a:lnTo>
                      <a:pt x="228" y="1063"/>
                    </a:lnTo>
                    <a:lnTo>
                      <a:pt x="238" y="1108"/>
                    </a:lnTo>
                    <a:lnTo>
                      <a:pt x="248" y="1149"/>
                    </a:lnTo>
                    <a:lnTo>
                      <a:pt x="257" y="1184"/>
                    </a:lnTo>
                    <a:lnTo>
                      <a:pt x="268" y="1214"/>
                    </a:lnTo>
                    <a:lnTo>
                      <a:pt x="278" y="1238"/>
                    </a:lnTo>
                    <a:lnTo>
                      <a:pt x="287" y="1257"/>
                    </a:lnTo>
                    <a:lnTo>
                      <a:pt x="297" y="1269"/>
                    </a:lnTo>
                    <a:lnTo>
                      <a:pt x="307" y="1275"/>
                    </a:lnTo>
                    <a:lnTo>
                      <a:pt x="317" y="1274"/>
                    </a:lnTo>
                    <a:lnTo>
                      <a:pt x="327" y="1268"/>
                    </a:lnTo>
                    <a:lnTo>
                      <a:pt x="337" y="1254"/>
                    </a:lnTo>
                    <a:lnTo>
                      <a:pt x="346" y="1235"/>
                    </a:lnTo>
                    <a:lnTo>
                      <a:pt x="357" y="1210"/>
                    </a:lnTo>
                    <a:lnTo>
                      <a:pt x="367" y="1179"/>
                    </a:lnTo>
                    <a:lnTo>
                      <a:pt x="377" y="1142"/>
                    </a:lnTo>
                    <a:lnTo>
                      <a:pt x="386" y="1101"/>
                    </a:lnTo>
                    <a:lnTo>
                      <a:pt x="396" y="1054"/>
                    </a:lnTo>
                    <a:lnTo>
                      <a:pt x="406" y="1004"/>
                    </a:lnTo>
                    <a:lnTo>
                      <a:pt x="416" y="950"/>
                    </a:lnTo>
                    <a:lnTo>
                      <a:pt x="426" y="893"/>
                    </a:lnTo>
                    <a:lnTo>
                      <a:pt x="436" y="834"/>
                    </a:lnTo>
                    <a:lnTo>
                      <a:pt x="446" y="772"/>
                    </a:lnTo>
                    <a:lnTo>
                      <a:pt x="456" y="709"/>
                    </a:lnTo>
                    <a:lnTo>
                      <a:pt x="466" y="646"/>
                    </a:lnTo>
                    <a:lnTo>
                      <a:pt x="475" y="582"/>
                    </a:lnTo>
                    <a:lnTo>
                      <a:pt x="485" y="519"/>
                    </a:lnTo>
                    <a:lnTo>
                      <a:pt x="495" y="457"/>
                    </a:lnTo>
                    <a:lnTo>
                      <a:pt x="505" y="397"/>
                    </a:lnTo>
                    <a:lnTo>
                      <a:pt x="515" y="339"/>
                    </a:lnTo>
                    <a:lnTo>
                      <a:pt x="525" y="284"/>
                    </a:lnTo>
                    <a:lnTo>
                      <a:pt x="535" y="233"/>
                    </a:lnTo>
                    <a:lnTo>
                      <a:pt x="545" y="186"/>
                    </a:lnTo>
                    <a:lnTo>
                      <a:pt x="555" y="143"/>
                    </a:lnTo>
                    <a:lnTo>
                      <a:pt x="564" y="105"/>
                    </a:lnTo>
                    <a:lnTo>
                      <a:pt x="574" y="73"/>
                    </a:lnTo>
                    <a:lnTo>
                      <a:pt x="584" y="46"/>
                    </a:lnTo>
                    <a:lnTo>
                      <a:pt x="594" y="25"/>
                    </a:lnTo>
                    <a:lnTo>
                      <a:pt x="604" y="11"/>
                    </a:lnTo>
                    <a:lnTo>
                      <a:pt x="614" y="2"/>
                    </a:lnTo>
                    <a:lnTo>
                      <a:pt x="624" y="0"/>
                    </a:lnTo>
                    <a:lnTo>
                      <a:pt x="634" y="4"/>
                    </a:lnTo>
                    <a:lnTo>
                      <a:pt x="644" y="15"/>
                    </a:lnTo>
                    <a:lnTo>
                      <a:pt x="654" y="32"/>
                    </a:lnTo>
                    <a:lnTo>
                      <a:pt x="663" y="55"/>
                    </a:lnTo>
                    <a:lnTo>
                      <a:pt x="673" y="83"/>
                    </a:lnTo>
                    <a:lnTo>
                      <a:pt x="683" y="117"/>
                    </a:lnTo>
                    <a:lnTo>
                      <a:pt x="693" y="157"/>
                    </a:lnTo>
                    <a:lnTo>
                      <a:pt x="703" y="201"/>
                    </a:lnTo>
                    <a:lnTo>
                      <a:pt x="713" y="250"/>
                    </a:lnTo>
                    <a:lnTo>
                      <a:pt x="723" y="302"/>
                    </a:lnTo>
                    <a:lnTo>
                      <a:pt x="733" y="358"/>
                    </a:lnTo>
                    <a:lnTo>
                      <a:pt x="743" y="416"/>
                    </a:lnTo>
                    <a:lnTo>
                      <a:pt x="752" y="478"/>
                    </a:lnTo>
                    <a:lnTo>
                      <a:pt x="762" y="540"/>
                    </a:lnTo>
                    <a:lnTo>
                      <a:pt x="772" y="603"/>
                    </a:lnTo>
                    <a:lnTo>
                      <a:pt x="782" y="667"/>
                    </a:lnTo>
                    <a:lnTo>
                      <a:pt x="792" y="730"/>
                    </a:lnTo>
                    <a:lnTo>
                      <a:pt x="802" y="793"/>
                    </a:lnTo>
                    <a:lnTo>
                      <a:pt x="812" y="854"/>
                    </a:lnTo>
                    <a:lnTo>
                      <a:pt x="822" y="913"/>
                    </a:lnTo>
                    <a:lnTo>
                      <a:pt x="832" y="969"/>
                    </a:lnTo>
                    <a:lnTo>
                      <a:pt x="841" y="1021"/>
                    </a:lnTo>
                    <a:lnTo>
                      <a:pt x="851" y="1071"/>
                    </a:lnTo>
                    <a:lnTo>
                      <a:pt x="861" y="1115"/>
                    </a:lnTo>
                    <a:lnTo>
                      <a:pt x="872" y="1155"/>
                    </a:lnTo>
                    <a:lnTo>
                      <a:pt x="881" y="1190"/>
                    </a:lnTo>
                    <a:lnTo>
                      <a:pt x="891" y="1219"/>
                    </a:lnTo>
                    <a:lnTo>
                      <a:pt x="901" y="1242"/>
                    </a:lnTo>
                    <a:lnTo>
                      <a:pt x="911" y="1259"/>
                    </a:lnTo>
                    <a:lnTo>
                      <a:pt x="921" y="1270"/>
                    </a:lnTo>
                    <a:lnTo>
                      <a:pt x="931" y="1275"/>
                    </a:lnTo>
                    <a:lnTo>
                      <a:pt x="940" y="1274"/>
                    </a:lnTo>
                    <a:lnTo>
                      <a:pt x="950" y="1266"/>
                    </a:lnTo>
                    <a:lnTo>
                      <a:pt x="961" y="1251"/>
                    </a:lnTo>
                    <a:lnTo>
                      <a:pt x="970" y="1231"/>
                    </a:lnTo>
                    <a:lnTo>
                      <a:pt x="980" y="1205"/>
                    </a:lnTo>
                    <a:lnTo>
                      <a:pt x="990" y="1173"/>
                    </a:lnTo>
                    <a:lnTo>
                      <a:pt x="1000" y="1136"/>
                    </a:lnTo>
                    <a:lnTo>
                      <a:pt x="1010" y="1093"/>
                    </a:lnTo>
                    <a:lnTo>
                      <a:pt x="1020" y="1046"/>
                    </a:lnTo>
                    <a:lnTo>
                      <a:pt x="1029" y="996"/>
                    </a:lnTo>
                    <a:lnTo>
                      <a:pt x="1039" y="941"/>
                    </a:lnTo>
                    <a:lnTo>
                      <a:pt x="1050" y="883"/>
                    </a:lnTo>
                    <a:lnTo>
                      <a:pt x="1059" y="824"/>
                    </a:lnTo>
                    <a:lnTo>
                      <a:pt x="1069" y="761"/>
                    </a:lnTo>
                    <a:lnTo>
                      <a:pt x="1079" y="698"/>
                    </a:lnTo>
                    <a:lnTo>
                      <a:pt x="1089" y="635"/>
                    </a:lnTo>
                    <a:lnTo>
                      <a:pt x="1099" y="571"/>
                    </a:lnTo>
                    <a:lnTo>
                      <a:pt x="1109" y="508"/>
                    </a:lnTo>
                    <a:lnTo>
                      <a:pt x="1119" y="447"/>
                    </a:lnTo>
                    <a:lnTo>
                      <a:pt x="1129" y="387"/>
                    </a:lnTo>
                    <a:lnTo>
                      <a:pt x="1139" y="329"/>
                    </a:lnTo>
                    <a:lnTo>
                      <a:pt x="1149" y="275"/>
                    </a:lnTo>
                    <a:lnTo>
                      <a:pt x="1158" y="225"/>
                    </a:lnTo>
                    <a:lnTo>
                      <a:pt x="1168" y="178"/>
                    </a:lnTo>
                    <a:lnTo>
                      <a:pt x="1178" y="136"/>
                    </a:lnTo>
                    <a:lnTo>
                      <a:pt x="1188" y="100"/>
                    </a:lnTo>
                    <a:lnTo>
                      <a:pt x="1198" y="68"/>
                    </a:lnTo>
                    <a:lnTo>
                      <a:pt x="1208" y="42"/>
                    </a:lnTo>
                    <a:lnTo>
                      <a:pt x="1218" y="23"/>
                    </a:lnTo>
                    <a:lnTo>
                      <a:pt x="1228" y="9"/>
                    </a:lnTo>
                    <a:lnTo>
                      <a:pt x="1238" y="2"/>
                    </a:lnTo>
                    <a:lnTo>
                      <a:pt x="1247" y="0"/>
                    </a:lnTo>
                    <a:lnTo>
                      <a:pt x="1257" y="5"/>
                    </a:lnTo>
                    <a:lnTo>
                      <a:pt x="1267" y="17"/>
                    </a:lnTo>
                    <a:lnTo>
                      <a:pt x="1277" y="35"/>
                    </a:lnTo>
                    <a:lnTo>
                      <a:pt x="1287" y="59"/>
                    </a:lnTo>
                    <a:lnTo>
                      <a:pt x="1297" y="89"/>
                    </a:lnTo>
                    <a:lnTo>
                      <a:pt x="1307" y="124"/>
                    </a:lnTo>
                    <a:lnTo>
                      <a:pt x="1317" y="164"/>
                    </a:lnTo>
                    <a:lnTo>
                      <a:pt x="1327" y="209"/>
                    </a:lnTo>
                    <a:lnTo>
                      <a:pt x="1336" y="258"/>
                    </a:lnTo>
                    <a:lnTo>
                      <a:pt x="1346" y="311"/>
                    </a:lnTo>
                    <a:lnTo>
                      <a:pt x="1356" y="368"/>
                    </a:lnTo>
                    <a:lnTo>
                      <a:pt x="1366" y="427"/>
                    </a:lnTo>
                    <a:lnTo>
                      <a:pt x="1376" y="488"/>
                    </a:lnTo>
                    <a:lnTo>
                      <a:pt x="1386" y="551"/>
                    </a:lnTo>
                    <a:lnTo>
                      <a:pt x="1396" y="614"/>
                    </a:lnTo>
                    <a:lnTo>
                      <a:pt x="1406" y="678"/>
                    </a:lnTo>
                    <a:lnTo>
                      <a:pt x="1416" y="741"/>
                    </a:lnTo>
                    <a:lnTo>
                      <a:pt x="1426" y="804"/>
                    </a:lnTo>
                    <a:lnTo>
                      <a:pt x="1435" y="864"/>
                    </a:lnTo>
                    <a:lnTo>
                      <a:pt x="1445" y="923"/>
                    </a:lnTo>
                    <a:lnTo>
                      <a:pt x="1455" y="978"/>
                    </a:lnTo>
                    <a:lnTo>
                      <a:pt x="1465" y="1030"/>
                    </a:lnTo>
                    <a:lnTo>
                      <a:pt x="1475" y="1078"/>
                    </a:lnTo>
                    <a:lnTo>
                      <a:pt x="1485" y="1122"/>
                    </a:lnTo>
                    <a:lnTo>
                      <a:pt x="1495" y="1161"/>
                    </a:lnTo>
                    <a:lnTo>
                      <a:pt x="1505" y="1195"/>
                    </a:lnTo>
                    <a:lnTo>
                      <a:pt x="1515" y="1223"/>
                    </a:lnTo>
                    <a:lnTo>
                      <a:pt x="1524" y="1246"/>
                    </a:lnTo>
                    <a:lnTo>
                      <a:pt x="1534" y="1262"/>
                    </a:lnTo>
                    <a:lnTo>
                      <a:pt x="1544" y="1272"/>
                    </a:lnTo>
                    <a:lnTo>
                      <a:pt x="1554" y="1275"/>
                    </a:lnTo>
                    <a:lnTo>
                      <a:pt x="1564" y="1273"/>
                    </a:lnTo>
                    <a:lnTo>
                      <a:pt x="1574" y="1264"/>
                    </a:lnTo>
                    <a:lnTo>
                      <a:pt x="1584" y="1248"/>
                    </a:lnTo>
                    <a:lnTo>
                      <a:pt x="1594" y="1227"/>
                    </a:lnTo>
                    <a:lnTo>
                      <a:pt x="1604" y="1200"/>
                    </a:lnTo>
                    <a:lnTo>
                      <a:pt x="1614" y="1167"/>
                    </a:lnTo>
                    <a:lnTo>
                      <a:pt x="1623" y="1129"/>
                    </a:lnTo>
                    <a:lnTo>
                      <a:pt x="1633" y="1086"/>
                    </a:lnTo>
                    <a:lnTo>
                      <a:pt x="1643" y="1038"/>
                    </a:lnTo>
                    <a:lnTo>
                      <a:pt x="1653" y="987"/>
                    </a:lnTo>
                    <a:lnTo>
                      <a:pt x="1663" y="932"/>
                    </a:lnTo>
                    <a:lnTo>
                      <a:pt x="1673" y="873"/>
                    </a:lnTo>
                    <a:lnTo>
                      <a:pt x="1683" y="813"/>
                    </a:lnTo>
                    <a:lnTo>
                      <a:pt x="1693" y="751"/>
                    </a:lnTo>
                    <a:lnTo>
                      <a:pt x="1703" y="688"/>
                    </a:lnTo>
                    <a:lnTo>
                      <a:pt x="1712" y="624"/>
                    </a:lnTo>
                    <a:lnTo>
                      <a:pt x="1722" y="561"/>
                    </a:lnTo>
                    <a:lnTo>
                      <a:pt x="1732" y="498"/>
                    </a:lnTo>
                    <a:lnTo>
                      <a:pt x="1742" y="436"/>
                    </a:lnTo>
                    <a:lnTo>
                      <a:pt x="1752" y="377"/>
                    </a:lnTo>
                    <a:lnTo>
                      <a:pt x="1762" y="320"/>
                    </a:lnTo>
                    <a:lnTo>
                      <a:pt x="1772" y="266"/>
                    </a:lnTo>
                    <a:lnTo>
                      <a:pt x="1782" y="217"/>
                    </a:lnTo>
                    <a:lnTo>
                      <a:pt x="1792" y="171"/>
                    </a:lnTo>
                    <a:lnTo>
                      <a:pt x="1801" y="130"/>
                    </a:lnTo>
                    <a:lnTo>
                      <a:pt x="1811" y="94"/>
                    </a:lnTo>
                    <a:lnTo>
                      <a:pt x="1822" y="63"/>
                    </a:lnTo>
                    <a:lnTo>
                      <a:pt x="1831" y="38"/>
                    </a:lnTo>
                    <a:lnTo>
                      <a:pt x="1841" y="20"/>
                    </a:lnTo>
                    <a:lnTo>
                      <a:pt x="1851" y="7"/>
                    </a:lnTo>
                    <a:lnTo>
                      <a:pt x="1861" y="1"/>
                    </a:lnTo>
                    <a:lnTo>
                      <a:pt x="1871" y="1"/>
                    </a:lnTo>
                    <a:lnTo>
                      <a:pt x="1881" y="7"/>
                    </a:lnTo>
                    <a:lnTo>
                      <a:pt x="1891" y="20"/>
                    </a:lnTo>
                    <a:lnTo>
                      <a:pt x="1900" y="39"/>
                    </a:lnTo>
                    <a:lnTo>
                      <a:pt x="1911" y="64"/>
                    </a:lnTo>
                    <a:lnTo>
                      <a:pt x="1921" y="94"/>
                    </a:lnTo>
                    <a:lnTo>
                      <a:pt x="1930" y="130"/>
                    </a:lnTo>
                    <a:lnTo>
                      <a:pt x="1940" y="171"/>
                    </a:lnTo>
                    <a:lnTo>
                      <a:pt x="1950" y="217"/>
                    </a:lnTo>
                    <a:lnTo>
                      <a:pt x="1960" y="267"/>
                    </a:lnTo>
                    <a:lnTo>
                      <a:pt x="1970" y="321"/>
                    </a:lnTo>
                  </a:path>
                </a:pathLst>
              </a:custGeom>
              <a:noFill/>
              <a:ln w="28575" cap="rnd">
                <a:solidFill>
                  <a:srgbClr val="FF0000"/>
                </a:solidFill>
                <a:round/>
                <a:headEnd type="none" w="sm" len="sm"/>
                <a:tailEnd type="none" w="sm" len="sm"/>
              </a:ln>
            </p:spPr>
            <p:txBody>
              <a:bodyPr/>
              <a:lstStyle/>
              <a:p>
                <a:endParaRPr lang="fr-FR"/>
              </a:p>
            </p:txBody>
          </p:sp>
          <p:sp>
            <p:nvSpPr>
              <p:cNvPr id="1031" name="Freeform 5"/>
              <p:cNvSpPr>
                <a:spLocks noChangeAspect="1"/>
              </p:cNvSpPr>
              <p:nvPr/>
            </p:nvSpPr>
            <p:spPr bwMode="auto">
              <a:xfrm>
                <a:off x="5564667" y="5749283"/>
                <a:ext cx="381353" cy="229770"/>
              </a:xfrm>
              <a:custGeom>
                <a:avLst/>
                <a:gdLst>
                  <a:gd name="T0" fmla="*/ 2147483647 w 1971"/>
                  <a:gd name="T1" fmla="*/ 2147483647 h 1276"/>
                  <a:gd name="T2" fmla="*/ 2147483647 w 1971"/>
                  <a:gd name="T3" fmla="*/ 2147483647 h 1276"/>
                  <a:gd name="T4" fmla="*/ 2147483647 w 1971"/>
                  <a:gd name="T5" fmla="*/ 2147483647 h 1276"/>
                  <a:gd name="T6" fmla="*/ 2147483647 w 1971"/>
                  <a:gd name="T7" fmla="*/ 2147483647 h 1276"/>
                  <a:gd name="T8" fmla="*/ 2147483647 w 1971"/>
                  <a:gd name="T9" fmla="*/ 2147483647 h 1276"/>
                  <a:gd name="T10" fmla="*/ 2147483647 w 1971"/>
                  <a:gd name="T11" fmla="*/ 2147483647 h 1276"/>
                  <a:gd name="T12" fmla="*/ 2147483647 w 1971"/>
                  <a:gd name="T13" fmla="*/ 2147483647 h 1276"/>
                  <a:gd name="T14" fmla="*/ 2147483647 w 1971"/>
                  <a:gd name="T15" fmla="*/ 2147483647 h 1276"/>
                  <a:gd name="T16" fmla="*/ 2147483647 w 1971"/>
                  <a:gd name="T17" fmla="*/ 2147483647 h 1276"/>
                  <a:gd name="T18" fmla="*/ 2147483647 w 1971"/>
                  <a:gd name="T19" fmla="*/ 2147483647 h 1276"/>
                  <a:gd name="T20" fmla="*/ 2147483647 w 1971"/>
                  <a:gd name="T21" fmla="*/ 2147483647 h 1276"/>
                  <a:gd name="T22" fmla="*/ 2147483647 w 1971"/>
                  <a:gd name="T23" fmla="*/ 2147483647 h 1276"/>
                  <a:gd name="T24" fmla="*/ 2147483647 w 1971"/>
                  <a:gd name="T25" fmla="*/ 2147483647 h 1276"/>
                  <a:gd name="T26" fmla="*/ 2147483647 w 1971"/>
                  <a:gd name="T27" fmla="*/ 2147483647 h 1276"/>
                  <a:gd name="T28" fmla="*/ 2147483647 w 1971"/>
                  <a:gd name="T29" fmla="*/ 2147483647 h 1276"/>
                  <a:gd name="T30" fmla="*/ 2147483647 w 1971"/>
                  <a:gd name="T31" fmla="*/ 0 h 1276"/>
                  <a:gd name="T32" fmla="*/ 2147483647 w 1971"/>
                  <a:gd name="T33" fmla="*/ 2147483647 h 1276"/>
                  <a:gd name="T34" fmla="*/ 2147483647 w 1971"/>
                  <a:gd name="T35" fmla="*/ 2147483647 h 1276"/>
                  <a:gd name="T36" fmla="*/ 2147483647 w 1971"/>
                  <a:gd name="T37" fmla="*/ 2147483647 h 1276"/>
                  <a:gd name="T38" fmla="*/ 2147483647 w 1971"/>
                  <a:gd name="T39" fmla="*/ 2147483647 h 1276"/>
                  <a:gd name="T40" fmla="*/ 2147483647 w 1971"/>
                  <a:gd name="T41" fmla="*/ 2147483647 h 1276"/>
                  <a:gd name="T42" fmla="*/ 2147483647 w 1971"/>
                  <a:gd name="T43" fmla="*/ 2147483647 h 1276"/>
                  <a:gd name="T44" fmla="*/ 2147483647 w 1971"/>
                  <a:gd name="T45" fmla="*/ 2147483647 h 1276"/>
                  <a:gd name="T46" fmla="*/ 2147483647 w 1971"/>
                  <a:gd name="T47" fmla="*/ 2147483647 h 1276"/>
                  <a:gd name="T48" fmla="*/ 2147483647 w 1971"/>
                  <a:gd name="T49" fmla="*/ 2147483647 h 1276"/>
                  <a:gd name="T50" fmla="*/ 2147483647 w 1971"/>
                  <a:gd name="T51" fmla="*/ 2147483647 h 1276"/>
                  <a:gd name="T52" fmla="*/ 2147483647 w 1971"/>
                  <a:gd name="T53" fmla="*/ 2147483647 h 1276"/>
                  <a:gd name="T54" fmla="*/ 2147483647 w 1971"/>
                  <a:gd name="T55" fmla="*/ 2147483647 h 1276"/>
                  <a:gd name="T56" fmla="*/ 2147483647 w 1971"/>
                  <a:gd name="T57" fmla="*/ 2147483647 h 1276"/>
                  <a:gd name="T58" fmla="*/ 2147483647 w 1971"/>
                  <a:gd name="T59" fmla="*/ 2147483647 h 1276"/>
                  <a:gd name="T60" fmla="*/ 2147483647 w 1971"/>
                  <a:gd name="T61" fmla="*/ 2147483647 h 1276"/>
                  <a:gd name="T62" fmla="*/ 2147483647 w 1971"/>
                  <a:gd name="T63" fmla="*/ 2147483647 h 1276"/>
                  <a:gd name="T64" fmla="*/ 2147483647 w 1971"/>
                  <a:gd name="T65" fmla="*/ 2147483647 h 1276"/>
                  <a:gd name="T66" fmla="*/ 2147483647 w 1971"/>
                  <a:gd name="T67" fmla="*/ 2147483647 h 1276"/>
                  <a:gd name="T68" fmla="*/ 2147483647 w 1971"/>
                  <a:gd name="T69" fmla="*/ 2147483647 h 1276"/>
                  <a:gd name="T70" fmla="*/ 2147483647 w 1971"/>
                  <a:gd name="T71" fmla="*/ 2147483647 h 1276"/>
                  <a:gd name="T72" fmla="*/ 2147483647 w 1971"/>
                  <a:gd name="T73" fmla="*/ 2147483647 h 1276"/>
                  <a:gd name="T74" fmla="*/ 2147483647 w 1971"/>
                  <a:gd name="T75" fmla="*/ 2147483647 h 1276"/>
                  <a:gd name="T76" fmla="*/ 2147483647 w 1971"/>
                  <a:gd name="T77" fmla="*/ 2147483647 h 1276"/>
                  <a:gd name="T78" fmla="*/ 2147483647 w 1971"/>
                  <a:gd name="T79" fmla="*/ 2147483647 h 1276"/>
                  <a:gd name="T80" fmla="*/ 2147483647 w 1971"/>
                  <a:gd name="T81" fmla="*/ 2147483647 h 1276"/>
                  <a:gd name="T82" fmla="*/ 2147483647 w 1971"/>
                  <a:gd name="T83" fmla="*/ 2147483647 h 1276"/>
                  <a:gd name="T84" fmla="*/ 2147483647 w 1971"/>
                  <a:gd name="T85" fmla="*/ 2147483647 h 1276"/>
                  <a:gd name="T86" fmla="*/ 2147483647 w 1971"/>
                  <a:gd name="T87" fmla="*/ 2147483647 h 1276"/>
                  <a:gd name="T88" fmla="*/ 2147483647 w 1971"/>
                  <a:gd name="T89" fmla="*/ 2147483647 h 1276"/>
                  <a:gd name="T90" fmla="*/ 2147483647 w 1971"/>
                  <a:gd name="T91" fmla="*/ 2147483647 h 1276"/>
                  <a:gd name="T92" fmla="*/ 2147483647 w 1971"/>
                  <a:gd name="T93" fmla="*/ 2147483647 h 1276"/>
                  <a:gd name="T94" fmla="*/ 2147483647 w 1971"/>
                  <a:gd name="T95" fmla="*/ 2147483647 h 1276"/>
                  <a:gd name="T96" fmla="*/ 2147483647 w 1971"/>
                  <a:gd name="T97" fmla="*/ 2147483647 h 1276"/>
                  <a:gd name="T98" fmla="*/ 2147483647 w 1971"/>
                  <a:gd name="T99" fmla="*/ 2147483647 h 127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71"/>
                  <a:gd name="T151" fmla="*/ 0 h 1276"/>
                  <a:gd name="T152" fmla="*/ 1971 w 1971"/>
                  <a:gd name="T153" fmla="*/ 1276 h 127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71" h="1276">
                    <a:moveTo>
                      <a:pt x="0" y="0"/>
                    </a:moveTo>
                    <a:lnTo>
                      <a:pt x="10" y="3"/>
                    </a:lnTo>
                    <a:lnTo>
                      <a:pt x="20" y="13"/>
                    </a:lnTo>
                    <a:lnTo>
                      <a:pt x="30" y="28"/>
                    </a:lnTo>
                    <a:lnTo>
                      <a:pt x="40" y="50"/>
                    </a:lnTo>
                    <a:lnTo>
                      <a:pt x="50" y="78"/>
                    </a:lnTo>
                    <a:lnTo>
                      <a:pt x="60" y="112"/>
                    </a:lnTo>
                    <a:lnTo>
                      <a:pt x="69" y="150"/>
                    </a:lnTo>
                    <a:lnTo>
                      <a:pt x="79" y="193"/>
                    </a:lnTo>
                    <a:lnTo>
                      <a:pt x="89" y="242"/>
                    </a:lnTo>
                    <a:lnTo>
                      <a:pt x="99" y="293"/>
                    </a:lnTo>
                    <a:lnTo>
                      <a:pt x="109" y="349"/>
                    </a:lnTo>
                    <a:lnTo>
                      <a:pt x="119" y="406"/>
                    </a:lnTo>
                    <a:lnTo>
                      <a:pt x="129" y="467"/>
                    </a:lnTo>
                    <a:lnTo>
                      <a:pt x="139" y="529"/>
                    </a:lnTo>
                    <a:lnTo>
                      <a:pt x="149" y="593"/>
                    </a:lnTo>
                    <a:lnTo>
                      <a:pt x="159" y="656"/>
                    </a:lnTo>
                    <a:lnTo>
                      <a:pt x="168" y="720"/>
                    </a:lnTo>
                    <a:lnTo>
                      <a:pt x="179" y="783"/>
                    </a:lnTo>
                    <a:lnTo>
                      <a:pt x="189" y="844"/>
                    </a:lnTo>
                    <a:lnTo>
                      <a:pt x="198" y="903"/>
                    </a:lnTo>
                    <a:lnTo>
                      <a:pt x="208" y="960"/>
                    </a:lnTo>
                    <a:lnTo>
                      <a:pt x="218" y="1013"/>
                    </a:lnTo>
                    <a:lnTo>
                      <a:pt x="228" y="1063"/>
                    </a:lnTo>
                    <a:lnTo>
                      <a:pt x="238" y="1108"/>
                    </a:lnTo>
                    <a:lnTo>
                      <a:pt x="248" y="1149"/>
                    </a:lnTo>
                    <a:lnTo>
                      <a:pt x="257" y="1184"/>
                    </a:lnTo>
                    <a:lnTo>
                      <a:pt x="268" y="1214"/>
                    </a:lnTo>
                    <a:lnTo>
                      <a:pt x="278" y="1238"/>
                    </a:lnTo>
                    <a:lnTo>
                      <a:pt x="287" y="1257"/>
                    </a:lnTo>
                    <a:lnTo>
                      <a:pt x="297" y="1269"/>
                    </a:lnTo>
                    <a:lnTo>
                      <a:pt x="307" y="1275"/>
                    </a:lnTo>
                    <a:lnTo>
                      <a:pt x="317" y="1274"/>
                    </a:lnTo>
                    <a:lnTo>
                      <a:pt x="327" y="1268"/>
                    </a:lnTo>
                    <a:lnTo>
                      <a:pt x="337" y="1254"/>
                    </a:lnTo>
                    <a:lnTo>
                      <a:pt x="346" y="1235"/>
                    </a:lnTo>
                    <a:lnTo>
                      <a:pt x="357" y="1210"/>
                    </a:lnTo>
                    <a:lnTo>
                      <a:pt x="367" y="1179"/>
                    </a:lnTo>
                    <a:lnTo>
                      <a:pt x="377" y="1142"/>
                    </a:lnTo>
                    <a:lnTo>
                      <a:pt x="386" y="1101"/>
                    </a:lnTo>
                    <a:lnTo>
                      <a:pt x="396" y="1054"/>
                    </a:lnTo>
                    <a:lnTo>
                      <a:pt x="406" y="1004"/>
                    </a:lnTo>
                    <a:lnTo>
                      <a:pt x="416" y="950"/>
                    </a:lnTo>
                    <a:lnTo>
                      <a:pt x="426" y="893"/>
                    </a:lnTo>
                    <a:lnTo>
                      <a:pt x="436" y="834"/>
                    </a:lnTo>
                    <a:lnTo>
                      <a:pt x="446" y="772"/>
                    </a:lnTo>
                    <a:lnTo>
                      <a:pt x="456" y="709"/>
                    </a:lnTo>
                    <a:lnTo>
                      <a:pt x="466" y="646"/>
                    </a:lnTo>
                    <a:lnTo>
                      <a:pt x="475" y="582"/>
                    </a:lnTo>
                    <a:lnTo>
                      <a:pt x="485" y="519"/>
                    </a:lnTo>
                    <a:lnTo>
                      <a:pt x="495" y="457"/>
                    </a:lnTo>
                    <a:lnTo>
                      <a:pt x="505" y="397"/>
                    </a:lnTo>
                    <a:lnTo>
                      <a:pt x="515" y="339"/>
                    </a:lnTo>
                    <a:lnTo>
                      <a:pt x="525" y="284"/>
                    </a:lnTo>
                    <a:lnTo>
                      <a:pt x="535" y="233"/>
                    </a:lnTo>
                    <a:lnTo>
                      <a:pt x="545" y="186"/>
                    </a:lnTo>
                    <a:lnTo>
                      <a:pt x="555" y="143"/>
                    </a:lnTo>
                    <a:lnTo>
                      <a:pt x="564" y="105"/>
                    </a:lnTo>
                    <a:lnTo>
                      <a:pt x="574" y="73"/>
                    </a:lnTo>
                    <a:lnTo>
                      <a:pt x="584" y="46"/>
                    </a:lnTo>
                    <a:lnTo>
                      <a:pt x="594" y="25"/>
                    </a:lnTo>
                    <a:lnTo>
                      <a:pt x="604" y="11"/>
                    </a:lnTo>
                    <a:lnTo>
                      <a:pt x="614" y="2"/>
                    </a:lnTo>
                    <a:lnTo>
                      <a:pt x="624" y="0"/>
                    </a:lnTo>
                    <a:lnTo>
                      <a:pt x="634" y="4"/>
                    </a:lnTo>
                    <a:lnTo>
                      <a:pt x="644" y="15"/>
                    </a:lnTo>
                    <a:lnTo>
                      <a:pt x="654" y="32"/>
                    </a:lnTo>
                    <a:lnTo>
                      <a:pt x="663" y="55"/>
                    </a:lnTo>
                    <a:lnTo>
                      <a:pt x="673" y="83"/>
                    </a:lnTo>
                    <a:lnTo>
                      <a:pt x="683" y="117"/>
                    </a:lnTo>
                    <a:lnTo>
                      <a:pt x="693" y="157"/>
                    </a:lnTo>
                    <a:lnTo>
                      <a:pt x="703" y="201"/>
                    </a:lnTo>
                    <a:lnTo>
                      <a:pt x="713" y="250"/>
                    </a:lnTo>
                    <a:lnTo>
                      <a:pt x="723" y="302"/>
                    </a:lnTo>
                    <a:lnTo>
                      <a:pt x="733" y="358"/>
                    </a:lnTo>
                    <a:lnTo>
                      <a:pt x="743" y="416"/>
                    </a:lnTo>
                    <a:lnTo>
                      <a:pt x="752" y="478"/>
                    </a:lnTo>
                    <a:lnTo>
                      <a:pt x="762" y="540"/>
                    </a:lnTo>
                    <a:lnTo>
                      <a:pt x="772" y="603"/>
                    </a:lnTo>
                    <a:lnTo>
                      <a:pt x="782" y="667"/>
                    </a:lnTo>
                    <a:lnTo>
                      <a:pt x="792" y="730"/>
                    </a:lnTo>
                    <a:lnTo>
                      <a:pt x="802" y="793"/>
                    </a:lnTo>
                    <a:lnTo>
                      <a:pt x="812" y="854"/>
                    </a:lnTo>
                    <a:lnTo>
                      <a:pt x="822" y="913"/>
                    </a:lnTo>
                    <a:lnTo>
                      <a:pt x="832" y="969"/>
                    </a:lnTo>
                    <a:lnTo>
                      <a:pt x="841" y="1021"/>
                    </a:lnTo>
                    <a:lnTo>
                      <a:pt x="851" y="1071"/>
                    </a:lnTo>
                    <a:lnTo>
                      <a:pt x="861" y="1115"/>
                    </a:lnTo>
                    <a:lnTo>
                      <a:pt x="872" y="1155"/>
                    </a:lnTo>
                    <a:lnTo>
                      <a:pt x="881" y="1190"/>
                    </a:lnTo>
                    <a:lnTo>
                      <a:pt x="891" y="1219"/>
                    </a:lnTo>
                    <a:lnTo>
                      <a:pt x="901" y="1242"/>
                    </a:lnTo>
                    <a:lnTo>
                      <a:pt x="911" y="1259"/>
                    </a:lnTo>
                    <a:lnTo>
                      <a:pt x="921" y="1270"/>
                    </a:lnTo>
                    <a:lnTo>
                      <a:pt x="931" y="1275"/>
                    </a:lnTo>
                    <a:lnTo>
                      <a:pt x="940" y="1274"/>
                    </a:lnTo>
                    <a:lnTo>
                      <a:pt x="950" y="1266"/>
                    </a:lnTo>
                    <a:lnTo>
                      <a:pt x="961" y="1251"/>
                    </a:lnTo>
                    <a:lnTo>
                      <a:pt x="970" y="1231"/>
                    </a:lnTo>
                    <a:lnTo>
                      <a:pt x="980" y="1205"/>
                    </a:lnTo>
                    <a:lnTo>
                      <a:pt x="990" y="1173"/>
                    </a:lnTo>
                    <a:lnTo>
                      <a:pt x="1000" y="1136"/>
                    </a:lnTo>
                    <a:lnTo>
                      <a:pt x="1010" y="1093"/>
                    </a:lnTo>
                    <a:lnTo>
                      <a:pt x="1020" y="1046"/>
                    </a:lnTo>
                    <a:lnTo>
                      <a:pt x="1029" y="996"/>
                    </a:lnTo>
                    <a:lnTo>
                      <a:pt x="1039" y="941"/>
                    </a:lnTo>
                    <a:lnTo>
                      <a:pt x="1050" y="883"/>
                    </a:lnTo>
                    <a:lnTo>
                      <a:pt x="1059" y="824"/>
                    </a:lnTo>
                    <a:lnTo>
                      <a:pt x="1069" y="761"/>
                    </a:lnTo>
                    <a:lnTo>
                      <a:pt x="1079" y="698"/>
                    </a:lnTo>
                    <a:lnTo>
                      <a:pt x="1089" y="635"/>
                    </a:lnTo>
                    <a:lnTo>
                      <a:pt x="1099" y="571"/>
                    </a:lnTo>
                    <a:lnTo>
                      <a:pt x="1109" y="508"/>
                    </a:lnTo>
                    <a:lnTo>
                      <a:pt x="1119" y="447"/>
                    </a:lnTo>
                    <a:lnTo>
                      <a:pt x="1129" y="387"/>
                    </a:lnTo>
                    <a:lnTo>
                      <a:pt x="1139" y="329"/>
                    </a:lnTo>
                    <a:lnTo>
                      <a:pt x="1149" y="275"/>
                    </a:lnTo>
                    <a:lnTo>
                      <a:pt x="1158" y="225"/>
                    </a:lnTo>
                    <a:lnTo>
                      <a:pt x="1168" y="178"/>
                    </a:lnTo>
                    <a:lnTo>
                      <a:pt x="1178" y="136"/>
                    </a:lnTo>
                    <a:lnTo>
                      <a:pt x="1188" y="100"/>
                    </a:lnTo>
                    <a:lnTo>
                      <a:pt x="1198" y="68"/>
                    </a:lnTo>
                    <a:lnTo>
                      <a:pt x="1208" y="42"/>
                    </a:lnTo>
                    <a:lnTo>
                      <a:pt x="1218" y="23"/>
                    </a:lnTo>
                    <a:lnTo>
                      <a:pt x="1228" y="9"/>
                    </a:lnTo>
                    <a:lnTo>
                      <a:pt x="1238" y="2"/>
                    </a:lnTo>
                    <a:lnTo>
                      <a:pt x="1247" y="0"/>
                    </a:lnTo>
                    <a:lnTo>
                      <a:pt x="1257" y="5"/>
                    </a:lnTo>
                    <a:lnTo>
                      <a:pt x="1267" y="17"/>
                    </a:lnTo>
                    <a:lnTo>
                      <a:pt x="1277" y="35"/>
                    </a:lnTo>
                    <a:lnTo>
                      <a:pt x="1287" y="59"/>
                    </a:lnTo>
                    <a:lnTo>
                      <a:pt x="1297" y="89"/>
                    </a:lnTo>
                    <a:lnTo>
                      <a:pt x="1307" y="124"/>
                    </a:lnTo>
                    <a:lnTo>
                      <a:pt x="1317" y="164"/>
                    </a:lnTo>
                    <a:lnTo>
                      <a:pt x="1327" y="209"/>
                    </a:lnTo>
                    <a:lnTo>
                      <a:pt x="1336" y="258"/>
                    </a:lnTo>
                    <a:lnTo>
                      <a:pt x="1346" y="311"/>
                    </a:lnTo>
                    <a:lnTo>
                      <a:pt x="1356" y="368"/>
                    </a:lnTo>
                    <a:lnTo>
                      <a:pt x="1366" y="427"/>
                    </a:lnTo>
                    <a:lnTo>
                      <a:pt x="1376" y="488"/>
                    </a:lnTo>
                    <a:lnTo>
                      <a:pt x="1386" y="551"/>
                    </a:lnTo>
                    <a:lnTo>
                      <a:pt x="1396" y="614"/>
                    </a:lnTo>
                    <a:lnTo>
                      <a:pt x="1406" y="678"/>
                    </a:lnTo>
                    <a:lnTo>
                      <a:pt x="1416" y="741"/>
                    </a:lnTo>
                    <a:lnTo>
                      <a:pt x="1426" y="804"/>
                    </a:lnTo>
                    <a:lnTo>
                      <a:pt x="1435" y="864"/>
                    </a:lnTo>
                    <a:lnTo>
                      <a:pt x="1445" y="923"/>
                    </a:lnTo>
                    <a:lnTo>
                      <a:pt x="1455" y="978"/>
                    </a:lnTo>
                    <a:lnTo>
                      <a:pt x="1465" y="1030"/>
                    </a:lnTo>
                    <a:lnTo>
                      <a:pt x="1475" y="1078"/>
                    </a:lnTo>
                    <a:lnTo>
                      <a:pt x="1485" y="1122"/>
                    </a:lnTo>
                    <a:lnTo>
                      <a:pt x="1495" y="1161"/>
                    </a:lnTo>
                    <a:lnTo>
                      <a:pt x="1505" y="1195"/>
                    </a:lnTo>
                    <a:lnTo>
                      <a:pt x="1515" y="1223"/>
                    </a:lnTo>
                    <a:lnTo>
                      <a:pt x="1524" y="1246"/>
                    </a:lnTo>
                    <a:lnTo>
                      <a:pt x="1534" y="1262"/>
                    </a:lnTo>
                    <a:lnTo>
                      <a:pt x="1544" y="1272"/>
                    </a:lnTo>
                    <a:lnTo>
                      <a:pt x="1554" y="1275"/>
                    </a:lnTo>
                    <a:lnTo>
                      <a:pt x="1564" y="1273"/>
                    </a:lnTo>
                    <a:lnTo>
                      <a:pt x="1574" y="1264"/>
                    </a:lnTo>
                    <a:lnTo>
                      <a:pt x="1584" y="1248"/>
                    </a:lnTo>
                    <a:lnTo>
                      <a:pt x="1594" y="1227"/>
                    </a:lnTo>
                    <a:lnTo>
                      <a:pt x="1604" y="1200"/>
                    </a:lnTo>
                    <a:lnTo>
                      <a:pt x="1614" y="1167"/>
                    </a:lnTo>
                    <a:lnTo>
                      <a:pt x="1623" y="1129"/>
                    </a:lnTo>
                    <a:lnTo>
                      <a:pt x="1633" y="1086"/>
                    </a:lnTo>
                    <a:lnTo>
                      <a:pt x="1643" y="1038"/>
                    </a:lnTo>
                    <a:lnTo>
                      <a:pt x="1653" y="987"/>
                    </a:lnTo>
                    <a:lnTo>
                      <a:pt x="1663" y="932"/>
                    </a:lnTo>
                    <a:lnTo>
                      <a:pt x="1673" y="873"/>
                    </a:lnTo>
                    <a:lnTo>
                      <a:pt x="1683" y="813"/>
                    </a:lnTo>
                    <a:lnTo>
                      <a:pt x="1693" y="751"/>
                    </a:lnTo>
                    <a:lnTo>
                      <a:pt x="1703" y="688"/>
                    </a:lnTo>
                    <a:lnTo>
                      <a:pt x="1712" y="624"/>
                    </a:lnTo>
                    <a:lnTo>
                      <a:pt x="1722" y="561"/>
                    </a:lnTo>
                    <a:lnTo>
                      <a:pt x="1732" y="498"/>
                    </a:lnTo>
                    <a:lnTo>
                      <a:pt x="1742" y="436"/>
                    </a:lnTo>
                    <a:lnTo>
                      <a:pt x="1752" y="377"/>
                    </a:lnTo>
                    <a:lnTo>
                      <a:pt x="1762" y="320"/>
                    </a:lnTo>
                    <a:lnTo>
                      <a:pt x="1772" y="266"/>
                    </a:lnTo>
                    <a:lnTo>
                      <a:pt x="1782" y="217"/>
                    </a:lnTo>
                    <a:lnTo>
                      <a:pt x="1792" y="171"/>
                    </a:lnTo>
                    <a:lnTo>
                      <a:pt x="1801" y="130"/>
                    </a:lnTo>
                    <a:lnTo>
                      <a:pt x="1811" y="94"/>
                    </a:lnTo>
                    <a:lnTo>
                      <a:pt x="1822" y="63"/>
                    </a:lnTo>
                    <a:lnTo>
                      <a:pt x="1831" y="38"/>
                    </a:lnTo>
                    <a:lnTo>
                      <a:pt x="1841" y="20"/>
                    </a:lnTo>
                    <a:lnTo>
                      <a:pt x="1851" y="7"/>
                    </a:lnTo>
                    <a:lnTo>
                      <a:pt x="1861" y="1"/>
                    </a:lnTo>
                    <a:lnTo>
                      <a:pt x="1871" y="1"/>
                    </a:lnTo>
                    <a:lnTo>
                      <a:pt x="1881" y="7"/>
                    </a:lnTo>
                    <a:lnTo>
                      <a:pt x="1891" y="20"/>
                    </a:lnTo>
                    <a:lnTo>
                      <a:pt x="1900" y="39"/>
                    </a:lnTo>
                    <a:lnTo>
                      <a:pt x="1911" y="64"/>
                    </a:lnTo>
                    <a:lnTo>
                      <a:pt x="1921" y="94"/>
                    </a:lnTo>
                    <a:lnTo>
                      <a:pt x="1930" y="130"/>
                    </a:lnTo>
                    <a:lnTo>
                      <a:pt x="1940" y="171"/>
                    </a:lnTo>
                    <a:lnTo>
                      <a:pt x="1950" y="217"/>
                    </a:lnTo>
                    <a:lnTo>
                      <a:pt x="1960" y="267"/>
                    </a:lnTo>
                    <a:lnTo>
                      <a:pt x="1970" y="321"/>
                    </a:lnTo>
                  </a:path>
                </a:pathLst>
              </a:custGeom>
              <a:noFill/>
              <a:ln w="28575" cap="rnd">
                <a:solidFill>
                  <a:srgbClr val="FF0000"/>
                </a:solidFill>
                <a:round/>
                <a:headEnd type="none" w="sm" len="sm"/>
                <a:tailEnd type="none" w="sm" len="sm"/>
              </a:ln>
            </p:spPr>
            <p:txBody>
              <a:bodyPr/>
              <a:lstStyle/>
              <a:p>
                <a:endParaRPr lang="fr-FR"/>
              </a:p>
            </p:txBody>
          </p:sp>
          <p:sp>
            <p:nvSpPr>
              <p:cNvPr id="1032" name="Freeform 5"/>
              <p:cNvSpPr>
                <a:spLocks noChangeAspect="1"/>
              </p:cNvSpPr>
              <p:nvPr/>
            </p:nvSpPr>
            <p:spPr bwMode="auto">
              <a:xfrm>
                <a:off x="5929943" y="5749283"/>
                <a:ext cx="381353" cy="229770"/>
              </a:xfrm>
              <a:custGeom>
                <a:avLst/>
                <a:gdLst>
                  <a:gd name="T0" fmla="*/ 2147483647 w 1971"/>
                  <a:gd name="T1" fmla="*/ 2147483647 h 1276"/>
                  <a:gd name="T2" fmla="*/ 2147483647 w 1971"/>
                  <a:gd name="T3" fmla="*/ 2147483647 h 1276"/>
                  <a:gd name="T4" fmla="*/ 2147483647 w 1971"/>
                  <a:gd name="T5" fmla="*/ 2147483647 h 1276"/>
                  <a:gd name="T6" fmla="*/ 2147483647 w 1971"/>
                  <a:gd name="T7" fmla="*/ 2147483647 h 1276"/>
                  <a:gd name="T8" fmla="*/ 2147483647 w 1971"/>
                  <a:gd name="T9" fmla="*/ 2147483647 h 1276"/>
                  <a:gd name="T10" fmla="*/ 2147483647 w 1971"/>
                  <a:gd name="T11" fmla="*/ 2147483647 h 1276"/>
                  <a:gd name="T12" fmla="*/ 2147483647 w 1971"/>
                  <a:gd name="T13" fmla="*/ 2147483647 h 1276"/>
                  <a:gd name="T14" fmla="*/ 2147483647 w 1971"/>
                  <a:gd name="T15" fmla="*/ 2147483647 h 1276"/>
                  <a:gd name="T16" fmla="*/ 2147483647 w 1971"/>
                  <a:gd name="T17" fmla="*/ 2147483647 h 1276"/>
                  <a:gd name="T18" fmla="*/ 2147483647 w 1971"/>
                  <a:gd name="T19" fmla="*/ 2147483647 h 1276"/>
                  <a:gd name="T20" fmla="*/ 2147483647 w 1971"/>
                  <a:gd name="T21" fmla="*/ 2147483647 h 1276"/>
                  <a:gd name="T22" fmla="*/ 2147483647 w 1971"/>
                  <a:gd name="T23" fmla="*/ 2147483647 h 1276"/>
                  <a:gd name="T24" fmla="*/ 2147483647 w 1971"/>
                  <a:gd name="T25" fmla="*/ 2147483647 h 1276"/>
                  <a:gd name="T26" fmla="*/ 2147483647 w 1971"/>
                  <a:gd name="T27" fmla="*/ 2147483647 h 1276"/>
                  <a:gd name="T28" fmla="*/ 2147483647 w 1971"/>
                  <a:gd name="T29" fmla="*/ 2147483647 h 1276"/>
                  <a:gd name="T30" fmla="*/ 2147483647 w 1971"/>
                  <a:gd name="T31" fmla="*/ 0 h 1276"/>
                  <a:gd name="T32" fmla="*/ 2147483647 w 1971"/>
                  <a:gd name="T33" fmla="*/ 2147483647 h 1276"/>
                  <a:gd name="T34" fmla="*/ 2147483647 w 1971"/>
                  <a:gd name="T35" fmla="*/ 2147483647 h 1276"/>
                  <a:gd name="T36" fmla="*/ 2147483647 w 1971"/>
                  <a:gd name="T37" fmla="*/ 2147483647 h 1276"/>
                  <a:gd name="T38" fmla="*/ 2147483647 w 1971"/>
                  <a:gd name="T39" fmla="*/ 2147483647 h 1276"/>
                  <a:gd name="T40" fmla="*/ 2147483647 w 1971"/>
                  <a:gd name="T41" fmla="*/ 2147483647 h 1276"/>
                  <a:gd name="T42" fmla="*/ 2147483647 w 1971"/>
                  <a:gd name="T43" fmla="*/ 2147483647 h 1276"/>
                  <a:gd name="T44" fmla="*/ 2147483647 w 1971"/>
                  <a:gd name="T45" fmla="*/ 2147483647 h 1276"/>
                  <a:gd name="T46" fmla="*/ 2147483647 w 1971"/>
                  <a:gd name="T47" fmla="*/ 2147483647 h 1276"/>
                  <a:gd name="T48" fmla="*/ 2147483647 w 1971"/>
                  <a:gd name="T49" fmla="*/ 2147483647 h 1276"/>
                  <a:gd name="T50" fmla="*/ 2147483647 w 1971"/>
                  <a:gd name="T51" fmla="*/ 2147483647 h 1276"/>
                  <a:gd name="T52" fmla="*/ 2147483647 w 1971"/>
                  <a:gd name="T53" fmla="*/ 2147483647 h 1276"/>
                  <a:gd name="T54" fmla="*/ 2147483647 w 1971"/>
                  <a:gd name="T55" fmla="*/ 2147483647 h 1276"/>
                  <a:gd name="T56" fmla="*/ 2147483647 w 1971"/>
                  <a:gd name="T57" fmla="*/ 2147483647 h 1276"/>
                  <a:gd name="T58" fmla="*/ 2147483647 w 1971"/>
                  <a:gd name="T59" fmla="*/ 2147483647 h 1276"/>
                  <a:gd name="T60" fmla="*/ 2147483647 w 1971"/>
                  <a:gd name="T61" fmla="*/ 2147483647 h 1276"/>
                  <a:gd name="T62" fmla="*/ 2147483647 w 1971"/>
                  <a:gd name="T63" fmla="*/ 2147483647 h 1276"/>
                  <a:gd name="T64" fmla="*/ 2147483647 w 1971"/>
                  <a:gd name="T65" fmla="*/ 2147483647 h 1276"/>
                  <a:gd name="T66" fmla="*/ 2147483647 w 1971"/>
                  <a:gd name="T67" fmla="*/ 2147483647 h 1276"/>
                  <a:gd name="T68" fmla="*/ 2147483647 w 1971"/>
                  <a:gd name="T69" fmla="*/ 2147483647 h 1276"/>
                  <a:gd name="T70" fmla="*/ 2147483647 w 1971"/>
                  <a:gd name="T71" fmla="*/ 2147483647 h 1276"/>
                  <a:gd name="T72" fmla="*/ 2147483647 w 1971"/>
                  <a:gd name="T73" fmla="*/ 2147483647 h 1276"/>
                  <a:gd name="T74" fmla="*/ 2147483647 w 1971"/>
                  <a:gd name="T75" fmla="*/ 2147483647 h 1276"/>
                  <a:gd name="T76" fmla="*/ 2147483647 w 1971"/>
                  <a:gd name="T77" fmla="*/ 2147483647 h 1276"/>
                  <a:gd name="T78" fmla="*/ 2147483647 w 1971"/>
                  <a:gd name="T79" fmla="*/ 2147483647 h 1276"/>
                  <a:gd name="T80" fmla="*/ 2147483647 w 1971"/>
                  <a:gd name="T81" fmla="*/ 2147483647 h 1276"/>
                  <a:gd name="T82" fmla="*/ 2147483647 w 1971"/>
                  <a:gd name="T83" fmla="*/ 2147483647 h 1276"/>
                  <a:gd name="T84" fmla="*/ 2147483647 w 1971"/>
                  <a:gd name="T85" fmla="*/ 2147483647 h 1276"/>
                  <a:gd name="T86" fmla="*/ 2147483647 w 1971"/>
                  <a:gd name="T87" fmla="*/ 2147483647 h 1276"/>
                  <a:gd name="T88" fmla="*/ 2147483647 w 1971"/>
                  <a:gd name="T89" fmla="*/ 2147483647 h 1276"/>
                  <a:gd name="T90" fmla="*/ 2147483647 w 1971"/>
                  <a:gd name="T91" fmla="*/ 2147483647 h 1276"/>
                  <a:gd name="T92" fmla="*/ 2147483647 w 1971"/>
                  <a:gd name="T93" fmla="*/ 2147483647 h 1276"/>
                  <a:gd name="T94" fmla="*/ 2147483647 w 1971"/>
                  <a:gd name="T95" fmla="*/ 2147483647 h 1276"/>
                  <a:gd name="T96" fmla="*/ 2147483647 w 1971"/>
                  <a:gd name="T97" fmla="*/ 2147483647 h 1276"/>
                  <a:gd name="T98" fmla="*/ 2147483647 w 1971"/>
                  <a:gd name="T99" fmla="*/ 2147483647 h 127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71"/>
                  <a:gd name="T151" fmla="*/ 0 h 1276"/>
                  <a:gd name="T152" fmla="*/ 1971 w 1971"/>
                  <a:gd name="T153" fmla="*/ 1276 h 127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71" h="1276">
                    <a:moveTo>
                      <a:pt x="0" y="0"/>
                    </a:moveTo>
                    <a:lnTo>
                      <a:pt x="10" y="3"/>
                    </a:lnTo>
                    <a:lnTo>
                      <a:pt x="20" y="13"/>
                    </a:lnTo>
                    <a:lnTo>
                      <a:pt x="30" y="28"/>
                    </a:lnTo>
                    <a:lnTo>
                      <a:pt x="40" y="50"/>
                    </a:lnTo>
                    <a:lnTo>
                      <a:pt x="50" y="78"/>
                    </a:lnTo>
                    <a:lnTo>
                      <a:pt x="60" y="112"/>
                    </a:lnTo>
                    <a:lnTo>
                      <a:pt x="69" y="150"/>
                    </a:lnTo>
                    <a:lnTo>
                      <a:pt x="79" y="193"/>
                    </a:lnTo>
                    <a:lnTo>
                      <a:pt x="89" y="242"/>
                    </a:lnTo>
                    <a:lnTo>
                      <a:pt x="99" y="293"/>
                    </a:lnTo>
                    <a:lnTo>
                      <a:pt x="109" y="349"/>
                    </a:lnTo>
                    <a:lnTo>
                      <a:pt x="119" y="406"/>
                    </a:lnTo>
                    <a:lnTo>
                      <a:pt x="129" y="467"/>
                    </a:lnTo>
                    <a:lnTo>
                      <a:pt x="139" y="529"/>
                    </a:lnTo>
                    <a:lnTo>
                      <a:pt x="149" y="593"/>
                    </a:lnTo>
                    <a:lnTo>
                      <a:pt x="159" y="656"/>
                    </a:lnTo>
                    <a:lnTo>
                      <a:pt x="168" y="720"/>
                    </a:lnTo>
                    <a:lnTo>
                      <a:pt x="179" y="783"/>
                    </a:lnTo>
                    <a:lnTo>
                      <a:pt x="189" y="844"/>
                    </a:lnTo>
                    <a:lnTo>
                      <a:pt x="198" y="903"/>
                    </a:lnTo>
                    <a:lnTo>
                      <a:pt x="208" y="960"/>
                    </a:lnTo>
                    <a:lnTo>
                      <a:pt x="218" y="1013"/>
                    </a:lnTo>
                    <a:lnTo>
                      <a:pt x="228" y="1063"/>
                    </a:lnTo>
                    <a:lnTo>
                      <a:pt x="238" y="1108"/>
                    </a:lnTo>
                    <a:lnTo>
                      <a:pt x="248" y="1149"/>
                    </a:lnTo>
                    <a:lnTo>
                      <a:pt x="257" y="1184"/>
                    </a:lnTo>
                    <a:lnTo>
                      <a:pt x="268" y="1214"/>
                    </a:lnTo>
                    <a:lnTo>
                      <a:pt x="278" y="1238"/>
                    </a:lnTo>
                    <a:lnTo>
                      <a:pt x="287" y="1257"/>
                    </a:lnTo>
                    <a:lnTo>
                      <a:pt x="297" y="1269"/>
                    </a:lnTo>
                    <a:lnTo>
                      <a:pt x="307" y="1275"/>
                    </a:lnTo>
                    <a:lnTo>
                      <a:pt x="317" y="1274"/>
                    </a:lnTo>
                    <a:lnTo>
                      <a:pt x="327" y="1268"/>
                    </a:lnTo>
                    <a:lnTo>
                      <a:pt x="337" y="1254"/>
                    </a:lnTo>
                    <a:lnTo>
                      <a:pt x="346" y="1235"/>
                    </a:lnTo>
                    <a:lnTo>
                      <a:pt x="357" y="1210"/>
                    </a:lnTo>
                    <a:lnTo>
                      <a:pt x="367" y="1179"/>
                    </a:lnTo>
                    <a:lnTo>
                      <a:pt x="377" y="1142"/>
                    </a:lnTo>
                    <a:lnTo>
                      <a:pt x="386" y="1101"/>
                    </a:lnTo>
                    <a:lnTo>
                      <a:pt x="396" y="1054"/>
                    </a:lnTo>
                    <a:lnTo>
                      <a:pt x="406" y="1004"/>
                    </a:lnTo>
                    <a:lnTo>
                      <a:pt x="416" y="950"/>
                    </a:lnTo>
                    <a:lnTo>
                      <a:pt x="426" y="893"/>
                    </a:lnTo>
                    <a:lnTo>
                      <a:pt x="436" y="834"/>
                    </a:lnTo>
                    <a:lnTo>
                      <a:pt x="446" y="772"/>
                    </a:lnTo>
                    <a:lnTo>
                      <a:pt x="456" y="709"/>
                    </a:lnTo>
                    <a:lnTo>
                      <a:pt x="466" y="646"/>
                    </a:lnTo>
                    <a:lnTo>
                      <a:pt x="475" y="582"/>
                    </a:lnTo>
                    <a:lnTo>
                      <a:pt x="485" y="519"/>
                    </a:lnTo>
                    <a:lnTo>
                      <a:pt x="495" y="457"/>
                    </a:lnTo>
                    <a:lnTo>
                      <a:pt x="505" y="397"/>
                    </a:lnTo>
                    <a:lnTo>
                      <a:pt x="515" y="339"/>
                    </a:lnTo>
                    <a:lnTo>
                      <a:pt x="525" y="284"/>
                    </a:lnTo>
                    <a:lnTo>
                      <a:pt x="535" y="233"/>
                    </a:lnTo>
                    <a:lnTo>
                      <a:pt x="545" y="186"/>
                    </a:lnTo>
                    <a:lnTo>
                      <a:pt x="555" y="143"/>
                    </a:lnTo>
                    <a:lnTo>
                      <a:pt x="564" y="105"/>
                    </a:lnTo>
                    <a:lnTo>
                      <a:pt x="574" y="73"/>
                    </a:lnTo>
                    <a:lnTo>
                      <a:pt x="584" y="46"/>
                    </a:lnTo>
                    <a:lnTo>
                      <a:pt x="594" y="25"/>
                    </a:lnTo>
                    <a:lnTo>
                      <a:pt x="604" y="11"/>
                    </a:lnTo>
                    <a:lnTo>
                      <a:pt x="614" y="2"/>
                    </a:lnTo>
                    <a:lnTo>
                      <a:pt x="624" y="0"/>
                    </a:lnTo>
                    <a:lnTo>
                      <a:pt x="634" y="4"/>
                    </a:lnTo>
                    <a:lnTo>
                      <a:pt x="644" y="15"/>
                    </a:lnTo>
                    <a:lnTo>
                      <a:pt x="654" y="32"/>
                    </a:lnTo>
                    <a:lnTo>
                      <a:pt x="663" y="55"/>
                    </a:lnTo>
                    <a:lnTo>
                      <a:pt x="673" y="83"/>
                    </a:lnTo>
                    <a:lnTo>
                      <a:pt x="683" y="117"/>
                    </a:lnTo>
                    <a:lnTo>
                      <a:pt x="693" y="157"/>
                    </a:lnTo>
                    <a:lnTo>
                      <a:pt x="703" y="201"/>
                    </a:lnTo>
                    <a:lnTo>
                      <a:pt x="713" y="250"/>
                    </a:lnTo>
                    <a:lnTo>
                      <a:pt x="723" y="302"/>
                    </a:lnTo>
                    <a:lnTo>
                      <a:pt x="733" y="358"/>
                    </a:lnTo>
                    <a:lnTo>
                      <a:pt x="743" y="416"/>
                    </a:lnTo>
                    <a:lnTo>
                      <a:pt x="752" y="478"/>
                    </a:lnTo>
                    <a:lnTo>
                      <a:pt x="762" y="540"/>
                    </a:lnTo>
                    <a:lnTo>
                      <a:pt x="772" y="603"/>
                    </a:lnTo>
                    <a:lnTo>
                      <a:pt x="782" y="667"/>
                    </a:lnTo>
                    <a:lnTo>
                      <a:pt x="792" y="730"/>
                    </a:lnTo>
                    <a:lnTo>
                      <a:pt x="802" y="793"/>
                    </a:lnTo>
                    <a:lnTo>
                      <a:pt x="812" y="854"/>
                    </a:lnTo>
                    <a:lnTo>
                      <a:pt x="822" y="913"/>
                    </a:lnTo>
                    <a:lnTo>
                      <a:pt x="832" y="969"/>
                    </a:lnTo>
                    <a:lnTo>
                      <a:pt x="841" y="1021"/>
                    </a:lnTo>
                    <a:lnTo>
                      <a:pt x="851" y="1071"/>
                    </a:lnTo>
                    <a:lnTo>
                      <a:pt x="861" y="1115"/>
                    </a:lnTo>
                    <a:lnTo>
                      <a:pt x="872" y="1155"/>
                    </a:lnTo>
                    <a:lnTo>
                      <a:pt x="881" y="1190"/>
                    </a:lnTo>
                    <a:lnTo>
                      <a:pt x="891" y="1219"/>
                    </a:lnTo>
                    <a:lnTo>
                      <a:pt x="901" y="1242"/>
                    </a:lnTo>
                    <a:lnTo>
                      <a:pt x="911" y="1259"/>
                    </a:lnTo>
                    <a:lnTo>
                      <a:pt x="921" y="1270"/>
                    </a:lnTo>
                    <a:lnTo>
                      <a:pt x="931" y="1275"/>
                    </a:lnTo>
                    <a:lnTo>
                      <a:pt x="940" y="1274"/>
                    </a:lnTo>
                    <a:lnTo>
                      <a:pt x="950" y="1266"/>
                    </a:lnTo>
                    <a:lnTo>
                      <a:pt x="961" y="1251"/>
                    </a:lnTo>
                    <a:lnTo>
                      <a:pt x="970" y="1231"/>
                    </a:lnTo>
                    <a:lnTo>
                      <a:pt x="980" y="1205"/>
                    </a:lnTo>
                    <a:lnTo>
                      <a:pt x="990" y="1173"/>
                    </a:lnTo>
                    <a:lnTo>
                      <a:pt x="1000" y="1136"/>
                    </a:lnTo>
                    <a:lnTo>
                      <a:pt x="1010" y="1093"/>
                    </a:lnTo>
                    <a:lnTo>
                      <a:pt x="1020" y="1046"/>
                    </a:lnTo>
                    <a:lnTo>
                      <a:pt x="1029" y="996"/>
                    </a:lnTo>
                    <a:lnTo>
                      <a:pt x="1039" y="941"/>
                    </a:lnTo>
                    <a:lnTo>
                      <a:pt x="1050" y="883"/>
                    </a:lnTo>
                    <a:lnTo>
                      <a:pt x="1059" y="824"/>
                    </a:lnTo>
                    <a:lnTo>
                      <a:pt x="1069" y="761"/>
                    </a:lnTo>
                    <a:lnTo>
                      <a:pt x="1079" y="698"/>
                    </a:lnTo>
                    <a:lnTo>
                      <a:pt x="1089" y="635"/>
                    </a:lnTo>
                    <a:lnTo>
                      <a:pt x="1099" y="571"/>
                    </a:lnTo>
                    <a:lnTo>
                      <a:pt x="1109" y="508"/>
                    </a:lnTo>
                    <a:lnTo>
                      <a:pt x="1119" y="447"/>
                    </a:lnTo>
                    <a:lnTo>
                      <a:pt x="1129" y="387"/>
                    </a:lnTo>
                    <a:lnTo>
                      <a:pt x="1139" y="329"/>
                    </a:lnTo>
                    <a:lnTo>
                      <a:pt x="1149" y="275"/>
                    </a:lnTo>
                    <a:lnTo>
                      <a:pt x="1158" y="225"/>
                    </a:lnTo>
                    <a:lnTo>
                      <a:pt x="1168" y="178"/>
                    </a:lnTo>
                    <a:lnTo>
                      <a:pt x="1178" y="136"/>
                    </a:lnTo>
                    <a:lnTo>
                      <a:pt x="1188" y="100"/>
                    </a:lnTo>
                    <a:lnTo>
                      <a:pt x="1198" y="68"/>
                    </a:lnTo>
                    <a:lnTo>
                      <a:pt x="1208" y="42"/>
                    </a:lnTo>
                    <a:lnTo>
                      <a:pt x="1218" y="23"/>
                    </a:lnTo>
                    <a:lnTo>
                      <a:pt x="1228" y="9"/>
                    </a:lnTo>
                    <a:lnTo>
                      <a:pt x="1238" y="2"/>
                    </a:lnTo>
                    <a:lnTo>
                      <a:pt x="1247" y="0"/>
                    </a:lnTo>
                    <a:lnTo>
                      <a:pt x="1257" y="5"/>
                    </a:lnTo>
                    <a:lnTo>
                      <a:pt x="1267" y="17"/>
                    </a:lnTo>
                    <a:lnTo>
                      <a:pt x="1277" y="35"/>
                    </a:lnTo>
                    <a:lnTo>
                      <a:pt x="1287" y="59"/>
                    </a:lnTo>
                    <a:lnTo>
                      <a:pt x="1297" y="89"/>
                    </a:lnTo>
                    <a:lnTo>
                      <a:pt x="1307" y="124"/>
                    </a:lnTo>
                    <a:lnTo>
                      <a:pt x="1317" y="164"/>
                    </a:lnTo>
                    <a:lnTo>
                      <a:pt x="1327" y="209"/>
                    </a:lnTo>
                    <a:lnTo>
                      <a:pt x="1336" y="258"/>
                    </a:lnTo>
                    <a:lnTo>
                      <a:pt x="1346" y="311"/>
                    </a:lnTo>
                    <a:lnTo>
                      <a:pt x="1356" y="368"/>
                    </a:lnTo>
                    <a:lnTo>
                      <a:pt x="1366" y="427"/>
                    </a:lnTo>
                    <a:lnTo>
                      <a:pt x="1376" y="488"/>
                    </a:lnTo>
                    <a:lnTo>
                      <a:pt x="1386" y="551"/>
                    </a:lnTo>
                    <a:lnTo>
                      <a:pt x="1396" y="614"/>
                    </a:lnTo>
                    <a:lnTo>
                      <a:pt x="1406" y="678"/>
                    </a:lnTo>
                    <a:lnTo>
                      <a:pt x="1416" y="741"/>
                    </a:lnTo>
                    <a:lnTo>
                      <a:pt x="1426" y="804"/>
                    </a:lnTo>
                    <a:lnTo>
                      <a:pt x="1435" y="864"/>
                    </a:lnTo>
                    <a:lnTo>
                      <a:pt x="1445" y="923"/>
                    </a:lnTo>
                    <a:lnTo>
                      <a:pt x="1455" y="978"/>
                    </a:lnTo>
                    <a:lnTo>
                      <a:pt x="1465" y="1030"/>
                    </a:lnTo>
                    <a:lnTo>
                      <a:pt x="1475" y="1078"/>
                    </a:lnTo>
                    <a:lnTo>
                      <a:pt x="1485" y="1122"/>
                    </a:lnTo>
                    <a:lnTo>
                      <a:pt x="1495" y="1161"/>
                    </a:lnTo>
                    <a:lnTo>
                      <a:pt x="1505" y="1195"/>
                    </a:lnTo>
                    <a:lnTo>
                      <a:pt x="1515" y="1223"/>
                    </a:lnTo>
                    <a:lnTo>
                      <a:pt x="1524" y="1246"/>
                    </a:lnTo>
                    <a:lnTo>
                      <a:pt x="1534" y="1262"/>
                    </a:lnTo>
                    <a:lnTo>
                      <a:pt x="1544" y="1272"/>
                    </a:lnTo>
                    <a:lnTo>
                      <a:pt x="1554" y="1275"/>
                    </a:lnTo>
                    <a:lnTo>
                      <a:pt x="1564" y="1273"/>
                    </a:lnTo>
                    <a:lnTo>
                      <a:pt x="1574" y="1264"/>
                    </a:lnTo>
                    <a:lnTo>
                      <a:pt x="1584" y="1248"/>
                    </a:lnTo>
                    <a:lnTo>
                      <a:pt x="1594" y="1227"/>
                    </a:lnTo>
                    <a:lnTo>
                      <a:pt x="1604" y="1200"/>
                    </a:lnTo>
                    <a:lnTo>
                      <a:pt x="1614" y="1167"/>
                    </a:lnTo>
                    <a:lnTo>
                      <a:pt x="1623" y="1129"/>
                    </a:lnTo>
                    <a:lnTo>
                      <a:pt x="1633" y="1086"/>
                    </a:lnTo>
                    <a:lnTo>
                      <a:pt x="1643" y="1038"/>
                    </a:lnTo>
                    <a:lnTo>
                      <a:pt x="1653" y="987"/>
                    </a:lnTo>
                    <a:lnTo>
                      <a:pt x="1663" y="932"/>
                    </a:lnTo>
                    <a:lnTo>
                      <a:pt x="1673" y="873"/>
                    </a:lnTo>
                    <a:lnTo>
                      <a:pt x="1683" y="813"/>
                    </a:lnTo>
                    <a:lnTo>
                      <a:pt x="1693" y="751"/>
                    </a:lnTo>
                    <a:lnTo>
                      <a:pt x="1703" y="688"/>
                    </a:lnTo>
                    <a:lnTo>
                      <a:pt x="1712" y="624"/>
                    </a:lnTo>
                    <a:lnTo>
                      <a:pt x="1722" y="561"/>
                    </a:lnTo>
                    <a:lnTo>
                      <a:pt x="1732" y="498"/>
                    </a:lnTo>
                    <a:lnTo>
                      <a:pt x="1742" y="436"/>
                    </a:lnTo>
                    <a:lnTo>
                      <a:pt x="1752" y="377"/>
                    </a:lnTo>
                    <a:lnTo>
                      <a:pt x="1762" y="320"/>
                    </a:lnTo>
                    <a:lnTo>
                      <a:pt x="1772" y="266"/>
                    </a:lnTo>
                    <a:lnTo>
                      <a:pt x="1782" y="217"/>
                    </a:lnTo>
                    <a:lnTo>
                      <a:pt x="1792" y="171"/>
                    </a:lnTo>
                    <a:lnTo>
                      <a:pt x="1801" y="130"/>
                    </a:lnTo>
                    <a:lnTo>
                      <a:pt x="1811" y="94"/>
                    </a:lnTo>
                    <a:lnTo>
                      <a:pt x="1822" y="63"/>
                    </a:lnTo>
                    <a:lnTo>
                      <a:pt x="1831" y="38"/>
                    </a:lnTo>
                    <a:lnTo>
                      <a:pt x="1841" y="20"/>
                    </a:lnTo>
                    <a:lnTo>
                      <a:pt x="1851" y="7"/>
                    </a:lnTo>
                    <a:lnTo>
                      <a:pt x="1861" y="1"/>
                    </a:lnTo>
                    <a:lnTo>
                      <a:pt x="1871" y="1"/>
                    </a:lnTo>
                    <a:lnTo>
                      <a:pt x="1881" y="7"/>
                    </a:lnTo>
                    <a:lnTo>
                      <a:pt x="1891" y="20"/>
                    </a:lnTo>
                    <a:lnTo>
                      <a:pt x="1900" y="39"/>
                    </a:lnTo>
                    <a:lnTo>
                      <a:pt x="1911" y="64"/>
                    </a:lnTo>
                    <a:lnTo>
                      <a:pt x="1921" y="94"/>
                    </a:lnTo>
                    <a:lnTo>
                      <a:pt x="1930" y="130"/>
                    </a:lnTo>
                    <a:lnTo>
                      <a:pt x="1940" y="171"/>
                    </a:lnTo>
                    <a:lnTo>
                      <a:pt x="1950" y="217"/>
                    </a:lnTo>
                    <a:lnTo>
                      <a:pt x="1960" y="267"/>
                    </a:lnTo>
                    <a:lnTo>
                      <a:pt x="1970" y="321"/>
                    </a:lnTo>
                  </a:path>
                </a:pathLst>
              </a:custGeom>
              <a:noFill/>
              <a:ln w="28575" cap="rnd">
                <a:solidFill>
                  <a:srgbClr val="FF0000"/>
                </a:solidFill>
                <a:round/>
                <a:headEnd type="none" w="sm" len="sm"/>
                <a:tailEnd type="none" w="sm" len="sm"/>
              </a:ln>
            </p:spPr>
            <p:txBody>
              <a:bodyPr/>
              <a:lstStyle/>
              <a:p>
                <a:endParaRPr lang="fr-FR"/>
              </a:p>
            </p:txBody>
          </p:sp>
          <p:sp>
            <p:nvSpPr>
              <p:cNvPr id="1033" name="Freeform 5"/>
              <p:cNvSpPr>
                <a:spLocks noChangeAspect="1"/>
              </p:cNvSpPr>
              <p:nvPr/>
            </p:nvSpPr>
            <p:spPr bwMode="auto">
              <a:xfrm>
                <a:off x="6295226" y="5749283"/>
                <a:ext cx="381353" cy="229770"/>
              </a:xfrm>
              <a:custGeom>
                <a:avLst/>
                <a:gdLst>
                  <a:gd name="T0" fmla="*/ 2147483647 w 1971"/>
                  <a:gd name="T1" fmla="*/ 2147483647 h 1276"/>
                  <a:gd name="T2" fmla="*/ 2147483647 w 1971"/>
                  <a:gd name="T3" fmla="*/ 2147483647 h 1276"/>
                  <a:gd name="T4" fmla="*/ 2147483647 w 1971"/>
                  <a:gd name="T5" fmla="*/ 2147483647 h 1276"/>
                  <a:gd name="T6" fmla="*/ 2147483647 w 1971"/>
                  <a:gd name="T7" fmla="*/ 2147483647 h 1276"/>
                  <a:gd name="T8" fmla="*/ 2147483647 w 1971"/>
                  <a:gd name="T9" fmla="*/ 2147483647 h 1276"/>
                  <a:gd name="T10" fmla="*/ 2147483647 w 1971"/>
                  <a:gd name="T11" fmla="*/ 2147483647 h 1276"/>
                  <a:gd name="T12" fmla="*/ 2147483647 w 1971"/>
                  <a:gd name="T13" fmla="*/ 2147483647 h 1276"/>
                  <a:gd name="T14" fmla="*/ 2147483647 w 1971"/>
                  <a:gd name="T15" fmla="*/ 2147483647 h 1276"/>
                  <a:gd name="T16" fmla="*/ 2147483647 w 1971"/>
                  <a:gd name="T17" fmla="*/ 2147483647 h 1276"/>
                  <a:gd name="T18" fmla="*/ 2147483647 w 1971"/>
                  <a:gd name="T19" fmla="*/ 2147483647 h 1276"/>
                  <a:gd name="T20" fmla="*/ 2147483647 w 1971"/>
                  <a:gd name="T21" fmla="*/ 2147483647 h 1276"/>
                  <a:gd name="T22" fmla="*/ 2147483647 w 1971"/>
                  <a:gd name="T23" fmla="*/ 2147483647 h 1276"/>
                  <a:gd name="T24" fmla="*/ 2147483647 w 1971"/>
                  <a:gd name="T25" fmla="*/ 2147483647 h 1276"/>
                  <a:gd name="T26" fmla="*/ 2147483647 w 1971"/>
                  <a:gd name="T27" fmla="*/ 2147483647 h 1276"/>
                  <a:gd name="T28" fmla="*/ 2147483647 w 1971"/>
                  <a:gd name="T29" fmla="*/ 2147483647 h 1276"/>
                  <a:gd name="T30" fmla="*/ 2147483647 w 1971"/>
                  <a:gd name="T31" fmla="*/ 0 h 1276"/>
                  <a:gd name="T32" fmla="*/ 2147483647 w 1971"/>
                  <a:gd name="T33" fmla="*/ 2147483647 h 1276"/>
                  <a:gd name="T34" fmla="*/ 2147483647 w 1971"/>
                  <a:gd name="T35" fmla="*/ 2147483647 h 1276"/>
                  <a:gd name="T36" fmla="*/ 2147483647 w 1971"/>
                  <a:gd name="T37" fmla="*/ 2147483647 h 1276"/>
                  <a:gd name="T38" fmla="*/ 2147483647 w 1971"/>
                  <a:gd name="T39" fmla="*/ 2147483647 h 1276"/>
                  <a:gd name="T40" fmla="*/ 2147483647 w 1971"/>
                  <a:gd name="T41" fmla="*/ 2147483647 h 1276"/>
                  <a:gd name="T42" fmla="*/ 2147483647 w 1971"/>
                  <a:gd name="T43" fmla="*/ 2147483647 h 1276"/>
                  <a:gd name="T44" fmla="*/ 2147483647 w 1971"/>
                  <a:gd name="T45" fmla="*/ 2147483647 h 1276"/>
                  <a:gd name="T46" fmla="*/ 2147483647 w 1971"/>
                  <a:gd name="T47" fmla="*/ 2147483647 h 1276"/>
                  <a:gd name="T48" fmla="*/ 2147483647 w 1971"/>
                  <a:gd name="T49" fmla="*/ 2147483647 h 1276"/>
                  <a:gd name="T50" fmla="*/ 2147483647 w 1971"/>
                  <a:gd name="T51" fmla="*/ 2147483647 h 1276"/>
                  <a:gd name="T52" fmla="*/ 2147483647 w 1971"/>
                  <a:gd name="T53" fmla="*/ 2147483647 h 1276"/>
                  <a:gd name="T54" fmla="*/ 2147483647 w 1971"/>
                  <a:gd name="T55" fmla="*/ 2147483647 h 1276"/>
                  <a:gd name="T56" fmla="*/ 2147483647 w 1971"/>
                  <a:gd name="T57" fmla="*/ 2147483647 h 1276"/>
                  <a:gd name="T58" fmla="*/ 2147483647 w 1971"/>
                  <a:gd name="T59" fmla="*/ 2147483647 h 1276"/>
                  <a:gd name="T60" fmla="*/ 2147483647 w 1971"/>
                  <a:gd name="T61" fmla="*/ 2147483647 h 1276"/>
                  <a:gd name="T62" fmla="*/ 2147483647 w 1971"/>
                  <a:gd name="T63" fmla="*/ 2147483647 h 1276"/>
                  <a:gd name="T64" fmla="*/ 2147483647 w 1971"/>
                  <a:gd name="T65" fmla="*/ 2147483647 h 1276"/>
                  <a:gd name="T66" fmla="*/ 2147483647 w 1971"/>
                  <a:gd name="T67" fmla="*/ 2147483647 h 1276"/>
                  <a:gd name="T68" fmla="*/ 2147483647 w 1971"/>
                  <a:gd name="T69" fmla="*/ 2147483647 h 1276"/>
                  <a:gd name="T70" fmla="*/ 2147483647 w 1971"/>
                  <a:gd name="T71" fmla="*/ 2147483647 h 1276"/>
                  <a:gd name="T72" fmla="*/ 2147483647 w 1971"/>
                  <a:gd name="T73" fmla="*/ 2147483647 h 1276"/>
                  <a:gd name="T74" fmla="*/ 2147483647 w 1971"/>
                  <a:gd name="T75" fmla="*/ 2147483647 h 1276"/>
                  <a:gd name="T76" fmla="*/ 2147483647 w 1971"/>
                  <a:gd name="T77" fmla="*/ 2147483647 h 1276"/>
                  <a:gd name="T78" fmla="*/ 2147483647 w 1971"/>
                  <a:gd name="T79" fmla="*/ 2147483647 h 1276"/>
                  <a:gd name="T80" fmla="*/ 2147483647 w 1971"/>
                  <a:gd name="T81" fmla="*/ 2147483647 h 1276"/>
                  <a:gd name="T82" fmla="*/ 2147483647 w 1971"/>
                  <a:gd name="T83" fmla="*/ 2147483647 h 1276"/>
                  <a:gd name="T84" fmla="*/ 2147483647 w 1971"/>
                  <a:gd name="T85" fmla="*/ 2147483647 h 1276"/>
                  <a:gd name="T86" fmla="*/ 2147483647 w 1971"/>
                  <a:gd name="T87" fmla="*/ 2147483647 h 1276"/>
                  <a:gd name="T88" fmla="*/ 2147483647 w 1971"/>
                  <a:gd name="T89" fmla="*/ 2147483647 h 1276"/>
                  <a:gd name="T90" fmla="*/ 2147483647 w 1971"/>
                  <a:gd name="T91" fmla="*/ 2147483647 h 1276"/>
                  <a:gd name="T92" fmla="*/ 2147483647 w 1971"/>
                  <a:gd name="T93" fmla="*/ 2147483647 h 1276"/>
                  <a:gd name="T94" fmla="*/ 2147483647 w 1971"/>
                  <a:gd name="T95" fmla="*/ 2147483647 h 1276"/>
                  <a:gd name="T96" fmla="*/ 2147483647 w 1971"/>
                  <a:gd name="T97" fmla="*/ 2147483647 h 1276"/>
                  <a:gd name="T98" fmla="*/ 2147483647 w 1971"/>
                  <a:gd name="T99" fmla="*/ 2147483647 h 127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71"/>
                  <a:gd name="T151" fmla="*/ 0 h 1276"/>
                  <a:gd name="T152" fmla="*/ 1971 w 1971"/>
                  <a:gd name="T153" fmla="*/ 1276 h 127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71" h="1276">
                    <a:moveTo>
                      <a:pt x="0" y="0"/>
                    </a:moveTo>
                    <a:lnTo>
                      <a:pt x="10" y="3"/>
                    </a:lnTo>
                    <a:lnTo>
                      <a:pt x="20" y="13"/>
                    </a:lnTo>
                    <a:lnTo>
                      <a:pt x="30" y="28"/>
                    </a:lnTo>
                    <a:lnTo>
                      <a:pt x="40" y="50"/>
                    </a:lnTo>
                    <a:lnTo>
                      <a:pt x="50" y="78"/>
                    </a:lnTo>
                    <a:lnTo>
                      <a:pt x="60" y="112"/>
                    </a:lnTo>
                    <a:lnTo>
                      <a:pt x="69" y="150"/>
                    </a:lnTo>
                    <a:lnTo>
                      <a:pt x="79" y="193"/>
                    </a:lnTo>
                    <a:lnTo>
                      <a:pt x="89" y="242"/>
                    </a:lnTo>
                    <a:lnTo>
                      <a:pt x="99" y="293"/>
                    </a:lnTo>
                    <a:lnTo>
                      <a:pt x="109" y="349"/>
                    </a:lnTo>
                    <a:lnTo>
                      <a:pt x="119" y="406"/>
                    </a:lnTo>
                    <a:lnTo>
                      <a:pt x="129" y="467"/>
                    </a:lnTo>
                    <a:lnTo>
                      <a:pt x="139" y="529"/>
                    </a:lnTo>
                    <a:lnTo>
                      <a:pt x="149" y="593"/>
                    </a:lnTo>
                    <a:lnTo>
                      <a:pt x="159" y="656"/>
                    </a:lnTo>
                    <a:lnTo>
                      <a:pt x="168" y="720"/>
                    </a:lnTo>
                    <a:lnTo>
                      <a:pt x="179" y="783"/>
                    </a:lnTo>
                    <a:lnTo>
                      <a:pt x="189" y="844"/>
                    </a:lnTo>
                    <a:lnTo>
                      <a:pt x="198" y="903"/>
                    </a:lnTo>
                    <a:lnTo>
                      <a:pt x="208" y="960"/>
                    </a:lnTo>
                    <a:lnTo>
                      <a:pt x="218" y="1013"/>
                    </a:lnTo>
                    <a:lnTo>
                      <a:pt x="228" y="1063"/>
                    </a:lnTo>
                    <a:lnTo>
                      <a:pt x="238" y="1108"/>
                    </a:lnTo>
                    <a:lnTo>
                      <a:pt x="248" y="1149"/>
                    </a:lnTo>
                    <a:lnTo>
                      <a:pt x="257" y="1184"/>
                    </a:lnTo>
                    <a:lnTo>
                      <a:pt x="268" y="1214"/>
                    </a:lnTo>
                    <a:lnTo>
                      <a:pt x="278" y="1238"/>
                    </a:lnTo>
                    <a:lnTo>
                      <a:pt x="287" y="1257"/>
                    </a:lnTo>
                    <a:lnTo>
                      <a:pt x="297" y="1269"/>
                    </a:lnTo>
                    <a:lnTo>
                      <a:pt x="307" y="1275"/>
                    </a:lnTo>
                    <a:lnTo>
                      <a:pt x="317" y="1274"/>
                    </a:lnTo>
                    <a:lnTo>
                      <a:pt x="327" y="1268"/>
                    </a:lnTo>
                    <a:lnTo>
                      <a:pt x="337" y="1254"/>
                    </a:lnTo>
                    <a:lnTo>
                      <a:pt x="346" y="1235"/>
                    </a:lnTo>
                    <a:lnTo>
                      <a:pt x="357" y="1210"/>
                    </a:lnTo>
                    <a:lnTo>
                      <a:pt x="367" y="1179"/>
                    </a:lnTo>
                    <a:lnTo>
                      <a:pt x="377" y="1142"/>
                    </a:lnTo>
                    <a:lnTo>
                      <a:pt x="386" y="1101"/>
                    </a:lnTo>
                    <a:lnTo>
                      <a:pt x="396" y="1054"/>
                    </a:lnTo>
                    <a:lnTo>
                      <a:pt x="406" y="1004"/>
                    </a:lnTo>
                    <a:lnTo>
                      <a:pt x="416" y="950"/>
                    </a:lnTo>
                    <a:lnTo>
                      <a:pt x="426" y="893"/>
                    </a:lnTo>
                    <a:lnTo>
                      <a:pt x="436" y="834"/>
                    </a:lnTo>
                    <a:lnTo>
                      <a:pt x="446" y="772"/>
                    </a:lnTo>
                    <a:lnTo>
                      <a:pt x="456" y="709"/>
                    </a:lnTo>
                    <a:lnTo>
                      <a:pt x="466" y="646"/>
                    </a:lnTo>
                    <a:lnTo>
                      <a:pt x="475" y="582"/>
                    </a:lnTo>
                    <a:lnTo>
                      <a:pt x="485" y="519"/>
                    </a:lnTo>
                    <a:lnTo>
                      <a:pt x="495" y="457"/>
                    </a:lnTo>
                    <a:lnTo>
                      <a:pt x="505" y="397"/>
                    </a:lnTo>
                    <a:lnTo>
                      <a:pt x="515" y="339"/>
                    </a:lnTo>
                    <a:lnTo>
                      <a:pt x="525" y="284"/>
                    </a:lnTo>
                    <a:lnTo>
                      <a:pt x="535" y="233"/>
                    </a:lnTo>
                    <a:lnTo>
                      <a:pt x="545" y="186"/>
                    </a:lnTo>
                    <a:lnTo>
                      <a:pt x="555" y="143"/>
                    </a:lnTo>
                    <a:lnTo>
                      <a:pt x="564" y="105"/>
                    </a:lnTo>
                    <a:lnTo>
                      <a:pt x="574" y="73"/>
                    </a:lnTo>
                    <a:lnTo>
                      <a:pt x="584" y="46"/>
                    </a:lnTo>
                    <a:lnTo>
                      <a:pt x="594" y="25"/>
                    </a:lnTo>
                    <a:lnTo>
                      <a:pt x="604" y="11"/>
                    </a:lnTo>
                    <a:lnTo>
                      <a:pt x="614" y="2"/>
                    </a:lnTo>
                    <a:lnTo>
                      <a:pt x="624" y="0"/>
                    </a:lnTo>
                    <a:lnTo>
                      <a:pt x="634" y="4"/>
                    </a:lnTo>
                    <a:lnTo>
                      <a:pt x="644" y="15"/>
                    </a:lnTo>
                    <a:lnTo>
                      <a:pt x="654" y="32"/>
                    </a:lnTo>
                    <a:lnTo>
                      <a:pt x="663" y="55"/>
                    </a:lnTo>
                    <a:lnTo>
                      <a:pt x="673" y="83"/>
                    </a:lnTo>
                    <a:lnTo>
                      <a:pt x="683" y="117"/>
                    </a:lnTo>
                    <a:lnTo>
                      <a:pt x="693" y="157"/>
                    </a:lnTo>
                    <a:lnTo>
                      <a:pt x="703" y="201"/>
                    </a:lnTo>
                    <a:lnTo>
                      <a:pt x="713" y="250"/>
                    </a:lnTo>
                    <a:lnTo>
                      <a:pt x="723" y="302"/>
                    </a:lnTo>
                    <a:lnTo>
                      <a:pt x="733" y="358"/>
                    </a:lnTo>
                    <a:lnTo>
                      <a:pt x="743" y="416"/>
                    </a:lnTo>
                    <a:lnTo>
                      <a:pt x="752" y="478"/>
                    </a:lnTo>
                    <a:lnTo>
                      <a:pt x="762" y="540"/>
                    </a:lnTo>
                    <a:lnTo>
                      <a:pt x="772" y="603"/>
                    </a:lnTo>
                    <a:lnTo>
                      <a:pt x="782" y="667"/>
                    </a:lnTo>
                    <a:lnTo>
                      <a:pt x="792" y="730"/>
                    </a:lnTo>
                    <a:lnTo>
                      <a:pt x="802" y="793"/>
                    </a:lnTo>
                    <a:lnTo>
                      <a:pt x="812" y="854"/>
                    </a:lnTo>
                    <a:lnTo>
                      <a:pt x="822" y="913"/>
                    </a:lnTo>
                    <a:lnTo>
                      <a:pt x="832" y="969"/>
                    </a:lnTo>
                    <a:lnTo>
                      <a:pt x="841" y="1021"/>
                    </a:lnTo>
                    <a:lnTo>
                      <a:pt x="851" y="1071"/>
                    </a:lnTo>
                    <a:lnTo>
                      <a:pt x="861" y="1115"/>
                    </a:lnTo>
                    <a:lnTo>
                      <a:pt x="872" y="1155"/>
                    </a:lnTo>
                    <a:lnTo>
                      <a:pt x="881" y="1190"/>
                    </a:lnTo>
                    <a:lnTo>
                      <a:pt x="891" y="1219"/>
                    </a:lnTo>
                    <a:lnTo>
                      <a:pt x="901" y="1242"/>
                    </a:lnTo>
                    <a:lnTo>
                      <a:pt x="911" y="1259"/>
                    </a:lnTo>
                    <a:lnTo>
                      <a:pt x="921" y="1270"/>
                    </a:lnTo>
                    <a:lnTo>
                      <a:pt x="931" y="1275"/>
                    </a:lnTo>
                    <a:lnTo>
                      <a:pt x="940" y="1274"/>
                    </a:lnTo>
                    <a:lnTo>
                      <a:pt x="950" y="1266"/>
                    </a:lnTo>
                    <a:lnTo>
                      <a:pt x="961" y="1251"/>
                    </a:lnTo>
                    <a:lnTo>
                      <a:pt x="970" y="1231"/>
                    </a:lnTo>
                    <a:lnTo>
                      <a:pt x="980" y="1205"/>
                    </a:lnTo>
                    <a:lnTo>
                      <a:pt x="990" y="1173"/>
                    </a:lnTo>
                    <a:lnTo>
                      <a:pt x="1000" y="1136"/>
                    </a:lnTo>
                    <a:lnTo>
                      <a:pt x="1010" y="1093"/>
                    </a:lnTo>
                    <a:lnTo>
                      <a:pt x="1020" y="1046"/>
                    </a:lnTo>
                    <a:lnTo>
                      <a:pt x="1029" y="996"/>
                    </a:lnTo>
                    <a:lnTo>
                      <a:pt x="1039" y="941"/>
                    </a:lnTo>
                    <a:lnTo>
                      <a:pt x="1050" y="883"/>
                    </a:lnTo>
                    <a:lnTo>
                      <a:pt x="1059" y="824"/>
                    </a:lnTo>
                    <a:lnTo>
                      <a:pt x="1069" y="761"/>
                    </a:lnTo>
                    <a:lnTo>
                      <a:pt x="1079" y="698"/>
                    </a:lnTo>
                    <a:lnTo>
                      <a:pt x="1089" y="635"/>
                    </a:lnTo>
                    <a:lnTo>
                      <a:pt x="1099" y="571"/>
                    </a:lnTo>
                    <a:lnTo>
                      <a:pt x="1109" y="508"/>
                    </a:lnTo>
                    <a:lnTo>
                      <a:pt x="1119" y="447"/>
                    </a:lnTo>
                    <a:lnTo>
                      <a:pt x="1129" y="387"/>
                    </a:lnTo>
                    <a:lnTo>
                      <a:pt x="1139" y="329"/>
                    </a:lnTo>
                    <a:lnTo>
                      <a:pt x="1149" y="275"/>
                    </a:lnTo>
                    <a:lnTo>
                      <a:pt x="1158" y="225"/>
                    </a:lnTo>
                    <a:lnTo>
                      <a:pt x="1168" y="178"/>
                    </a:lnTo>
                    <a:lnTo>
                      <a:pt x="1178" y="136"/>
                    </a:lnTo>
                    <a:lnTo>
                      <a:pt x="1188" y="100"/>
                    </a:lnTo>
                    <a:lnTo>
                      <a:pt x="1198" y="68"/>
                    </a:lnTo>
                    <a:lnTo>
                      <a:pt x="1208" y="42"/>
                    </a:lnTo>
                    <a:lnTo>
                      <a:pt x="1218" y="23"/>
                    </a:lnTo>
                    <a:lnTo>
                      <a:pt x="1228" y="9"/>
                    </a:lnTo>
                    <a:lnTo>
                      <a:pt x="1238" y="2"/>
                    </a:lnTo>
                    <a:lnTo>
                      <a:pt x="1247" y="0"/>
                    </a:lnTo>
                    <a:lnTo>
                      <a:pt x="1257" y="5"/>
                    </a:lnTo>
                    <a:lnTo>
                      <a:pt x="1267" y="17"/>
                    </a:lnTo>
                    <a:lnTo>
                      <a:pt x="1277" y="35"/>
                    </a:lnTo>
                    <a:lnTo>
                      <a:pt x="1287" y="59"/>
                    </a:lnTo>
                    <a:lnTo>
                      <a:pt x="1297" y="89"/>
                    </a:lnTo>
                    <a:lnTo>
                      <a:pt x="1307" y="124"/>
                    </a:lnTo>
                    <a:lnTo>
                      <a:pt x="1317" y="164"/>
                    </a:lnTo>
                    <a:lnTo>
                      <a:pt x="1327" y="209"/>
                    </a:lnTo>
                    <a:lnTo>
                      <a:pt x="1336" y="258"/>
                    </a:lnTo>
                    <a:lnTo>
                      <a:pt x="1346" y="311"/>
                    </a:lnTo>
                    <a:lnTo>
                      <a:pt x="1356" y="368"/>
                    </a:lnTo>
                    <a:lnTo>
                      <a:pt x="1366" y="427"/>
                    </a:lnTo>
                    <a:lnTo>
                      <a:pt x="1376" y="488"/>
                    </a:lnTo>
                    <a:lnTo>
                      <a:pt x="1386" y="551"/>
                    </a:lnTo>
                    <a:lnTo>
                      <a:pt x="1396" y="614"/>
                    </a:lnTo>
                    <a:lnTo>
                      <a:pt x="1406" y="678"/>
                    </a:lnTo>
                    <a:lnTo>
                      <a:pt x="1416" y="741"/>
                    </a:lnTo>
                    <a:lnTo>
                      <a:pt x="1426" y="804"/>
                    </a:lnTo>
                    <a:lnTo>
                      <a:pt x="1435" y="864"/>
                    </a:lnTo>
                    <a:lnTo>
                      <a:pt x="1445" y="923"/>
                    </a:lnTo>
                    <a:lnTo>
                      <a:pt x="1455" y="978"/>
                    </a:lnTo>
                    <a:lnTo>
                      <a:pt x="1465" y="1030"/>
                    </a:lnTo>
                    <a:lnTo>
                      <a:pt x="1475" y="1078"/>
                    </a:lnTo>
                    <a:lnTo>
                      <a:pt x="1485" y="1122"/>
                    </a:lnTo>
                    <a:lnTo>
                      <a:pt x="1495" y="1161"/>
                    </a:lnTo>
                    <a:lnTo>
                      <a:pt x="1505" y="1195"/>
                    </a:lnTo>
                    <a:lnTo>
                      <a:pt x="1515" y="1223"/>
                    </a:lnTo>
                    <a:lnTo>
                      <a:pt x="1524" y="1246"/>
                    </a:lnTo>
                    <a:lnTo>
                      <a:pt x="1534" y="1262"/>
                    </a:lnTo>
                    <a:lnTo>
                      <a:pt x="1544" y="1272"/>
                    </a:lnTo>
                    <a:lnTo>
                      <a:pt x="1554" y="1275"/>
                    </a:lnTo>
                    <a:lnTo>
                      <a:pt x="1564" y="1273"/>
                    </a:lnTo>
                    <a:lnTo>
                      <a:pt x="1574" y="1264"/>
                    </a:lnTo>
                    <a:lnTo>
                      <a:pt x="1584" y="1248"/>
                    </a:lnTo>
                    <a:lnTo>
                      <a:pt x="1594" y="1227"/>
                    </a:lnTo>
                    <a:lnTo>
                      <a:pt x="1604" y="1200"/>
                    </a:lnTo>
                    <a:lnTo>
                      <a:pt x="1614" y="1167"/>
                    </a:lnTo>
                    <a:lnTo>
                      <a:pt x="1623" y="1129"/>
                    </a:lnTo>
                    <a:lnTo>
                      <a:pt x="1633" y="1086"/>
                    </a:lnTo>
                    <a:lnTo>
                      <a:pt x="1643" y="1038"/>
                    </a:lnTo>
                    <a:lnTo>
                      <a:pt x="1653" y="987"/>
                    </a:lnTo>
                    <a:lnTo>
                      <a:pt x="1663" y="932"/>
                    </a:lnTo>
                    <a:lnTo>
                      <a:pt x="1673" y="873"/>
                    </a:lnTo>
                    <a:lnTo>
                      <a:pt x="1683" y="813"/>
                    </a:lnTo>
                    <a:lnTo>
                      <a:pt x="1693" y="751"/>
                    </a:lnTo>
                    <a:lnTo>
                      <a:pt x="1703" y="688"/>
                    </a:lnTo>
                    <a:lnTo>
                      <a:pt x="1712" y="624"/>
                    </a:lnTo>
                    <a:lnTo>
                      <a:pt x="1722" y="561"/>
                    </a:lnTo>
                    <a:lnTo>
                      <a:pt x="1732" y="498"/>
                    </a:lnTo>
                    <a:lnTo>
                      <a:pt x="1742" y="436"/>
                    </a:lnTo>
                    <a:lnTo>
                      <a:pt x="1752" y="377"/>
                    </a:lnTo>
                    <a:lnTo>
                      <a:pt x="1762" y="320"/>
                    </a:lnTo>
                    <a:lnTo>
                      <a:pt x="1772" y="266"/>
                    </a:lnTo>
                    <a:lnTo>
                      <a:pt x="1782" y="217"/>
                    </a:lnTo>
                    <a:lnTo>
                      <a:pt x="1792" y="171"/>
                    </a:lnTo>
                    <a:lnTo>
                      <a:pt x="1801" y="130"/>
                    </a:lnTo>
                    <a:lnTo>
                      <a:pt x="1811" y="94"/>
                    </a:lnTo>
                    <a:lnTo>
                      <a:pt x="1822" y="63"/>
                    </a:lnTo>
                    <a:lnTo>
                      <a:pt x="1831" y="38"/>
                    </a:lnTo>
                    <a:lnTo>
                      <a:pt x="1841" y="20"/>
                    </a:lnTo>
                    <a:lnTo>
                      <a:pt x="1851" y="7"/>
                    </a:lnTo>
                    <a:lnTo>
                      <a:pt x="1861" y="1"/>
                    </a:lnTo>
                    <a:lnTo>
                      <a:pt x="1871" y="1"/>
                    </a:lnTo>
                    <a:lnTo>
                      <a:pt x="1881" y="7"/>
                    </a:lnTo>
                    <a:lnTo>
                      <a:pt x="1891" y="20"/>
                    </a:lnTo>
                    <a:lnTo>
                      <a:pt x="1900" y="39"/>
                    </a:lnTo>
                    <a:lnTo>
                      <a:pt x="1911" y="64"/>
                    </a:lnTo>
                    <a:lnTo>
                      <a:pt x="1921" y="94"/>
                    </a:lnTo>
                    <a:lnTo>
                      <a:pt x="1930" y="130"/>
                    </a:lnTo>
                    <a:lnTo>
                      <a:pt x="1940" y="171"/>
                    </a:lnTo>
                    <a:lnTo>
                      <a:pt x="1950" y="217"/>
                    </a:lnTo>
                    <a:lnTo>
                      <a:pt x="1960" y="267"/>
                    </a:lnTo>
                    <a:lnTo>
                      <a:pt x="1970" y="321"/>
                    </a:lnTo>
                  </a:path>
                </a:pathLst>
              </a:custGeom>
              <a:noFill/>
              <a:ln w="28575" cap="rnd">
                <a:solidFill>
                  <a:srgbClr val="FF0000"/>
                </a:solidFill>
                <a:round/>
                <a:headEnd type="none" w="sm" len="sm"/>
                <a:tailEnd type="none" w="sm" len="sm"/>
              </a:ln>
            </p:spPr>
            <p:txBody>
              <a:bodyPr/>
              <a:lstStyle/>
              <a:p>
                <a:endParaRPr lang="fr-FR"/>
              </a:p>
            </p:txBody>
          </p:sp>
          <p:sp>
            <p:nvSpPr>
              <p:cNvPr id="1034" name="Freeform 5"/>
              <p:cNvSpPr>
                <a:spLocks noChangeAspect="1"/>
              </p:cNvSpPr>
              <p:nvPr/>
            </p:nvSpPr>
            <p:spPr bwMode="auto">
              <a:xfrm>
                <a:off x="6660503" y="5749283"/>
                <a:ext cx="381353" cy="229770"/>
              </a:xfrm>
              <a:custGeom>
                <a:avLst/>
                <a:gdLst>
                  <a:gd name="T0" fmla="*/ 2147483647 w 1971"/>
                  <a:gd name="T1" fmla="*/ 2147483647 h 1276"/>
                  <a:gd name="T2" fmla="*/ 2147483647 w 1971"/>
                  <a:gd name="T3" fmla="*/ 2147483647 h 1276"/>
                  <a:gd name="T4" fmla="*/ 2147483647 w 1971"/>
                  <a:gd name="T5" fmla="*/ 2147483647 h 1276"/>
                  <a:gd name="T6" fmla="*/ 2147483647 w 1971"/>
                  <a:gd name="T7" fmla="*/ 2147483647 h 1276"/>
                  <a:gd name="T8" fmla="*/ 2147483647 w 1971"/>
                  <a:gd name="T9" fmla="*/ 2147483647 h 1276"/>
                  <a:gd name="T10" fmla="*/ 2147483647 w 1971"/>
                  <a:gd name="T11" fmla="*/ 2147483647 h 1276"/>
                  <a:gd name="T12" fmla="*/ 2147483647 w 1971"/>
                  <a:gd name="T13" fmla="*/ 2147483647 h 1276"/>
                  <a:gd name="T14" fmla="*/ 2147483647 w 1971"/>
                  <a:gd name="T15" fmla="*/ 2147483647 h 1276"/>
                  <a:gd name="T16" fmla="*/ 2147483647 w 1971"/>
                  <a:gd name="T17" fmla="*/ 2147483647 h 1276"/>
                  <a:gd name="T18" fmla="*/ 2147483647 w 1971"/>
                  <a:gd name="T19" fmla="*/ 2147483647 h 1276"/>
                  <a:gd name="T20" fmla="*/ 2147483647 w 1971"/>
                  <a:gd name="T21" fmla="*/ 2147483647 h 1276"/>
                  <a:gd name="T22" fmla="*/ 2147483647 w 1971"/>
                  <a:gd name="T23" fmla="*/ 2147483647 h 1276"/>
                  <a:gd name="T24" fmla="*/ 2147483647 w 1971"/>
                  <a:gd name="T25" fmla="*/ 2147483647 h 1276"/>
                  <a:gd name="T26" fmla="*/ 2147483647 w 1971"/>
                  <a:gd name="T27" fmla="*/ 2147483647 h 1276"/>
                  <a:gd name="T28" fmla="*/ 2147483647 w 1971"/>
                  <a:gd name="T29" fmla="*/ 2147483647 h 1276"/>
                  <a:gd name="T30" fmla="*/ 2147483647 w 1971"/>
                  <a:gd name="T31" fmla="*/ 0 h 1276"/>
                  <a:gd name="T32" fmla="*/ 2147483647 w 1971"/>
                  <a:gd name="T33" fmla="*/ 2147483647 h 1276"/>
                  <a:gd name="T34" fmla="*/ 2147483647 w 1971"/>
                  <a:gd name="T35" fmla="*/ 2147483647 h 1276"/>
                  <a:gd name="T36" fmla="*/ 2147483647 w 1971"/>
                  <a:gd name="T37" fmla="*/ 2147483647 h 1276"/>
                  <a:gd name="T38" fmla="*/ 2147483647 w 1971"/>
                  <a:gd name="T39" fmla="*/ 2147483647 h 1276"/>
                  <a:gd name="T40" fmla="*/ 2147483647 w 1971"/>
                  <a:gd name="T41" fmla="*/ 2147483647 h 1276"/>
                  <a:gd name="T42" fmla="*/ 2147483647 w 1971"/>
                  <a:gd name="T43" fmla="*/ 2147483647 h 1276"/>
                  <a:gd name="T44" fmla="*/ 2147483647 w 1971"/>
                  <a:gd name="T45" fmla="*/ 2147483647 h 1276"/>
                  <a:gd name="T46" fmla="*/ 2147483647 w 1971"/>
                  <a:gd name="T47" fmla="*/ 2147483647 h 1276"/>
                  <a:gd name="T48" fmla="*/ 2147483647 w 1971"/>
                  <a:gd name="T49" fmla="*/ 2147483647 h 1276"/>
                  <a:gd name="T50" fmla="*/ 2147483647 w 1971"/>
                  <a:gd name="T51" fmla="*/ 2147483647 h 1276"/>
                  <a:gd name="T52" fmla="*/ 2147483647 w 1971"/>
                  <a:gd name="T53" fmla="*/ 2147483647 h 1276"/>
                  <a:gd name="T54" fmla="*/ 2147483647 w 1971"/>
                  <a:gd name="T55" fmla="*/ 2147483647 h 1276"/>
                  <a:gd name="T56" fmla="*/ 2147483647 w 1971"/>
                  <a:gd name="T57" fmla="*/ 2147483647 h 1276"/>
                  <a:gd name="T58" fmla="*/ 2147483647 w 1971"/>
                  <a:gd name="T59" fmla="*/ 2147483647 h 1276"/>
                  <a:gd name="T60" fmla="*/ 2147483647 w 1971"/>
                  <a:gd name="T61" fmla="*/ 2147483647 h 1276"/>
                  <a:gd name="T62" fmla="*/ 2147483647 w 1971"/>
                  <a:gd name="T63" fmla="*/ 2147483647 h 1276"/>
                  <a:gd name="T64" fmla="*/ 2147483647 w 1971"/>
                  <a:gd name="T65" fmla="*/ 2147483647 h 1276"/>
                  <a:gd name="T66" fmla="*/ 2147483647 w 1971"/>
                  <a:gd name="T67" fmla="*/ 2147483647 h 1276"/>
                  <a:gd name="T68" fmla="*/ 2147483647 w 1971"/>
                  <a:gd name="T69" fmla="*/ 2147483647 h 1276"/>
                  <a:gd name="T70" fmla="*/ 2147483647 w 1971"/>
                  <a:gd name="T71" fmla="*/ 2147483647 h 1276"/>
                  <a:gd name="T72" fmla="*/ 2147483647 w 1971"/>
                  <a:gd name="T73" fmla="*/ 2147483647 h 1276"/>
                  <a:gd name="T74" fmla="*/ 2147483647 w 1971"/>
                  <a:gd name="T75" fmla="*/ 2147483647 h 1276"/>
                  <a:gd name="T76" fmla="*/ 2147483647 w 1971"/>
                  <a:gd name="T77" fmla="*/ 2147483647 h 1276"/>
                  <a:gd name="T78" fmla="*/ 2147483647 w 1971"/>
                  <a:gd name="T79" fmla="*/ 2147483647 h 1276"/>
                  <a:gd name="T80" fmla="*/ 2147483647 w 1971"/>
                  <a:gd name="T81" fmla="*/ 2147483647 h 1276"/>
                  <a:gd name="T82" fmla="*/ 2147483647 w 1971"/>
                  <a:gd name="T83" fmla="*/ 2147483647 h 1276"/>
                  <a:gd name="T84" fmla="*/ 2147483647 w 1971"/>
                  <a:gd name="T85" fmla="*/ 2147483647 h 1276"/>
                  <a:gd name="T86" fmla="*/ 2147483647 w 1971"/>
                  <a:gd name="T87" fmla="*/ 2147483647 h 1276"/>
                  <a:gd name="T88" fmla="*/ 2147483647 w 1971"/>
                  <a:gd name="T89" fmla="*/ 2147483647 h 1276"/>
                  <a:gd name="T90" fmla="*/ 2147483647 w 1971"/>
                  <a:gd name="T91" fmla="*/ 2147483647 h 1276"/>
                  <a:gd name="T92" fmla="*/ 2147483647 w 1971"/>
                  <a:gd name="T93" fmla="*/ 2147483647 h 1276"/>
                  <a:gd name="T94" fmla="*/ 2147483647 w 1971"/>
                  <a:gd name="T95" fmla="*/ 2147483647 h 1276"/>
                  <a:gd name="T96" fmla="*/ 2147483647 w 1971"/>
                  <a:gd name="T97" fmla="*/ 2147483647 h 1276"/>
                  <a:gd name="T98" fmla="*/ 2147483647 w 1971"/>
                  <a:gd name="T99" fmla="*/ 2147483647 h 127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71"/>
                  <a:gd name="T151" fmla="*/ 0 h 1276"/>
                  <a:gd name="T152" fmla="*/ 1971 w 1971"/>
                  <a:gd name="T153" fmla="*/ 1276 h 127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71" h="1276">
                    <a:moveTo>
                      <a:pt x="0" y="0"/>
                    </a:moveTo>
                    <a:lnTo>
                      <a:pt x="10" y="3"/>
                    </a:lnTo>
                    <a:lnTo>
                      <a:pt x="20" y="13"/>
                    </a:lnTo>
                    <a:lnTo>
                      <a:pt x="30" y="28"/>
                    </a:lnTo>
                    <a:lnTo>
                      <a:pt x="40" y="50"/>
                    </a:lnTo>
                    <a:lnTo>
                      <a:pt x="50" y="78"/>
                    </a:lnTo>
                    <a:lnTo>
                      <a:pt x="60" y="112"/>
                    </a:lnTo>
                    <a:lnTo>
                      <a:pt x="69" y="150"/>
                    </a:lnTo>
                    <a:lnTo>
                      <a:pt x="79" y="193"/>
                    </a:lnTo>
                    <a:lnTo>
                      <a:pt x="89" y="242"/>
                    </a:lnTo>
                    <a:lnTo>
                      <a:pt x="99" y="293"/>
                    </a:lnTo>
                    <a:lnTo>
                      <a:pt x="109" y="349"/>
                    </a:lnTo>
                    <a:lnTo>
                      <a:pt x="119" y="406"/>
                    </a:lnTo>
                    <a:lnTo>
                      <a:pt x="129" y="467"/>
                    </a:lnTo>
                    <a:lnTo>
                      <a:pt x="139" y="529"/>
                    </a:lnTo>
                    <a:lnTo>
                      <a:pt x="149" y="593"/>
                    </a:lnTo>
                    <a:lnTo>
                      <a:pt x="159" y="656"/>
                    </a:lnTo>
                    <a:lnTo>
                      <a:pt x="168" y="720"/>
                    </a:lnTo>
                    <a:lnTo>
                      <a:pt x="179" y="783"/>
                    </a:lnTo>
                    <a:lnTo>
                      <a:pt x="189" y="844"/>
                    </a:lnTo>
                    <a:lnTo>
                      <a:pt x="198" y="903"/>
                    </a:lnTo>
                    <a:lnTo>
                      <a:pt x="208" y="960"/>
                    </a:lnTo>
                    <a:lnTo>
                      <a:pt x="218" y="1013"/>
                    </a:lnTo>
                    <a:lnTo>
                      <a:pt x="228" y="1063"/>
                    </a:lnTo>
                    <a:lnTo>
                      <a:pt x="238" y="1108"/>
                    </a:lnTo>
                    <a:lnTo>
                      <a:pt x="248" y="1149"/>
                    </a:lnTo>
                    <a:lnTo>
                      <a:pt x="257" y="1184"/>
                    </a:lnTo>
                    <a:lnTo>
                      <a:pt x="268" y="1214"/>
                    </a:lnTo>
                    <a:lnTo>
                      <a:pt x="278" y="1238"/>
                    </a:lnTo>
                    <a:lnTo>
                      <a:pt x="287" y="1257"/>
                    </a:lnTo>
                    <a:lnTo>
                      <a:pt x="297" y="1269"/>
                    </a:lnTo>
                    <a:lnTo>
                      <a:pt x="307" y="1275"/>
                    </a:lnTo>
                    <a:lnTo>
                      <a:pt x="317" y="1274"/>
                    </a:lnTo>
                    <a:lnTo>
                      <a:pt x="327" y="1268"/>
                    </a:lnTo>
                    <a:lnTo>
                      <a:pt x="337" y="1254"/>
                    </a:lnTo>
                    <a:lnTo>
                      <a:pt x="346" y="1235"/>
                    </a:lnTo>
                    <a:lnTo>
                      <a:pt x="357" y="1210"/>
                    </a:lnTo>
                    <a:lnTo>
                      <a:pt x="367" y="1179"/>
                    </a:lnTo>
                    <a:lnTo>
                      <a:pt x="377" y="1142"/>
                    </a:lnTo>
                    <a:lnTo>
                      <a:pt x="386" y="1101"/>
                    </a:lnTo>
                    <a:lnTo>
                      <a:pt x="396" y="1054"/>
                    </a:lnTo>
                    <a:lnTo>
                      <a:pt x="406" y="1004"/>
                    </a:lnTo>
                    <a:lnTo>
                      <a:pt x="416" y="950"/>
                    </a:lnTo>
                    <a:lnTo>
                      <a:pt x="426" y="893"/>
                    </a:lnTo>
                    <a:lnTo>
                      <a:pt x="436" y="834"/>
                    </a:lnTo>
                    <a:lnTo>
                      <a:pt x="446" y="772"/>
                    </a:lnTo>
                    <a:lnTo>
                      <a:pt x="456" y="709"/>
                    </a:lnTo>
                    <a:lnTo>
                      <a:pt x="466" y="646"/>
                    </a:lnTo>
                    <a:lnTo>
                      <a:pt x="475" y="582"/>
                    </a:lnTo>
                    <a:lnTo>
                      <a:pt x="485" y="519"/>
                    </a:lnTo>
                    <a:lnTo>
                      <a:pt x="495" y="457"/>
                    </a:lnTo>
                    <a:lnTo>
                      <a:pt x="505" y="397"/>
                    </a:lnTo>
                    <a:lnTo>
                      <a:pt x="515" y="339"/>
                    </a:lnTo>
                    <a:lnTo>
                      <a:pt x="525" y="284"/>
                    </a:lnTo>
                    <a:lnTo>
                      <a:pt x="535" y="233"/>
                    </a:lnTo>
                    <a:lnTo>
                      <a:pt x="545" y="186"/>
                    </a:lnTo>
                    <a:lnTo>
                      <a:pt x="555" y="143"/>
                    </a:lnTo>
                    <a:lnTo>
                      <a:pt x="564" y="105"/>
                    </a:lnTo>
                    <a:lnTo>
                      <a:pt x="574" y="73"/>
                    </a:lnTo>
                    <a:lnTo>
                      <a:pt x="584" y="46"/>
                    </a:lnTo>
                    <a:lnTo>
                      <a:pt x="594" y="25"/>
                    </a:lnTo>
                    <a:lnTo>
                      <a:pt x="604" y="11"/>
                    </a:lnTo>
                    <a:lnTo>
                      <a:pt x="614" y="2"/>
                    </a:lnTo>
                    <a:lnTo>
                      <a:pt x="624" y="0"/>
                    </a:lnTo>
                    <a:lnTo>
                      <a:pt x="634" y="4"/>
                    </a:lnTo>
                    <a:lnTo>
                      <a:pt x="644" y="15"/>
                    </a:lnTo>
                    <a:lnTo>
                      <a:pt x="654" y="32"/>
                    </a:lnTo>
                    <a:lnTo>
                      <a:pt x="663" y="55"/>
                    </a:lnTo>
                    <a:lnTo>
                      <a:pt x="673" y="83"/>
                    </a:lnTo>
                    <a:lnTo>
                      <a:pt x="683" y="117"/>
                    </a:lnTo>
                    <a:lnTo>
                      <a:pt x="693" y="157"/>
                    </a:lnTo>
                    <a:lnTo>
                      <a:pt x="703" y="201"/>
                    </a:lnTo>
                    <a:lnTo>
                      <a:pt x="713" y="250"/>
                    </a:lnTo>
                    <a:lnTo>
                      <a:pt x="723" y="302"/>
                    </a:lnTo>
                    <a:lnTo>
                      <a:pt x="733" y="358"/>
                    </a:lnTo>
                    <a:lnTo>
                      <a:pt x="743" y="416"/>
                    </a:lnTo>
                    <a:lnTo>
                      <a:pt x="752" y="478"/>
                    </a:lnTo>
                    <a:lnTo>
                      <a:pt x="762" y="540"/>
                    </a:lnTo>
                    <a:lnTo>
                      <a:pt x="772" y="603"/>
                    </a:lnTo>
                    <a:lnTo>
                      <a:pt x="782" y="667"/>
                    </a:lnTo>
                    <a:lnTo>
                      <a:pt x="792" y="730"/>
                    </a:lnTo>
                    <a:lnTo>
                      <a:pt x="802" y="793"/>
                    </a:lnTo>
                    <a:lnTo>
                      <a:pt x="812" y="854"/>
                    </a:lnTo>
                    <a:lnTo>
                      <a:pt x="822" y="913"/>
                    </a:lnTo>
                    <a:lnTo>
                      <a:pt x="832" y="969"/>
                    </a:lnTo>
                    <a:lnTo>
                      <a:pt x="841" y="1021"/>
                    </a:lnTo>
                    <a:lnTo>
                      <a:pt x="851" y="1071"/>
                    </a:lnTo>
                    <a:lnTo>
                      <a:pt x="861" y="1115"/>
                    </a:lnTo>
                    <a:lnTo>
                      <a:pt x="872" y="1155"/>
                    </a:lnTo>
                    <a:lnTo>
                      <a:pt x="881" y="1190"/>
                    </a:lnTo>
                    <a:lnTo>
                      <a:pt x="891" y="1219"/>
                    </a:lnTo>
                    <a:lnTo>
                      <a:pt x="901" y="1242"/>
                    </a:lnTo>
                    <a:lnTo>
                      <a:pt x="911" y="1259"/>
                    </a:lnTo>
                    <a:lnTo>
                      <a:pt x="921" y="1270"/>
                    </a:lnTo>
                    <a:lnTo>
                      <a:pt x="931" y="1275"/>
                    </a:lnTo>
                    <a:lnTo>
                      <a:pt x="940" y="1274"/>
                    </a:lnTo>
                    <a:lnTo>
                      <a:pt x="950" y="1266"/>
                    </a:lnTo>
                    <a:lnTo>
                      <a:pt x="961" y="1251"/>
                    </a:lnTo>
                    <a:lnTo>
                      <a:pt x="970" y="1231"/>
                    </a:lnTo>
                    <a:lnTo>
                      <a:pt x="980" y="1205"/>
                    </a:lnTo>
                    <a:lnTo>
                      <a:pt x="990" y="1173"/>
                    </a:lnTo>
                    <a:lnTo>
                      <a:pt x="1000" y="1136"/>
                    </a:lnTo>
                    <a:lnTo>
                      <a:pt x="1010" y="1093"/>
                    </a:lnTo>
                    <a:lnTo>
                      <a:pt x="1020" y="1046"/>
                    </a:lnTo>
                    <a:lnTo>
                      <a:pt x="1029" y="996"/>
                    </a:lnTo>
                    <a:lnTo>
                      <a:pt x="1039" y="941"/>
                    </a:lnTo>
                    <a:lnTo>
                      <a:pt x="1050" y="883"/>
                    </a:lnTo>
                    <a:lnTo>
                      <a:pt x="1059" y="824"/>
                    </a:lnTo>
                    <a:lnTo>
                      <a:pt x="1069" y="761"/>
                    </a:lnTo>
                    <a:lnTo>
                      <a:pt x="1079" y="698"/>
                    </a:lnTo>
                    <a:lnTo>
                      <a:pt x="1089" y="635"/>
                    </a:lnTo>
                    <a:lnTo>
                      <a:pt x="1099" y="571"/>
                    </a:lnTo>
                    <a:lnTo>
                      <a:pt x="1109" y="508"/>
                    </a:lnTo>
                    <a:lnTo>
                      <a:pt x="1119" y="447"/>
                    </a:lnTo>
                    <a:lnTo>
                      <a:pt x="1129" y="387"/>
                    </a:lnTo>
                    <a:lnTo>
                      <a:pt x="1139" y="329"/>
                    </a:lnTo>
                    <a:lnTo>
                      <a:pt x="1149" y="275"/>
                    </a:lnTo>
                    <a:lnTo>
                      <a:pt x="1158" y="225"/>
                    </a:lnTo>
                    <a:lnTo>
                      <a:pt x="1168" y="178"/>
                    </a:lnTo>
                    <a:lnTo>
                      <a:pt x="1178" y="136"/>
                    </a:lnTo>
                    <a:lnTo>
                      <a:pt x="1188" y="100"/>
                    </a:lnTo>
                    <a:lnTo>
                      <a:pt x="1198" y="68"/>
                    </a:lnTo>
                    <a:lnTo>
                      <a:pt x="1208" y="42"/>
                    </a:lnTo>
                    <a:lnTo>
                      <a:pt x="1218" y="23"/>
                    </a:lnTo>
                    <a:lnTo>
                      <a:pt x="1228" y="9"/>
                    </a:lnTo>
                    <a:lnTo>
                      <a:pt x="1238" y="2"/>
                    </a:lnTo>
                    <a:lnTo>
                      <a:pt x="1247" y="0"/>
                    </a:lnTo>
                    <a:lnTo>
                      <a:pt x="1257" y="5"/>
                    </a:lnTo>
                    <a:lnTo>
                      <a:pt x="1267" y="17"/>
                    </a:lnTo>
                    <a:lnTo>
                      <a:pt x="1277" y="35"/>
                    </a:lnTo>
                    <a:lnTo>
                      <a:pt x="1287" y="59"/>
                    </a:lnTo>
                    <a:lnTo>
                      <a:pt x="1297" y="89"/>
                    </a:lnTo>
                    <a:lnTo>
                      <a:pt x="1307" y="124"/>
                    </a:lnTo>
                    <a:lnTo>
                      <a:pt x="1317" y="164"/>
                    </a:lnTo>
                    <a:lnTo>
                      <a:pt x="1327" y="209"/>
                    </a:lnTo>
                    <a:lnTo>
                      <a:pt x="1336" y="258"/>
                    </a:lnTo>
                    <a:lnTo>
                      <a:pt x="1346" y="311"/>
                    </a:lnTo>
                    <a:lnTo>
                      <a:pt x="1356" y="368"/>
                    </a:lnTo>
                    <a:lnTo>
                      <a:pt x="1366" y="427"/>
                    </a:lnTo>
                    <a:lnTo>
                      <a:pt x="1376" y="488"/>
                    </a:lnTo>
                    <a:lnTo>
                      <a:pt x="1386" y="551"/>
                    </a:lnTo>
                    <a:lnTo>
                      <a:pt x="1396" y="614"/>
                    </a:lnTo>
                    <a:lnTo>
                      <a:pt x="1406" y="678"/>
                    </a:lnTo>
                    <a:lnTo>
                      <a:pt x="1416" y="741"/>
                    </a:lnTo>
                    <a:lnTo>
                      <a:pt x="1426" y="804"/>
                    </a:lnTo>
                    <a:lnTo>
                      <a:pt x="1435" y="864"/>
                    </a:lnTo>
                    <a:lnTo>
                      <a:pt x="1445" y="923"/>
                    </a:lnTo>
                    <a:lnTo>
                      <a:pt x="1455" y="978"/>
                    </a:lnTo>
                    <a:lnTo>
                      <a:pt x="1465" y="1030"/>
                    </a:lnTo>
                    <a:lnTo>
                      <a:pt x="1475" y="1078"/>
                    </a:lnTo>
                    <a:lnTo>
                      <a:pt x="1485" y="1122"/>
                    </a:lnTo>
                    <a:lnTo>
                      <a:pt x="1495" y="1161"/>
                    </a:lnTo>
                    <a:lnTo>
                      <a:pt x="1505" y="1195"/>
                    </a:lnTo>
                    <a:lnTo>
                      <a:pt x="1515" y="1223"/>
                    </a:lnTo>
                    <a:lnTo>
                      <a:pt x="1524" y="1246"/>
                    </a:lnTo>
                    <a:lnTo>
                      <a:pt x="1534" y="1262"/>
                    </a:lnTo>
                    <a:lnTo>
                      <a:pt x="1544" y="1272"/>
                    </a:lnTo>
                    <a:lnTo>
                      <a:pt x="1554" y="1275"/>
                    </a:lnTo>
                    <a:lnTo>
                      <a:pt x="1564" y="1273"/>
                    </a:lnTo>
                    <a:lnTo>
                      <a:pt x="1574" y="1264"/>
                    </a:lnTo>
                    <a:lnTo>
                      <a:pt x="1584" y="1248"/>
                    </a:lnTo>
                    <a:lnTo>
                      <a:pt x="1594" y="1227"/>
                    </a:lnTo>
                    <a:lnTo>
                      <a:pt x="1604" y="1200"/>
                    </a:lnTo>
                    <a:lnTo>
                      <a:pt x="1614" y="1167"/>
                    </a:lnTo>
                    <a:lnTo>
                      <a:pt x="1623" y="1129"/>
                    </a:lnTo>
                    <a:lnTo>
                      <a:pt x="1633" y="1086"/>
                    </a:lnTo>
                    <a:lnTo>
                      <a:pt x="1643" y="1038"/>
                    </a:lnTo>
                    <a:lnTo>
                      <a:pt x="1653" y="987"/>
                    </a:lnTo>
                    <a:lnTo>
                      <a:pt x="1663" y="932"/>
                    </a:lnTo>
                    <a:lnTo>
                      <a:pt x="1673" y="873"/>
                    </a:lnTo>
                    <a:lnTo>
                      <a:pt x="1683" y="813"/>
                    </a:lnTo>
                    <a:lnTo>
                      <a:pt x="1693" y="751"/>
                    </a:lnTo>
                    <a:lnTo>
                      <a:pt x="1703" y="688"/>
                    </a:lnTo>
                    <a:lnTo>
                      <a:pt x="1712" y="624"/>
                    </a:lnTo>
                    <a:lnTo>
                      <a:pt x="1722" y="561"/>
                    </a:lnTo>
                    <a:lnTo>
                      <a:pt x="1732" y="498"/>
                    </a:lnTo>
                    <a:lnTo>
                      <a:pt x="1742" y="436"/>
                    </a:lnTo>
                    <a:lnTo>
                      <a:pt x="1752" y="377"/>
                    </a:lnTo>
                    <a:lnTo>
                      <a:pt x="1762" y="320"/>
                    </a:lnTo>
                    <a:lnTo>
                      <a:pt x="1772" y="266"/>
                    </a:lnTo>
                    <a:lnTo>
                      <a:pt x="1782" y="217"/>
                    </a:lnTo>
                    <a:lnTo>
                      <a:pt x="1792" y="171"/>
                    </a:lnTo>
                    <a:lnTo>
                      <a:pt x="1801" y="130"/>
                    </a:lnTo>
                    <a:lnTo>
                      <a:pt x="1811" y="94"/>
                    </a:lnTo>
                    <a:lnTo>
                      <a:pt x="1822" y="63"/>
                    </a:lnTo>
                    <a:lnTo>
                      <a:pt x="1831" y="38"/>
                    </a:lnTo>
                    <a:lnTo>
                      <a:pt x="1841" y="20"/>
                    </a:lnTo>
                    <a:lnTo>
                      <a:pt x="1851" y="7"/>
                    </a:lnTo>
                    <a:lnTo>
                      <a:pt x="1861" y="1"/>
                    </a:lnTo>
                    <a:lnTo>
                      <a:pt x="1871" y="1"/>
                    </a:lnTo>
                    <a:lnTo>
                      <a:pt x="1881" y="7"/>
                    </a:lnTo>
                    <a:lnTo>
                      <a:pt x="1891" y="20"/>
                    </a:lnTo>
                    <a:lnTo>
                      <a:pt x="1900" y="39"/>
                    </a:lnTo>
                    <a:lnTo>
                      <a:pt x="1911" y="64"/>
                    </a:lnTo>
                    <a:lnTo>
                      <a:pt x="1921" y="94"/>
                    </a:lnTo>
                    <a:lnTo>
                      <a:pt x="1930" y="130"/>
                    </a:lnTo>
                    <a:lnTo>
                      <a:pt x="1940" y="171"/>
                    </a:lnTo>
                    <a:lnTo>
                      <a:pt x="1950" y="217"/>
                    </a:lnTo>
                    <a:lnTo>
                      <a:pt x="1960" y="267"/>
                    </a:lnTo>
                    <a:lnTo>
                      <a:pt x="1970" y="321"/>
                    </a:lnTo>
                  </a:path>
                </a:pathLst>
              </a:custGeom>
              <a:noFill/>
              <a:ln w="28575" cap="rnd">
                <a:solidFill>
                  <a:srgbClr val="FF0000"/>
                </a:solidFill>
                <a:round/>
                <a:headEnd type="none" w="sm" len="sm"/>
                <a:tailEnd type="none" w="sm" len="sm"/>
              </a:ln>
            </p:spPr>
            <p:txBody>
              <a:bodyPr/>
              <a:lstStyle/>
              <a:p>
                <a:endParaRPr lang="fr-FR"/>
              </a:p>
            </p:txBody>
          </p:sp>
          <p:sp>
            <p:nvSpPr>
              <p:cNvPr id="1035" name="Freeform 5"/>
              <p:cNvSpPr>
                <a:spLocks noChangeAspect="1"/>
              </p:cNvSpPr>
              <p:nvPr/>
            </p:nvSpPr>
            <p:spPr bwMode="auto">
              <a:xfrm>
                <a:off x="7014491" y="5749283"/>
                <a:ext cx="381353" cy="229770"/>
              </a:xfrm>
              <a:custGeom>
                <a:avLst/>
                <a:gdLst>
                  <a:gd name="T0" fmla="*/ 2147483647 w 1971"/>
                  <a:gd name="T1" fmla="*/ 2147483647 h 1276"/>
                  <a:gd name="T2" fmla="*/ 2147483647 w 1971"/>
                  <a:gd name="T3" fmla="*/ 2147483647 h 1276"/>
                  <a:gd name="T4" fmla="*/ 2147483647 w 1971"/>
                  <a:gd name="T5" fmla="*/ 2147483647 h 1276"/>
                  <a:gd name="T6" fmla="*/ 2147483647 w 1971"/>
                  <a:gd name="T7" fmla="*/ 2147483647 h 1276"/>
                  <a:gd name="T8" fmla="*/ 2147483647 w 1971"/>
                  <a:gd name="T9" fmla="*/ 2147483647 h 1276"/>
                  <a:gd name="T10" fmla="*/ 2147483647 w 1971"/>
                  <a:gd name="T11" fmla="*/ 2147483647 h 1276"/>
                  <a:gd name="T12" fmla="*/ 2147483647 w 1971"/>
                  <a:gd name="T13" fmla="*/ 2147483647 h 1276"/>
                  <a:gd name="T14" fmla="*/ 2147483647 w 1971"/>
                  <a:gd name="T15" fmla="*/ 2147483647 h 1276"/>
                  <a:gd name="T16" fmla="*/ 2147483647 w 1971"/>
                  <a:gd name="T17" fmla="*/ 2147483647 h 1276"/>
                  <a:gd name="T18" fmla="*/ 2147483647 w 1971"/>
                  <a:gd name="T19" fmla="*/ 2147483647 h 1276"/>
                  <a:gd name="T20" fmla="*/ 2147483647 w 1971"/>
                  <a:gd name="T21" fmla="*/ 2147483647 h 1276"/>
                  <a:gd name="T22" fmla="*/ 2147483647 w 1971"/>
                  <a:gd name="T23" fmla="*/ 2147483647 h 1276"/>
                  <a:gd name="T24" fmla="*/ 2147483647 w 1971"/>
                  <a:gd name="T25" fmla="*/ 2147483647 h 1276"/>
                  <a:gd name="T26" fmla="*/ 2147483647 w 1971"/>
                  <a:gd name="T27" fmla="*/ 2147483647 h 1276"/>
                  <a:gd name="T28" fmla="*/ 2147483647 w 1971"/>
                  <a:gd name="T29" fmla="*/ 2147483647 h 1276"/>
                  <a:gd name="T30" fmla="*/ 2147483647 w 1971"/>
                  <a:gd name="T31" fmla="*/ 0 h 1276"/>
                  <a:gd name="T32" fmla="*/ 2147483647 w 1971"/>
                  <a:gd name="T33" fmla="*/ 2147483647 h 1276"/>
                  <a:gd name="T34" fmla="*/ 2147483647 w 1971"/>
                  <a:gd name="T35" fmla="*/ 2147483647 h 1276"/>
                  <a:gd name="T36" fmla="*/ 2147483647 w 1971"/>
                  <a:gd name="T37" fmla="*/ 2147483647 h 1276"/>
                  <a:gd name="T38" fmla="*/ 2147483647 w 1971"/>
                  <a:gd name="T39" fmla="*/ 2147483647 h 1276"/>
                  <a:gd name="T40" fmla="*/ 2147483647 w 1971"/>
                  <a:gd name="T41" fmla="*/ 2147483647 h 1276"/>
                  <a:gd name="T42" fmla="*/ 2147483647 w 1971"/>
                  <a:gd name="T43" fmla="*/ 2147483647 h 1276"/>
                  <a:gd name="T44" fmla="*/ 2147483647 w 1971"/>
                  <a:gd name="T45" fmla="*/ 2147483647 h 1276"/>
                  <a:gd name="T46" fmla="*/ 2147483647 w 1971"/>
                  <a:gd name="T47" fmla="*/ 2147483647 h 1276"/>
                  <a:gd name="T48" fmla="*/ 2147483647 w 1971"/>
                  <a:gd name="T49" fmla="*/ 2147483647 h 1276"/>
                  <a:gd name="T50" fmla="*/ 2147483647 w 1971"/>
                  <a:gd name="T51" fmla="*/ 2147483647 h 1276"/>
                  <a:gd name="T52" fmla="*/ 2147483647 w 1971"/>
                  <a:gd name="T53" fmla="*/ 2147483647 h 1276"/>
                  <a:gd name="T54" fmla="*/ 2147483647 w 1971"/>
                  <a:gd name="T55" fmla="*/ 2147483647 h 1276"/>
                  <a:gd name="T56" fmla="*/ 2147483647 w 1971"/>
                  <a:gd name="T57" fmla="*/ 2147483647 h 1276"/>
                  <a:gd name="T58" fmla="*/ 2147483647 w 1971"/>
                  <a:gd name="T59" fmla="*/ 2147483647 h 1276"/>
                  <a:gd name="T60" fmla="*/ 2147483647 w 1971"/>
                  <a:gd name="T61" fmla="*/ 2147483647 h 1276"/>
                  <a:gd name="T62" fmla="*/ 2147483647 w 1971"/>
                  <a:gd name="T63" fmla="*/ 2147483647 h 1276"/>
                  <a:gd name="T64" fmla="*/ 2147483647 w 1971"/>
                  <a:gd name="T65" fmla="*/ 2147483647 h 1276"/>
                  <a:gd name="T66" fmla="*/ 2147483647 w 1971"/>
                  <a:gd name="T67" fmla="*/ 2147483647 h 1276"/>
                  <a:gd name="T68" fmla="*/ 2147483647 w 1971"/>
                  <a:gd name="T69" fmla="*/ 2147483647 h 1276"/>
                  <a:gd name="T70" fmla="*/ 2147483647 w 1971"/>
                  <a:gd name="T71" fmla="*/ 2147483647 h 1276"/>
                  <a:gd name="T72" fmla="*/ 2147483647 w 1971"/>
                  <a:gd name="T73" fmla="*/ 2147483647 h 1276"/>
                  <a:gd name="T74" fmla="*/ 2147483647 w 1971"/>
                  <a:gd name="T75" fmla="*/ 2147483647 h 1276"/>
                  <a:gd name="T76" fmla="*/ 2147483647 w 1971"/>
                  <a:gd name="T77" fmla="*/ 2147483647 h 1276"/>
                  <a:gd name="T78" fmla="*/ 2147483647 w 1971"/>
                  <a:gd name="T79" fmla="*/ 2147483647 h 1276"/>
                  <a:gd name="T80" fmla="*/ 2147483647 w 1971"/>
                  <a:gd name="T81" fmla="*/ 2147483647 h 1276"/>
                  <a:gd name="T82" fmla="*/ 2147483647 w 1971"/>
                  <a:gd name="T83" fmla="*/ 2147483647 h 1276"/>
                  <a:gd name="T84" fmla="*/ 2147483647 w 1971"/>
                  <a:gd name="T85" fmla="*/ 2147483647 h 1276"/>
                  <a:gd name="T86" fmla="*/ 2147483647 w 1971"/>
                  <a:gd name="T87" fmla="*/ 2147483647 h 1276"/>
                  <a:gd name="T88" fmla="*/ 2147483647 w 1971"/>
                  <a:gd name="T89" fmla="*/ 2147483647 h 1276"/>
                  <a:gd name="T90" fmla="*/ 2147483647 w 1971"/>
                  <a:gd name="T91" fmla="*/ 2147483647 h 1276"/>
                  <a:gd name="T92" fmla="*/ 2147483647 w 1971"/>
                  <a:gd name="T93" fmla="*/ 2147483647 h 1276"/>
                  <a:gd name="T94" fmla="*/ 2147483647 w 1971"/>
                  <a:gd name="T95" fmla="*/ 2147483647 h 1276"/>
                  <a:gd name="T96" fmla="*/ 2147483647 w 1971"/>
                  <a:gd name="T97" fmla="*/ 2147483647 h 1276"/>
                  <a:gd name="T98" fmla="*/ 2147483647 w 1971"/>
                  <a:gd name="T99" fmla="*/ 2147483647 h 127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71"/>
                  <a:gd name="T151" fmla="*/ 0 h 1276"/>
                  <a:gd name="T152" fmla="*/ 1971 w 1971"/>
                  <a:gd name="T153" fmla="*/ 1276 h 127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71" h="1276">
                    <a:moveTo>
                      <a:pt x="0" y="0"/>
                    </a:moveTo>
                    <a:lnTo>
                      <a:pt x="10" y="3"/>
                    </a:lnTo>
                    <a:lnTo>
                      <a:pt x="20" y="13"/>
                    </a:lnTo>
                    <a:lnTo>
                      <a:pt x="30" y="28"/>
                    </a:lnTo>
                    <a:lnTo>
                      <a:pt x="40" y="50"/>
                    </a:lnTo>
                    <a:lnTo>
                      <a:pt x="50" y="78"/>
                    </a:lnTo>
                    <a:lnTo>
                      <a:pt x="60" y="112"/>
                    </a:lnTo>
                    <a:lnTo>
                      <a:pt x="69" y="150"/>
                    </a:lnTo>
                    <a:lnTo>
                      <a:pt x="79" y="193"/>
                    </a:lnTo>
                    <a:lnTo>
                      <a:pt x="89" y="242"/>
                    </a:lnTo>
                    <a:lnTo>
                      <a:pt x="99" y="293"/>
                    </a:lnTo>
                    <a:lnTo>
                      <a:pt x="109" y="349"/>
                    </a:lnTo>
                    <a:lnTo>
                      <a:pt x="119" y="406"/>
                    </a:lnTo>
                    <a:lnTo>
                      <a:pt x="129" y="467"/>
                    </a:lnTo>
                    <a:lnTo>
                      <a:pt x="139" y="529"/>
                    </a:lnTo>
                    <a:lnTo>
                      <a:pt x="149" y="593"/>
                    </a:lnTo>
                    <a:lnTo>
                      <a:pt x="159" y="656"/>
                    </a:lnTo>
                    <a:lnTo>
                      <a:pt x="168" y="720"/>
                    </a:lnTo>
                    <a:lnTo>
                      <a:pt x="179" y="783"/>
                    </a:lnTo>
                    <a:lnTo>
                      <a:pt x="189" y="844"/>
                    </a:lnTo>
                    <a:lnTo>
                      <a:pt x="198" y="903"/>
                    </a:lnTo>
                    <a:lnTo>
                      <a:pt x="208" y="960"/>
                    </a:lnTo>
                    <a:lnTo>
                      <a:pt x="218" y="1013"/>
                    </a:lnTo>
                    <a:lnTo>
                      <a:pt x="228" y="1063"/>
                    </a:lnTo>
                    <a:lnTo>
                      <a:pt x="238" y="1108"/>
                    </a:lnTo>
                    <a:lnTo>
                      <a:pt x="248" y="1149"/>
                    </a:lnTo>
                    <a:lnTo>
                      <a:pt x="257" y="1184"/>
                    </a:lnTo>
                    <a:lnTo>
                      <a:pt x="268" y="1214"/>
                    </a:lnTo>
                    <a:lnTo>
                      <a:pt x="278" y="1238"/>
                    </a:lnTo>
                    <a:lnTo>
                      <a:pt x="287" y="1257"/>
                    </a:lnTo>
                    <a:lnTo>
                      <a:pt x="297" y="1269"/>
                    </a:lnTo>
                    <a:lnTo>
                      <a:pt x="307" y="1275"/>
                    </a:lnTo>
                    <a:lnTo>
                      <a:pt x="317" y="1274"/>
                    </a:lnTo>
                    <a:lnTo>
                      <a:pt x="327" y="1268"/>
                    </a:lnTo>
                    <a:lnTo>
                      <a:pt x="337" y="1254"/>
                    </a:lnTo>
                    <a:lnTo>
                      <a:pt x="346" y="1235"/>
                    </a:lnTo>
                    <a:lnTo>
                      <a:pt x="357" y="1210"/>
                    </a:lnTo>
                    <a:lnTo>
                      <a:pt x="367" y="1179"/>
                    </a:lnTo>
                    <a:lnTo>
                      <a:pt x="377" y="1142"/>
                    </a:lnTo>
                    <a:lnTo>
                      <a:pt x="386" y="1101"/>
                    </a:lnTo>
                    <a:lnTo>
                      <a:pt x="396" y="1054"/>
                    </a:lnTo>
                    <a:lnTo>
                      <a:pt x="406" y="1004"/>
                    </a:lnTo>
                    <a:lnTo>
                      <a:pt x="416" y="950"/>
                    </a:lnTo>
                    <a:lnTo>
                      <a:pt x="426" y="893"/>
                    </a:lnTo>
                    <a:lnTo>
                      <a:pt x="436" y="834"/>
                    </a:lnTo>
                    <a:lnTo>
                      <a:pt x="446" y="772"/>
                    </a:lnTo>
                    <a:lnTo>
                      <a:pt x="456" y="709"/>
                    </a:lnTo>
                    <a:lnTo>
                      <a:pt x="466" y="646"/>
                    </a:lnTo>
                    <a:lnTo>
                      <a:pt x="475" y="582"/>
                    </a:lnTo>
                    <a:lnTo>
                      <a:pt x="485" y="519"/>
                    </a:lnTo>
                    <a:lnTo>
                      <a:pt x="495" y="457"/>
                    </a:lnTo>
                    <a:lnTo>
                      <a:pt x="505" y="397"/>
                    </a:lnTo>
                    <a:lnTo>
                      <a:pt x="515" y="339"/>
                    </a:lnTo>
                    <a:lnTo>
                      <a:pt x="525" y="284"/>
                    </a:lnTo>
                    <a:lnTo>
                      <a:pt x="535" y="233"/>
                    </a:lnTo>
                    <a:lnTo>
                      <a:pt x="545" y="186"/>
                    </a:lnTo>
                    <a:lnTo>
                      <a:pt x="555" y="143"/>
                    </a:lnTo>
                    <a:lnTo>
                      <a:pt x="564" y="105"/>
                    </a:lnTo>
                    <a:lnTo>
                      <a:pt x="574" y="73"/>
                    </a:lnTo>
                    <a:lnTo>
                      <a:pt x="584" y="46"/>
                    </a:lnTo>
                    <a:lnTo>
                      <a:pt x="594" y="25"/>
                    </a:lnTo>
                    <a:lnTo>
                      <a:pt x="604" y="11"/>
                    </a:lnTo>
                    <a:lnTo>
                      <a:pt x="614" y="2"/>
                    </a:lnTo>
                    <a:lnTo>
                      <a:pt x="624" y="0"/>
                    </a:lnTo>
                    <a:lnTo>
                      <a:pt x="634" y="4"/>
                    </a:lnTo>
                    <a:lnTo>
                      <a:pt x="644" y="15"/>
                    </a:lnTo>
                    <a:lnTo>
                      <a:pt x="654" y="32"/>
                    </a:lnTo>
                    <a:lnTo>
                      <a:pt x="663" y="55"/>
                    </a:lnTo>
                    <a:lnTo>
                      <a:pt x="673" y="83"/>
                    </a:lnTo>
                    <a:lnTo>
                      <a:pt x="683" y="117"/>
                    </a:lnTo>
                    <a:lnTo>
                      <a:pt x="693" y="157"/>
                    </a:lnTo>
                    <a:lnTo>
                      <a:pt x="703" y="201"/>
                    </a:lnTo>
                    <a:lnTo>
                      <a:pt x="713" y="250"/>
                    </a:lnTo>
                    <a:lnTo>
                      <a:pt x="723" y="302"/>
                    </a:lnTo>
                    <a:lnTo>
                      <a:pt x="733" y="358"/>
                    </a:lnTo>
                    <a:lnTo>
                      <a:pt x="743" y="416"/>
                    </a:lnTo>
                    <a:lnTo>
                      <a:pt x="752" y="478"/>
                    </a:lnTo>
                    <a:lnTo>
                      <a:pt x="762" y="540"/>
                    </a:lnTo>
                    <a:lnTo>
                      <a:pt x="772" y="603"/>
                    </a:lnTo>
                    <a:lnTo>
                      <a:pt x="782" y="667"/>
                    </a:lnTo>
                    <a:lnTo>
                      <a:pt x="792" y="730"/>
                    </a:lnTo>
                    <a:lnTo>
                      <a:pt x="802" y="793"/>
                    </a:lnTo>
                    <a:lnTo>
                      <a:pt x="812" y="854"/>
                    </a:lnTo>
                    <a:lnTo>
                      <a:pt x="822" y="913"/>
                    </a:lnTo>
                    <a:lnTo>
                      <a:pt x="832" y="969"/>
                    </a:lnTo>
                    <a:lnTo>
                      <a:pt x="841" y="1021"/>
                    </a:lnTo>
                    <a:lnTo>
                      <a:pt x="851" y="1071"/>
                    </a:lnTo>
                    <a:lnTo>
                      <a:pt x="861" y="1115"/>
                    </a:lnTo>
                    <a:lnTo>
                      <a:pt x="872" y="1155"/>
                    </a:lnTo>
                    <a:lnTo>
                      <a:pt x="881" y="1190"/>
                    </a:lnTo>
                    <a:lnTo>
                      <a:pt x="891" y="1219"/>
                    </a:lnTo>
                    <a:lnTo>
                      <a:pt x="901" y="1242"/>
                    </a:lnTo>
                    <a:lnTo>
                      <a:pt x="911" y="1259"/>
                    </a:lnTo>
                    <a:lnTo>
                      <a:pt x="921" y="1270"/>
                    </a:lnTo>
                    <a:lnTo>
                      <a:pt x="931" y="1275"/>
                    </a:lnTo>
                    <a:lnTo>
                      <a:pt x="940" y="1274"/>
                    </a:lnTo>
                    <a:lnTo>
                      <a:pt x="950" y="1266"/>
                    </a:lnTo>
                    <a:lnTo>
                      <a:pt x="961" y="1251"/>
                    </a:lnTo>
                    <a:lnTo>
                      <a:pt x="970" y="1231"/>
                    </a:lnTo>
                    <a:lnTo>
                      <a:pt x="980" y="1205"/>
                    </a:lnTo>
                    <a:lnTo>
                      <a:pt x="990" y="1173"/>
                    </a:lnTo>
                    <a:lnTo>
                      <a:pt x="1000" y="1136"/>
                    </a:lnTo>
                    <a:lnTo>
                      <a:pt x="1010" y="1093"/>
                    </a:lnTo>
                    <a:lnTo>
                      <a:pt x="1020" y="1046"/>
                    </a:lnTo>
                    <a:lnTo>
                      <a:pt x="1029" y="996"/>
                    </a:lnTo>
                    <a:lnTo>
                      <a:pt x="1039" y="941"/>
                    </a:lnTo>
                    <a:lnTo>
                      <a:pt x="1050" y="883"/>
                    </a:lnTo>
                    <a:lnTo>
                      <a:pt x="1059" y="824"/>
                    </a:lnTo>
                    <a:lnTo>
                      <a:pt x="1069" y="761"/>
                    </a:lnTo>
                    <a:lnTo>
                      <a:pt x="1079" y="698"/>
                    </a:lnTo>
                    <a:lnTo>
                      <a:pt x="1089" y="635"/>
                    </a:lnTo>
                    <a:lnTo>
                      <a:pt x="1099" y="571"/>
                    </a:lnTo>
                    <a:lnTo>
                      <a:pt x="1109" y="508"/>
                    </a:lnTo>
                    <a:lnTo>
                      <a:pt x="1119" y="447"/>
                    </a:lnTo>
                    <a:lnTo>
                      <a:pt x="1129" y="387"/>
                    </a:lnTo>
                    <a:lnTo>
                      <a:pt x="1139" y="329"/>
                    </a:lnTo>
                    <a:lnTo>
                      <a:pt x="1149" y="275"/>
                    </a:lnTo>
                    <a:lnTo>
                      <a:pt x="1158" y="225"/>
                    </a:lnTo>
                    <a:lnTo>
                      <a:pt x="1168" y="178"/>
                    </a:lnTo>
                    <a:lnTo>
                      <a:pt x="1178" y="136"/>
                    </a:lnTo>
                    <a:lnTo>
                      <a:pt x="1188" y="100"/>
                    </a:lnTo>
                    <a:lnTo>
                      <a:pt x="1198" y="68"/>
                    </a:lnTo>
                    <a:lnTo>
                      <a:pt x="1208" y="42"/>
                    </a:lnTo>
                    <a:lnTo>
                      <a:pt x="1218" y="23"/>
                    </a:lnTo>
                    <a:lnTo>
                      <a:pt x="1228" y="9"/>
                    </a:lnTo>
                    <a:lnTo>
                      <a:pt x="1238" y="2"/>
                    </a:lnTo>
                    <a:lnTo>
                      <a:pt x="1247" y="0"/>
                    </a:lnTo>
                    <a:lnTo>
                      <a:pt x="1257" y="5"/>
                    </a:lnTo>
                    <a:lnTo>
                      <a:pt x="1267" y="17"/>
                    </a:lnTo>
                    <a:lnTo>
                      <a:pt x="1277" y="35"/>
                    </a:lnTo>
                    <a:lnTo>
                      <a:pt x="1287" y="59"/>
                    </a:lnTo>
                    <a:lnTo>
                      <a:pt x="1297" y="89"/>
                    </a:lnTo>
                    <a:lnTo>
                      <a:pt x="1307" y="124"/>
                    </a:lnTo>
                    <a:lnTo>
                      <a:pt x="1317" y="164"/>
                    </a:lnTo>
                    <a:lnTo>
                      <a:pt x="1327" y="209"/>
                    </a:lnTo>
                    <a:lnTo>
                      <a:pt x="1336" y="258"/>
                    </a:lnTo>
                    <a:lnTo>
                      <a:pt x="1346" y="311"/>
                    </a:lnTo>
                    <a:lnTo>
                      <a:pt x="1356" y="368"/>
                    </a:lnTo>
                    <a:lnTo>
                      <a:pt x="1366" y="427"/>
                    </a:lnTo>
                    <a:lnTo>
                      <a:pt x="1376" y="488"/>
                    </a:lnTo>
                    <a:lnTo>
                      <a:pt x="1386" y="551"/>
                    </a:lnTo>
                    <a:lnTo>
                      <a:pt x="1396" y="614"/>
                    </a:lnTo>
                    <a:lnTo>
                      <a:pt x="1406" y="678"/>
                    </a:lnTo>
                    <a:lnTo>
                      <a:pt x="1416" y="741"/>
                    </a:lnTo>
                    <a:lnTo>
                      <a:pt x="1426" y="804"/>
                    </a:lnTo>
                    <a:lnTo>
                      <a:pt x="1435" y="864"/>
                    </a:lnTo>
                    <a:lnTo>
                      <a:pt x="1445" y="923"/>
                    </a:lnTo>
                    <a:lnTo>
                      <a:pt x="1455" y="978"/>
                    </a:lnTo>
                    <a:lnTo>
                      <a:pt x="1465" y="1030"/>
                    </a:lnTo>
                    <a:lnTo>
                      <a:pt x="1475" y="1078"/>
                    </a:lnTo>
                    <a:lnTo>
                      <a:pt x="1485" y="1122"/>
                    </a:lnTo>
                    <a:lnTo>
                      <a:pt x="1495" y="1161"/>
                    </a:lnTo>
                    <a:lnTo>
                      <a:pt x="1505" y="1195"/>
                    </a:lnTo>
                    <a:lnTo>
                      <a:pt x="1515" y="1223"/>
                    </a:lnTo>
                    <a:lnTo>
                      <a:pt x="1524" y="1246"/>
                    </a:lnTo>
                    <a:lnTo>
                      <a:pt x="1534" y="1262"/>
                    </a:lnTo>
                    <a:lnTo>
                      <a:pt x="1544" y="1272"/>
                    </a:lnTo>
                    <a:lnTo>
                      <a:pt x="1554" y="1275"/>
                    </a:lnTo>
                    <a:lnTo>
                      <a:pt x="1564" y="1273"/>
                    </a:lnTo>
                    <a:lnTo>
                      <a:pt x="1574" y="1264"/>
                    </a:lnTo>
                    <a:lnTo>
                      <a:pt x="1584" y="1248"/>
                    </a:lnTo>
                    <a:lnTo>
                      <a:pt x="1594" y="1227"/>
                    </a:lnTo>
                    <a:lnTo>
                      <a:pt x="1604" y="1200"/>
                    </a:lnTo>
                    <a:lnTo>
                      <a:pt x="1614" y="1167"/>
                    </a:lnTo>
                    <a:lnTo>
                      <a:pt x="1623" y="1129"/>
                    </a:lnTo>
                    <a:lnTo>
                      <a:pt x="1633" y="1086"/>
                    </a:lnTo>
                    <a:lnTo>
                      <a:pt x="1643" y="1038"/>
                    </a:lnTo>
                    <a:lnTo>
                      <a:pt x="1653" y="987"/>
                    </a:lnTo>
                    <a:lnTo>
                      <a:pt x="1663" y="932"/>
                    </a:lnTo>
                    <a:lnTo>
                      <a:pt x="1673" y="873"/>
                    </a:lnTo>
                    <a:lnTo>
                      <a:pt x="1683" y="813"/>
                    </a:lnTo>
                    <a:lnTo>
                      <a:pt x="1693" y="751"/>
                    </a:lnTo>
                    <a:lnTo>
                      <a:pt x="1703" y="688"/>
                    </a:lnTo>
                    <a:lnTo>
                      <a:pt x="1712" y="624"/>
                    </a:lnTo>
                    <a:lnTo>
                      <a:pt x="1722" y="561"/>
                    </a:lnTo>
                    <a:lnTo>
                      <a:pt x="1732" y="498"/>
                    </a:lnTo>
                    <a:lnTo>
                      <a:pt x="1742" y="436"/>
                    </a:lnTo>
                    <a:lnTo>
                      <a:pt x="1752" y="377"/>
                    </a:lnTo>
                    <a:lnTo>
                      <a:pt x="1762" y="320"/>
                    </a:lnTo>
                    <a:lnTo>
                      <a:pt x="1772" y="266"/>
                    </a:lnTo>
                    <a:lnTo>
                      <a:pt x="1782" y="217"/>
                    </a:lnTo>
                    <a:lnTo>
                      <a:pt x="1792" y="171"/>
                    </a:lnTo>
                    <a:lnTo>
                      <a:pt x="1801" y="130"/>
                    </a:lnTo>
                    <a:lnTo>
                      <a:pt x="1811" y="94"/>
                    </a:lnTo>
                    <a:lnTo>
                      <a:pt x="1822" y="63"/>
                    </a:lnTo>
                    <a:lnTo>
                      <a:pt x="1831" y="38"/>
                    </a:lnTo>
                    <a:lnTo>
                      <a:pt x="1841" y="20"/>
                    </a:lnTo>
                    <a:lnTo>
                      <a:pt x="1851" y="7"/>
                    </a:lnTo>
                    <a:lnTo>
                      <a:pt x="1861" y="1"/>
                    </a:lnTo>
                    <a:lnTo>
                      <a:pt x="1871" y="1"/>
                    </a:lnTo>
                    <a:lnTo>
                      <a:pt x="1881" y="7"/>
                    </a:lnTo>
                    <a:lnTo>
                      <a:pt x="1891" y="20"/>
                    </a:lnTo>
                    <a:lnTo>
                      <a:pt x="1900" y="39"/>
                    </a:lnTo>
                    <a:lnTo>
                      <a:pt x="1911" y="64"/>
                    </a:lnTo>
                    <a:lnTo>
                      <a:pt x="1921" y="94"/>
                    </a:lnTo>
                    <a:lnTo>
                      <a:pt x="1930" y="130"/>
                    </a:lnTo>
                    <a:lnTo>
                      <a:pt x="1940" y="171"/>
                    </a:lnTo>
                    <a:lnTo>
                      <a:pt x="1950" y="217"/>
                    </a:lnTo>
                    <a:lnTo>
                      <a:pt x="1960" y="267"/>
                    </a:lnTo>
                    <a:lnTo>
                      <a:pt x="1970" y="321"/>
                    </a:lnTo>
                  </a:path>
                </a:pathLst>
              </a:custGeom>
              <a:noFill/>
              <a:ln w="28575" cap="rnd">
                <a:solidFill>
                  <a:srgbClr val="FF0000"/>
                </a:solidFill>
                <a:round/>
                <a:headEnd type="none" w="sm" len="sm"/>
                <a:tailEnd type="none" w="sm" len="sm"/>
              </a:ln>
            </p:spPr>
            <p:txBody>
              <a:bodyPr/>
              <a:lstStyle/>
              <a:p>
                <a:endParaRPr lang="fr-FR"/>
              </a:p>
            </p:txBody>
          </p:sp>
          <p:sp>
            <p:nvSpPr>
              <p:cNvPr id="1036" name="Freeform 5"/>
              <p:cNvSpPr>
                <a:spLocks noChangeAspect="1"/>
              </p:cNvSpPr>
              <p:nvPr/>
            </p:nvSpPr>
            <p:spPr bwMode="auto">
              <a:xfrm>
                <a:off x="7379764" y="5749283"/>
                <a:ext cx="381353" cy="229770"/>
              </a:xfrm>
              <a:custGeom>
                <a:avLst/>
                <a:gdLst>
                  <a:gd name="T0" fmla="*/ 2147483647 w 1971"/>
                  <a:gd name="T1" fmla="*/ 2147483647 h 1276"/>
                  <a:gd name="T2" fmla="*/ 2147483647 w 1971"/>
                  <a:gd name="T3" fmla="*/ 2147483647 h 1276"/>
                  <a:gd name="T4" fmla="*/ 2147483647 w 1971"/>
                  <a:gd name="T5" fmla="*/ 2147483647 h 1276"/>
                  <a:gd name="T6" fmla="*/ 2147483647 w 1971"/>
                  <a:gd name="T7" fmla="*/ 2147483647 h 1276"/>
                  <a:gd name="T8" fmla="*/ 2147483647 w 1971"/>
                  <a:gd name="T9" fmla="*/ 2147483647 h 1276"/>
                  <a:gd name="T10" fmla="*/ 2147483647 w 1971"/>
                  <a:gd name="T11" fmla="*/ 2147483647 h 1276"/>
                  <a:gd name="T12" fmla="*/ 2147483647 w 1971"/>
                  <a:gd name="T13" fmla="*/ 2147483647 h 1276"/>
                  <a:gd name="T14" fmla="*/ 2147483647 w 1971"/>
                  <a:gd name="T15" fmla="*/ 2147483647 h 1276"/>
                  <a:gd name="T16" fmla="*/ 2147483647 w 1971"/>
                  <a:gd name="T17" fmla="*/ 2147483647 h 1276"/>
                  <a:gd name="T18" fmla="*/ 2147483647 w 1971"/>
                  <a:gd name="T19" fmla="*/ 2147483647 h 1276"/>
                  <a:gd name="T20" fmla="*/ 2147483647 w 1971"/>
                  <a:gd name="T21" fmla="*/ 2147483647 h 1276"/>
                  <a:gd name="T22" fmla="*/ 2147483647 w 1971"/>
                  <a:gd name="T23" fmla="*/ 2147483647 h 1276"/>
                  <a:gd name="T24" fmla="*/ 2147483647 w 1971"/>
                  <a:gd name="T25" fmla="*/ 2147483647 h 1276"/>
                  <a:gd name="T26" fmla="*/ 2147483647 w 1971"/>
                  <a:gd name="T27" fmla="*/ 2147483647 h 1276"/>
                  <a:gd name="T28" fmla="*/ 2147483647 w 1971"/>
                  <a:gd name="T29" fmla="*/ 2147483647 h 1276"/>
                  <a:gd name="T30" fmla="*/ 2147483647 w 1971"/>
                  <a:gd name="T31" fmla="*/ 0 h 1276"/>
                  <a:gd name="T32" fmla="*/ 2147483647 w 1971"/>
                  <a:gd name="T33" fmla="*/ 2147483647 h 1276"/>
                  <a:gd name="T34" fmla="*/ 2147483647 w 1971"/>
                  <a:gd name="T35" fmla="*/ 2147483647 h 1276"/>
                  <a:gd name="T36" fmla="*/ 2147483647 w 1971"/>
                  <a:gd name="T37" fmla="*/ 2147483647 h 1276"/>
                  <a:gd name="T38" fmla="*/ 2147483647 w 1971"/>
                  <a:gd name="T39" fmla="*/ 2147483647 h 1276"/>
                  <a:gd name="T40" fmla="*/ 2147483647 w 1971"/>
                  <a:gd name="T41" fmla="*/ 2147483647 h 1276"/>
                  <a:gd name="T42" fmla="*/ 2147483647 w 1971"/>
                  <a:gd name="T43" fmla="*/ 2147483647 h 1276"/>
                  <a:gd name="T44" fmla="*/ 2147483647 w 1971"/>
                  <a:gd name="T45" fmla="*/ 2147483647 h 1276"/>
                  <a:gd name="T46" fmla="*/ 2147483647 w 1971"/>
                  <a:gd name="T47" fmla="*/ 2147483647 h 1276"/>
                  <a:gd name="T48" fmla="*/ 2147483647 w 1971"/>
                  <a:gd name="T49" fmla="*/ 2147483647 h 1276"/>
                  <a:gd name="T50" fmla="*/ 2147483647 w 1971"/>
                  <a:gd name="T51" fmla="*/ 2147483647 h 1276"/>
                  <a:gd name="T52" fmla="*/ 2147483647 w 1971"/>
                  <a:gd name="T53" fmla="*/ 2147483647 h 1276"/>
                  <a:gd name="T54" fmla="*/ 2147483647 w 1971"/>
                  <a:gd name="T55" fmla="*/ 2147483647 h 1276"/>
                  <a:gd name="T56" fmla="*/ 2147483647 w 1971"/>
                  <a:gd name="T57" fmla="*/ 2147483647 h 1276"/>
                  <a:gd name="T58" fmla="*/ 2147483647 w 1971"/>
                  <a:gd name="T59" fmla="*/ 2147483647 h 1276"/>
                  <a:gd name="T60" fmla="*/ 2147483647 w 1971"/>
                  <a:gd name="T61" fmla="*/ 2147483647 h 1276"/>
                  <a:gd name="T62" fmla="*/ 2147483647 w 1971"/>
                  <a:gd name="T63" fmla="*/ 2147483647 h 1276"/>
                  <a:gd name="T64" fmla="*/ 2147483647 w 1971"/>
                  <a:gd name="T65" fmla="*/ 2147483647 h 1276"/>
                  <a:gd name="T66" fmla="*/ 2147483647 w 1971"/>
                  <a:gd name="T67" fmla="*/ 2147483647 h 1276"/>
                  <a:gd name="T68" fmla="*/ 2147483647 w 1971"/>
                  <a:gd name="T69" fmla="*/ 2147483647 h 1276"/>
                  <a:gd name="T70" fmla="*/ 2147483647 w 1971"/>
                  <a:gd name="T71" fmla="*/ 2147483647 h 1276"/>
                  <a:gd name="T72" fmla="*/ 2147483647 w 1971"/>
                  <a:gd name="T73" fmla="*/ 2147483647 h 1276"/>
                  <a:gd name="T74" fmla="*/ 2147483647 w 1971"/>
                  <a:gd name="T75" fmla="*/ 2147483647 h 1276"/>
                  <a:gd name="T76" fmla="*/ 2147483647 w 1971"/>
                  <a:gd name="T77" fmla="*/ 2147483647 h 1276"/>
                  <a:gd name="T78" fmla="*/ 2147483647 w 1971"/>
                  <a:gd name="T79" fmla="*/ 2147483647 h 1276"/>
                  <a:gd name="T80" fmla="*/ 2147483647 w 1971"/>
                  <a:gd name="T81" fmla="*/ 2147483647 h 1276"/>
                  <a:gd name="T82" fmla="*/ 2147483647 w 1971"/>
                  <a:gd name="T83" fmla="*/ 2147483647 h 1276"/>
                  <a:gd name="T84" fmla="*/ 2147483647 w 1971"/>
                  <a:gd name="T85" fmla="*/ 2147483647 h 1276"/>
                  <a:gd name="T86" fmla="*/ 2147483647 w 1971"/>
                  <a:gd name="T87" fmla="*/ 2147483647 h 1276"/>
                  <a:gd name="T88" fmla="*/ 2147483647 w 1971"/>
                  <a:gd name="T89" fmla="*/ 2147483647 h 1276"/>
                  <a:gd name="T90" fmla="*/ 2147483647 w 1971"/>
                  <a:gd name="T91" fmla="*/ 2147483647 h 1276"/>
                  <a:gd name="T92" fmla="*/ 2147483647 w 1971"/>
                  <a:gd name="T93" fmla="*/ 2147483647 h 1276"/>
                  <a:gd name="T94" fmla="*/ 2147483647 w 1971"/>
                  <a:gd name="T95" fmla="*/ 2147483647 h 1276"/>
                  <a:gd name="T96" fmla="*/ 2147483647 w 1971"/>
                  <a:gd name="T97" fmla="*/ 2147483647 h 1276"/>
                  <a:gd name="T98" fmla="*/ 2147483647 w 1971"/>
                  <a:gd name="T99" fmla="*/ 2147483647 h 127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71"/>
                  <a:gd name="T151" fmla="*/ 0 h 1276"/>
                  <a:gd name="T152" fmla="*/ 1971 w 1971"/>
                  <a:gd name="T153" fmla="*/ 1276 h 127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71" h="1276">
                    <a:moveTo>
                      <a:pt x="0" y="0"/>
                    </a:moveTo>
                    <a:lnTo>
                      <a:pt x="10" y="3"/>
                    </a:lnTo>
                    <a:lnTo>
                      <a:pt x="20" y="13"/>
                    </a:lnTo>
                    <a:lnTo>
                      <a:pt x="30" y="28"/>
                    </a:lnTo>
                    <a:lnTo>
                      <a:pt x="40" y="50"/>
                    </a:lnTo>
                    <a:lnTo>
                      <a:pt x="50" y="78"/>
                    </a:lnTo>
                    <a:lnTo>
                      <a:pt x="60" y="112"/>
                    </a:lnTo>
                    <a:lnTo>
                      <a:pt x="69" y="150"/>
                    </a:lnTo>
                    <a:lnTo>
                      <a:pt x="79" y="193"/>
                    </a:lnTo>
                    <a:lnTo>
                      <a:pt x="89" y="242"/>
                    </a:lnTo>
                    <a:lnTo>
                      <a:pt x="99" y="293"/>
                    </a:lnTo>
                    <a:lnTo>
                      <a:pt x="109" y="349"/>
                    </a:lnTo>
                    <a:lnTo>
                      <a:pt x="119" y="406"/>
                    </a:lnTo>
                    <a:lnTo>
                      <a:pt x="129" y="467"/>
                    </a:lnTo>
                    <a:lnTo>
                      <a:pt x="139" y="529"/>
                    </a:lnTo>
                    <a:lnTo>
                      <a:pt x="149" y="593"/>
                    </a:lnTo>
                    <a:lnTo>
                      <a:pt x="159" y="656"/>
                    </a:lnTo>
                    <a:lnTo>
                      <a:pt x="168" y="720"/>
                    </a:lnTo>
                    <a:lnTo>
                      <a:pt x="179" y="783"/>
                    </a:lnTo>
                    <a:lnTo>
                      <a:pt x="189" y="844"/>
                    </a:lnTo>
                    <a:lnTo>
                      <a:pt x="198" y="903"/>
                    </a:lnTo>
                    <a:lnTo>
                      <a:pt x="208" y="960"/>
                    </a:lnTo>
                    <a:lnTo>
                      <a:pt x="218" y="1013"/>
                    </a:lnTo>
                    <a:lnTo>
                      <a:pt x="228" y="1063"/>
                    </a:lnTo>
                    <a:lnTo>
                      <a:pt x="238" y="1108"/>
                    </a:lnTo>
                    <a:lnTo>
                      <a:pt x="248" y="1149"/>
                    </a:lnTo>
                    <a:lnTo>
                      <a:pt x="257" y="1184"/>
                    </a:lnTo>
                    <a:lnTo>
                      <a:pt x="268" y="1214"/>
                    </a:lnTo>
                    <a:lnTo>
                      <a:pt x="278" y="1238"/>
                    </a:lnTo>
                    <a:lnTo>
                      <a:pt x="287" y="1257"/>
                    </a:lnTo>
                    <a:lnTo>
                      <a:pt x="297" y="1269"/>
                    </a:lnTo>
                    <a:lnTo>
                      <a:pt x="307" y="1275"/>
                    </a:lnTo>
                    <a:lnTo>
                      <a:pt x="317" y="1274"/>
                    </a:lnTo>
                    <a:lnTo>
                      <a:pt x="327" y="1268"/>
                    </a:lnTo>
                    <a:lnTo>
                      <a:pt x="337" y="1254"/>
                    </a:lnTo>
                    <a:lnTo>
                      <a:pt x="346" y="1235"/>
                    </a:lnTo>
                    <a:lnTo>
                      <a:pt x="357" y="1210"/>
                    </a:lnTo>
                    <a:lnTo>
                      <a:pt x="367" y="1179"/>
                    </a:lnTo>
                    <a:lnTo>
                      <a:pt x="377" y="1142"/>
                    </a:lnTo>
                    <a:lnTo>
                      <a:pt x="386" y="1101"/>
                    </a:lnTo>
                    <a:lnTo>
                      <a:pt x="396" y="1054"/>
                    </a:lnTo>
                    <a:lnTo>
                      <a:pt x="406" y="1004"/>
                    </a:lnTo>
                    <a:lnTo>
                      <a:pt x="416" y="950"/>
                    </a:lnTo>
                    <a:lnTo>
                      <a:pt x="426" y="893"/>
                    </a:lnTo>
                    <a:lnTo>
                      <a:pt x="436" y="834"/>
                    </a:lnTo>
                    <a:lnTo>
                      <a:pt x="446" y="772"/>
                    </a:lnTo>
                    <a:lnTo>
                      <a:pt x="456" y="709"/>
                    </a:lnTo>
                    <a:lnTo>
                      <a:pt x="466" y="646"/>
                    </a:lnTo>
                    <a:lnTo>
                      <a:pt x="475" y="582"/>
                    </a:lnTo>
                    <a:lnTo>
                      <a:pt x="485" y="519"/>
                    </a:lnTo>
                    <a:lnTo>
                      <a:pt x="495" y="457"/>
                    </a:lnTo>
                    <a:lnTo>
                      <a:pt x="505" y="397"/>
                    </a:lnTo>
                    <a:lnTo>
                      <a:pt x="515" y="339"/>
                    </a:lnTo>
                    <a:lnTo>
                      <a:pt x="525" y="284"/>
                    </a:lnTo>
                    <a:lnTo>
                      <a:pt x="535" y="233"/>
                    </a:lnTo>
                    <a:lnTo>
                      <a:pt x="545" y="186"/>
                    </a:lnTo>
                    <a:lnTo>
                      <a:pt x="555" y="143"/>
                    </a:lnTo>
                    <a:lnTo>
                      <a:pt x="564" y="105"/>
                    </a:lnTo>
                    <a:lnTo>
                      <a:pt x="574" y="73"/>
                    </a:lnTo>
                    <a:lnTo>
                      <a:pt x="584" y="46"/>
                    </a:lnTo>
                    <a:lnTo>
                      <a:pt x="594" y="25"/>
                    </a:lnTo>
                    <a:lnTo>
                      <a:pt x="604" y="11"/>
                    </a:lnTo>
                    <a:lnTo>
                      <a:pt x="614" y="2"/>
                    </a:lnTo>
                    <a:lnTo>
                      <a:pt x="624" y="0"/>
                    </a:lnTo>
                    <a:lnTo>
                      <a:pt x="634" y="4"/>
                    </a:lnTo>
                    <a:lnTo>
                      <a:pt x="644" y="15"/>
                    </a:lnTo>
                    <a:lnTo>
                      <a:pt x="654" y="32"/>
                    </a:lnTo>
                    <a:lnTo>
                      <a:pt x="663" y="55"/>
                    </a:lnTo>
                    <a:lnTo>
                      <a:pt x="673" y="83"/>
                    </a:lnTo>
                    <a:lnTo>
                      <a:pt x="683" y="117"/>
                    </a:lnTo>
                    <a:lnTo>
                      <a:pt x="693" y="157"/>
                    </a:lnTo>
                    <a:lnTo>
                      <a:pt x="703" y="201"/>
                    </a:lnTo>
                    <a:lnTo>
                      <a:pt x="713" y="250"/>
                    </a:lnTo>
                    <a:lnTo>
                      <a:pt x="723" y="302"/>
                    </a:lnTo>
                    <a:lnTo>
                      <a:pt x="733" y="358"/>
                    </a:lnTo>
                    <a:lnTo>
                      <a:pt x="743" y="416"/>
                    </a:lnTo>
                    <a:lnTo>
                      <a:pt x="752" y="478"/>
                    </a:lnTo>
                    <a:lnTo>
                      <a:pt x="762" y="540"/>
                    </a:lnTo>
                    <a:lnTo>
                      <a:pt x="772" y="603"/>
                    </a:lnTo>
                    <a:lnTo>
                      <a:pt x="782" y="667"/>
                    </a:lnTo>
                    <a:lnTo>
                      <a:pt x="792" y="730"/>
                    </a:lnTo>
                    <a:lnTo>
                      <a:pt x="802" y="793"/>
                    </a:lnTo>
                    <a:lnTo>
                      <a:pt x="812" y="854"/>
                    </a:lnTo>
                    <a:lnTo>
                      <a:pt x="822" y="913"/>
                    </a:lnTo>
                    <a:lnTo>
                      <a:pt x="832" y="969"/>
                    </a:lnTo>
                    <a:lnTo>
                      <a:pt x="841" y="1021"/>
                    </a:lnTo>
                    <a:lnTo>
                      <a:pt x="851" y="1071"/>
                    </a:lnTo>
                    <a:lnTo>
                      <a:pt x="861" y="1115"/>
                    </a:lnTo>
                    <a:lnTo>
                      <a:pt x="872" y="1155"/>
                    </a:lnTo>
                    <a:lnTo>
                      <a:pt x="881" y="1190"/>
                    </a:lnTo>
                    <a:lnTo>
                      <a:pt x="891" y="1219"/>
                    </a:lnTo>
                    <a:lnTo>
                      <a:pt x="901" y="1242"/>
                    </a:lnTo>
                    <a:lnTo>
                      <a:pt x="911" y="1259"/>
                    </a:lnTo>
                    <a:lnTo>
                      <a:pt x="921" y="1270"/>
                    </a:lnTo>
                    <a:lnTo>
                      <a:pt x="931" y="1275"/>
                    </a:lnTo>
                    <a:lnTo>
                      <a:pt x="940" y="1274"/>
                    </a:lnTo>
                    <a:lnTo>
                      <a:pt x="950" y="1266"/>
                    </a:lnTo>
                    <a:lnTo>
                      <a:pt x="961" y="1251"/>
                    </a:lnTo>
                    <a:lnTo>
                      <a:pt x="970" y="1231"/>
                    </a:lnTo>
                    <a:lnTo>
                      <a:pt x="980" y="1205"/>
                    </a:lnTo>
                    <a:lnTo>
                      <a:pt x="990" y="1173"/>
                    </a:lnTo>
                    <a:lnTo>
                      <a:pt x="1000" y="1136"/>
                    </a:lnTo>
                    <a:lnTo>
                      <a:pt x="1010" y="1093"/>
                    </a:lnTo>
                    <a:lnTo>
                      <a:pt x="1020" y="1046"/>
                    </a:lnTo>
                    <a:lnTo>
                      <a:pt x="1029" y="996"/>
                    </a:lnTo>
                    <a:lnTo>
                      <a:pt x="1039" y="941"/>
                    </a:lnTo>
                    <a:lnTo>
                      <a:pt x="1050" y="883"/>
                    </a:lnTo>
                    <a:lnTo>
                      <a:pt x="1059" y="824"/>
                    </a:lnTo>
                    <a:lnTo>
                      <a:pt x="1069" y="761"/>
                    </a:lnTo>
                    <a:lnTo>
                      <a:pt x="1079" y="698"/>
                    </a:lnTo>
                    <a:lnTo>
                      <a:pt x="1089" y="635"/>
                    </a:lnTo>
                    <a:lnTo>
                      <a:pt x="1099" y="571"/>
                    </a:lnTo>
                    <a:lnTo>
                      <a:pt x="1109" y="508"/>
                    </a:lnTo>
                    <a:lnTo>
                      <a:pt x="1119" y="447"/>
                    </a:lnTo>
                    <a:lnTo>
                      <a:pt x="1129" y="387"/>
                    </a:lnTo>
                    <a:lnTo>
                      <a:pt x="1139" y="329"/>
                    </a:lnTo>
                    <a:lnTo>
                      <a:pt x="1149" y="275"/>
                    </a:lnTo>
                    <a:lnTo>
                      <a:pt x="1158" y="225"/>
                    </a:lnTo>
                    <a:lnTo>
                      <a:pt x="1168" y="178"/>
                    </a:lnTo>
                    <a:lnTo>
                      <a:pt x="1178" y="136"/>
                    </a:lnTo>
                    <a:lnTo>
                      <a:pt x="1188" y="100"/>
                    </a:lnTo>
                    <a:lnTo>
                      <a:pt x="1198" y="68"/>
                    </a:lnTo>
                    <a:lnTo>
                      <a:pt x="1208" y="42"/>
                    </a:lnTo>
                    <a:lnTo>
                      <a:pt x="1218" y="23"/>
                    </a:lnTo>
                    <a:lnTo>
                      <a:pt x="1228" y="9"/>
                    </a:lnTo>
                    <a:lnTo>
                      <a:pt x="1238" y="2"/>
                    </a:lnTo>
                    <a:lnTo>
                      <a:pt x="1247" y="0"/>
                    </a:lnTo>
                    <a:lnTo>
                      <a:pt x="1257" y="5"/>
                    </a:lnTo>
                    <a:lnTo>
                      <a:pt x="1267" y="17"/>
                    </a:lnTo>
                    <a:lnTo>
                      <a:pt x="1277" y="35"/>
                    </a:lnTo>
                    <a:lnTo>
                      <a:pt x="1287" y="59"/>
                    </a:lnTo>
                    <a:lnTo>
                      <a:pt x="1297" y="89"/>
                    </a:lnTo>
                    <a:lnTo>
                      <a:pt x="1307" y="124"/>
                    </a:lnTo>
                    <a:lnTo>
                      <a:pt x="1317" y="164"/>
                    </a:lnTo>
                    <a:lnTo>
                      <a:pt x="1327" y="209"/>
                    </a:lnTo>
                    <a:lnTo>
                      <a:pt x="1336" y="258"/>
                    </a:lnTo>
                    <a:lnTo>
                      <a:pt x="1346" y="311"/>
                    </a:lnTo>
                    <a:lnTo>
                      <a:pt x="1356" y="368"/>
                    </a:lnTo>
                    <a:lnTo>
                      <a:pt x="1366" y="427"/>
                    </a:lnTo>
                    <a:lnTo>
                      <a:pt x="1376" y="488"/>
                    </a:lnTo>
                    <a:lnTo>
                      <a:pt x="1386" y="551"/>
                    </a:lnTo>
                    <a:lnTo>
                      <a:pt x="1396" y="614"/>
                    </a:lnTo>
                    <a:lnTo>
                      <a:pt x="1406" y="678"/>
                    </a:lnTo>
                    <a:lnTo>
                      <a:pt x="1416" y="741"/>
                    </a:lnTo>
                    <a:lnTo>
                      <a:pt x="1426" y="804"/>
                    </a:lnTo>
                    <a:lnTo>
                      <a:pt x="1435" y="864"/>
                    </a:lnTo>
                    <a:lnTo>
                      <a:pt x="1445" y="923"/>
                    </a:lnTo>
                    <a:lnTo>
                      <a:pt x="1455" y="978"/>
                    </a:lnTo>
                    <a:lnTo>
                      <a:pt x="1465" y="1030"/>
                    </a:lnTo>
                    <a:lnTo>
                      <a:pt x="1475" y="1078"/>
                    </a:lnTo>
                    <a:lnTo>
                      <a:pt x="1485" y="1122"/>
                    </a:lnTo>
                    <a:lnTo>
                      <a:pt x="1495" y="1161"/>
                    </a:lnTo>
                    <a:lnTo>
                      <a:pt x="1505" y="1195"/>
                    </a:lnTo>
                    <a:lnTo>
                      <a:pt x="1515" y="1223"/>
                    </a:lnTo>
                    <a:lnTo>
                      <a:pt x="1524" y="1246"/>
                    </a:lnTo>
                    <a:lnTo>
                      <a:pt x="1534" y="1262"/>
                    </a:lnTo>
                    <a:lnTo>
                      <a:pt x="1544" y="1272"/>
                    </a:lnTo>
                    <a:lnTo>
                      <a:pt x="1554" y="1275"/>
                    </a:lnTo>
                    <a:lnTo>
                      <a:pt x="1564" y="1273"/>
                    </a:lnTo>
                    <a:lnTo>
                      <a:pt x="1574" y="1264"/>
                    </a:lnTo>
                    <a:lnTo>
                      <a:pt x="1584" y="1248"/>
                    </a:lnTo>
                    <a:lnTo>
                      <a:pt x="1594" y="1227"/>
                    </a:lnTo>
                    <a:lnTo>
                      <a:pt x="1604" y="1200"/>
                    </a:lnTo>
                    <a:lnTo>
                      <a:pt x="1614" y="1167"/>
                    </a:lnTo>
                    <a:lnTo>
                      <a:pt x="1623" y="1129"/>
                    </a:lnTo>
                    <a:lnTo>
                      <a:pt x="1633" y="1086"/>
                    </a:lnTo>
                    <a:lnTo>
                      <a:pt x="1643" y="1038"/>
                    </a:lnTo>
                    <a:lnTo>
                      <a:pt x="1653" y="987"/>
                    </a:lnTo>
                    <a:lnTo>
                      <a:pt x="1663" y="932"/>
                    </a:lnTo>
                    <a:lnTo>
                      <a:pt x="1673" y="873"/>
                    </a:lnTo>
                    <a:lnTo>
                      <a:pt x="1683" y="813"/>
                    </a:lnTo>
                    <a:lnTo>
                      <a:pt x="1693" y="751"/>
                    </a:lnTo>
                    <a:lnTo>
                      <a:pt x="1703" y="688"/>
                    </a:lnTo>
                    <a:lnTo>
                      <a:pt x="1712" y="624"/>
                    </a:lnTo>
                    <a:lnTo>
                      <a:pt x="1722" y="561"/>
                    </a:lnTo>
                    <a:lnTo>
                      <a:pt x="1732" y="498"/>
                    </a:lnTo>
                    <a:lnTo>
                      <a:pt x="1742" y="436"/>
                    </a:lnTo>
                    <a:lnTo>
                      <a:pt x="1752" y="377"/>
                    </a:lnTo>
                    <a:lnTo>
                      <a:pt x="1762" y="320"/>
                    </a:lnTo>
                    <a:lnTo>
                      <a:pt x="1772" y="266"/>
                    </a:lnTo>
                    <a:lnTo>
                      <a:pt x="1782" y="217"/>
                    </a:lnTo>
                    <a:lnTo>
                      <a:pt x="1792" y="171"/>
                    </a:lnTo>
                    <a:lnTo>
                      <a:pt x="1801" y="130"/>
                    </a:lnTo>
                    <a:lnTo>
                      <a:pt x="1811" y="94"/>
                    </a:lnTo>
                    <a:lnTo>
                      <a:pt x="1822" y="63"/>
                    </a:lnTo>
                    <a:lnTo>
                      <a:pt x="1831" y="38"/>
                    </a:lnTo>
                    <a:lnTo>
                      <a:pt x="1841" y="20"/>
                    </a:lnTo>
                    <a:lnTo>
                      <a:pt x="1851" y="7"/>
                    </a:lnTo>
                    <a:lnTo>
                      <a:pt x="1861" y="1"/>
                    </a:lnTo>
                    <a:lnTo>
                      <a:pt x="1871" y="1"/>
                    </a:lnTo>
                    <a:lnTo>
                      <a:pt x="1881" y="7"/>
                    </a:lnTo>
                    <a:lnTo>
                      <a:pt x="1891" y="20"/>
                    </a:lnTo>
                    <a:lnTo>
                      <a:pt x="1900" y="39"/>
                    </a:lnTo>
                    <a:lnTo>
                      <a:pt x="1911" y="64"/>
                    </a:lnTo>
                    <a:lnTo>
                      <a:pt x="1921" y="94"/>
                    </a:lnTo>
                    <a:lnTo>
                      <a:pt x="1930" y="130"/>
                    </a:lnTo>
                    <a:lnTo>
                      <a:pt x="1940" y="171"/>
                    </a:lnTo>
                    <a:lnTo>
                      <a:pt x="1950" y="217"/>
                    </a:lnTo>
                    <a:lnTo>
                      <a:pt x="1960" y="267"/>
                    </a:lnTo>
                    <a:lnTo>
                      <a:pt x="1970" y="321"/>
                    </a:lnTo>
                  </a:path>
                </a:pathLst>
              </a:custGeom>
              <a:noFill/>
              <a:ln w="28575" cap="rnd">
                <a:solidFill>
                  <a:srgbClr val="FF0000"/>
                </a:solidFill>
                <a:round/>
                <a:headEnd type="none" w="sm" len="sm"/>
                <a:tailEnd type="none" w="sm" len="sm"/>
              </a:ln>
            </p:spPr>
            <p:txBody>
              <a:bodyPr/>
              <a:lstStyle/>
              <a:p>
                <a:endParaRPr lang="fr-FR"/>
              </a:p>
            </p:txBody>
          </p:sp>
          <p:sp>
            <p:nvSpPr>
              <p:cNvPr id="1037" name="ZoneTexte 1036"/>
              <p:cNvSpPr txBox="1"/>
              <p:nvPr/>
            </p:nvSpPr>
            <p:spPr>
              <a:xfrm>
                <a:off x="2895601" y="6079065"/>
                <a:ext cx="3649247" cy="530718"/>
              </a:xfrm>
              <a:prstGeom prst="rect">
                <a:avLst/>
              </a:prstGeom>
              <a:noFill/>
            </p:spPr>
            <p:txBody>
              <a:bodyPr wrap="none" rtlCol="0">
                <a:spAutoFit/>
              </a:bodyPr>
              <a:lstStyle/>
              <a:p>
                <a:r>
                  <a:rPr lang="fr-FR" dirty="0" err="1" smtClean="0"/>
                  <a:t>Qq</a:t>
                </a:r>
                <a:r>
                  <a:rPr lang="fr-FR" dirty="0" smtClean="0"/>
                  <a:t> centimètres au kilomètre!   </a:t>
                </a:r>
                <a:endParaRPr lang="fr-FR" dirty="0"/>
              </a:p>
            </p:txBody>
          </p:sp>
        </p:grpSp>
        <p:sp>
          <p:nvSpPr>
            <p:cNvPr id="1039" name="Flèche à angle droit 1038"/>
            <p:cNvSpPr/>
            <p:nvPr/>
          </p:nvSpPr>
          <p:spPr>
            <a:xfrm rot="5400000">
              <a:off x="254000" y="5143500"/>
              <a:ext cx="647700" cy="609600"/>
            </a:xfrm>
            <a:prstGeom prst="bentUp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grpSp>
      <p:graphicFrame>
        <p:nvGraphicFramePr>
          <p:cNvPr id="4" name="Tableau 3"/>
          <p:cNvGraphicFramePr>
            <a:graphicFrameLocks noGrp="1"/>
          </p:cNvGraphicFramePr>
          <p:nvPr>
            <p:extLst>
              <p:ext uri="{D42A27DB-BD31-4B8C-83A1-F6EECF244321}">
                <p14:modId xmlns:p14="http://schemas.microsoft.com/office/powerpoint/2010/main" val="565918875"/>
              </p:ext>
            </p:extLst>
          </p:nvPr>
        </p:nvGraphicFramePr>
        <p:xfrm>
          <a:off x="7945413" y="3741092"/>
          <a:ext cx="4024177" cy="741680"/>
        </p:xfrm>
        <a:graphic>
          <a:graphicData uri="http://schemas.openxmlformats.org/drawingml/2006/table">
            <a:tbl>
              <a:tblPr firstRow="1" bandRow="1">
                <a:tableStyleId>{5C22544A-7EE6-4342-B048-85BDC9FD1C3A}</a:tableStyleId>
              </a:tblPr>
              <a:tblGrid>
                <a:gridCol w="1044955">
                  <a:extLst>
                    <a:ext uri="{9D8B030D-6E8A-4147-A177-3AD203B41FA5}">
                      <a16:colId xmlns:a16="http://schemas.microsoft.com/office/drawing/2014/main" val="99062273"/>
                    </a:ext>
                  </a:extLst>
                </a:gridCol>
                <a:gridCol w="779384">
                  <a:extLst>
                    <a:ext uri="{9D8B030D-6E8A-4147-A177-3AD203B41FA5}">
                      <a16:colId xmlns:a16="http://schemas.microsoft.com/office/drawing/2014/main" val="3651792940"/>
                    </a:ext>
                  </a:extLst>
                </a:gridCol>
                <a:gridCol w="814811">
                  <a:extLst>
                    <a:ext uri="{9D8B030D-6E8A-4147-A177-3AD203B41FA5}">
                      <a16:colId xmlns:a16="http://schemas.microsoft.com/office/drawing/2014/main" val="941948266"/>
                    </a:ext>
                  </a:extLst>
                </a:gridCol>
                <a:gridCol w="1385027">
                  <a:extLst>
                    <a:ext uri="{9D8B030D-6E8A-4147-A177-3AD203B41FA5}">
                      <a16:colId xmlns:a16="http://schemas.microsoft.com/office/drawing/2014/main" val="1290830752"/>
                    </a:ext>
                  </a:extLst>
                </a:gridCol>
              </a:tblGrid>
              <a:tr h="370840">
                <a:tc>
                  <a:txBody>
                    <a:bodyPr/>
                    <a:lstStyle/>
                    <a:p>
                      <a:r>
                        <a:rPr lang="fr-FR" sz="1600" dirty="0" smtClean="0">
                          <a:sym typeface="Symbol" panose="05050102010706020507" pitchFamily="18" charset="2"/>
                        </a:rPr>
                        <a:t></a:t>
                      </a:r>
                      <a:endParaRPr lang="fr-FR" sz="1600" dirty="0"/>
                    </a:p>
                  </a:txBody>
                  <a:tcPr>
                    <a:solidFill>
                      <a:schemeClr val="tx2"/>
                    </a:solidFill>
                  </a:tcPr>
                </a:tc>
                <a:tc>
                  <a:txBody>
                    <a:bodyPr/>
                    <a:lstStyle/>
                    <a:p>
                      <a:r>
                        <a:rPr lang="fr-FR" sz="1600" dirty="0" smtClean="0"/>
                        <a:t>1MHz</a:t>
                      </a:r>
                      <a:endParaRPr lang="fr-FR" sz="1600" dirty="0"/>
                    </a:p>
                  </a:txBody>
                  <a:tcPr>
                    <a:solidFill>
                      <a:schemeClr val="tx2"/>
                    </a:solidFill>
                  </a:tcPr>
                </a:tc>
                <a:tc>
                  <a:txBody>
                    <a:bodyPr/>
                    <a:lstStyle/>
                    <a:p>
                      <a:r>
                        <a:rPr lang="fr-FR" sz="1600" dirty="0" smtClean="0"/>
                        <a:t>1KHz</a:t>
                      </a:r>
                      <a:endParaRPr lang="fr-FR" sz="1600" dirty="0"/>
                    </a:p>
                  </a:txBody>
                  <a:tcPr>
                    <a:solidFill>
                      <a:schemeClr val="tx2"/>
                    </a:solidFill>
                  </a:tcPr>
                </a:tc>
                <a:tc>
                  <a:txBody>
                    <a:bodyPr/>
                    <a:lstStyle/>
                    <a:p>
                      <a:r>
                        <a:rPr lang="fr-FR" sz="1600" dirty="0" smtClean="0"/>
                        <a:t>1Hz</a:t>
                      </a:r>
                      <a:endParaRPr lang="fr-FR" sz="1600" dirty="0"/>
                    </a:p>
                  </a:txBody>
                  <a:tcPr>
                    <a:solidFill>
                      <a:schemeClr val="tx2"/>
                    </a:solidFill>
                  </a:tcPr>
                </a:tc>
                <a:extLst>
                  <a:ext uri="{0D108BD9-81ED-4DB2-BD59-A6C34878D82A}">
                    <a16:rowId xmlns:a16="http://schemas.microsoft.com/office/drawing/2014/main" val="3566441200"/>
                  </a:ext>
                </a:extLst>
              </a:tr>
              <a:tr h="370840">
                <a:tc>
                  <a:txBody>
                    <a:bodyPr/>
                    <a:lstStyle/>
                    <a:p>
                      <a:r>
                        <a:rPr lang="fr-FR" sz="1600" dirty="0" err="1" smtClean="0"/>
                        <a:t>L</a:t>
                      </a:r>
                      <a:r>
                        <a:rPr lang="fr-FR" sz="1600" baseline="-25000" dirty="0" err="1" smtClean="0"/>
                        <a:t>cohérence</a:t>
                      </a:r>
                      <a:endParaRPr lang="fr-FR" sz="1600" baseline="-25000" dirty="0"/>
                    </a:p>
                  </a:txBody>
                  <a:tcPr/>
                </a:tc>
                <a:tc>
                  <a:txBody>
                    <a:bodyPr/>
                    <a:lstStyle/>
                    <a:p>
                      <a:r>
                        <a:rPr lang="fr-FR" sz="1600" dirty="0" smtClean="0"/>
                        <a:t>300m</a:t>
                      </a:r>
                      <a:endParaRPr lang="fr-FR" sz="1600" dirty="0"/>
                    </a:p>
                  </a:txBody>
                  <a:tcPr/>
                </a:tc>
                <a:tc>
                  <a:txBody>
                    <a:bodyPr/>
                    <a:lstStyle/>
                    <a:p>
                      <a:r>
                        <a:rPr lang="fr-FR" sz="1600" dirty="0" smtClean="0"/>
                        <a:t>300km</a:t>
                      </a:r>
                      <a:endParaRPr lang="fr-FR" sz="1600" dirty="0"/>
                    </a:p>
                  </a:txBody>
                  <a:tcPr/>
                </a:tc>
                <a:tc>
                  <a:txBody>
                    <a:bodyPr/>
                    <a:lstStyle/>
                    <a:p>
                      <a:r>
                        <a:rPr lang="fr-FR" sz="1600" dirty="0" smtClean="0"/>
                        <a:t>300 000km</a:t>
                      </a:r>
                      <a:endParaRPr lang="fr-FR" sz="1600" dirty="0"/>
                    </a:p>
                  </a:txBody>
                  <a:tcPr/>
                </a:tc>
                <a:extLst>
                  <a:ext uri="{0D108BD9-81ED-4DB2-BD59-A6C34878D82A}">
                    <a16:rowId xmlns:a16="http://schemas.microsoft.com/office/drawing/2014/main" val="1356774240"/>
                  </a:ext>
                </a:extLst>
              </a:tr>
            </a:tbl>
          </a:graphicData>
        </a:graphic>
      </p:graphicFrame>
      <p:sp>
        <p:nvSpPr>
          <p:cNvPr id="1040" name="Espace réservé du numéro de diapositive 1"/>
          <p:cNvSpPr>
            <a:spLocks noGrp="1"/>
          </p:cNvSpPr>
          <p:nvPr>
            <p:ph type="sldNum" sz="quarter" idx="11"/>
          </p:nvPr>
        </p:nvSpPr>
        <p:spPr>
          <a:xfrm>
            <a:off x="438151" y="6403938"/>
            <a:ext cx="1115483" cy="288925"/>
          </a:xfrm>
        </p:spPr>
        <p:txBody>
          <a:bodyPr/>
          <a:lstStyle/>
          <a:p>
            <a:r>
              <a:rPr lang="fr-FR" dirty="0" smtClean="0"/>
              <a:t>page </a:t>
            </a:r>
            <a:fld id="{C6DDD436-036D-4AFC-B45E-DF406FB8E6F8}" type="slidenum">
              <a:rPr lang="fr-FR" smtClean="0"/>
              <a:pPr/>
              <a:t>36</a:t>
            </a:fld>
            <a:endParaRPr lang="fr-FR" dirty="0"/>
          </a:p>
        </p:txBody>
      </p:sp>
      <p:sp>
        <p:nvSpPr>
          <p:cNvPr id="1043" name="Titre 1"/>
          <p:cNvSpPr txBox="1">
            <a:spLocks/>
          </p:cNvSpPr>
          <p:nvPr/>
        </p:nvSpPr>
        <p:spPr>
          <a:xfrm>
            <a:off x="2288659" y="6352067"/>
            <a:ext cx="7391400" cy="392666"/>
          </a:xfrm>
          <a:prstGeom prst="rect">
            <a:avLst/>
          </a:prstGeom>
        </p:spPr>
        <p:txBody>
          <a:bodyPr/>
          <a:lstStyle/>
          <a:p>
            <a:pPr>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lang="fr-FR" b="1" kern="0" dirty="0">
              <a:solidFill>
                <a:schemeClr val="tx2"/>
              </a:solidFill>
              <a:latin typeface="+mj-lt"/>
              <a:ea typeface="+mj-ea"/>
              <a:cs typeface="+mj-cs"/>
            </a:endParaRPr>
          </a:p>
        </p:txBody>
      </p:sp>
      <p:sp>
        <p:nvSpPr>
          <p:cNvPr id="1044" name="Rectangle 1043"/>
          <p:cNvSpPr/>
          <p:nvPr/>
        </p:nvSpPr>
        <p:spPr>
          <a:xfrm>
            <a:off x="2076450" y="456754"/>
            <a:ext cx="1943161" cy="523220"/>
          </a:xfrm>
          <a:prstGeom prst="rect">
            <a:avLst/>
          </a:prstGeom>
        </p:spPr>
        <p:txBody>
          <a:bodyPr wrap="none">
            <a:spAutoFit/>
          </a:bodyPr>
          <a:lstStyle/>
          <a:p>
            <a:r>
              <a:rPr lang="fr-FR" sz="2800" b="1" kern="0" dirty="0" smtClean="0">
                <a:solidFill>
                  <a:srgbClr val="DA6667"/>
                </a:solidFill>
                <a:latin typeface="Arial"/>
              </a:rPr>
              <a:t>4. Le </a:t>
            </a:r>
            <a:r>
              <a:rPr lang="fr-FR" sz="2800" b="1" kern="0" dirty="0">
                <a:solidFill>
                  <a:srgbClr val="DA6667"/>
                </a:solidFill>
                <a:latin typeface="Arial"/>
              </a:rPr>
              <a:t>laser</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41"/>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
          <p:cNvSpPr txBox="1">
            <a:spLocks noChangeArrowheads="1"/>
          </p:cNvSpPr>
          <p:nvPr/>
        </p:nvSpPr>
        <p:spPr>
          <a:xfrm>
            <a:off x="131763" y="985854"/>
            <a:ext cx="9067800" cy="513169"/>
          </a:xfrm>
          <a:prstGeom prst="rect">
            <a:avLst/>
          </a:prstGeom>
        </p:spPr>
        <p:txBody>
          <a:bodyPr/>
          <a:lstStyle/>
          <a:p>
            <a:r>
              <a:rPr lang="fr-FR" sz="2400" b="1" kern="0" dirty="0">
                <a:solidFill>
                  <a:srgbClr val="DA6667"/>
                </a:solidFill>
                <a:latin typeface="Arial Narrow" pitchFamily="34" charset="0"/>
              </a:rPr>
              <a:t>Propriétés : </a:t>
            </a:r>
            <a:r>
              <a:rPr lang="fr-FR" sz="2400" b="1" kern="0" dirty="0">
                <a:solidFill>
                  <a:schemeClr val="accent5">
                    <a:lumMod val="50000"/>
                  </a:schemeClr>
                </a:solidFill>
                <a:latin typeface="Arial Narrow" pitchFamily="34" charset="0"/>
              </a:rPr>
              <a:t>La </a:t>
            </a:r>
            <a:r>
              <a:rPr lang="fr-FR" sz="2400" b="1" kern="0" dirty="0" err="1">
                <a:solidFill>
                  <a:schemeClr val="accent5">
                    <a:lumMod val="50000"/>
                  </a:schemeClr>
                </a:solidFill>
                <a:latin typeface="Arial Narrow" pitchFamily="34" charset="0"/>
              </a:rPr>
              <a:t>monochromaticité</a:t>
            </a:r>
            <a:r>
              <a:rPr lang="fr-FR" sz="2400" b="1" kern="0" dirty="0">
                <a:solidFill>
                  <a:schemeClr val="accent5">
                    <a:lumMod val="50000"/>
                  </a:schemeClr>
                </a:solidFill>
                <a:latin typeface="Arial Narrow" pitchFamily="34" charset="0"/>
              </a:rPr>
              <a:t> de son rayonnement </a:t>
            </a:r>
            <a:endParaRPr lang="fr-FR" sz="2400" b="1" kern="0" dirty="0">
              <a:solidFill>
                <a:schemeClr val="accent5">
                  <a:lumMod val="50000"/>
                </a:schemeClr>
              </a:solidFill>
              <a:latin typeface="Arial Narrow" pitchFamily="34" charset="0"/>
              <a:ea typeface="+mj-ea"/>
              <a:cs typeface="+mj-cs"/>
            </a:endParaRPr>
          </a:p>
        </p:txBody>
      </p:sp>
      <p:sp>
        <p:nvSpPr>
          <p:cNvPr id="8" name="ZoneTexte 7"/>
          <p:cNvSpPr txBox="1"/>
          <p:nvPr/>
        </p:nvSpPr>
        <p:spPr>
          <a:xfrm>
            <a:off x="1743075" y="1372267"/>
            <a:ext cx="7853432" cy="369332"/>
          </a:xfrm>
          <a:prstGeom prst="rect">
            <a:avLst/>
          </a:prstGeom>
          <a:noFill/>
        </p:spPr>
        <p:txBody>
          <a:bodyPr wrap="none" rtlCol="0">
            <a:spAutoFit/>
          </a:bodyPr>
          <a:lstStyle/>
          <a:p>
            <a:r>
              <a:rPr lang="fr-FR" b="1" dirty="0" smtClean="0"/>
              <a:t>Projet VIRGO : Interféromètres pour mesure d’ondes gravitationnelles</a:t>
            </a:r>
            <a:endParaRPr lang="fr-FR" b="1" dirty="0"/>
          </a:p>
        </p:txBody>
      </p:sp>
      <p:grpSp>
        <p:nvGrpSpPr>
          <p:cNvPr id="12" name="Groupe 11"/>
          <p:cNvGrpSpPr/>
          <p:nvPr/>
        </p:nvGrpSpPr>
        <p:grpSpPr>
          <a:xfrm>
            <a:off x="2518570" y="2054545"/>
            <a:ext cx="6494757" cy="3701826"/>
            <a:chOff x="4031211" y="2303346"/>
            <a:chExt cx="6494757" cy="3701826"/>
          </a:xfrm>
        </p:grpSpPr>
        <p:pic>
          <p:nvPicPr>
            <p:cNvPr id="10" name="Image 9"/>
            <p:cNvPicPr>
              <a:picLocks noChangeAspect="1"/>
            </p:cNvPicPr>
            <p:nvPr/>
          </p:nvPicPr>
          <p:blipFill>
            <a:blip r:embed="rId2"/>
            <a:stretch>
              <a:fillRect/>
            </a:stretch>
          </p:blipFill>
          <p:spPr>
            <a:xfrm>
              <a:off x="4031211" y="2351871"/>
              <a:ext cx="6494757" cy="3653301"/>
            </a:xfrm>
            <a:prstGeom prst="rect">
              <a:avLst/>
            </a:prstGeom>
          </p:spPr>
        </p:pic>
        <p:sp>
          <p:nvSpPr>
            <p:cNvPr id="9" name="Rectangle 8"/>
            <p:cNvSpPr/>
            <p:nvPr/>
          </p:nvSpPr>
          <p:spPr>
            <a:xfrm>
              <a:off x="4145790" y="5743562"/>
              <a:ext cx="5912610" cy="261610"/>
            </a:xfrm>
            <a:prstGeom prst="rect">
              <a:avLst/>
            </a:prstGeom>
          </p:spPr>
          <p:txBody>
            <a:bodyPr wrap="square">
              <a:spAutoFit/>
            </a:bodyPr>
            <a:lstStyle/>
            <a:p>
              <a:r>
                <a:rPr lang="fr-FR" sz="1050" dirty="0">
                  <a:solidFill>
                    <a:schemeClr val="tx2"/>
                  </a:solidFill>
                </a:rPr>
                <a:t>https://www.echosciences-normandie.fr/articles/la-decouverte-des-ondes-gravitationnelles</a:t>
              </a:r>
            </a:p>
          </p:txBody>
        </p:sp>
        <p:sp>
          <p:nvSpPr>
            <p:cNvPr id="11" name="Rectangle 10"/>
            <p:cNvSpPr/>
            <p:nvPr/>
          </p:nvSpPr>
          <p:spPr>
            <a:xfrm>
              <a:off x="4031211" y="2303346"/>
              <a:ext cx="5786507" cy="369332"/>
            </a:xfrm>
            <a:prstGeom prst="rect">
              <a:avLst/>
            </a:prstGeom>
          </p:spPr>
          <p:txBody>
            <a:bodyPr wrap="square">
              <a:spAutoFit/>
            </a:bodyPr>
            <a:lstStyle/>
            <a:p>
              <a:r>
                <a:rPr lang="fr-FR" b="1" i="1" dirty="0">
                  <a:solidFill>
                    <a:schemeClr val="tx2"/>
                  </a:solidFill>
                  <a:latin typeface="ff-tisa-sans-web-pro"/>
                </a:rPr>
                <a:t>La courbure d'espace-temps (ESA–</a:t>
              </a:r>
              <a:r>
                <a:rPr lang="fr-FR" b="1" i="1" dirty="0" err="1">
                  <a:solidFill>
                    <a:schemeClr val="tx2"/>
                  </a:solidFill>
                  <a:latin typeface="ff-tisa-sans-web-pro"/>
                </a:rPr>
                <a:t>C.Carreau</a:t>
              </a:r>
              <a:r>
                <a:rPr lang="fr-FR" b="1" i="1" dirty="0">
                  <a:solidFill>
                    <a:schemeClr val="tx2"/>
                  </a:solidFill>
                  <a:latin typeface="ff-tisa-sans-web-pro"/>
                </a:rPr>
                <a:t>)</a:t>
              </a:r>
              <a:endParaRPr lang="fr-FR" b="1" dirty="0">
                <a:solidFill>
                  <a:schemeClr val="tx2"/>
                </a:solidFill>
              </a:endParaRPr>
            </a:p>
          </p:txBody>
        </p:sp>
      </p:grpSp>
      <p:grpSp>
        <p:nvGrpSpPr>
          <p:cNvPr id="13" name="Groupe 12"/>
          <p:cNvGrpSpPr/>
          <p:nvPr/>
        </p:nvGrpSpPr>
        <p:grpSpPr>
          <a:xfrm>
            <a:off x="2100263" y="6915659"/>
            <a:ext cx="7567318" cy="4429873"/>
            <a:chOff x="445170" y="1927653"/>
            <a:chExt cx="7567318" cy="4429873"/>
          </a:xfrm>
        </p:grpSpPr>
        <p:sp>
          <p:nvSpPr>
            <p:cNvPr id="4" name="Rectangle 3"/>
            <p:cNvSpPr/>
            <p:nvPr/>
          </p:nvSpPr>
          <p:spPr>
            <a:xfrm>
              <a:off x="445170" y="6102222"/>
              <a:ext cx="7567318" cy="255304"/>
            </a:xfrm>
            <a:prstGeom prst="rect">
              <a:avLst/>
            </a:prstGeom>
          </p:spPr>
          <p:txBody>
            <a:bodyPr wrap="square">
              <a:spAutoFit/>
            </a:bodyPr>
            <a:lstStyle/>
            <a:p>
              <a:r>
                <a:rPr lang="fr-FR" sz="1050" dirty="0"/>
                <a:t>https://www.sciencesetavenir.fr/sciences/pour-la-premiere-fois-des-ondes-gravitationnelles-detectees-en-europe_116827</a:t>
              </a:r>
            </a:p>
          </p:txBody>
        </p:sp>
        <p:pic>
          <p:nvPicPr>
            <p:cNvPr id="5" name="Image 4"/>
            <p:cNvPicPr>
              <a:picLocks noChangeAspect="1"/>
            </p:cNvPicPr>
            <p:nvPr/>
          </p:nvPicPr>
          <p:blipFill>
            <a:blip r:embed="rId3"/>
            <a:stretch>
              <a:fillRect/>
            </a:stretch>
          </p:blipFill>
          <p:spPr>
            <a:xfrm>
              <a:off x="847087" y="1927653"/>
              <a:ext cx="6604083" cy="4170547"/>
            </a:xfrm>
            <a:prstGeom prst="rect">
              <a:avLst/>
            </a:prstGeom>
          </p:spPr>
        </p:pic>
      </p:grpSp>
      <p:sp>
        <p:nvSpPr>
          <p:cNvPr id="3" name="ZoneTexte 2"/>
          <p:cNvSpPr txBox="1"/>
          <p:nvPr/>
        </p:nvSpPr>
        <p:spPr>
          <a:xfrm>
            <a:off x="3098698" y="5885578"/>
            <a:ext cx="6065507" cy="369332"/>
          </a:xfrm>
          <a:prstGeom prst="rect">
            <a:avLst/>
          </a:prstGeom>
          <a:noFill/>
        </p:spPr>
        <p:txBody>
          <a:bodyPr wrap="none" rtlCol="0">
            <a:spAutoFit/>
          </a:bodyPr>
          <a:lstStyle/>
          <a:p>
            <a:r>
              <a:rPr lang="fr-FR" b="1" dirty="0" smtClean="0">
                <a:solidFill>
                  <a:srgbClr val="FF0000"/>
                </a:solidFill>
              </a:rPr>
              <a:t>Emission : 36 </a:t>
            </a:r>
            <a:r>
              <a:rPr lang="fr-FR" b="1" dirty="0" err="1" smtClean="0">
                <a:solidFill>
                  <a:srgbClr val="FF0000"/>
                </a:solidFill>
              </a:rPr>
              <a:t>septillions</a:t>
            </a:r>
            <a:r>
              <a:rPr lang="fr-FR" b="1" dirty="0" smtClean="0">
                <a:solidFill>
                  <a:srgbClr val="FF0000"/>
                </a:solidFill>
              </a:rPr>
              <a:t> de </a:t>
            </a:r>
            <a:r>
              <a:rPr lang="fr-FR" b="1" dirty="0" err="1" smtClean="0">
                <a:solidFill>
                  <a:srgbClr val="FF0000"/>
                </a:solidFill>
              </a:rPr>
              <a:t>yottawatts</a:t>
            </a:r>
            <a:r>
              <a:rPr lang="fr-FR" b="1" dirty="0" smtClean="0">
                <a:solidFill>
                  <a:srgbClr val="FF0000"/>
                </a:solidFill>
              </a:rPr>
              <a:t> (3,6 10</a:t>
            </a:r>
            <a:r>
              <a:rPr lang="fr-FR" b="1" baseline="30000" dirty="0" smtClean="0">
                <a:solidFill>
                  <a:srgbClr val="FF0000"/>
                </a:solidFill>
              </a:rPr>
              <a:t>49</a:t>
            </a:r>
            <a:r>
              <a:rPr lang="fr-FR" b="1" dirty="0" smtClean="0">
                <a:solidFill>
                  <a:srgbClr val="FF0000"/>
                </a:solidFill>
              </a:rPr>
              <a:t>Watts)</a:t>
            </a:r>
            <a:endParaRPr lang="fr-FR" b="1" dirty="0">
              <a:solidFill>
                <a:srgbClr val="FF0000"/>
              </a:solidFill>
            </a:endParaRPr>
          </a:p>
        </p:txBody>
      </p:sp>
      <p:sp>
        <p:nvSpPr>
          <p:cNvPr id="15" name="Espace réservé du numéro de diapositive 1"/>
          <p:cNvSpPr>
            <a:spLocks noGrp="1"/>
          </p:cNvSpPr>
          <p:nvPr>
            <p:ph type="sldNum" sz="quarter" idx="11"/>
          </p:nvPr>
        </p:nvSpPr>
        <p:spPr>
          <a:xfrm>
            <a:off x="438151" y="6403938"/>
            <a:ext cx="1115483" cy="288925"/>
          </a:xfrm>
        </p:spPr>
        <p:txBody>
          <a:bodyPr/>
          <a:lstStyle/>
          <a:p>
            <a:r>
              <a:rPr lang="fr-FR" dirty="0" smtClean="0"/>
              <a:t>page </a:t>
            </a:r>
            <a:fld id="{C6DDD436-036D-4AFC-B45E-DF406FB8E6F8}" type="slidenum">
              <a:rPr lang="fr-FR" smtClean="0"/>
              <a:pPr/>
              <a:t>37</a:t>
            </a:fld>
            <a:endParaRPr lang="fr-FR" dirty="0"/>
          </a:p>
        </p:txBody>
      </p:sp>
      <p:sp>
        <p:nvSpPr>
          <p:cNvPr id="16" name="Titre 1"/>
          <p:cNvSpPr txBox="1">
            <a:spLocks/>
          </p:cNvSpPr>
          <p:nvPr/>
        </p:nvSpPr>
        <p:spPr>
          <a:xfrm>
            <a:off x="2288659" y="6352067"/>
            <a:ext cx="7391400" cy="392666"/>
          </a:xfrm>
          <a:prstGeom prst="rect">
            <a:avLst/>
          </a:prstGeom>
        </p:spPr>
        <p:txBody>
          <a:bodyPr/>
          <a:lstStyle/>
          <a:p>
            <a:pPr>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lang="fr-FR" b="1" kern="0" dirty="0">
              <a:solidFill>
                <a:schemeClr val="tx2"/>
              </a:solidFill>
              <a:latin typeface="+mj-lt"/>
              <a:ea typeface="+mj-ea"/>
              <a:cs typeface="+mj-cs"/>
            </a:endParaRPr>
          </a:p>
        </p:txBody>
      </p:sp>
      <p:sp>
        <p:nvSpPr>
          <p:cNvPr id="17" name="Rectangle 16"/>
          <p:cNvSpPr/>
          <p:nvPr/>
        </p:nvSpPr>
        <p:spPr>
          <a:xfrm>
            <a:off x="2076450" y="456754"/>
            <a:ext cx="1943161" cy="523220"/>
          </a:xfrm>
          <a:prstGeom prst="rect">
            <a:avLst/>
          </a:prstGeom>
        </p:spPr>
        <p:txBody>
          <a:bodyPr wrap="none">
            <a:spAutoFit/>
          </a:bodyPr>
          <a:lstStyle/>
          <a:p>
            <a:r>
              <a:rPr lang="fr-FR" sz="2800" b="1" kern="0" dirty="0" smtClean="0">
                <a:solidFill>
                  <a:srgbClr val="DA6667"/>
                </a:solidFill>
                <a:latin typeface="Arial"/>
              </a:rPr>
              <a:t>4. Le </a:t>
            </a:r>
            <a:r>
              <a:rPr lang="fr-FR" sz="2800" b="1" kern="0" dirty="0">
                <a:solidFill>
                  <a:srgbClr val="DA6667"/>
                </a:solidFill>
                <a:latin typeface="Arial"/>
              </a:rPr>
              <a:t>laser</a:t>
            </a:r>
          </a:p>
        </p:txBody>
      </p:sp>
    </p:spTree>
    <p:extLst>
      <p:ext uri="{BB962C8B-B14F-4D97-AF65-F5344CB8AC3E}">
        <p14:creationId xmlns:p14="http://schemas.microsoft.com/office/powerpoint/2010/main" val="35801649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nodeType="clickEffect">
                                  <p:stCondLst>
                                    <p:cond delay="0"/>
                                  </p:stCondLst>
                                  <p:childTnLst>
                                    <p:animMotion origin="layout" path="M 3.88889E-6 0 L -0.00174 -0.72431 " pathEditMode="relative" rAng="0" ptsTypes="AA">
                                      <p:cBhvr>
                                        <p:cTn id="6" dur="2000" fill="hold"/>
                                        <p:tgtEl>
                                          <p:spTgt spid="13"/>
                                        </p:tgtEl>
                                        <p:attrNameLst>
                                          <p:attrName>ppt_x</p:attrName>
                                          <p:attrName>ppt_y</p:attrName>
                                        </p:attrNameLst>
                                      </p:cBhvr>
                                      <p:rCtr x="-87" y="-36227"/>
                                    </p:animMotion>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txBox="1">
            <a:spLocks noChangeArrowheads="1"/>
          </p:cNvSpPr>
          <p:nvPr/>
        </p:nvSpPr>
        <p:spPr>
          <a:xfrm>
            <a:off x="132315" y="987848"/>
            <a:ext cx="9067800" cy="513169"/>
          </a:xfrm>
          <a:prstGeom prst="rect">
            <a:avLst/>
          </a:prstGeom>
        </p:spPr>
        <p:txBody>
          <a:bodyPr/>
          <a:lstStyle/>
          <a:p>
            <a:r>
              <a:rPr lang="fr-FR" sz="2400" b="1" kern="0" dirty="0">
                <a:solidFill>
                  <a:srgbClr val="DA6667"/>
                </a:solidFill>
                <a:latin typeface="Arial Narrow" pitchFamily="34" charset="0"/>
              </a:rPr>
              <a:t>Propriétés : </a:t>
            </a:r>
            <a:r>
              <a:rPr lang="fr-FR" sz="2400" b="1" kern="0" dirty="0">
                <a:solidFill>
                  <a:schemeClr val="accent5">
                    <a:lumMod val="50000"/>
                  </a:schemeClr>
                </a:solidFill>
                <a:latin typeface="Arial Narrow" pitchFamily="34" charset="0"/>
              </a:rPr>
              <a:t>La </a:t>
            </a:r>
            <a:r>
              <a:rPr lang="fr-FR" sz="2400" b="1" kern="0" dirty="0" err="1">
                <a:solidFill>
                  <a:schemeClr val="accent5">
                    <a:lumMod val="50000"/>
                  </a:schemeClr>
                </a:solidFill>
                <a:latin typeface="Arial Narrow" pitchFamily="34" charset="0"/>
              </a:rPr>
              <a:t>monochromaticité</a:t>
            </a:r>
            <a:r>
              <a:rPr lang="fr-FR" sz="2400" b="1" kern="0" dirty="0">
                <a:solidFill>
                  <a:schemeClr val="accent5">
                    <a:lumMod val="50000"/>
                  </a:schemeClr>
                </a:solidFill>
                <a:latin typeface="Arial Narrow" pitchFamily="34" charset="0"/>
              </a:rPr>
              <a:t> de son rayonnement </a:t>
            </a:r>
            <a:endParaRPr lang="fr-FR" sz="2400" b="1" kern="0" dirty="0">
              <a:solidFill>
                <a:schemeClr val="accent5">
                  <a:lumMod val="50000"/>
                </a:schemeClr>
              </a:solidFill>
              <a:latin typeface="Arial Narrow" pitchFamily="34" charset="0"/>
              <a:ea typeface="+mj-ea"/>
              <a:cs typeface="+mj-cs"/>
            </a:endParaRPr>
          </a:p>
        </p:txBody>
      </p:sp>
      <p:sp>
        <p:nvSpPr>
          <p:cNvPr id="10" name="Rectangle 9"/>
          <p:cNvSpPr/>
          <p:nvPr/>
        </p:nvSpPr>
        <p:spPr>
          <a:xfrm>
            <a:off x="1481592" y="2511229"/>
            <a:ext cx="4572000" cy="2031325"/>
          </a:xfrm>
          <a:prstGeom prst="rect">
            <a:avLst/>
          </a:prstGeom>
        </p:spPr>
        <p:txBody>
          <a:bodyPr>
            <a:spAutoFit/>
          </a:bodyPr>
          <a:lstStyle/>
          <a:p>
            <a:r>
              <a:rPr lang="fr-FR" b="1" dirty="0">
                <a:latin typeface="Open Sans" panose="020B0606030504020204" pitchFamily="34" charset="0"/>
              </a:rPr>
              <a:t>P</a:t>
            </a:r>
            <a:r>
              <a:rPr lang="fr-FR" b="1" dirty="0" smtClean="0">
                <a:latin typeface="Open Sans" panose="020B0606030504020204" pitchFamily="34" charset="0"/>
              </a:rPr>
              <a:t>assage </a:t>
            </a:r>
            <a:r>
              <a:rPr lang="fr-FR" b="1" dirty="0">
                <a:latin typeface="Open Sans" panose="020B0606030504020204" pitchFamily="34" charset="0"/>
              </a:rPr>
              <a:t>d’une onde gravitationnelle </a:t>
            </a:r>
            <a:r>
              <a:rPr lang="fr-FR" b="1" dirty="0" smtClean="0">
                <a:latin typeface="Open Sans" panose="020B0606030504020204" pitchFamily="34" charset="0"/>
                <a:sym typeface="Wingdings" panose="05000000000000000000" pitchFamily="2" charset="2"/>
              </a:rPr>
              <a:t></a:t>
            </a:r>
            <a:r>
              <a:rPr lang="fr-FR" b="1" dirty="0" smtClean="0">
                <a:latin typeface="Open Sans" panose="020B0606030504020204" pitchFamily="34" charset="0"/>
              </a:rPr>
              <a:t>Déformation d’un </a:t>
            </a:r>
            <a:r>
              <a:rPr lang="fr-FR" b="1" dirty="0">
                <a:latin typeface="Open Sans" panose="020B0606030504020204" pitchFamily="34" charset="0"/>
              </a:rPr>
              <a:t>milliardième de milliardième de mètre dans les bras de 3 km de </a:t>
            </a:r>
            <a:r>
              <a:rPr lang="fr-FR" b="1" dirty="0" err="1">
                <a:latin typeface="Open Sans" panose="020B0606030504020204" pitchFamily="34" charset="0"/>
              </a:rPr>
              <a:t>Virgo</a:t>
            </a:r>
            <a:r>
              <a:rPr lang="fr-FR" dirty="0">
                <a:latin typeface="Open Sans" panose="020B0606030504020204" pitchFamily="34" charset="0"/>
              </a:rPr>
              <a:t>. </a:t>
            </a:r>
            <a:endParaRPr lang="fr-FR" dirty="0" smtClean="0">
              <a:latin typeface="Open Sans" panose="020B0606030504020204" pitchFamily="34" charset="0"/>
            </a:endParaRPr>
          </a:p>
          <a:p>
            <a:r>
              <a:rPr lang="fr-FR" dirty="0" smtClean="0">
                <a:latin typeface="Open Sans" panose="020B0606030504020204" pitchFamily="34" charset="0"/>
              </a:rPr>
              <a:t>= Moins </a:t>
            </a:r>
            <a:r>
              <a:rPr lang="fr-FR" dirty="0">
                <a:latin typeface="Open Sans" panose="020B0606030504020204" pitchFamily="34" charset="0"/>
              </a:rPr>
              <a:t>d’une millième de la taille d’un proton </a:t>
            </a:r>
            <a:r>
              <a:rPr lang="fr-FR" dirty="0" smtClean="0">
                <a:latin typeface="Open Sans" panose="020B0606030504020204" pitchFamily="34" charset="0"/>
              </a:rPr>
              <a:t>!</a:t>
            </a:r>
          </a:p>
          <a:p>
            <a:r>
              <a:rPr lang="fr-FR" b="1" dirty="0" smtClean="0">
                <a:solidFill>
                  <a:srgbClr val="FF0000"/>
                </a:solidFill>
                <a:latin typeface="Open Sans" panose="020B0606030504020204" pitchFamily="34" charset="0"/>
              </a:rPr>
              <a:t>Attention au bruit!</a:t>
            </a:r>
            <a:endParaRPr lang="fr-FR" b="1" dirty="0">
              <a:solidFill>
                <a:srgbClr val="FF0000"/>
              </a:solidFill>
            </a:endParaRPr>
          </a:p>
        </p:txBody>
      </p:sp>
      <p:pic>
        <p:nvPicPr>
          <p:cNvPr id="11" name="Image 10"/>
          <p:cNvPicPr>
            <a:picLocks noChangeAspect="1"/>
          </p:cNvPicPr>
          <p:nvPr/>
        </p:nvPicPr>
        <p:blipFill>
          <a:blip r:embed="rId2"/>
          <a:stretch>
            <a:fillRect/>
          </a:stretch>
        </p:blipFill>
        <p:spPr>
          <a:xfrm>
            <a:off x="4399818" y="2119651"/>
            <a:ext cx="5827764" cy="4138202"/>
          </a:xfrm>
          <a:prstGeom prst="rect">
            <a:avLst/>
          </a:prstGeom>
        </p:spPr>
      </p:pic>
      <p:grpSp>
        <p:nvGrpSpPr>
          <p:cNvPr id="20" name="Groupe 19"/>
          <p:cNvGrpSpPr/>
          <p:nvPr/>
        </p:nvGrpSpPr>
        <p:grpSpPr>
          <a:xfrm>
            <a:off x="-4766438" y="1850581"/>
            <a:ext cx="4572000" cy="4269022"/>
            <a:chOff x="130450" y="1844220"/>
            <a:chExt cx="4572000" cy="4269022"/>
          </a:xfrm>
        </p:grpSpPr>
        <p:pic>
          <p:nvPicPr>
            <p:cNvPr id="8" name="Image 7"/>
            <p:cNvPicPr>
              <a:picLocks noChangeAspect="1"/>
            </p:cNvPicPr>
            <p:nvPr/>
          </p:nvPicPr>
          <p:blipFill>
            <a:blip r:embed="rId3"/>
            <a:stretch>
              <a:fillRect/>
            </a:stretch>
          </p:blipFill>
          <p:spPr>
            <a:xfrm>
              <a:off x="212622" y="1844220"/>
              <a:ext cx="3850015" cy="2158887"/>
            </a:xfrm>
            <a:prstGeom prst="rect">
              <a:avLst/>
            </a:prstGeom>
          </p:spPr>
        </p:pic>
        <p:sp>
          <p:nvSpPr>
            <p:cNvPr id="12" name="Rectangle 11"/>
            <p:cNvSpPr/>
            <p:nvPr/>
          </p:nvSpPr>
          <p:spPr>
            <a:xfrm>
              <a:off x="130450" y="4051139"/>
              <a:ext cx="4572000" cy="2062103"/>
            </a:xfrm>
            <a:prstGeom prst="rect">
              <a:avLst/>
            </a:prstGeom>
            <a:solidFill>
              <a:schemeClr val="tx2"/>
            </a:solidFill>
          </p:spPr>
          <p:txBody>
            <a:bodyPr>
              <a:spAutoFit/>
            </a:bodyPr>
            <a:lstStyle/>
            <a:p>
              <a:r>
                <a:rPr lang="fr-FR" sz="1600" b="1" dirty="0">
                  <a:latin typeface="Open Sans" panose="020B0606030504020204" pitchFamily="34" charset="0"/>
                </a:rPr>
                <a:t>Advanced </a:t>
              </a:r>
              <a:r>
                <a:rPr lang="fr-FR" sz="1600" b="1" dirty="0" err="1">
                  <a:latin typeface="Open Sans" panose="020B0606030504020204" pitchFamily="34" charset="0"/>
                </a:rPr>
                <a:t>Virgo</a:t>
              </a:r>
              <a:r>
                <a:rPr lang="fr-FR" sz="1600" b="1" dirty="0">
                  <a:latin typeface="Open Sans" panose="020B0606030504020204" pitchFamily="34" charset="0"/>
                </a:rPr>
                <a:t>, le laser aura :</a:t>
              </a:r>
            </a:p>
            <a:p>
              <a:pPr marL="285750" indent="-285750">
                <a:buFont typeface="Arial" panose="020B0604020202020204" pitchFamily="34" charset="0"/>
                <a:buChar char="•"/>
              </a:pPr>
              <a:r>
                <a:rPr lang="fr-FR" sz="1600" b="1" dirty="0">
                  <a:latin typeface="Open Sans" panose="020B0606030504020204" pitchFamily="34" charset="0"/>
                </a:rPr>
                <a:t>Puissance de 200 Watts </a:t>
              </a:r>
            </a:p>
            <a:p>
              <a:pPr marL="285750" indent="-285750">
                <a:buFont typeface="Arial" panose="020B0604020202020204" pitchFamily="34" charset="0"/>
                <a:buChar char="•"/>
              </a:pPr>
              <a:r>
                <a:rPr lang="fr-FR" sz="1600" b="1" dirty="0"/>
                <a:t>Stabilité en fréquence optimale </a:t>
              </a:r>
              <a:r>
                <a:rPr lang="fr-FR" sz="1200" dirty="0"/>
                <a:t>[10Hz-10 kHz]</a:t>
              </a:r>
              <a:r>
                <a:rPr lang="fr-FR" sz="1200" b="1" dirty="0"/>
                <a:t>. </a:t>
              </a:r>
            </a:p>
            <a:p>
              <a:pPr marL="285750" indent="-285750">
                <a:buFont typeface="Arial" panose="020B0604020202020204" pitchFamily="34" charset="0"/>
                <a:buChar char="•"/>
              </a:pPr>
              <a:r>
                <a:rPr lang="fr-FR" sz="1600" b="1" dirty="0"/>
                <a:t>Ses fluctuations résiduelles de fréquence, d’amplitude, de pointé de faisceau, sont filtrées par la propagation dans un résonateur optique long de 144 m (Cavité de filtrage de mode).</a:t>
              </a:r>
            </a:p>
          </p:txBody>
        </p:sp>
      </p:grpSp>
      <p:sp>
        <p:nvSpPr>
          <p:cNvPr id="14" name="Rectangle 1"/>
          <p:cNvSpPr>
            <a:spLocks noChangeArrowheads="1"/>
          </p:cNvSpPr>
          <p:nvPr/>
        </p:nvSpPr>
        <p:spPr bwMode="auto">
          <a:xfrm>
            <a:off x="7385541" y="365655"/>
            <a:ext cx="2919389" cy="10772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fr-FR" altLang="fr-FR" sz="1000">
                <a:latin typeface="inherit"/>
              </a:rPr>
              <a:t>Un bras est orienté sud-nord et l’autre est-ouest.</a:t>
            </a:r>
            <a:endParaRPr lang="fr-FR" altLang="fr-FR" sz="800"/>
          </a:p>
          <a:p>
            <a:r>
              <a:rPr lang="fr-FR" altLang="fr-FR"/>
              <a:t/>
            </a:r>
            <a:br>
              <a:rPr lang="fr-FR" altLang="fr-FR"/>
            </a:br>
            <a:endParaRPr lang="fr-FR" altLang="fr-FR"/>
          </a:p>
          <a:p>
            <a:endParaRPr lang="fr-FR" altLang="fr-FR"/>
          </a:p>
        </p:txBody>
      </p:sp>
      <p:sp>
        <p:nvSpPr>
          <p:cNvPr id="16" name="Rectangle 15"/>
          <p:cNvSpPr/>
          <p:nvPr/>
        </p:nvSpPr>
        <p:spPr>
          <a:xfrm>
            <a:off x="-4720633" y="-722361"/>
            <a:ext cx="4572000" cy="3693319"/>
          </a:xfrm>
          <a:prstGeom prst="rect">
            <a:avLst/>
          </a:prstGeom>
          <a:solidFill>
            <a:schemeClr val="tx2"/>
          </a:solidFill>
        </p:spPr>
        <p:txBody>
          <a:bodyPr>
            <a:spAutoFit/>
          </a:bodyPr>
          <a:lstStyle/>
          <a:p>
            <a:r>
              <a:rPr lang="fr-FR" b="1" dirty="0" smtClean="0">
                <a:latin typeface="Open Sans" panose="020B0606030504020204" pitchFamily="34" charset="0"/>
              </a:rPr>
              <a:t>Type de </a:t>
            </a:r>
            <a:r>
              <a:rPr lang="fr-FR" b="1" dirty="0">
                <a:latin typeface="Open Sans" panose="020B0606030504020204" pitchFamily="34" charset="0"/>
              </a:rPr>
              <a:t>bruits </a:t>
            </a:r>
            <a:r>
              <a:rPr lang="fr-FR" b="1" dirty="0" smtClean="0">
                <a:latin typeface="Open Sans" panose="020B0606030504020204" pitchFamily="34" charset="0"/>
              </a:rPr>
              <a:t>:</a:t>
            </a:r>
          </a:p>
          <a:p>
            <a:pPr marL="285750" indent="-285750">
              <a:buFont typeface="Arial" panose="020B0604020202020204" pitchFamily="34" charset="0"/>
              <a:buChar char="•"/>
            </a:pPr>
            <a:r>
              <a:rPr lang="fr-FR" b="1" dirty="0" smtClean="0">
                <a:solidFill>
                  <a:srgbClr val="0000FF"/>
                </a:solidFill>
                <a:latin typeface="Open Sans" panose="020B0606030504020204" pitchFamily="34" charset="0"/>
              </a:rPr>
              <a:t>sismique</a:t>
            </a:r>
            <a:r>
              <a:rPr lang="fr-FR" dirty="0" smtClean="0">
                <a:latin typeface="Open Sans" panose="020B0606030504020204" pitchFamily="34" charset="0"/>
              </a:rPr>
              <a:t> </a:t>
            </a:r>
            <a:r>
              <a:rPr lang="fr-FR" dirty="0">
                <a:latin typeface="Open Sans" panose="020B0606030504020204" pitchFamily="34" charset="0"/>
              </a:rPr>
              <a:t>généré par </a:t>
            </a:r>
            <a:r>
              <a:rPr lang="fr-FR" b="1" dirty="0">
                <a:sym typeface="Wingdings" panose="05000000000000000000" pitchFamily="2" charset="2"/>
              </a:rPr>
              <a:t>Vibrations </a:t>
            </a:r>
            <a:r>
              <a:rPr lang="fr-FR" b="1" dirty="0" err="1" smtClean="0">
                <a:sym typeface="Wingdings" panose="05000000000000000000" pitchFamily="2" charset="2"/>
              </a:rPr>
              <a:t>mecaniques</a:t>
            </a:r>
            <a:r>
              <a:rPr lang="fr-FR" b="1" dirty="0" smtClean="0">
                <a:sym typeface="Wingdings" panose="05000000000000000000" pitchFamily="2" charset="2"/>
              </a:rPr>
              <a:t> </a:t>
            </a:r>
            <a:r>
              <a:rPr lang="fr-FR" b="1" dirty="0">
                <a:sym typeface="Wingdings" panose="05000000000000000000" pitchFamily="2" charset="2"/>
              </a:rPr>
              <a:t>et </a:t>
            </a:r>
            <a:r>
              <a:rPr lang="fr-FR" b="1" dirty="0" smtClean="0">
                <a:sym typeface="Wingdings" panose="05000000000000000000" pitchFamily="2" charset="2"/>
              </a:rPr>
              <a:t>acoustiques</a:t>
            </a:r>
            <a:endParaRPr lang="fr-FR" b="1" dirty="0">
              <a:sym typeface="Wingdings" panose="05000000000000000000" pitchFamily="2" charset="2"/>
            </a:endParaRPr>
          </a:p>
          <a:p>
            <a:pPr marL="285750" indent="-285750">
              <a:buFont typeface="Arial" panose="020B0604020202020204" pitchFamily="34" charset="0"/>
              <a:buChar char="•"/>
            </a:pPr>
            <a:r>
              <a:rPr lang="fr-FR" b="1" dirty="0" smtClean="0">
                <a:solidFill>
                  <a:srgbClr val="FF0000"/>
                </a:solidFill>
                <a:latin typeface="Open Sans" panose="020B0606030504020204" pitchFamily="34" charset="0"/>
              </a:rPr>
              <a:t>thermique</a:t>
            </a:r>
            <a:r>
              <a:rPr lang="fr-FR" dirty="0" smtClean="0">
                <a:latin typeface="Open Sans" panose="020B0606030504020204" pitchFamily="34" charset="0"/>
              </a:rPr>
              <a:t> </a:t>
            </a:r>
            <a:r>
              <a:rPr lang="fr-FR" dirty="0">
                <a:latin typeface="Open Sans" panose="020B0606030504020204" pitchFamily="34" charset="0"/>
              </a:rPr>
              <a:t>produit par le mouvement des atomes à la surface des miroirs du fait de leur température non nulle</a:t>
            </a:r>
            <a:r>
              <a:rPr lang="fr-FR" dirty="0" smtClean="0">
                <a:latin typeface="Open Sans" panose="020B0606030504020204" pitchFamily="34" charset="0"/>
              </a:rPr>
              <a:t>.</a:t>
            </a:r>
          </a:p>
          <a:p>
            <a:pPr marL="285750" indent="-285750">
              <a:buFont typeface="Arial" panose="020B0604020202020204" pitchFamily="34" charset="0"/>
              <a:buChar char="•"/>
            </a:pPr>
            <a:r>
              <a:rPr lang="fr-FR" b="1" dirty="0" smtClean="0">
                <a:solidFill>
                  <a:srgbClr val="00CC00"/>
                </a:solidFill>
                <a:latin typeface="Open Sans" panose="020B0606030504020204" pitchFamily="34" charset="0"/>
              </a:rPr>
              <a:t>Bruit de fréquence du laser</a:t>
            </a:r>
          </a:p>
          <a:p>
            <a:endParaRPr lang="fr-FR" dirty="0" smtClean="0">
              <a:latin typeface="Open Sans" panose="020B0606030504020204" pitchFamily="34" charset="0"/>
            </a:endParaRPr>
          </a:p>
          <a:p>
            <a:pPr marL="285750" indent="-285750">
              <a:buFont typeface="Wingdings" panose="05000000000000000000" pitchFamily="2" charset="2"/>
              <a:buChar char="à"/>
            </a:pPr>
            <a:r>
              <a:rPr lang="fr-FR" dirty="0" smtClean="0">
                <a:latin typeface="Open Sans" panose="020B0606030504020204" pitchFamily="34" charset="0"/>
              </a:rPr>
              <a:t>vibrations </a:t>
            </a:r>
            <a:r>
              <a:rPr lang="fr-FR" dirty="0">
                <a:latin typeface="Open Sans" panose="020B0606030504020204" pitchFamily="34" charset="0"/>
              </a:rPr>
              <a:t>des miroirs </a:t>
            </a:r>
          </a:p>
          <a:p>
            <a:r>
              <a:rPr lang="fr-FR" dirty="0" smtClean="0">
                <a:latin typeface="Open Sans" panose="020B0606030504020204" pitchFamily="34" charset="0"/>
                <a:sym typeface="Wingdings" panose="05000000000000000000" pitchFamily="2" charset="2"/>
              </a:rPr>
              <a:t></a:t>
            </a:r>
            <a:r>
              <a:rPr lang="fr-FR" b="1" dirty="0" smtClean="0">
                <a:solidFill>
                  <a:srgbClr val="FF0000"/>
                </a:solidFill>
                <a:latin typeface="Open Sans" panose="020B0606030504020204" pitchFamily="34" charset="0"/>
              </a:rPr>
              <a:t>font </a:t>
            </a:r>
            <a:r>
              <a:rPr lang="fr-FR" b="1" dirty="0">
                <a:solidFill>
                  <a:srgbClr val="FF0000"/>
                </a:solidFill>
                <a:latin typeface="Open Sans" panose="020B0606030504020204" pitchFamily="34" charset="0"/>
              </a:rPr>
              <a:t>croire à un mouvement du miroir, imitant </a:t>
            </a:r>
            <a:r>
              <a:rPr lang="fr-FR" b="1" dirty="0" smtClean="0">
                <a:solidFill>
                  <a:srgbClr val="FF0000"/>
                </a:solidFill>
                <a:latin typeface="Open Sans" panose="020B0606030504020204" pitchFamily="34" charset="0"/>
              </a:rPr>
              <a:t>le </a:t>
            </a:r>
            <a:r>
              <a:rPr lang="fr-FR" b="1" dirty="0">
                <a:solidFill>
                  <a:srgbClr val="FF0000"/>
                </a:solidFill>
                <a:latin typeface="Open Sans" panose="020B0606030504020204" pitchFamily="34" charset="0"/>
              </a:rPr>
              <a:t>signal produit par une onde gravitationnelle</a:t>
            </a:r>
            <a:r>
              <a:rPr lang="fr-FR" dirty="0">
                <a:latin typeface="Open Sans" panose="020B0606030504020204" pitchFamily="34" charset="0"/>
              </a:rPr>
              <a:t>.</a:t>
            </a:r>
            <a:endParaRPr lang="fr-FR" dirty="0"/>
          </a:p>
        </p:txBody>
      </p:sp>
      <p:sp>
        <p:nvSpPr>
          <p:cNvPr id="18" name="ZoneTexte 17"/>
          <p:cNvSpPr txBox="1"/>
          <p:nvPr/>
        </p:nvSpPr>
        <p:spPr>
          <a:xfrm>
            <a:off x="1743075" y="1372267"/>
            <a:ext cx="7853432" cy="369332"/>
          </a:xfrm>
          <a:prstGeom prst="rect">
            <a:avLst/>
          </a:prstGeom>
          <a:noFill/>
        </p:spPr>
        <p:txBody>
          <a:bodyPr wrap="none" rtlCol="0">
            <a:spAutoFit/>
          </a:bodyPr>
          <a:lstStyle/>
          <a:p>
            <a:r>
              <a:rPr lang="fr-FR" b="1" dirty="0" smtClean="0"/>
              <a:t>Projet VIRGO : Interféromètres pour mesure d’ondes gravitationnelles</a:t>
            </a:r>
            <a:endParaRPr lang="fr-FR" b="1" dirty="0"/>
          </a:p>
        </p:txBody>
      </p:sp>
      <p:pic>
        <p:nvPicPr>
          <p:cNvPr id="19" name="Image 18"/>
          <p:cNvPicPr>
            <a:picLocks noChangeAspect="1"/>
          </p:cNvPicPr>
          <p:nvPr/>
        </p:nvPicPr>
        <p:blipFill>
          <a:blip r:embed="rId2"/>
          <a:stretch>
            <a:fillRect/>
          </a:stretch>
        </p:blipFill>
        <p:spPr>
          <a:xfrm>
            <a:off x="6533170" y="1878389"/>
            <a:ext cx="3846442" cy="2731297"/>
          </a:xfrm>
          <a:prstGeom prst="rect">
            <a:avLst/>
          </a:prstGeom>
        </p:spPr>
      </p:pic>
      <p:grpSp>
        <p:nvGrpSpPr>
          <p:cNvPr id="26" name="Groupe 25"/>
          <p:cNvGrpSpPr/>
          <p:nvPr/>
        </p:nvGrpSpPr>
        <p:grpSpPr>
          <a:xfrm>
            <a:off x="337446" y="7027482"/>
            <a:ext cx="5198859" cy="3585289"/>
            <a:chOff x="-530235" y="2632374"/>
            <a:chExt cx="5198859" cy="3585289"/>
          </a:xfrm>
        </p:grpSpPr>
        <p:pic>
          <p:nvPicPr>
            <p:cNvPr id="17" name="Image 16"/>
            <p:cNvPicPr>
              <a:picLocks noChangeAspect="1"/>
            </p:cNvPicPr>
            <p:nvPr/>
          </p:nvPicPr>
          <p:blipFill>
            <a:blip r:embed="rId4"/>
            <a:stretch>
              <a:fillRect/>
            </a:stretch>
          </p:blipFill>
          <p:spPr>
            <a:xfrm>
              <a:off x="933165" y="3001706"/>
              <a:ext cx="2185544" cy="3215957"/>
            </a:xfrm>
            <a:prstGeom prst="rect">
              <a:avLst/>
            </a:prstGeom>
          </p:spPr>
        </p:pic>
        <p:sp>
          <p:nvSpPr>
            <p:cNvPr id="21" name="ZoneTexte 20"/>
            <p:cNvSpPr txBox="1"/>
            <p:nvPr/>
          </p:nvSpPr>
          <p:spPr>
            <a:xfrm>
              <a:off x="-530235" y="2632374"/>
              <a:ext cx="5198859" cy="369332"/>
            </a:xfrm>
            <a:prstGeom prst="rect">
              <a:avLst/>
            </a:prstGeom>
            <a:solidFill>
              <a:schemeClr val="tx2"/>
            </a:solidFill>
          </p:spPr>
          <p:txBody>
            <a:bodyPr wrap="none" rtlCol="0">
              <a:spAutoFit/>
            </a:bodyPr>
            <a:lstStyle/>
            <a:p>
              <a:r>
                <a:rPr lang="fr-FR" b="1" dirty="0" smtClean="0">
                  <a:solidFill>
                    <a:srgbClr val="0000FF"/>
                  </a:solidFill>
                  <a:sym typeface="Wingdings" panose="05000000000000000000" pitchFamily="2" charset="2"/>
                </a:rPr>
                <a:t>Stabilisateurs Sismiques (miroirs suspendus)</a:t>
              </a:r>
              <a:endParaRPr lang="fr-FR" b="1" dirty="0">
                <a:solidFill>
                  <a:srgbClr val="0000FF"/>
                </a:solidFill>
              </a:endParaRPr>
            </a:p>
          </p:txBody>
        </p:sp>
      </p:grpSp>
      <p:grpSp>
        <p:nvGrpSpPr>
          <p:cNvPr id="28" name="Groupe 27"/>
          <p:cNvGrpSpPr/>
          <p:nvPr/>
        </p:nvGrpSpPr>
        <p:grpSpPr>
          <a:xfrm>
            <a:off x="12282416" y="1720058"/>
            <a:ext cx="2646943" cy="1906518"/>
            <a:chOff x="9194672" y="4240353"/>
            <a:chExt cx="2646943" cy="1906518"/>
          </a:xfrm>
        </p:grpSpPr>
        <p:pic>
          <p:nvPicPr>
            <p:cNvPr id="13" name="Image 12"/>
            <p:cNvPicPr>
              <a:picLocks noChangeAspect="1"/>
            </p:cNvPicPr>
            <p:nvPr/>
          </p:nvPicPr>
          <p:blipFill>
            <a:blip r:embed="rId5"/>
            <a:stretch>
              <a:fillRect/>
            </a:stretch>
          </p:blipFill>
          <p:spPr>
            <a:xfrm>
              <a:off x="9335190" y="4609685"/>
              <a:ext cx="2427136" cy="1537186"/>
            </a:xfrm>
            <a:prstGeom prst="rect">
              <a:avLst/>
            </a:prstGeom>
          </p:spPr>
        </p:pic>
        <p:sp>
          <p:nvSpPr>
            <p:cNvPr id="27" name="ZoneTexte 26"/>
            <p:cNvSpPr txBox="1"/>
            <p:nvPr/>
          </p:nvSpPr>
          <p:spPr>
            <a:xfrm>
              <a:off x="9194672" y="4240353"/>
              <a:ext cx="2646943" cy="369332"/>
            </a:xfrm>
            <a:prstGeom prst="rect">
              <a:avLst/>
            </a:prstGeom>
            <a:solidFill>
              <a:schemeClr val="tx2"/>
            </a:solidFill>
          </p:spPr>
          <p:txBody>
            <a:bodyPr wrap="none" rtlCol="0">
              <a:spAutoFit/>
            </a:bodyPr>
            <a:lstStyle/>
            <a:p>
              <a:r>
                <a:rPr lang="fr-FR" b="1" dirty="0" smtClean="0"/>
                <a:t>Trajets sous Ultra vide</a:t>
              </a:r>
              <a:endParaRPr lang="fr-FR" b="1" dirty="0"/>
            </a:p>
          </p:txBody>
        </p:sp>
      </p:grpSp>
      <p:sp>
        <p:nvSpPr>
          <p:cNvPr id="22" name="Espace réservé du numéro de diapositive 1"/>
          <p:cNvSpPr>
            <a:spLocks noGrp="1"/>
          </p:cNvSpPr>
          <p:nvPr>
            <p:ph type="sldNum" sz="quarter" idx="11"/>
          </p:nvPr>
        </p:nvSpPr>
        <p:spPr>
          <a:xfrm>
            <a:off x="438151" y="6403938"/>
            <a:ext cx="1115483" cy="288925"/>
          </a:xfrm>
        </p:spPr>
        <p:txBody>
          <a:bodyPr/>
          <a:lstStyle/>
          <a:p>
            <a:r>
              <a:rPr lang="fr-FR" dirty="0" smtClean="0"/>
              <a:t>page </a:t>
            </a:r>
            <a:fld id="{C6DDD436-036D-4AFC-B45E-DF406FB8E6F8}" type="slidenum">
              <a:rPr lang="fr-FR" smtClean="0"/>
              <a:pPr/>
              <a:t>38</a:t>
            </a:fld>
            <a:endParaRPr lang="fr-FR" dirty="0"/>
          </a:p>
        </p:txBody>
      </p:sp>
      <p:sp>
        <p:nvSpPr>
          <p:cNvPr id="23" name="Titre 1"/>
          <p:cNvSpPr txBox="1">
            <a:spLocks/>
          </p:cNvSpPr>
          <p:nvPr/>
        </p:nvSpPr>
        <p:spPr>
          <a:xfrm>
            <a:off x="2288659" y="6352067"/>
            <a:ext cx="7391400" cy="392666"/>
          </a:xfrm>
          <a:prstGeom prst="rect">
            <a:avLst/>
          </a:prstGeom>
        </p:spPr>
        <p:txBody>
          <a:bodyPr/>
          <a:lstStyle/>
          <a:p>
            <a:pPr>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lang="fr-FR" b="1" kern="0" dirty="0">
              <a:solidFill>
                <a:schemeClr val="tx2"/>
              </a:solidFill>
              <a:latin typeface="+mj-lt"/>
              <a:ea typeface="+mj-ea"/>
              <a:cs typeface="+mj-cs"/>
            </a:endParaRPr>
          </a:p>
        </p:txBody>
      </p:sp>
      <p:sp>
        <p:nvSpPr>
          <p:cNvPr id="24" name="Rectangle 23"/>
          <p:cNvSpPr/>
          <p:nvPr/>
        </p:nvSpPr>
        <p:spPr>
          <a:xfrm>
            <a:off x="2076450" y="456754"/>
            <a:ext cx="1943161" cy="523220"/>
          </a:xfrm>
          <a:prstGeom prst="rect">
            <a:avLst/>
          </a:prstGeom>
        </p:spPr>
        <p:txBody>
          <a:bodyPr wrap="none">
            <a:spAutoFit/>
          </a:bodyPr>
          <a:lstStyle/>
          <a:p>
            <a:r>
              <a:rPr lang="fr-FR" sz="2800" b="1" kern="0" dirty="0" smtClean="0">
                <a:solidFill>
                  <a:srgbClr val="DA6667"/>
                </a:solidFill>
                <a:latin typeface="Arial"/>
              </a:rPr>
              <a:t>4. Le </a:t>
            </a:r>
            <a:r>
              <a:rPr lang="fr-FR" sz="2800" b="1" kern="0" dirty="0">
                <a:solidFill>
                  <a:srgbClr val="DA6667"/>
                </a:solidFill>
                <a:latin typeface="Arial"/>
              </a:rPr>
              <a:t>laser</a:t>
            </a:r>
          </a:p>
        </p:txBody>
      </p:sp>
    </p:spTree>
    <p:extLst>
      <p:ext uri="{BB962C8B-B14F-4D97-AF65-F5344CB8AC3E}">
        <p14:creationId xmlns:p14="http://schemas.microsoft.com/office/powerpoint/2010/main" val="21584583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subTnLst>
                                    <p:set>
                                      <p:cBhvr override="childStyle">
                                        <p:cTn dur="1" fill="hold" display="0" masterRel="nextClick" afterEffect="1"/>
                                        <p:tgtEl>
                                          <p:spTgt spid="10"/>
                                        </p:tgtEl>
                                        <p:attrNameLst>
                                          <p:attrName>style.visibility</p:attrName>
                                        </p:attrNameLst>
                                      </p:cBhvr>
                                      <p:to>
                                        <p:strVal val="hidden"/>
                                      </p:to>
                                    </p:set>
                                  </p:subTnLst>
                                </p:cTn>
                              </p:par>
                            </p:childTnLst>
                          </p:cTn>
                        </p:par>
                      </p:childTnLst>
                    </p:cTn>
                  </p:par>
                  <p:par>
                    <p:cTn id="7" fill="hold">
                      <p:stCondLst>
                        <p:cond delay="indefinite"/>
                      </p:stCondLst>
                      <p:childTnLst>
                        <p:par>
                          <p:cTn id="8" fill="hold">
                            <p:stCondLst>
                              <p:cond delay="0"/>
                            </p:stCondLst>
                            <p:childTnLst>
                              <p:par>
                                <p:cTn id="9" presetID="1" presetClass="exit" presetSubtype="0" fill="hold" nodeType="clickEffect">
                                  <p:stCondLst>
                                    <p:cond delay="0"/>
                                  </p:stCondLst>
                                  <p:childTnLst>
                                    <p:set>
                                      <p:cBhvr>
                                        <p:cTn id="10" dur="1" fill="hold">
                                          <p:stCondLst>
                                            <p:cond delay="0"/>
                                          </p:stCondLst>
                                        </p:cTn>
                                        <p:tgtEl>
                                          <p:spTgt spid="11"/>
                                        </p:tgtEl>
                                        <p:attrNameLst>
                                          <p:attrName>style.visibility</p:attrName>
                                        </p:attrNameLst>
                                      </p:cBhvr>
                                      <p:to>
                                        <p:strVal val="hidden"/>
                                      </p:to>
                                    </p:set>
                                  </p:childTnLst>
                                </p:cTn>
                              </p:par>
                              <p:par>
                                <p:cTn id="11" presetID="10" presetClass="entr" presetSubtype="0" fill="hold" nodeType="withEffect">
                                  <p:stCondLst>
                                    <p:cond delay="0"/>
                                  </p:stCondLst>
                                  <p:childTnLst>
                                    <p:set>
                                      <p:cBhvr>
                                        <p:cTn id="12" dur="1" fill="hold">
                                          <p:stCondLst>
                                            <p:cond delay="0"/>
                                          </p:stCondLst>
                                        </p:cTn>
                                        <p:tgtEl>
                                          <p:spTgt spid="19"/>
                                        </p:tgtEl>
                                        <p:attrNameLst>
                                          <p:attrName>style.visibility</p:attrName>
                                        </p:attrNameLst>
                                      </p:cBhvr>
                                      <p:to>
                                        <p:strVal val="visible"/>
                                      </p:to>
                                    </p:set>
                                    <p:animEffect transition="in" filter="fade">
                                      <p:cBhvr>
                                        <p:cTn id="13" dur="500"/>
                                        <p:tgtEl>
                                          <p:spTgt spid="19"/>
                                        </p:tgtEl>
                                      </p:cBhvr>
                                    </p:animEffect>
                                  </p:childTnLst>
                                </p:cTn>
                              </p:par>
                              <p:par>
                                <p:cTn id="14" presetID="42" presetClass="path" presetSubtype="0" accel="50000" decel="50000" fill="hold" grpId="0" nodeType="withEffect">
                                  <p:stCondLst>
                                    <p:cond delay="0"/>
                                  </p:stCondLst>
                                  <p:childTnLst>
                                    <p:animMotion origin="layout" path="M -5.55556E-7 0 L 0.54375 0.38148 " pathEditMode="relative" rAng="0" ptsTypes="AA">
                                      <p:cBhvr>
                                        <p:cTn id="15" dur="2000" fill="hold"/>
                                        <p:tgtEl>
                                          <p:spTgt spid="16"/>
                                        </p:tgtEl>
                                        <p:attrNameLst>
                                          <p:attrName>ppt_x</p:attrName>
                                          <p:attrName>ppt_y</p:attrName>
                                        </p:attrNameLst>
                                      </p:cBhvr>
                                      <p:rCtr x="27187" y="19074"/>
                                    </p:animMotion>
                                  </p:childTnLst>
                                  <p:subTnLst>
                                    <p:set>
                                      <p:cBhvr override="childStyle">
                                        <p:cTn dur="1" fill="hold" display="0" masterRel="nextClick" afterEffect="1"/>
                                        <p:tgtEl>
                                          <p:spTgt spid="16"/>
                                        </p:tgtEl>
                                        <p:attrNameLst>
                                          <p:attrName>style.visibility</p:attrName>
                                        </p:attrNameLst>
                                      </p:cBhvr>
                                      <p:to>
                                        <p:strVal val="hidden"/>
                                      </p:to>
                                    </p:set>
                                  </p:subTnLst>
                                </p:cTn>
                              </p:par>
                            </p:childTnLst>
                          </p:cTn>
                        </p:par>
                      </p:childTnLst>
                    </p:cTn>
                  </p:par>
                  <p:par>
                    <p:cTn id="16" fill="hold">
                      <p:stCondLst>
                        <p:cond delay="indefinite"/>
                      </p:stCondLst>
                      <p:childTnLst>
                        <p:par>
                          <p:cTn id="17" fill="hold">
                            <p:stCondLst>
                              <p:cond delay="0"/>
                            </p:stCondLst>
                            <p:childTnLst>
                              <p:par>
                                <p:cTn id="18" presetID="42" presetClass="path" presetSubtype="0" accel="50000" decel="50000" fill="hold" nodeType="clickEffect">
                                  <p:stCondLst>
                                    <p:cond delay="0"/>
                                  </p:stCondLst>
                                  <p:childTnLst>
                                    <p:animMotion origin="layout" path="M 5.55556E-7 1.48148E-6 L 0.5691 0.0037 " pathEditMode="relative" rAng="0" ptsTypes="AA">
                                      <p:cBhvr>
                                        <p:cTn id="19" dur="2000" fill="hold"/>
                                        <p:tgtEl>
                                          <p:spTgt spid="20"/>
                                        </p:tgtEl>
                                        <p:attrNameLst>
                                          <p:attrName>ppt_x</p:attrName>
                                          <p:attrName>ppt_y</p:attrName>
                                        </p:attrNameLst>
                                      </p:cBhvr>
                                      <p:rCtr x="28455" y="185"/>
                                    </p:animMotion>
                                  </p:childTnLst>
                                  <p:subTnLst>
                                    <p:set>
                                      <p:cBhvr override="childStyle">
                                        <p:cTn dur="1" fill="hold" display="0" masterRel="nextClick" afterEffect="1"/>
                                        <p:tgtEl>
                                          <p:spTgt spid="20"/>
                                        </p:tgtEl>
                                        <p:attrNameLst>
                                          <p:attrName>style.visibility</p:attrName>
                                        </p:attrNameLst>
                                      </p:cBhvr>
                                      <p:to>
                                        <p:strVal val="hidden"/>
                                      </p:to>
                                    </p:set>
                                  </p:subTnLst>
                                </p:cTn>
                              </p:par>
                            </p:childTnLst>
                          </p:cTn>
                        </p:par>
                      </p:childTnLst>
                    </p:cTn>
                  </p:par>
                  <p:par>
                    <p:cTn id="20" fill="hold">
                      <p:stCondLst>
                        <p:cond delay="indefinite"/>
                      </p:stCondLst>
                      <p:childTnLst>
                        <p:par>
                          <p:cTn id="21" fill="hold">
                            <p:stCondLst>
                              <p:cond delay="0"/>
                            </p:stCondLst>
                            <p:childTnLst>
                              <p:par>
                                <p:cTn id="22" presetID="42" presetClass="path" presetSubtype="0" accel="25000" decel="25000" fill="hold" nodeType="clickEffect">
                                  <p:stCondLst>
                                    <p:cond delay="0"/>
                                  </p:stCondLst>
                                  <p:childTnLst>
                                    <p:animMotion origin="layout" path="M 0.00834 -4.81481E-6 L -0.29045 -0.02407 " pathEditMode="relative" rAng="0" ptsTypes="AA">
                                      <p:cBhvr>
                                        <p:cTn id="23" dur="2000" fill="hold"/>
                                        <p:tgtEl>
                                          <p:spTgt spid="28"/>
                                        </p:tgtEl>
                                        <p:attrNameLst>
                                          <p:attrName>ppt_x</p:attrName>
                                          <p:attrName>ppt_y</p:attrName>
                                        </p:attrNameLst>
                                      </p:cBhvr>
                                      <p:rCtr x="-14948" y="-1204"/>
                                    </p:animMotion>
                                  </p:childTnLst>
                                </p:cTn>
                              </p:par>
                              <p:par>
                                <p:cTn id="24" presetID="42" presetClass="path" presetSubtype="0" accel="50000" decel="50000" fill="hold" nodeType="withEffect">
                                  <p:stCondLst>
                                    <p:cond delay="0"/>
                                  </p:stCondLst>
                                  <p:childTnLst>
                                    <p:animMotion origin="layout" path="M -3.88889E-6 -1.11111E-6 L 0.16007 -0.72222 " pathEditMode="relative" rAng="0" ptsTypes="AA">
                                      <p:cBhvr>
                                        <p:cTn id="25" dur="2000" fill="hold"/>
                                        <p:tgtEl>
                                          <p:spTgt spid="26"/>
                                        </p:tgtEl>
                                        <p:attrNameLst>
                                          <p:attrName>ppt_x</p:attrName>
                                          <p:attrName>ppt_y</p:attrName>
                                        </p:attrNameLst>
                                      </p:cBhvr>
                                      <p:rCtr x="8003" y="-3611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6"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e 2"/>
          <p:cNvGrpSpPr/>
          <p:nvPr/>
        </p:nvGrpSpPr>
        <p:grpSpPr>
          <a:xfrm>
            <a:off x="6991287" y="931864"/>
            <a:ext cx="4067238" cy="5089525"/>
            <a:chOff x="4603687" y="931863"/>
            <a:chExt cx="4067238" cy="5089525"/>
          </a:xfrm>
        </p:grpSpPr>
        <p:pic>
          <p:nvPicPr>
            <p:cNvPr id="1997" name="Picture 2" descr="http://www.google.fr/url?source=imglanding&amp;ct=img&amp;q=http://previews.123rf.com/images/starserfer/starserfer1101/starserfer110100013/8572900-Monochromatic-magnifying-glass-icon-Stock-Vector.jpg&amp;sa=X&amp;ei=nlNTVZzUG8PYU_n9gFA&amp;ved=0CAkQ8wc&amp;usg=AFQjCNH_FThUsIRnb9jpunjXjq1x9pUxrA"/>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0800000">
              <a:off x="6902045" y="3067635"/>
              <a:ext cx="1017003" cy="1111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98" name="Forme libre 1997"/>
            <p:cNvSpPr/>
            <p:nvPr/>
          </p:nvSpPr>
          <p:spPr bwMode="auto">
            <a:xfrm rot="10800000">
              <a:off x="6113463" y="3846513"/>
              <a:ext cx="2001837" cy="965200"/>
            </a:xfrm>
            <a:custGeom>
              <a:avLst/>
              <a:gdLst>
                <a:gd name="connsiteX0" fmla="*/ 862642 w 2001328"/>
                <a:gd name="connsiteY0" fmla="*/ 948906 h 966159"/>
                <a:gd name="connsiteX1" fmla="*/ 2001328 w 2001328"/>
                <a:gd name="connsiteY1" fmla="*/ 966159 h 966159"/>
                <a:gd name="connsiteX2" fmla="*/ 1992702 w 2001328"/>
                <a:gd name="connsiteY2" fmla="*/ 0 h 966159"/>
                <a:gd name="connsiteX3" fmla="*/ 0 w 2001328"/>
                <a:gd name="connsiteY3" fmla="*/ 8627 h 966159"/>
                <a:gd name="connsiteX4" fmla="*/ 0 w 2001328"/>
                <a:gd name="connsiteY4" fmla="*/ 948906 h 966159"/>
                <a:gd name="connsiteX5" fmla="*/ 414068 w 2001328"/>
                <a:gd name="connsiteY5" fmla="*/ 948906 h 966159"/>
                <a:gd name="connsiteX6" fmla="*/ 414068 w 2001328"/>
                <a:gd name="connsiteY6" fmla="*/ 948906 h 966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1328" h="966159">
                  <a:moveTo>
                    <a:pt x="862642" y="948906"/>
                  </a:moveTo>
                  <a:lnTo>
                    <a:pt x="2001328" y="966159"/>
                  </a:lnTo>
                  <a:cubicBezTo>
                    <a:pt x="1998453" y="644106"/>
                    <a:pt x="1995577" y="322053"/>
                    <a:pt x="1992702" y="0"/>
                  </a:cubicBezTo>
                  <a:lnTo>
                    <a:pt x="0" y="8627"/>
                  </a:lnTo>
                  <a:lnTo>
                    <a:pt x="0" y="948906"/>
                  </a:lnTo>
                  <a:lnTo>
                    <a:pt x="414068" y="948906"/>
                  </a:lnTo>
                  <a:lnTo>
                    <a:pt x="414068" y="948906"/>
                  </a:lnTo>
                </a:path>
              </a:pathLst>
            </a:custGeom>
            <a:noFill/>
            <a:ln w="28575" cap="flat" cmpd="sng" algn="ctr">
              <a:solidFill>
                <a:srgbClr val="000000">
                  <a:shade val="95000"/>
                  <a:satMod val="105000"/>
                </a:srgbClr>
              </a:solidFill>
              <a:prstDash val="solid"/>
            </a:ln>
            <a:effectLst/>
          </p:spPr>
          <p:txBody>
            <a:bodyPr anchor="ctr"/>
            <a:lstStyle/>
            <a:p>
              <a:pPr algn="ctr" fontAlgn="auto">
                <a:spcBef>
                  <a:spcPts val="0"/>
                </a:spcBef>
                <a:spcAft>
                  <a:spcPts val="0"/>
                </a:spcAft>
                <a:defRPr/>
              </a:pPr>
              <a:endParaRPr lang="fr-FR" kern="0">
                <a:solidFill>
                  <a:srgbClr val="000000"/>
                </a:solidFill>
                <a:latin typeface="Arial"/>
              </a:endParaRPr>
            </a:p>
          </p:txBody>
        </p:sp>
        <p:sp>
          <p:nvSpPr>
            <p:cNvPr id="2015" name="Rectangle 6"/>
            <p:cNvSpPr txBox="1">
              <a:spLocks/>
            </p:cNvSpPr>
            <p:nvPr/>
          </p:nvSpPr>
          <p:spPr bwMode="auto">
            <a:xfrm>
              <a:off x="4632325" y="5472113"/>
              <a:ext cx="4038600" cy="549275"/>
            </a:xfrm>
            <a:prstGeom prst="rect">
              <a:avLst/>
            </a:prstGeom>
          </p:spPr>
          <p:txBody>
            <a:bodyPr/>
            <a:lstStyle/>
            <a:p>
              <a:pPr marL="342900" indent="-342900" eaLnBrk="0" fontAlgn="auto" hangingPunct="0">
                <a:spcBef>
                  <a:spcPct val="20000"/>
                </a:spcBef>
                <a:spcAft>
                  <a:spcPts val="0"/>
                </a:spcAft>
                <a:defRPr/>
              </a:pPr>
              <a:r>
                <a:rPr lang="fr-FR" altLang="fr-FR" sz="1600" b="1" kern="0" dirty="0">
                  <a:solidFill>
                    <a:srgbClr val="000000"/>
                  </a:solidFill>
                  <a:latin typeface="Arial Narrow" pitchFamily="34" charset="0"/>
                  <a:sym typeface="Wingdings" pitchFamily="2" charset="2"/>
                </a:rPr>
                <a:t> </a:t>
              </a:r>
              <a:r>
                <a:rPr lang="fr-FR" altLang="fr-FR" sz="1600" b="1" kern="0" dirty="0">
                  <a:solidFill>
                    <a:srgbClr val="000000"/>
                  </a:solidFill>
                  <a:latin typeface="Arial Narrow" pitchFamily="34" charset="0"/>
                </a:rPr>
                <a:t>Une onde EM crée un courant alternatif dans un fil conducteur</a:t>
              </a:r>
            </a:p>
          </p:txBody>
        </p:sp>
        <p:sp>
          <p:nvSpPr>
            <p:cNvPr id="2016" name="Text Box 1180"/>
            <p:cNvSpPr txBox="1">
              <a:spLocks noChangeArrowheads="1"/>
            </p:cNvSpPr>
            <p:nvPr/>
          </p:nvSpPr>
          <p:spPr bwMode="auto">
            <a:xfrm>
              <a:off x="5512241" y="931863"/>
              <a:ext cx="2777687" cy="400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66700" indent="-266700"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fontAlgn="auto" hangingPunct="1">
                <a:spcBef>
                  <a:spcPct val="0"/>
                </a:spcBef>
                <a:spcAft>
                  <a:spcPts val="0"/>
                </a:spcAft>
                <a:buNone/>
                <a:defRPr/>
              </a:pPr>
              <a:r>
                <a:rPr lang="fr-FR" altLang="fr-FR" sz="2000" b="1" kern="0">
                  <a:solidFill>
                    <a:srgbClr val="FF0000"/>
                  </a:solidFill>
                  <a:latin typeface="Arial Narrow" pitchFamily="34" charset="0"/>
                </a:rPr>
                <a:t>Antenne de réception</a:t>
              </a:r>
            </a:p>
          </p:txBody>
        </p:sp>
        <p:sp>
          <p:nvSpPr>
            <p:cNvPr id="2021" name="AutoShape 734"/>
            <p:cNvSpPr>
              <a:spLocks noChangeArrowheads="1"/>
            </p:cNvSpPr>
            <p:nvPr/>
          </p:nvSpPr>
          <p:spPr bwMode="auto">
            <a:xfrm rot="13710518">
              <a:off x="6521656" y="1047244"/>
              <a:ext cx="187336" cy="3078142"/>
            </a:xfrm>
            <a:prstGeom prst="can">
              <a:avLst>
                <a:gd name="adj" fmla="val 72038"/>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fontAlgn="auto" hangingPunct="1">
                <a:spcBef>
                  <a:spcPct val="0"/>
                </a:spcBef>
                <a:spcAft>
                  <a:spcPts val="0"/>
                </a:spcAft>
                <a:buNone/>
                <a:defRPr/>
              </a:pPr>
              <a:endParaRPr lang="fr-FR" altLang="fr-FR" sz="1800" kern="0">
                <a:solidFill>
                  <a:srgbClr val="000000"/>
                </a:solidFill>
                <a:latin typeface="Arial Narrow" pitchFamily="34" charset="0"/>
              </a:endParaRPr>
            </a:p>
          </p:txBody>
        </p:sp>
        <p:sp>
          <p:nvSpPr>
            <p:cNvPr id="2022" name="Line 739"/>
            <p:cNvSpPr>
              <a:spLocks noChangeShapeType="1"/>
            </p:cNvSpPr>
            <p:nvPr/>
          </p:nvSpPr>
          <p:spPr bwMode="auto">
            <a:xfrm flipH="1">
              <a:off x="6425619" y="2186240"/>
              <a:ext cx="631821" cy="565183"/>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23" name="Oval 740"/>
            <p:cNvSpPr>
              <a:spLocks noChangeArrowheads="1"/>
            </p:cNvSpPr>
            <p:nvPr/>
          </p:nvSpPr>
          <p:spPr bwMode="auto">
            <a:xfrm>
              <a:off x="6719304" y="2360876"/>
              <a:ext cx="144461" cy="144472"/>
            </a:xfrm>
            <a:prstGeom prst="ellipse">
              <a:avLst/>
            </a:prstGeom>
            <a:solidFill>
              <a:srgbClr val="FF0000"/>
            </a:solidFill>
            <a:ln w="9525" algn="ctr">
              <a:solidFill>
                <a:srgbClr val="FFFFFF"/>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fontAlgn="auto" hangingPunct="1">
                <a:spcBef>
                  <a:spcPct val="0"/>
                </a:spcBef>
                <a:spcAft>
                  <a:spcPts val="0"/>
                </a:spcAft>
                <a:buNone/>
                <a:defRPr/>
              </a:pPr>
              <a:endParaRPr lang="fr-FR" altLang="fr-FR" sz="1800" kern="0">
                <a:solidFill>
                  <a:srgbClr val="000000"/>
                </a:solidFill>
                <a:latin typeface="Arial Narrow" pitchFamily="34" charset="0"/>
              </a:endParaRPr>
            </a:p>
          </p:txBody>
        </p:sp>
        <p:pic>
          <p:nvPicPr>
            <p:cNvPr id="2024"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573321" y="4589815"/>
              <a:ext cx="989398" cy="517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26" name="Forme libre 2025"/>
            <p:cNvSpPr/>
            <p:nvPr/>
          </p:nvSpPr>
          <p:spPr bwMode="auto">
            <a:xfrm>
              <a:off x="6961188" y="2501900"/>
              <a:ext cx="873125" cy="1112838"/>
            </a:xfrm>
            <a:custGeom>
              <a:avLst/>
              <a:gdLst>
                <a:gd name="connsiteX0" fmla="*/ 577970 w 872705"/>
                <a:gd name="connsiteY0" fmla="*/ 1112808 h 1112808"/>
                <a:gd name="connsiteX1" fmla="*/ 776377 w 872705"/>
                <a:gd name="connsiteY1" fmla="*/ 353683 h 1112808"/>
                <a:gd name="connsiteX2" fmla="*/ 0 w 872705"/>
                <a:gd name="connsiteY2" fmla="*/ 0 h 1112808"/>
              </a:gdLst>
              <a:ahLst/>
              <a:cxnLst>
                <a:cxn ang="0">
                  <a:pos x="connsiteX0" y="connsiteY0"/>
                </a:cxn>
                <a:cxn ang="0">
                  <a:pos x="connsiteX1" y="connsiteY1"/>
                </a:cxn>
                <a:cxn ang="0">
                  <a:pos x="connsiteX2" y="connsiteY2"/>
                </a:cxn>
              </a:cxnLst>
              <a:rect l="l" t="t" r="r" b="b"/>
              <a:pathLst>
                <a:path w="872705" h="1112808">
                  <a:moveTo>
                    <a:pt x="577970" y="1112808"/>
                  </a:moveTo>
                  <a:cubicBezTo>
                    <a:pt x="725337" y="825979"/>
                    <a:pt x="872705" y="539151"/>
                    <a:pt x="776377" y="353683"/>
                  </a:cubicBezTo>
                  <a:cubicBezTo>
                    <a:pt x="680049" y="168215"/>
                    <a:pt x="340024" y="84107"/>
                    <a:pt x="0" y="0"/>
                  </a:cubicBezTo>
                </a:path>
              </a:pathLst>
            </a:custGeom>
            <a:noFill/>
            <a:ln w="28575" cap="flat" cmpd="tri" algn="ctr">
              <a:solidFill>
                <a:srgbClr val="000000">
                  <a:shade val="95000"/>
                  <a:satMod val="105000"/>
                </a:srgbClr>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000000"/>
                </a:solidFill>
                <a:latin typeface="Arial"/>
              </a:endParaRPr>
            </a:p>
          </p:txBody>
        </p:sp>
        <p:grpSp>
          <p:nvGrpSpPr>
            <p:cNvPr id="2027" name="Groupe 593"/>
            <p:cNvGrpSpPr>
              <a:grpSpLocks/>
            </p:cNvGrpSpPr>
            <p:nvPr/>
          </p:nvGrpSpPr>
          <p:grpSpPr bwMode="auto">
            <a:xfrm>
              <a:off x="4603687" y="1667365"/>
              <a:ext cx="1875512" cy="1037749"/>
              <a:chOff x="3403315" y="1775363"/>
              <a:chExt cx="4135723" cy="2394325"/>
            </a:xfrm>
          </p:grpSpPr>
          <p:sp>
            <p:nvSpPr>
              <p:cNvPr id="2212" name="Line 2517"/>
              <p:cNvSpPr>
                <a:spLocks noChangeShapeType="1"/>
              </p:cNvSpPr>
              <p:nvPr/>
            </p:nvSpPr>
            <p:spPr bwMode="auto">
              <a:xfrm flipH="1" flipV="1">
                <a:off x="7411389" y="2495265"/>
                <a:ext cx="16113" cy="1219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13" name="Line 2518"/>
              <p:cNvSpPr>
                <a:spLocks noChangeShapeType="1"/>
              </p:cNvSpPr>
              <p:nvPr/>
            </p:nvSpPr>
            <p:spPr bwMode="auto">
              <a:xfrm flipV="1">
                <a:off x="7423474" y="2507462"/>
                <a:ext cx="4028" cy="3658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14" name="Line 2519"/>
              <p:cNvSpPr>
                <a:spLocks noChangeShapeType="1"/>
              </p:cNvSpPr>
              <p:nvPr/>
            </p:nvSpPr>
            <p:spPr bwMode="auto">
              <a:xfrm flipH="1">
                <a:off x="7375135" y="2495265"/>
                <a:ext cx="36254" cy="609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15" name="Line 2520"/>
              <p:cNvSpPr>
                <a:spLocks noChangeShapeType="1"/>
              </p:cNvSpPr>
              <p:nvPr/>
            </p:nvSpPr>
            <p:spPr bwMode="auto">
              <a:xfrm flipV="1">
                <a:off x="7407361" y="2544051"/>
                <a:ext cx="16113" cy="4268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16" name="Line 2521"/>
              <p:cNvSpPr>
                <a:spLocks noChangeShapeType="1"/>
              </p:cNvSpPr>
              <p:nvPr/>
            </p:nvSpPr>
            <p:spPr bwMode="auto">
              <a:xfrm flipH="1">
                <a:off x="7322768" y="2501363"/>
                <a:ext cx="52367" cy="1829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17" name="Line 2522"/>
              <p:cNvSpPr>
                <a:spLocks noChangeShapeType="1"/>
              </p:cNvSpPr>
              <p:nvPr/>
            </p:nvSpPr>
            <p:spPr bwMode="auto">
              <a:xfrm flipV="1">
                <a:off x="7371107" y="2586739"/>
                <a:ext cx="36254" cy="6708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18" name="Line 2523"/>
              <p:cNvSpPr>
                <a:spLocks noChangeShapeType="1"/>
              </p:cNvSpPr>
              <p:nvPr/>
            </p:nvSpPr>
            <p:spPr bwMode="auto">
              <a:xfrm flipV="1">
                <a:off x="7322768" y="2653820"/>
                <a:ext cx="48339" cy="7317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19" name="Line 2524"/>
              <p:cNvSpPr>
                <a:spLocks noChangeShapeType="1"/>
              </p:cNvSpPr>
              <p:nvPr/>
            </p:nvSpPr>
            <p:spPr bwMode="auto">
              <a:xfrm flipH="1">
                <a:off x="7254289" y="2519658"/>
                <a:ext cx="68480" cy="3658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20" name="Line 2525"/>
              <p:cNvSpPr>
                <a:spLocks noChangeShapeType="1"/>
              </p:cNvSpPr>
              <p:nvPr/>
            </p:nvSpPr>
            <p:spPr bwMode="auto">
              <a:xfrm flipV="1">
                <a:off x="7262345" y="2726999"/>
                <a:ext cx="60423" cy="9223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21" name="Line 2526"/>
              <p:cNvSpPr>
                <a:spLocks noChangeShapeType="1"/>
              </p:cNvSpPr>
              <p:nvPr/>
            </p:nvSpPr>
            <p:spPr bwMode="auto">
              <a:xfrm flipH="1">
                <a:off x="7169696" y="2556248"/>
                <a:ext cx="84593" cy="4878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22" name="Line 2527"/>
              <p:cNvSpPr>
                <a:spLocks noChangeShapeType="1"/>
              </p:cNvSpPr>
              <p:nvPr/>
            </p:nvSpPr>
            <p:spPr bwMode="auto">
              <a:xfrm flipV="1">
                <a:off x="7189837" y="2819235"/>
                <a:ext cx="72508"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23" name="Line 2528"/>
              <p:cNvSpPr>
                <a:spLocks noChangeShapeType="1"/>
              </p:cNvSpPr>
              <p:nvPr/>
            </p:nvSpPr>
            <p:spPr bwMode="auto">
              <a:xfrm flipH="1">
                <a:off x="7068991" y="2605034"/>
                <a:ext cx="100705" cy="6708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24" name="Line 2529"/>
              <p:cNvSpPr>
                <a:spLocks noChangeShapeType="1"/>
              </p:cNvSpPr>
              <p:nvPr/>
            </p:nvSpPr>
            <p:spPr bwMode="auto">
              <a:xfrm flipV="1">
                <a:off x="7109273" y="2916807"/>
                <a:ext cx="80564"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25" name="Line 2530"/>
              <p:cNvSpPr>
                <a:spLocks noChangeShapeType="1"/>
              </p:cNvSpPr>
              <p:nvPr/>
            </p:nvSpPr>
            <p:spPr bwMode="auto">
              <a:xfrm flipH="1">
                <a:off x="6956201" y="2672114"/>
                <a:ext cx="112790" cy="7927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26" name="Line 2531"/>
              <p:cNvSpPr>
                <a:spLocks noChangeShapeType="1"/>
              </p:cNvSpPr>
              <p:nvPr/>
            </p:nvSpPr>
            <p:spPr bwMode="auto">
              <a:xfrm flipV="1">
                <a:off x="7024680" y="3020477"/>
                <a:ext cx="84593" cy="11586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27" name="Line 2532"/>
              <p:cNvSpPr>
                <a:spLocks noChangeShapeType="1"/>
              </p:cNvSpPr>
              <p:nvPr/>
            </p:nvSpPr>
            <p:spPr bwMode="auto">
              <a:xfrm flipH="1">
                <a:off x="6835354" y="2751392"/>
                <a:ext cx="120846" cy="8613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28" name="Line 2534"/>
              <p:cNvSpPr>
                <a:spLocks noChangeShapeType="1"/>
              </p:cNvSpPr>
              <p:nvPr/>
            </p:nvSpPr>
            <p:spPr bwMode="auto">
              <a:xfrm flipV="1">
                <a:off x="6936060" y="3136344"/>
                <a:ext cx="88621" cy="11053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29" name="Line 2536"/>
              <p:cNvSpPr>
                <a:spLocks noChangeShapeType="1"/>
              </p:cNvSpPr>
              <p:nvPr/>
            </p:nvSpPr>
            <p:spPr bwMode="auto">
              <a:xfrm flipH="1">
                <a:off x="6706451" y="2837529"/>
                <a:ext cx="128903"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30" name="Line 2538"/>
              <p:cNvSpPr>
                <a:spLocks noChangeShapeType="1"/>
              </p:cNvSpPr>
              <p:nvPr/>
            </p:nvSpPr>
            <p:spPr bwMode="auto">
              <a:xfrm flipH="1">
                <a:off x="6569492" y="2935101"/>
                <a:ext cx="136959"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31" name="Line 2540"/>
              <p:cNvSpPr>
                <a:spLocks noChangeShapeType="1"/>
              </p:cNvSpPr>
              <p:nvPr/>
            </p:nvSpPr>
            <p:spPr bwMode="auto">
              <a:xfrm flipH="1">
                <a:off x="6428505" y="3032673"/>
                <a:ext cx="140988"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32" name="Line 2542"/>
              <p:cNvSpPr>
                <a:spLocks noChangeShapeType="1"/>
              </p:cNvSpPr>
              <p:nvPr/>
            </p:nvSpPr>
            <p:spPr bwMode="auto">
              <a:xfrm flipH="1">
                <a:off x="6291545" y="3136344"/>
                <a:ext cx="136959"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33" name="Line 2543"/>
              <p:cNvSpPr>
                <a:spLocks noChangeShapeType="1"/>
              </p:cNvSpPr>
              <p:nvPr/>
            </p:nvSpPr>
            <p:spPr bwMode="auto">
              <a:xfrm flipH="1" flipV="1">
                <a:off x="6396279" y="2274966"/>
                <a:ext cx="16113" cy="1295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34" name="Line 2544"/>
              <p:cNvSpPr>
                <a:spLocks noChangeShapeType="1"/>
              </p:cNvSpPr>
              <p:nvPr/>
            </p:nvSpPr>
            <p:spPr bwMode="auto">
              <a:xfrm flipV="1">
                <a:off x="6408364" y="2287925"/>
                <a:ext cx="4028" cy="3049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35" name="Line 2546"/>
              <p:cNvSpPr>
                <a:spLocks noChangeShapeType="1"/>
              </p:cNvSpPr>
              <p:nvPr/>
            </p:nvSpPr>
            <p:spPr bwMode="auto">
              <a:xfrm flipH="1">
                <a:off x="6360025" y="2274966"/>
                <a:ext cx="36254"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36" name="Line 2547"/>
              <p:cNvSpPr>
                <a:spLocks noChangeShapeType="1"/>
              </p:cNvSpPr>
              <p:nvPr/>
            </p:nvSpPr>
            <p:spPr bwMode="auto">
              <a:xfrm flipV="1">
                <a:off x="6392251" y="2318416"/>
                <a:ext cx="16113" cy="4878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37" name="Line 2549"/>
              <p:cNvSpPr>
                <a:spLocks noChangeShapeType="1"/>
              </p:cNvSpPr>
              <p:nvPr/>
            </p:nvSpPr>
            <p:spPr bwMode="auto">
              <a:xfrm flipH="1">
                <a:off x="6307658" y="2274966"/>
                <a:ext cx="52367" cy="2515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38" name="Line 2550"/>
              <p:cNvSpPr>
                <a:spLocks noChangeShapeType="1"/>
              </p:cNvSpPr>
              <p:nvPr/>
            </p:nvSpPr>
            <p:spPr bwMode="auto">
              <a:xfrm flipV="1">
                <a:off x="6355997" y="2367202"/>
                <a:ext cx="36254" cy="6098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39" name="Line 2552"/>
              <p:cNvSpPr>
                <a:spLocks noChangeShapeType="1"/>
              </p:cNvSpPr>
              <p:nvPr/>
            </p:nvSpPr>
            <p:spPr bwMode="auto">
              <a:xfrm flipV="1">
                <a:off x="6307658" y="2428184"/>
                <a:ext cx="48339" cy="7927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40" name="Line 2554"/>
              <p:cNvSpPr>
                <a:spLocks noChangeShapeType="1"/>
              </p:cNvSpPr>
              <p:nvPr/>
            </p:nvSpPr>
            <p:spPr bwMode="auto">
              <a:xfrm flipH="1">
                <a:off x="6239179" y="2300121"/>
                <a:ext cx="68480" cy="3658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41" name="Line 2556"/>
              <p:cNvSpPr>
                <a:spLocks noChangeShapeType="1"/>
              </p:cNvSpPr>
              <p:nvPr/>
            </p:nvSpPr>
            <p:spPr bwMode="auto">
              <a:xfrm flipH="1">
                <a:off x="6154586" y="3240014"/>
                <a:ext cx="136959" cy="104433"/>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42" name="Line 2558"/>
              <p:cNvSpPr>
                <a:spLocks noChangeShapeType="1"/>
              </p:cNvSpPr>
              <p:nvPr/>
            </p:nvSpPr>
            <p:spPr bwMode="auto">
              <a:xfrm flipV="1">
                <a:off x="6247235" y="2507462"/>
                <a:ext cx="60423" cy="8537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43" name="Line 2559"/>
              <p:cNvSpPr>
                <a:spLocks noChangeShapeType="1"/>
              </p:cNvSpPr>
              <p:nvPr/>
            </p:nvSpPr>
            <p:spPr bwMode="auto">
              <a:xfrm flipH="1">
                <a:off x="6154586" y="2336711"/>
                <a:ext cx="84593" cy="4878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44" name="Line 2561"/>
              <p:cNvSpPr>
                <a:spLocks noChangeShapeType="1"/>
              </p:cNvSpPr>
              <p:nvPr/>
            </p:nvSpPr>
            <p:spPr bwMode="auto">
              <a:xfrm flipV="1">
                <a:off x="6174727" y="2592837"/>
                <a:ext cx="72508"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45" name="Line 2562"/>
              <p:cNvSpPr>
                <a:spLocks noChangeShapeType="1"/>
              </p:cNvSpPr>
              <p:nvPr/>
            </p:nvSpPr>
            <p:spPr bwMode="auto">
              <a:xfrm flipH="1">
                <a:off x="6025683" y="3344446"/>
                <a:ext cx="128903" cy="91474"/>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46" name="Line 2563"/>
              <p:cNvSpPr>
                <a:spLocks noChangeShapeType="1"/>
              </p:cNvSpPr>
              <p:nvPr/>
            </p:nvSpPr>
            <p:spPr bwMode="auto">
              <a:xfrm flipH="1">
                <a:off x="6053881" y="2385497"/>
                <a:ext cx="100705" cy="6708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47" name="Line 2565"/>
              <p:cNvSpPr>
                <a:spLocks noChangeShapeType="1"/>
              </p:cNvSpPr>
              <p:nvPr/>
            </p:nvSpPr>
            <p:spPr bwMode="auto">
              <a:xfrm flipV="1">
                <a:off x="6098191" y="2696507"/>
                <a:ext cx="76536" cy="104433"/>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48" name="Line 2567"/>
              <p:cNvSpPr>
                <a:spLocks noChangeShapeType="1"/>
              </p:cNvSpPr>
              <p:nvPr/>
            </p:nvSpPr>
            <p:spPr bwMode="auto">
              <a:xfrm flipH="1">
                <a:off x="5945119" y="2452577"/>
                <a:ext cx="108762" cy="7317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49" name="Line 2569"/>
              <p:cNvSpPr>
                <a:spLocks noChangeShapeType="1"/>
              </p:cNvSpPr>
              <p:nvPr/>
            </p:nvSpPr>
            <p:spPr bwMode="auto">
              <a:xfrm flipH="1">
                <a:off x="5900808" y="3435920"/>
                <a:ext cx="124875" cy="91474"/>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50" name="Line 2571"/>
              <p:cNvSpPr>
                <a:spLocks noChangeShapeType="1"/>
              </p:cNvSpPr>
              <p:nvPr/>
            </p:nvSpPr>
            <p:spPr bwMode="auto">
              <a:xfrm flipV="1">
                <a:off x="6009570" y="2800940"/>
                <a:ext cx="88621" cy="10976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51" name="Line 2573"/>
              <p:cNvSpPr>
                <a:spLocks noChangeShapeType="1"/>
              </p:cNvSpPr>
              <p:nvPr/>
            </p:nvSpPr>
            <p:spPr bwMode="auto">
              <a:xfrm flipH="1">
                <a:off x="5820244" y="2525756"/>
                <a:ext cx="124875" cy="91474"/>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52" name="Line 2575"/>
              <p:cNvSpPr>
                <a:spLocks noChangeShapeType="1"/>
              </p:cNvSpPr>
              <p:nvPr/>
            </p:nvSpPr>
            <p:spPr bwMode="auto">
              <a:xfrm flipV="1">
                <a:off x="5920950" y="2910708"/>
                <a:ext cx="88621" cy="11586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53" name="Line 2577"/>
              <p:cNvSpPr>
                <a:spLocks noChangeShapeType="1"/>
              </p:cNvSpPr>
              <p:nvPr/>
            </p:nvSpPr>
            <p:spPr bwMode="auto">
              <a:xfrm flipH="1">
                <a:off x="5788018" y="3527394"/>
                <a:ext cx="112790" cy="7927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54" name="Line 2579"/>
              <p:cNvSpPr>
                <a:spLocks noChangeShapeType="1"/>
              </p:cNvSpPr>
              <p:nvPr/>
            </p:nvSpPr>
            <p:spPr bwMode="auto">
              <a:xfrm flipV="1">
                <a:off x="5836357" y="3026575"/>
                <a:ext cx="84593" cy="11586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55" name="Line 2580"/>
              <p:cNvSpPr>
                <a:spLocks noChangeShapeType="1"/>
              </p:cNvSpPr>
              <p:nvPr/>
            </p:nvSpPr>
            <p:spPr bwMode="auto">
              <a:xfrm flipH="1">
                <a:off x="5691341" y="2617230"/>
                <a:ext cx="128903"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56" name="Line 2582"/>
              <p:cNvSpPr>
                <a:spLocks noChangeShapeType="1"/>
              </p:cNvSpPr>
              <p:nvPr/>
            </p:nvSpPr>
            <p:spPr bwMode="auto">
              <a:xfrm flipH="1">
                <a:off x="5691341" y="3606671"/>
                <a:ext cx="96677" cy="6098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57" name="Line 2584"/>
              <p:cNvSpPr>
                <a:spLocks noChangeShapeType="1"/>
              </p:cNvSpPr>
              <p:nvPr/>
            </p:nvSpPr>
            <p:spPr bwMode="auto">
              <a:xfrm flipV="1">
                <a:off x="5747736" y="3142442"/>
                <a:ext cx="88621" cy="11053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58" name="Line 2586"/>
              <p:cNvSpPr>
                <a:spLocks noChangeShapeType="1"/>
              </p:cNvSpPr>
              <p:nvPr/>
            </p:nvSpPr>
            <p:spPr bwMode="auto">
              <a:xfrm flipH="1">
                <a:off x="5606749" y="3667654"/>
                <a:ext cx="84593" cy="5564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59" name="Line 2587"/>
              <p:cNvSpPr>
                <a:spLocks noChangeShapeType="1"/>
              </p:cNvSpPr>
              <p:nvPr/>
            </p:nvSpPr>
            <p:spPr bwMode="auto">
              <a:xfrm flipH="1">
                <a:off x="5554382" y="2714802"/>
                <a:ext cx="136959" cy="98334"/>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60" name="Line 2588"/>
              <p:cNvSpPr>
                <a:spLocks noChangeShapeType="1"/>
              </p:cNvSpPr>
              <p:nvPr/>
            </p:nvSpPr>
            <p:spPr bwMode="auto">
              <a:xfrm flipV="1">
                <a:off x="5671200" y="3252973"/>
                <a:ext cx="76536" cy="10976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61" name="Line 2590"/>
              <p:cNvSpPr>
                <a:spLocks noChangeShapeType="1"/>
              </p:cNvSpPr>
              <p:nvPr/>
            </p:nvSpPr>
            <p:spPr bwMode="auto">
              <a:xfrm flipH="1">
                <a:off x="5538269" y="3723300"/>
                <a:ext cx="68480" cy="3658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62" name="Line 2591"/>
              <p:cNvSpPr>
                <a:spLocks noChangeShapeType="1"/>
              </p:cNvSpPr>
              <p:nvPr/>
            </p:nvSpPr>
            <p:spPr bwMode="auto">
              <a:xfrm flipV="1">
                <a:off x="5598692" y="3362741"/>
                <a:ext cx="72508"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63" name="Line 2593"/>
              <p:cNvSpPr>
                <a:spLocks noChangeShapeType="1"/>
              </p:cNvSpPr>
              <p:nvPr/>
            </p:nvSpPr>
            <p:spPr bwMode="auto">
              <a:xfrm flipH="1">
                <a:off x="5417423" y="2813136"/>
                <a:ext cx="136959"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64" name="Line 2595"/>
              <p:cNvSpPr>
                <a:spLocks noChangeShapeType="1"/>
              </p:cNvSpPr>
              <p:nvPr/>
            </p:nvSpPr>
            <p:spPr bwMode="auto">
              <a:xfrm flipH="1">
                <a:off x="5485902" y="3759890"/>
                <a:ext cx="52367" cy="1829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65" name="Line 2596"/>
              <p:cNvSpPr>
                <a:spLocks noChangeShapeType="1"/>
              </p:cNvSpPr>
              <p:nvPr/>
            </p:nvSpPr>
            <p:spPr bwMode="auto">
              <a:xfrm flipV="1">
                <a:off x="5534241" y="3460313"/>
                <a:ext cx="64451" cy="8537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66" name="Line 2598"/>
              <p:cNvSpPr>
                <a:spLocks noChangeShapeType="1"/>
              </p:cNvSpPr>
              <p:nvPr/>
            </p:nvSpPr>
            <p:spPr bwMode="auto">
              <a:xfrm flipV="1">
                <a:off x="5485902" y="3545689"/>
                <a:ext cx="48339" cy="7927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67" name="Line 2599"/>
              <p:cNvSpPr>
                <a:spLocks noChangeShapeType="1"/>
              </p:cNvSpPr>
              <p:nvPr/>
            </p:nvSpPr>
            <p:spPr bwMode="auto">
              <a:xfrm flipH="1">
                <a:off x="5449648" y="3778184"/>
                <a:ext cx="36254"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68" name="Line 2601"/>
              <p:cNvSpPr>
                <a:spLocks noChangeShapeType="1"/>
              </p:cNvSpPr>
              <p:nvPr/>
            </p:nvSpPr>
            <p:spPr bwMode="auto">
              <a:xfrm flipV="1">
                <a:off x="5453677" y="3624966"/>
                <a:ext cx="32226" cy="6098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69" name="Line 2602"/>
              <p:cNvSpPr>
                <a:spLocks noChangeShapeType="1"/>
              </p:cNvSpPr>
              <p:nvPr/>
            </p:nvSpPr>
            <p:spPr bwMode="auto">
              <a:xfrm flipH="1" flipV="1">
                <a:off x="5433535" y="3765988"/>
                <a:ext cx="16113" cy="1219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70" name="Line 2604"/>
              <p:cNvSpPr>
                <a:spLocks noChangeShapeType="1"/>
              </p:cNvSpPr>
              <p:nvPr/>
            </p:nvSpPr>
            <p:spPr bwMode="auto">
              <a:xfrm flipV="1">
                <a:off x="5433535" y="3685948"/>
                <a:ext cx="20141" cy="4954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71" name="Line 2605"/>
              <p:cNvSpPr>
                <a:spLocks noChangeShapeType="1"/>
              </p:cNvSpPr>
              <p:nvPr/>
            </p:nvSpPr>
            <p:spPr bwMode="auto">
              <a:xfrm flipV="1">
                <a:off x="5433535" y="3735497"/>
                <a:ext cx="0" cy="3049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72" name="Line 2606"/>
              <p:cNvSpPr>
                <a:spLocks noChangeShapeType="1"/>
              </p:cNvSpPr>
              <p:nvPr/>
            </p:nvSpPr>
            <p:spPr bwMode="auto">
              <a:xfrm flipH="1">
                <a:off x="5276435" y="2916807"/>
                <a:ext cx="140988"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73" name="Line 2608"/>
              <p:cNvSpPr>
                <a:spLocks noChangeShapeType="1"/>
              </p:cNvSpPr>
              <p:nvPr/>
            </p:nvSpPr>
            <p:spPr bwMode="auto">
              <a:xfrm flipH="1" flipV="1">
                <a:off x="5381169" y="2055429"/>
                <a:ext cx="16113" cy="1219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74" name="Line 2609"/>
              <p:cNvSpPr>
                <a:spLocks noChangeShapeType="1"/>
              </p:cNvSpPr>
              <p:nvPr/>
            </p:nvSpPr>
            <p:spPr bwMode="auto">
              <a:xfrm flipV="1">
                <a:off x="5397282" y="2067625"/>
                <a:ext cx="0" cy="3049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75" name="Line 2611"/>
              <p:cNvSpPr>
                <a:spLocks noChangeShapeType="1"/>
              </p:cNvSpPr>
              <p:nvPr/>
            </p:nvSpPr>
            <p:spPr bwMode="auto">
              <a:xfrm flipH="1">
                <a:off x="5344915" y="2055429"/>
                <a:ext cx="36254"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76" name="Line 2612"/>
              <p:cNvSpPr>
                <a:spLocks noChangeShapeType="1"/>
              </p:cNvSpPr>
              <p:nvPr/>
            </p:nvSpPr>
            <p:spPr bwMode="auto">
              <a:xfrm flipV="1">
                <a:off x="5377140" y="2098117"/>
                <a:ext cx="20141" cy="4878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77" name="Line 2614"/>
              <p:cNvSpPr>
                <a:spLocks noChangeShapeType="1"/>
              </p:cNvSpPr>
              <p:nvPr/>
            </p:nvSpPr>
            <p:spPr bwMode="auto">
              <a:xfrm flipH="1">
                <a:off x="5292548" y="2055429"/>
                <a:ext cx="52367" cy="1829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78" name="Line 2615"/>
              <p:cNvSpPr>
                <a:spLocks noChangeShapeType="1"/>
              </p:cNvSpPr>
              <p:nvPr/>
            </p:nvSpPr>
            <p:spPr bwMode="auto">
              <a:xfrm flipV="1">
                <a:off x="5344915" y="2146903"/>
                <a:ext cx="32226" cy="6098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79" name="Line 2617"/>
              <p:cNvSpPr>
                <a:spLocks noChangeShapeType="1"/>
              </p:cNvSpPr>
              <p:nvPr/>
            </p:nvSpPr>
            <p:spPr bwMode="auto">
              <a:xfrm flipV="1">
                <a:off x="5296576" y="2207885"/>
                <a:ext cx="48339" cy="8004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80" name="Line 2619"/>
              <p:cNvSpPr>
                <a:spLocks noChangeShapeType="1"/>
              </p:cNvSpPr>
              <p:nvPr/>
            </p:nvSpPr>
            <p:spPr bwMode="auto">
              <a:xfrm flipH="1">
                <a:off x="5224068" y="2073724"/>
                <a:ext cx="68480" cy="3658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81" name="Line 2621"/>
              <p:cNvSpPr>
                <a:spLocks noChangeShapeType="1"/>
              </p:cNvSpPr>
              <p:nvPr/>
            </p:nvSpPr>
            <p:spPr bwMode="auto">
              <a:xfrm flipH="1">
                <a:off x="5139476" y="3020477"/>
                <a:ext cx="136959"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82" name="Line 2623"/>
              <p:cNvSpPr>
                <a:spLocks noChangeShapeType="1"/>
              </p:cNvSpPr>
              <p:nvPr/>
            </p:nvSpPr>
            <p:spPr bwMode="auto">
              <a:xfrm flipV="1">
                <a:off x="5232125" y="2287925"/>
                <a:ext cx="64451" cy="8537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83" name="Line 2624"/>
              <p:cNvSpPr>
                <a:spLocks noChangeShapeType="1"/>
              </p:cNvSpPr>
              <p:nvPr/>
            </p:nvSpPr>
            <p:spPr bwMode="auto">
              <a:xfrm flipH="1">
                <a:off x="5139476" y="2110313"/>
                <a:ext cx="84593" cy="54884"/>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84" name="Line 2626"/>
              <p:cNvSpPr>
                <a:spLocks noChangeShapeType="1"/>
              </p:cNvSpPr>
              <p:nvPr/>
            </p:nvSpPr>
            <p:spPr bwMode="auto">
              <a:xfrm flipV="1">
                <a:off x="5159617" y="2373300"/>
                <a:ext cx="72508"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85" name="Line 2627"/>
              <p:cNvSpPr>
                <a:spLocks noChangeShapeType="1"/>
              </p:cNvSpPr>
              <p:nvPr/>
            </p:nvSpPr>
            <p:spPr bwMode="auto">
              <a:xfrm flipH="1">
                <a:off x="5010573" y="3118049"/>
                <a:ext cx="128903"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86" name="Line 2628"/>
              <p:cNvSpPr>
                <a:spLocks noChangeShapeType="1"/>
              </p:cNvSpPr>
              <p:nvPr/>
            </p:nvSpPr>
            <p:spPr bwMode="auto">
              <a:xfrm flipH="1">
                <a:off x="5042799" y="2165197"/>
                <a:ext cx="96677" cy="6098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87" name="Line 2630"/>
              <p:cNvSpPr>
                <a:spLocks noChangeShapeType="1"/>
              </p:cNvSpPr>
              <p:nvPr/>
            </p:nvSpPr>
            <p:spPr bwMode="auto">
              <a:xfrm flipV="1">
                <a:off x="5083081" y="2470872"/>
                <a:ext cx="76536" cy="10976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88" name="Line 2632"/>
              <p:cNvSpPr>
                <a:spLocks noChangeShapeType="1"/>
              </p:cNvSpPr>
              <p:nvPr/>
            </p:nvSpPr>
            <p:spPr bwMode="auto">
              <a:xfrm flipH="1">
                <a:off x="4930009" y="2226180"/>
                <a:ext cx="112790" cy="8004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89" name="Line 2634"/>
              <p:cNvSpPr>
                <a:spLocks noChangeShapeType="1"/>
              </p:cNvSpPr>
              <p:nvPr/>
            </p:nvSpPr>
            <p:spPr bwMode="auto">
              <a:xfrm flipH="1">
                <a:off x="4885698" y="3215621"/>
                <a:ext cx="124875" cy="9223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90" name="Line 2636"/>
              <p:cNvSpPr>
                <a:spLocks noChangeShapeType="1"/>
              </p:cNvSpPr>
              <p:nvPr/>
            </p:nvSpPr>
            <p:spPr bwMode="auto">
              <a:xfrm flipV="1">
                <a:off x="4994460" y="2580641"/>
                <a:ext cx="88621" cy="10976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91" name="Line 2638"/>
              <p:cNvSpPr>
                <a:spLocks noChangeShapeType="1"/>
              </p:cNvSpPr>
              <p:nvPr/>
            </p:nvSpPr>
            <p:spPr bwMode="auto">
              <a:xfrm flipH="1">
                <a:off x="4805134" y="2306219"/>
                <a:ext cx="124875" cy="91474"/>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92" name="Line 2640"/>
              <p:cNvSpPr>
                <a:spLocks noChangeShapeType="1"/>
              </p:cNvSpPr>
              <p:nvPr/>
            </p:nvSpPr>
            <p:spPr bwMode="auto">
              <a:xfrm flipV="1">
                <a:off x="4909867" y="2690409"/>
                <a:ext cx="84593" cy="11662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93" name="Line 2642"/>
              <p:cNvSpPr>
                <a:spLocks noChangeShapeType="1"/>
              </p:cNvSpPr>
              <p:nvPr/>
            </p:nvSpPr>
            <p:spPr bwMode="auto">
              <a:xfrm flipH="1">
                <a:off x="4776936" y="3307857"/>
                <a:ext cx="108762" cy="7317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94" name="Line 2644"/>
              <p:cNvSpPr>
                <a:spLocks noChangeShapeType="1"/>
              </p:cNvSpPr>
              <p:nvPr/>
            </p:nvSpPr>
            <p:spPr bwMode="auto">
              <a:xfrm flipV="1">
                <a:off x="4821247" y="2807038"/>
                <a:ext cx="88621" cy="11586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95" name="Line 2645"/>
              <p:cNvSpPr>
                <a:spLocks noChangeShapeType="1"/>
              </p:cNvSpPr>
              <p:nvPr/>
            </p:nvSpPr>
            <p:spPr bwMode="auto">
              <a:xfrm flipH="1">
                <a:off x="4676231" y="2397693"/>
                <a:ext cx="128903" cy="91474"/>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96" name="Line 2647"/>
              <p:cNvSpPr>
                <a:spLocks noChangeShapeType="1"/>
              </p:cNvSpPr>
              <p:nvPr/>
            </p:nvSpPr>
            <p:spPr bwMode="auto">
              <a:xfrm flipH="1">
                <a:off x="4676231" y="3381036"/>
                <a:ext cx="100705" cy="6708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97" name="Line 2649"/>
              <p:cNvSpPr>
                <a:spLocks noChangeShapeType="1"/>
              </p:cNvSpPr>
              <p:nvPr/>
            </p:nvSpPr>
            <p:spPr bwMode="auto">
              <a:xfrm flipV="1">
                <a:off x="4732626" y="2922905"/>
                <a:ext cx="88621" cy="10976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98" name="Line 2651"/>
              <p:cNvSpPr>
                <a:spLocks noChangeShapeType="1"/>
              </p:cNvSpPr>
              <p:nvPr/>
            </p:nvSpPr>
            <p:spPr bwMode="auto">
              <a:xfrm flipH="1">
                <a:off x="4591638" y="3448117"/>
                <a:ext cx="84593" cy="4878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99" name="Line 2652"/>
              <p:cNvSpPr>
                <a:spLocks noChangeShapeType="1"/>
              </p:cNvSpPr>
              <p:nvPr/>
            </p:nvSpPr>
            <p:spPr bwMode="auto">
              <a:xfrm flipH="1">
                <a:off x="4539272" y="2489167"/>
                <a:ext cx="136959"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00" name="Line 2653"/>
              <p:cNvSpPr>
                <a:spLocks noChangeShapeType="1"/>
              </p:cNvSpPr>
              <p:nvPr/>
            </p:nvSpPr>
            <p:spPr bwMode="auto">
              <a:xfrm flipV="1">
                <a:off x="4656090" y="3032673"/>
                <a:ext cx="76536"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01" name="Line 2655"/>
              <p:cNvSpPr>
                <a:spLocks noChangeShapeType="1"/>
              </p:cNvSpPr>
              <p:nvPr/>
            </p:nvSpPr>
            <p:spPr bwMode="auto">
              <a:xfrm flipH="1">
                <a:off x="4523159" y="3496903"/>
                <a:ext cx="68480" cy="3658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02" name="Line 2656"/>
              <p:cNvSpPr>
                <a:spLocks noChangeShapeType="1"/>
              </p:cNvSpPr>
              <p:nvPr/>
            </p:nvSpPr>
            <p:spPr bwMode="auto">
              <a:xfrm flipV="1">
                <a:off x="4583582" y="3136344"/>
                <a:ext cx="72508"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03" name="Line 2658"/>
              <p:cNvSpPr>
                <a:spLocks noChangeShapeType="1"/>
              </p:cNvSpPr>
              <p:nvPr/>
            </p:nvSpPr>
            <p:spPr bwMode="auto">
              <a:xfrm flipH="1">
                <a:off x="4402312" y="2592837"/>
                <a:ext cx="136959"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04" name="Line 2660"/>
              <p:cNvSpPr>
                <a:spLocks noChangeShapeType="1"/>
              </p:cNvSpPr>
              <p:nvPr/>
            </p:nvSpPr>
            <p:spPr bwMode="auto">
              <a:xfrm flipH="1">
                <a:off x="4470792" y="3533492"/>
                <a:ext cx="52367" cy="24393"/>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05" name="Line 2661"/>
              <p:cNvSpPr>
                <a:spLocks noChangeShapeType="1"/>
              </p:cNvSpPr>
              <p:nvPr/>
            </p:nvSpPr>
            <p:spPr bwMode="auto">
              <a:xfrm flipV="1">
                <a:off x="4523159" y="3240014"/>
                <a:ext cx="60423" cy="8613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06" name="Line 2663"/>
              <p:cNvSpPr>
                <a:spLocks noChangeShapeType="1"/>
              </p:cNvSpPr>
              <p:nvPr/>
            </p:nvSpPr>
            <p:spPr bwMode="auto">
              <a:xfrm flipV="1">
                <a:off x="4474820" y="3326152"/>
                <a:ext cx="48339" cy="7927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07" name="Line 2664"/>
              <p:cNvSpPr>
                <a:spLocks noChangeShapeType="1"/>
              </p:cNvSpPr>
              <p:nvPr/>
            </p:nvSpPr>
            <p:spPr bwMode="auto">
              <a:xfrm flipH="1">
                <a:off x="4434538" y="3557885"/>
                <a:ext cx="36254"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08" name="Line 2666"/>
              <p:cNvSpPr>
                <a:spLocks noChangeShapeType="1"/>
              </p:cNvSpPr>
              <p:nvPr/>
            </p:nvSpPr>
            <p:spPr bwMode="auto">
              <a:xfrm flipV="1">
                <a:off x="4438566" y="3405429"/>
                <a:ext cx="36254" cy="6098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09" name="Line 2667"/>
              <p:cNvSpPr>
                <a:spLocks noChangeShapeType="1"/>
              </p:cNvSpPr>
              <p:nvPr/>
            </p:nvSpPr>
            <p:spPr bwMode="auto">
              <a:xfrm flipH="1" flipV="1">
                <a:off x="4418425" y="3545689"/>
                <a:ext cx="16113" cy="1219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10" name="Line 2669"/>
              <p:cNvSpPr>
                <a:spLocks noChangeShapeType="1"/>
              </p:cNvSpPr>
              <p:nvPr/>
            </p:nvSpPr>
            <p:spPr bwMode="auto">
              <a:xfrm flipV="1">
                <a:off x="4422453" y="3466411"/>
                <a:ext cx="16113" cy="4878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11" name="Line 2670"/>
              <p:cNvSpPr>
                <a:spLocks noChangeShapeType="1"/>
              </p:cNvSpPr>
              <p:nvPr/>
            </p:nvSpPr>
            <p:spPr bwMode="auto">
              <a:xfrm flipV="1">
                <a:off x="4418425" y="3515197"/>
                <a:ext cx="4028" cy="3049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12" name="Line 2671"/>
              <p:cNvSpPr>
                <a:spLocks noChangeShapeType="1"/>
              </p:cNvSpPr>
              <p:nvPr/>
            </p:nvSpPr>
            <p:spPr bwMode="auto">
              <a:xfrm flipH="1">
                <a:off x="4261325" y="2696507"/>
                <a:ext cx="140988" cy="104433"/>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13" name="Line 2673"/>
              <p:cNvSpPr>
                <a:spLocks noChangeShapeType="1"/>
              </p:cNvSpPr>
              <p:nvPr/>
            </p:nvSpPr>
            <p:spPr bwMode="auto">
              <a:xfrm flipH="1">
                <a:off x="4124366" y="2800940"/>
                <a:ext cx="136959"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14" name="Line 2675"/>
              <p:cNvSpPr>
                <a:spLocks noChangeShapeType="1"/>
              </p:cNvSpPr>
              <p:nvPr/>
            </p:nvSpPr>
            <p:spPr bwMode="auto">
              <a:xfrm flipH="1">
                <a:off x="3995463" y="2898512"/>
                <a:ext cx="128903"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15" name="Line 2677"/>
              <p:cNvSpPr>
                <a:spLocks noChangeShapeType="1"/>
              </p:cNvSpPr>
              <p:nvPr/>
            </p:nvSpPr>
            <p:spPr bwMode="auto">
              <a:xfrm flipH="1">
                <a:off x="3874616" y="2996084"/>
                <a:ext cx="120846" cy="8537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grpSp>
            <p:nvGrpSpPr>
              <p:cNvPr id="2316" name="Groupe 698"/>
              <p:cNvGrpSpPr>
                <a:grpSpLocks/>
              </p:cNvGrpSpPr>
              <p:nvPr/>
            </p:nvGrpSpPr>
            <p:grpSpPr bwMode="auto">
              <a:xfrm>
                <a:off x="4141597" y="1775363"/>
                <a:ext cx="3041302" cy="2394325"/>
                <a:chOff x="3917197" y="1719263"/>
                <a:chExt cx="3041302" cy="2394325"/>
              </a:xfrm>
            </p:grpSpPr>
            <p:sp>
              <p:nvSpPr>
                <p:cNvPr id="2336" name="Line 2548"/>
                <p:cNvSpPr>
                  <a:spLocks noChangeShapeType="1"/>
                </p:cNvSpPr>
                <p:nvPr/>
              </p:nvSpPr>
              <p:spPr bwMode="auto">
                <a:xfrm flipH="1" flipV="1">
                  <a:off x="6374409" y="2702606"/>
                  <a:ext cx="28198" cy="141022"/>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37" name="Freeform 2654"/>
                <p:cNvSpPr>
                  <a:spLocks/>
                </p:cNvSpPr>
                <p:nvPr/>
              </p:nvSpPr>
              <p:spPr bwMode="auto">
                <a:xfrm>
                  <a:off x="4573796" y="3472510"/>
                  <a:ext cx="104734" cy="201242"/>
                </a:xfrm>
                <a:custGeom>
                  <a:avLst/>
                  <a:gdLst>
                    <a:gd name="T0" fmla="*/ 2147483647 w 26"/>
                    <a:gd name="T1" fmla="*/ 2147483647 h 33"/>
                    <a:gd name="T2" fmla="*/ 2147483647 w 26"/>
                    <a:gd name="T3" fmla="*/ 2147483647 h 33"/>
                    <a:gd name="T4" fmla="*/ 2147483647 w 26"/>
                    <a:gd name="T5" fmla="*/ 2147483647 h 33"/>
                    <a:gd name="T6" fmla="*/ 2147483647 w 26"/>
                    <a:gd name="T7" fmla="*/ 2147483647 h 33"/>
                    <a:gd name="T8" fmla="*/ 0 w 26"/>
                    <a:gd name="T9" fmla="*/ 0 h 33"/>
                    <a:gd name="T10" fmla="*/ 0 60000 65536"/>
                    <a:gd name="T11" fmla="*/ 0 60000 65536"/>
                    <a:gd name="T12" fmla="*/ 0 60000 65536"/>
                    <a:gd name="T13" fmla="*/ 0 60000 65536"/>
                    <a:gd name="T14" fmla="*/ 0 60000 65536"/>
                    <a:gd name="T15" fmla="*/ 0 w 26"/>
                    <a:gd name="T16" fmla="*/ 0 h 33"/>
                    <a:gd name="T17" fmla="*/ 26 w 26"/>
                    <a:gd name="T18" fmla="*/ 33 h 33"/>
                  </a:gdLst>
                  <a:ahLst/>
                  <a:cxnLst>
                    <a:cxn ang="T10">
                      <a:pos x="T0" y="T1"/>
                    </a:cxn>
                    <a:cxn ang="T11">
                      <a:pos x="T2" y="T3"/>
                    </a:cxn>
                    <a:cxn ang="T12">
                      <a:pos x="T4" y="T5"/>
                    </a:cxn>
                    <a:cxn ang="T13">
                      <a:pos x="T6" y="T7"/>
                    </a:cxn>
                    <a:cxn ang="T14">
                      <a:pos x="T8" y="T9"/>
                    </a:cxn>
                  </a:cxnLst>
                  <a:rect l="T15" t="T16" r="T17" b="T18"/>
                  <a:pathLst>
                    <a:path w="26" h="33">
                      <a:moveTo>
                        <a:pt x="26" y="33"/>
                      </a:moveTo>
                      <a:lnTo>
                        <a:pt x="19" y="30"/>
                      </a:lnTo>
                      <a:lnTo>
                        <a:pt x="13" y="23"/>
                      </a:lnTo>
                      <a:lnTo>
                        <a:pt x="7" y="13"/>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38" name="Line 2657"/>
                <p:cNvSpPr>
                  <a:spLocks noChangeShapeType="1"/>
                </p:cNvSpPr>
                <p:nvPr/>
              </p:nvSpPr>
              <p:spPr bwMode="auto">
                <a:xfrm flipH="1" flipV="1">
                  <a:off x="4549627" y="3374938"/>
                  <a:ext cx="24169" cy="97572"/>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grpSp>
              <p:nvGrpSpPr>
                <p:cNvPr id="2339" name="Groupe 721"/>
                <p:cNvGrpSpPr>
                  <a:grpSpLocks/>
                </p:cNvGrpSpPr>
                <p:nvPr/>
              </p:nvGrpSpPr>
              <p:grpSpPr bwMode="auto">
                <a:xfrm>
                  <a:off x="3917197" y="1719263"/>
                  <a:ext cx="3041302" cy="2394325"/>
                  <a:chOff x="3894757" y="1719263"/>
                  <a:chExt cx="3041302" cy="2394325"/>
                </a:xfrm>
              </p:grpSpPr>
              <p:sp>
                <p:nvSpPr>
                  <p:cNvPr id="2340" name="Line 2533"/>
                  <p:cNvSpPr>
                    <a:spLocks noChangeShapeType="1"/>
                  </p:cNvSpPr>
                  <p:nvPr/>
                </p:nvSpPr>
                <p:spPr bwMode="auto">
                  <a:xfrm flipH="1">
                    <a:off x="6911890" y="3246874"/>
                    <a:ext cx="24169" cy="14026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41" name="Freeform 2535"/>
                  <p:cNvSpPr>
                    <a:spLocks/>
                  </p:cNvSpPr>
                  <p:nvPr/>
                </p:nvSpPr>
                <p:spPr bwMode="auto">
                  <a:xfrm>
                    <a:off x="6811185" y="3387134"/>
                    <a:ext cx="100705" cy="488622"/>
                  </a:xfrm>
                  <a:custGeom>
                    <a:avLst/>
                    <a:gdLst>
                      <a:gd name="T0" fmla="*/ 2147483647 w 25"/>
                      <a:gd name="T1" fmla="*/ 0 h 80"/>
                      <a:gd name="T2" fmla="*/ 2147483647 w 25"/>
                      <a:gd name="T3" fmla="*/ 2147483647 h 80"/>
                      <a:gd name="T4" fmla="*/ 2147483647 w 25"/>
                      <a:gd name="T5" fmla="*/ 2147483647 h 80"/>
                      <a:gd name="T6" fmla="*/ 2147483647 w 25"/>
                      <a:gd name="T7" fmla="*/ 2147483647 h 80"/>
                      <a:gd name="T8" fmla="*/ 0 w 25"/>
                      <a:gd name="T9" fmla="*/ 2147483647 h 80"/>
                      <a:gd name="T10" fmla="*/ 0 60000 65536"/>
                      <a:gd name="T11" fmla="*/ 0 60000 65536"/>
                      <a:gd name="T12" fmla="*/ 0 60000 65536"/>
                      <a:gd name="T13" fmla="*/ 0 60000 65536"/>
                      <a:gd name="T14" fmla="*/ 0 60000 65536"/>
                      <a:gd name="T15" fmla="*/ 0 w 25"/>
                      <a:gd name="T16" fmla="*/ 0 h 80"/>
                      <a:gd name="T17" fmla="*/ 25 w 25"/>
                      <a:gd name="T18" fmla="*/ 80 h 80"/>
                    </a:gdLst>
                    <a:ahLst/>
                    <a:cxnLst>
                      <a:cxn ang="T10">
                        <a:pos x="T0" y="T1"/>
                      </a:cxn>
                      <a:cxn ang="T11">
                        <a:pos x="T2" y="T3"/>
                      </a:cxn>
                      <a:cxn ang="T12">
                        <a:pos x="T4" y="T5"/>
                      </a:cxn>
                      <a:cxn ang="T13">
                        <a:pos x="T6" y="T7"/>
                      </a:cxn>
                      <a:cxn ang="T14">
                        <a:pos x="T8" y="T9"/>
                      </a:cxn>
                    </a:cxnLst>
                    <a:rect l="T15" t="T16" r="T17" b="T18"/>
                    <a:pathLst>
                      <a:path w="25" h="80">
                        <a:moveTo>
                          <a:pt x="25" y="0"/>
                        </a:moveTo>
                        <a:lnTo>
                          <a:pt x="19" y="22"/>
                        </a:lnTo>
                        <a:lnTo>
                          <a:pt x="12" y="43"/>
                        </a:lnTo>
                        <a:lnTo>
                          <a:pt x="6" y="62"/>
                        </a:lnTo>
                        <a:lnTo>
                          <a:pt x="0" y="8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42" name="Freeform 2537"/>
                  <p:cNvSpPr>
                    <a:spLocks/>
                  </p:cNvSpPr>
                  <p:nvPr/>
                </p:nvSpPr>
                <p:spPr bwMode="auto">
                  <a:xfrm>
                    <a:off x="6682282" y="3875756"/>
                    <a:ext cx="128903" cy="237832"/>
                  </a:xfrm>
                  <a:custGeom>
                    <a:avLst/>
                    <a:gdLst>
                      <a:gd name="T0" fmla="*/ 2147483647 w 32"/>
                      <a:gd name="T1" fmla="*/ 0 h 39"/>
                      <a:gd name="T2" fmla="*/ 2147483647 w 32"/>
                      <a:gd name="T3" fmla="*/ 2147483647 h 39"/>
                      <a:gd name="T4" fmla="*/ 2147483647 w 32"/>
                      <a:gd name="T5" fmla="*/ 2147483647 h 39"/>
                      <a:gd name="T6" fmla="*/ 2147483647 w 32"/>
                      <a:gd name="T7" fmla="*/ 2147483647 h 39"/>
                      <a:gd name="T8" fmla="*/ 2147483647 w 32"/>
                      <a:gd name="T9" fmla="*/ 2147483647 h 39"/>
                      <a:gd name="T10" fmla="*/ 0 w 32"/>
                      <a:gd name="T11" fmla="*/ 2147483647 h 39"/>
                      <a:gd name="T12" fmla="*/ 0 60000 65536"/>
                      <a:gd name="T13" fmla="*/ 0 60000 65536"/>
                      <a:gd name="T14" fmla="*/ 0 60000 65536"/>
                      <a:gd name="T15" fmla="*/ 0 60000 65536"/>
                      <a:gd name="T16" fmla="*/ 0 60000 65536"/>
                      <a:gd name="T17" fmla="*/ 0 60000 65536"/>
                      <a:gd name="T18" fmla="*/ 0 w 32"/>
                      <a:gd name="T19" fmla="*/ 0 h 39"/>
                      <a:gd name="T20" fmla="*/ 32 w 32"/>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32" h="39">
                        <a:moveTo>
                          <a:pt x="32" y="0"/>
                        </a:moveTo>
                        <a:lnTo>
                          <a:pt x="26" y="14"/>
                        </a:lnTo>
                        <a:lnTo>
                          <a:pt x="19" y="25"/>
                        </a:lnTo>
                        <a:lnTo>
                          <a:pt x="13" y="34"/>
                        </a:lnTo>
                        <a:lnTo>
                          <a:pt x="7" y="38"/>
                        </a:lnTo>
                        <a:lnTo>
                          <a:pt x="0" y="39"/>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43" name="Freeform 2539"/>
                  <p:cNvSpPr>
                    <a:spLocks/>
                  </p:cNvSpPr>
                  <p:nvPr/>
                </p:nvSpPr>
                <p:spPr bwMode="auto">
                  <a:xfrm>
                    <a:off x="6557408" y="3814774"/>
                    <a:ext cx="124875" cy="298814"/>
                  </a:xfrm>
                  <a:custGeom>
                    <a:avLst/>
                    <a:gdLst>
                      <a:gd name="T0" fmla="*/ 2147483647 w 31"/>
                      <a:gd name="T1" fmla="*/ 2147483647 h 49"/>
                      <a:gd name="T2" fmla="*/ 2147483647 w 31"/>
                      <a:gd name="T3" fmla="*/ 2147483647 h 49"/>
                      <a:gd name="T4" fmla="*/ 2147483647 w 31"/>
                      <a:gd name="T5" fmla="*/ 2147483647 h 49"/>
                      <a:gd name="T6" fmla="*/ 2147483647 w 31"/>
                      <a:gd name="T7" fmla="*/ 2147483647 h 49"/>
                      <a:gd name="T8" fmla="*/ 2147483647 w 31"/>
                      <a:gd name="T9" fmla="*/ 2147483647 h 49"/>
                      <a:gd name="T10" fmla="*/ 0 w 31"/>
                      <a:gd name="T11" fmla="*/ 0 h 49"/>
                      <a:gd name="T12" fmla="*/ 0 60000 65536"/>
                      <a:gd name="T13" fmla="*/ 0 60000 65536"/>
                      <a:gd name="T14" fmla="*/ 0 60000 65536"/>
                      <a:gd name="T15" fmla="*/ 0 60000 65536"/>
                      <a:gd name="T16" fmla="*/ 0 60000 65536"/>
                      <a:gd name="T17" fmla="*/ 0 60000 65536"/>
                      <a:gd name="T18" fmla="*/ 0 w 31"/>
                      <a:gd name="T19" fmla="*/ 0 h 49"/>
                      <a:gd name="T20" fmla="*/ 31 w 31"/>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31" h="49">
                        <a:moveTo>
                          <a:pt x="31" y="49"/>
                        </a:moveTo>
                        <a:lnTo>
                          <a:pt x="25" y="46"/>
                        </a:lnTo>
                        <a:lnTo>
                          <a:pt x="19" y="40"/>
                        </a:lnTo>
                        <a:lnTo>
                          <a:pt x="12" y="30"/>
                        </a:lnTo>
                        <a:lnTo>
                          <a:pt x="6" y="17"/>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44" name="Freeform 2541"/>
                  <p:cNvSpPr>
                    <a:spLocks/>
                  </p:cNvSpPr>
                  <p:nvPr/>
                </p:nvSpPr>
                <p:spPr bwMode="auto">
                  <a:xfrm>
                    <a:off x="6404335" y="2989986"/>
                    <a:ext cx="153072" cy="824788"/>
                  </a:xfrm>
                  <a:custGeom>
                    <a:avLst/>
                    <a:gdLst>
                      <a:gd name="T0" fmla="*/ 2147483647 w 38"/>
                      <a:gd name="T1" fmla="*/ 2147483647 h 135"/>
                      <a:gd name="T2" fmla="*/ 2147483647 w 38"/>
                      <a:gd name="T3" fmla="*/ 2147483647 h 135"/>
                      <a:gd name="T4" fmla="*/ 2147483647 w 38"/>
                      <a:gd name="T5" fmla="*/ 2147483647 h 135"/>
                      <a:gd name="T6" fmla="*/ 2147483647 w 38"/>
                      <a:gd name="T7" fmla="*/ 2147483647 h 135"/>
                      <a:gd name="T8" fmla="*/ 2147483647 w 38"/>
                      <a:gd name="T9" fmla="*/ 2147483647 h 135"/>
                      <a:gd name="T10" fmla="*/ 2147483647 w 38"/>
                      <a:gd name="T11" fmla="*/ 2147483647 h 135"/>
                      <a:gd name="T12" fmla="*/ 0 w 38"/>
                      <a:gd name="T13" fmla="*/ 0 h 135"/>
                      <a:gd name="T14" fmla="*/ 0 60000 65536"/>
                      <a:gd name="T15" fmla="*/ 0 60000 65536"/>
                      <a:gd name="T16" fmla="*/ 0 60000 65536"/>
                      <a:gd name="T17" fmla="*/ 0 60000 65536"/>
                      <a:gd name="T18" fmla="*/ 0 60000 65536"/>
                      <a:gd name="T19" fmla="*/ 0 60000 65536"/>
                      <a:gd name="T20" fmla="*/ 0 60000 65536"/>
                      <a:gd name="T21" fmla="*/ 0 w 38"/>
                      <a:gd name="T22" fmla="*/ 0 h 135"/>
                      <a:gd name="T23" fmla="*/ 38 w 38"/>
                      <a:gd name="T24" fmla="*/ 135 h 1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8" h="135">
                        <a:moveTo>
                          <a:pt x="38" y="135"/>
                        </a:moveTo>
                        <a:lnTo>
                          <a:pt x="32" y="117"/>
                        </a:lnTo>
                        <a:lnTo>
                          <a:pt x="25" y="96"/>
                        </a:lnTo>
                        <a:lnTo>
                          <a:pt x="19" y="73"/>
                        </a:lnTo>
                        <a:lnTo>
                          <a:pt x="13" y="49"/>
                        </a:lnTo>
                        <a:lnTo>
                          <a:pt x="6" y="24"/>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45" name="Line 2545"/>
                  <p:cNvSpPr>
                    <a:spLocks noChangeShapeType="1"/>
                  </p:cNvSpPr>
                  <p:nvPr/>
                </p:nvSpPr>
                <p:spPr bwMode="auto">
                  <a:xfrm flipH="1" flipV="1">
                    <a:off x="6380166" y="2843628"/>
                    <a:ext cx="24169" cy="146358"/>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46" name="Line 2551"/>
                  <p:cNvSpPr>
                    <a:spLocks noChangeShapeType="1"/>
                  </p:cNvSpPr>
                  <p:nvPr/>
                </p:nvSpPr>
                <p:spPr bwMode="auto">
                  <a:xfrm flipH="1" flipV="1">
                    <a:off x="6327799" y="2574542"/>
                    <a:ext cx="24169" cy="128063"/>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47" name="Line 2553"/>
                  <p:cNvSpPr>
                    <a:spLocks noChangeShapeType="1"/>
                  </p:cNvSpPr>
                  <p:nvPr/>
                </p:nvSpPr>
                <p:spPr bwMode="auto">
                  <a:xfrm flipH="1" flipV="1">
                    <a:off x="6303630" y="2458676"/>
                    <a:ext cx="24169" cy="115867"/>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48" name="Line 2555"/>
                  <p:cNvSpPr>
                    <a:spLocks noChangeShapeType="1"/>
                  </p:cNvSpPr>
                  <p:nvPr/>
                </p:nvSpPr>
                <p:spPr bwMode="auto">
                  <a:xfrm flipH="1" flipV="1">
                    <a:off x="6279461" y="2361104"/>
                    <a:ext cx="24169" cy="97572"/>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49" name="Freeform 2557"/>
                  <p:cNvSpPr>
                    <a:spLocks/>
                  </p:cNvSpPr>
                  <p:nvPr/>
                </p:nvSpPr>
                <p:spPr bwMode="auto">
                  <a:xfrm>
                    <a:off x="6227094" y="2220082"/>
                    <a:ext cx="52367" cy="141022"/>
                  </a:xfrm>
                  <a:custGeom>
                    <a:avLst/>
                    <a:gdLst>
                      <a:gd name="T0" fmla="*/ 2147483647 w 13"/>
                      <a:gd name="T1" fmla="*/ 2147483647 h 23"/>
                      <a:gd name="T2" fmla="*/ 2147483647 w 13"/>
                      <a:gd name="T3" fmla="*/ 2147483647 h 23"/>
                      <a:gd name="T4" fmla="*/ 0 w 13"/>
                      <a:gd name="T5" fmla="*/ 0 h 23"/>
                      <a:gd name="T6" fmla="*/ 0 60000 65536"/>
                      <a:gd name="T7" fmla="*/ 0 60000 65536"/>
                      <a:gd name="T8" fmla="*/ 0 60000 65536"/>
                      <a:gd name="T9" fmla="*/ 0 w 13"/>
                      <a:gd name="T10" fmla="*/ 0 h 23"/>
                      <a:gd name="T11" fmla="*/ 13 w 13"/>
                      <a:gd name="T12" fmla="*/ 23 h 23"/>
                    </a:gdLst>
                    <a:ahLst/>
                    <a:cxnLst>
                      <a:cxn ang="T6">
                        <a:pos x="T0" y="T1"/>
                      </a:cxn>
                      <a:cxn ang="T7">
                        <a:pos x="T2" y="T3"/>
                      </a:cxn>
                      <a:cxn ang="T8">
                        <a:pos x="T4" y="T5"/>
                      </a:cxn>
                    </a:cxnLst>
                    <a:rect l="T9" t="T10" r="T11" b="T12"/>
                    <a:pathLst>
                      <a:path w="13" h="23">
                        <a:moveTo>
                          <a:pt x="13" y="23"/>
                        </a:moveTo>
                        <a:lnTo>
                          <a:pt x="6" y="1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50" name="Freeform 2560"/>
                  <p:cNvSpPr>
                    <a:spLocks/>
                  </p:cNvSpPr>
                  <p:nvPr/>
                </p:nvSpPr>
                <p:spPr bwMode="auto">
                  <a:xfrm>
                    <a:off x="6150558" y="2159099"/>
                    <a:ext cx="76536" cy="60982"/>
                  </a:xfrm>
                  <a:custGeom>
                    <a:avLst/>
                    <a:gdLst>
                      <a:gd name="T0" fmla="*/ 2147483647 w 19"/>
                      <a:gd name="T1" fmla="*/ 2147483647 h 10"/>
                      <a:gd name="T2" fmla="*/ 2147483647 w 19"/>
                      <a:gd name="T3" fmla="*/ 2147483647 h 10"/>
                      <a:gd name="T4" fmla="*/ 2147483647 w 19"/>
                      <a:gd name="T5" fmla="*/ 0 h 10"/>
                      <a:gd name="T6" fmla="*/ 0 w 19"/>
                      <a:gd name="T7" fmla="*/ 2147483647 h 10"/>
                      <a:gd name="T8" fmla="*/ 0 60000 65536"/>
                      <a:gd name="T9" fmla="*/ 0 60000 65536"/>
                      <a:gd name="T10" fmla="*/ 0 60000 65536"/>
                      <a:gd name="T11" fmla="*/ 0 60000 65536"/>
                      <a:gd name="T12" fmla="*/ 0 w 19"/>
                      <a:gd name="T13" fmla="*/ 0 h 10"/>
                      <a:gd name="T14" fmla="*/ 19 w 19"/>
                      <a:gd name="T15" fmla="*/ 10 h 10"/>
                    </a:gdLst>
                    <a:ahLst/>
                    <a:cxnLst>
                      <a:cxn ang="T8">
                        <a:pos x="T0" y="T1"/>
                      </a:cxn>
                      <a:cxn ang="T9">
                        <a:pos x="T2" y="T3"/>
                      </a:cxn>
                      <a:cxn ang="T10">
                        <a:pos x="T4" y="T5"/>
                      </a:cxn>
                      <a:cxn ang="T11">
                        <a:pos x="T6" y="T7"/>
                      </a:cxn>
                    </a:cxnLst>
                    <a:rect l="T12" t="T13" r="T14" b="T15"/>
                    <a:pathLst>
                      <a:path w="19" h="10">
                        <a:moveTo>
                          <a:pt x="19" y="10"/>
                        </a:moveTo>
                        <a:lnTo>
                          <a:pt x="13" y="3"/>
                        </a:lnTo>
                        <a:lnTo>
                          <a:pt x="6" y="0"/>
                        </a:lnTo>
                        <a:lnTo>
                          <a:pt x="0" y="1"/>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51" name="Freeform 2564"/>
                  <p:cNvSpPr>
                    <a:spLocks/>
                  </p:cNvSpPr>
                  <p:nvPr/>
                </p:nvSpPr>
                <p:spPr bwMode="auto">
                  <a:xfrm>
                    <a:off x="6074022" y="2165197"/>
                    <a:ext cx="76536" cy="153219"/>
                  </a:xfrm>
                  <a:custGeom>
                    <a:avLst/>
                    <a:gdLst>
                      <a:gd name="T0" fmla="*/ 2147483647 w 19"/>
                      <a:gd name="T1" fmla="*/ 0 h 25"/>
                      <a:gd name="T2" fmla="*/ 2147483647 w 19"/>
                      <a:gd name="T3" fmla="*/ 2147483647 h 25"/>
                      <a:gd name="T4" fmla="*/ 2147483647 w 19"/>
                      <a:gd name="T5" fmla="*/ 2147483647 h 25"/>
                      <a:gd name="T6" fmla="*/ 0 w 19"/>
                      <a:gd name="T7" fmla="*/ 2147483647 h 25"/>
                      <a:gd name="T8" fmla="*/ 0 60000 65536"/>
                      <a:gd name="T9" fmla="*/ 0 60000 65536"/>
                      <a:gd name="T10" fmla="*/ 0 60000 65536"/>
                      <a:gd name="T11" fmla="*/ 0 60000 65536"/>
                      <a:gd name="T12" fmla="*/ 0 w 19"/>
                      <a:gd name="T13" fmla="*/ 0 h 25"/>
                      <a:gd name="T14" fmla="*/ 19 w 19"/>
                      <a:gd name="T15" fmla="*/ 25 h 25"/>
                    </a:gdLst>
                    <a:ahLst/>
                    <a:cxnLst>
                      <a:cxn ang="T8">
                        <a:pos x="T0" y="T1"/>
                      </a:cxn>
                      <a:cxn ang="T9">
                        <a:pos x="T2" y="T3"/>
                      </a:cxn>
                      <a:cxn ang="T10">
                        <a:pos x="T4" y="T5"/>
                      </a:cxn>
                      <a:cxn ang="T11">
                        <a:pos x="T6" y="T7"/>
                      </a:cxn>
                    </a:cxnLst>
                    <a:rect l="T12" t="T13" r="T14" b="T15"/>
                    <a:pathLst>
                      <a:path w="19" h="25">
                        <a:moveTo>
                          <a:pt x="19" y="0"/>
                        </a:moveTo>
                        <a:lnTo>
                          <a:pt x="13" y="5"/>
                        </a:lnTo>
                        <a:lnTo>
                          <a:pt x="7" y="13"/>
                        </a:lnTo>
                        <a:lnTo>
                          <a:pt x="0" y="25"/>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52" name="Line 2566"/>
                  <p:cNvSpPr>
                    <a:spLocks noChangeShapeType="1"/>
                  </p:cNvSpPr>
                  <p:nvPr/>
                </p:nvSpPr>
                <p:spPr bwMode="auto">
                  <a:xfrm flipH="1">
                    <a:off x="6049852" y="2318416"/>
                    <a:ext cx="24169" cy="85375"/>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53" name="Line 2568"/>
                  <p:cNvSpPr>
                    <a:spLocks noChangeShapeType="1"/>
                  </p:cNvSpPr>
                  <p:nvPr/>
                </p:nvSpPr>
                <p:spPr bwMode="auto">
                  <a:xfrm flipH="1">
                    <a:off x="6025683" y="2403791"/>
                    <a:ext cx="24169" cy="10367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54" name="Line 2570"/>
                  <p:cNvSpPr>
                    <a:spLocks noChangeShapeType="1"/>
                  </p:cNvSpPr>
                  <p:nvPr/>
                </p:nvSpPr>
                <p:spPr bwMode="auto">
                  <a:xfrm flipH="1">
                    <a:off x="5997486" y="2507462"/>
                    <a:ext cx="28198" cy="115867"/>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55" name="Freeform 2572"/>
                  <p:cNvSpPr>
                    <a:spLocks/>
                  </p:cNvSpPr>
                  <p:nvPr/>
                </p:nvSpPr>
                <p:spPr bwMode="auto">
                  <a:xfrm>
                    <a:off x="5920950" y="2623328"/>
                    <a:ext cx="76536" cy="403247"/>
                  </a:xfrm>
                  <a:custGeom>
                    <a:avLst/>
                    <a:gdLst>
                      <a:gd name="T0" fmla="*/ 2147483647 w 19"/>
                      <a:gd name="T1" fmla="*/ 0 h 66"/>
                      <a:gd name="T2" fmla="*/ 2147483647 w 19"/>
                      <a:gd name="T3" fmla="*/ 2147483647 h 66"/>
                      <a:gd name="T4" fmla="*/ 2147483647 w 19"/>
                      <a:gd name="T5" fmla="*/ 2147483647 h 66"/>
                      <a:gd name="T6" fmla="*/ 0 w 19"/>
                      <a:gd name="T7" fmla="*/ 2147483647 h 66"/>
                      <a:gd name="T8" fmla="*/ 0 60000 65536"/>
                      <a:gd name="T9" fmla="*/ 0 60000 65536"/>
                      <a:gd name="T10" fmla="*/ 0 60000 65536"/>
                      <a:gd name="T11" fmla="*/ 0 60000 65536"/>
                      <a:gd name="T12" fmla="*/ 0 w 19"/>
                      <a:gd name="T13" fmla="*/ 0 h 66"/>
                      <a:gd name="T14" fmla="*/ 19 w 19"/>
                      <a:gd name="T15" fmla="*/ 66 h 66"/>
                    </a:gdLst>
                    <a:ahLst/>
                    <a:cxnLst>
                      <a:cxn ang="T8">
                        <a:pos x="T0" y="T1"/>
                      </a:cxn>
                      <a:cxn ang="T9">
                        <a:pos x="T2" y="T3"/>
                      </a:cxn>
                      <a:cxn ang="T10">
                        <a:pos x="T4" y="T5"/>
                      </a:cxn>
                      <a:cxn ang="T11">
                        <a:pos x="T6" y="T7"/>
                      </a:cxn>
                    </a:cxnLst>
                    <a:rect l="T12" t="T13" r="T14" b="T15"/>
                    <a:pathLst>
                      <a:path w="19" h="66">
                        <a:moveTo>
                          <a:pt x="19" y="0"/>
                        </a:moveTo>
                        <a:lnTo>
                          <a:pt x="13" y="21"/>
                        </a:lnTo>
                        <a:lnTo>
                          <a:pt x="7" y="43"/>
                        </a:lnTo>
                        <a:lnTo>
                          <a:pt x="0" y="66"/>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56" name="Line 2574"/>
                  <p:cNvSpPr>
                    <a:spLocks noChangeShapeType="1"/>
                  </p:cNvSpPr>
                  <p:nvPr/>
                </p:nvSpPr>
                <p:spPr bwMode="auto">
                  <a:xfrm flipH="1">
                    <a:off x="5896780" y="3026575"/>
                    <a:ext cx="24169" cy="14026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57" name="Line 2576"/>
                  <p:cNvSpPr>
                    <a:spLocks noChangeShapeType="1"/>
                  </p:cNvSpPr>
                  <p:nvPr/>
                </p:nvSpPr>
                <p:spPr bwMode="auto">
                  <a:xfrm flipH="1">
                    <a:off x="5796075" y="3545689"/>
                    <a:ext cx="24169" cy="10367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58" name="Freeform 2578"/>
                  <p:cNvSpPr>
                    <a:spLocks/>
                  </p:cNvSpPr>
                  <p:nvPr/>
                </p:nvSpPr>
                <p:spPr bwMode="auto">
                  <a:xfrm>
                    <a:off x="5820244" y="3166835"/>
                    <a:ext cx="76536" cy="378854"/>
                  </a:xfrm>
                  <a:custGeom>
                    <a:avLst/>
                    <a:gdLst>
                      <a:gd name="T0" fmla="*/ 2147483647 w 19"/>
                      <a:gd name="T1" fmla="*/ 0 h 62"/>
                      <a:gd name="T2" fmla="*/ 2147483647 w 19"/>
                      <a:gd name="T3" fmla="*/ 2147483647 h 62"/>
                      <a:gd name="T4" fmla="*/ 2147483647 w 19"/>
                      <a:gd name="T5" fmla="*/ 2147483647 h 62"/>
                      <a:gd name="T6" fmla="*/ 0 w 19"/>
                      <a:gd name="T7" fmla="*/ 2147483647 h 62"/>
                      <a:gd name="T8" fmla="*/ 0 60000 65536"/>
                      <a:gd name="T9" fmla="*/ 0 60000 65536"/>
                      <a:gd name="T10" fmla="*/ 0 60000 65536"/>
                      <a:gd name="T11" fmla="*/ 0 60000 65536"/>
                      <a:gd name="T12" fmla="*/ 0 w 19"/>
                      <a:gd name="T13" fmla="*/ 0 h 62"/>
                      <a:gd name="T14" fmla="*/ 19 w 19"/>
                      <a:gd name="T15" fmla="*/ 62 h 62"/>
                    </a:gdLst>
                    <a:ahLst/>
                    <a:cxnLst>
                      <a:cxn ang="T8">
                        <a:pos x="T0" y="T1"/>
                      </a:cxn>
                      <a:cxn ang="T9">
                        <a:pos x="T2" y="T3"/>
                      </a:cxn>
                      <a:cxn ang="T10">
                        <a:pos x="T4" y="T5"/>
                      </a:cxn>
                      <a:cxn ang="T11">
                        <a:pos x="T6" y="T7"/>
                      </a:cxn>
                    </a:cxnLst>
                    <a:rect l="T12" t="T13" r="T14" b="T15"/>
                    <a:pathLst>
                      <a:path w="19" h="62">
                        <a:moveTo>
                          <a:pt x="19" y="0"/>
                        </a:moveTo>
                        <a:lnTo>
                          <a:pt x="13" y="22"/>
                        </a:lnTo>
                        <a:lnTo>
                          <a:pt x="7" y="43"/>
                        </a:lnTo>
                        <a:lnTo>
                          <a:pt x="0" y="62"/>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59" name="Line 2581"/>
                  <p:cNvSpPr>
                    <a:spLocks noChangeShapeType="1"/>
                  </p:cNvSpPr>
                  <p:nvPr/>
                </p:nvSpPr>
                <p:spPr bwMode="auto">
                  <a:xfrm flipH="1">
                    <a:off x="5771906" y="3649359"/>
                    <a:ext cx="24169" cy="92236"/>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60" name="Line 2583"/>
                  <p:cNvSpPr>
                    <a:spLocks noChangeShapeType="1"/>
                  </p:cNvSpPr>
                  <p:nvPr/>
                </p:nvSpPr>
                <p:spPr bwMode="auto">
                  <a:xfrm flipH="1">
                    <a:off x="5743708" y="3741595"/>
                    <a:ext cx="28198" cy="67081"/>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61" name="Freeform 2585"/>
                  <p:cNvSpPr>
                    <a:spLocks/>
                  </p:cNvSpPr>
                  <p:nvPr/>
                </p:nvSpPr>
                <p:spPr bwMode="auto">
                  <a:xfrm>
                    <a:off x="5667172" y="3808676"/>
                    <a:ext cx="76536" cy="85375"/>
                  </a:xfrm>
                  <a:custGeom>
                    <a:avLst/>
                    <a:gdLst>
                      <a:gd name="T0" fmla="*/ 2147483647 w 19"/>
                      <a:gd name="T1" fmla="*/ 0 h 14"/>
                      <a:gd name="T2" fmla="*/ 2147483647 w 19"/>
                      <a:gd name="T3" fmla="*/ 2147483647 h 14"/>
                      <a:gd name="T4" fmla="*/ 2147483647 w 19"/>
                      <a:gd name="T5" fmla="*/ 2147483647 h 14"/>
                      <a:gd name="T6" fmla="*/ 0 w 19"/>
                      <a:gd name="T7" fmla="*/ 2147483647 h 14"/>
                      <a:gd name="T8" fmla="*/ 0 60000 65536"/>
                      <a:gd name="T9" fmla="*/ 0 60000 65536"/>
                      <a:gd name="T10" fmla="*/ 0 60000 65536"/>
                      <a:gd name="T11" fmla="*/ 0 60000 65536"/>
                      <a:gd name="T12" fmla="*/ 0 w 19"/>
                      <a:gd name="T13" fmla="*/ 0 h 14"/>
                      <a:gd name="T14" fmla="*/ 19 w 19"/>
                      <a:gd name="T15" fmla="*/ 14 h 14"/>
                    </a:gdLst>
                    <a:ahLst/>
                    <a:cxnLst>
                      <a:cxn ang="T8">
                        <a:pos x="T0" y="T1"/>
                      </a:cxn>
                      <a:cxn ang="T9">
                        <a:pos x="T2" y="T3"/>
                      </a:cxn>
                      <a:cxn ang="T10">
                        <a:pos x="T4" y="T5"/>
                      </a:cxn>
                      <a:cxn ang="T11">
                        <a:pos x="T6" y="T7"/>
                      </a:cxn>
                    </a:cxnLst>
                    <a:rect l="T12" t="T13" r="T14" b="T15"/>
                    <a:pathLst>
                      <a:path w="19" h="14">
                        <a:moveTo>
                          <a:pt x="19" y="0"/>
                        </a:moveTo>
                        <a:lnTo>
                          <a:pt x="13" y="8"/>
                        </a:lnTo>
                        <a:lnTo>
                          <a:pt x="7" y="13"/>
                        </a:lnTo>
                        <a:lnTo>
                          <a:pt x="0" y="14"/>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62" name="Freeform 2589"/>
                  <p:cNvSpPr>
                    <a:spLocks/>
                  </p:cNvSpPr>
                  <p:nvPr/>
                </p:nvSpPr>
                <p:spPr bwMode="auto">
                  <a:xfrm>
                    <a:off x="5566467" y="3692047"/>
                    <a:ext cx="100705" cy="202004"/>
                  </a:xfrm>
                  <a:custGeom>
                    <a:avLst/>
                    <a:gdLst>
                      <a:gd name="T0" fmla="*/ 2147483647 w 25"/>
                      <a:gd name="T1" fmla="*/ 2147483647 h 33"/>
                      <a:gd name="T2" fmla="*/ 2147483647 w 25"/>
                      <a:gd name="T3" fmla="*/ 2147483647 h 33"/>
                      <a:gd name="T4" fmla="*/ 2147483647 w 25"/>
                      <a:gd name="T5" fmla="*/ 2147483647 h 33"/>
                      <a:gd name="T6" fmla="*/ 2147483647 w 25"/>
                      <a:gd name="T7" fmla="*/ 2147483647 h 33"/>
                      <a:gd name="T8" fmla="*/ 0 w 25"/>
                      <a:gd name="T9" fmla="*/ 0 h 33"/>
                      <a:gd name="T10" fmla="*/ 0 60000 65536"/>
                      <a:gd name="T11" fmla="*/ 0 60000 65536"/>
                      <a:gd name="T12" fmla="*/ 0 60000 65536"/>
                      <a:gd name="T13" fmla="*/ 0 60000 65536"/>
                      <a:gd name="T14" fmla="*/ 0 60000 65536"/>
                      <a:gd name="T15" fmla="*/ 0 w 25"/>
                      <a:gd name="T16" fmla="*/ 0 h 33"/>
                      <a:gd name="T17" fmla="*/ 25 w 25"/>
                      <a:gd name="T18" fmla="*/ 33 h 33"/>
                    </a:gdLst>
                    <a:ahLst/>
                    <a:cxnLst>
                      <a:cxn ang="T10">
                        <a:pos x="T0" y="T1"/>
                      </a:cxn>
                      <a:cxn ang="T11">
                        <a:pos x="T2" y="T3"/>
                      </a:cxn>
                      <a:cxn ang="T12">
                        <a:pos x="T4" y="T5"/>
                      </a:cxn>
                      <a:cxn ang="T13">
                        <a:pos x="T6" y="T7"/>
                      </a:cxn>
                      <a:cxn ang="T14">
                        <a:pos x="T8" y="T9"/>
                      </a:cxn>
                    </a:cxnLst>
                    <a:rect l="T15" t="T16" r="T17" b="T18"/>
                    <a:pathLst>
                      <a:path w="25" h="33">
                        <a:moveTo>
                          <a:pt x="25" y="33"/>
                        </a:moveTo>
                        <a:lnTo>
                          <a:pt x="19" y="30"/>
                        </a:lnTo>
                        <a:lnTo>
                          <a:pt x="13" y="24"/>
                        </a:lnTo>
                        <a:lnTo>
                          <a:pt x="7" y="14"/>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63" name="Line 2592"/>
                  <p:cNvSpPr>
                    <a:spLocks noChangeShapeType="1"/>
                  </p:cNvSpPr>
                  <p:nvPr/>
                </p:nvSpPr>
                <p:spPr bwMode="auto">
                  <a:xfrm flipH="1" flipV="1">
                    <a:off x="5542297" y="3594475"/>
                    <a:ext cx="24169" cy="97572"/>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64" name="Line 2594"/>
                  <p:cNvSpPr>
                    <a:spLocks noChangeShapeType="1"/>
                  </p:cNvSpPr>
                  <p:nvPr/>
                </p:nvSpPr>
                <p:spPr bwMode="auto">
                  <a:xfrm flipH="1" flipV="1">
                    <a:off x="5518128" y="3478608"/>
                    <a:ext cx="24169" cy="115867"/>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65" name="Freeform 2597"/>
                  <p:cNvSpPr>
                    <a:spLocks/>
                  </p:cNvSpPr>
                  <p:nvPr/>
                </p:nvSpPr>
                <p:spPr bwMode="auto">
                  <a:xfrm>
                    <a:off x="5465761" y="3209523"/>
                    <a:ext cx="52367" cy="269085"/>
                  </a:xfrm>
                  <a:custGeom>
                    <a:avLst/>
                    <a:gdLst>
                      <a:gd name="T0" fmla="*/ 2147483647 w 13"/>
                      <a:gd name="T1" fmla="*/ 2147483647 h 44"/>
                      <a:gd name="T2" fmla="*/ 2147483647 w 13"/>
                      <a:gd name="T3" fmla="*/ 2147483647 h 44"/>
                      <a:gd name="T4" fmla="*/ 0 w 13"/>
                      <a:gd name="T5" fmla="*/ 0 h 44"/>
                      <a:gd name="T6" fmla="*/ 0 60000 65536"/>
                      <a:gd name="T7" fmla="*/ 0 60000 65536"/>
                      <a:gd name="T8" fmla="*/ 0 60000 65536"/>
                      <a:gd name="T9" fmla="*/ 0 w 13"/>
                      <a:gd name="T10" fmla="*/ 0 h 44"/>
                      <a:gd name="T11" fmla="*/ 13 w 13"/>
                      <a:gd name="T12" fmla="*/ 44 h 44"/>
                    </a:gdLst>
                    <a:ahLst/>
                    <a:cxnLst>
                      <a:cxn ang="T6">
                        <a:pos x="T0" y="T1"/>
                      </a:cxn>
                      <a:cxn ang="T7">
                        <a:pos x="T2" y="T3"/>
                      </a:cxn>
                      <a:cxn ang="T8">
                        <a:pos x="T4" y="T5"/>
                      </a:cxn>
                    </a:cxnLst>
                    <a:rect l="T9" t="T10" r="T11" b="T12"/>
                    <a:pathLst>
                      <a:path w="13" h="44">
                        <a:moveTo>
                          <a:pt x="13" y="44"/>
                        </a:moveTo>
                        <a:lnTo>
                          <a:pt x="6" y="23"/>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66" name="Line 2600"/>
                  <p:cNvSpPr>
                    <a:spLocks noChangeShapeType="1"/>
                  </p:cNvSpPr>
                  <p:nvPr/>
                </p:nvSpPr>
                <p:spPr bwMode="auto">
                  <a:xfrm flipH="1" flipV="1">
                    <a:off x="5441592" y="3063165"/>
                    <a:ext cx="24169" cy="146358"/>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67" name="Line 2603"/>
                  <p:cNvSpPr>
                    <a:spLocks noChangeShapeType="1"/>
                  </p:cNvSpPr>
                  <p:nvPr/>
                </p:nvSpPr>
                <p:spPr bwMode="auto">
                  <a:xfrm flipH="1" flipV="1">
                    <a:off x="5417423" y="2916807"/>
                    <a:ext cx="24169" cy="146358"/>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68" name="Line 2607"/>
                  <p:cNvSpPr>
                    <a:spLocks noChangeShapeType="1"/>
                  </p:cNvSpPr>
                  <p:nvPr/>
                </p:nvSpPr>
                <p:spPr bwMode="auto">
                  <a:xfrm flipH="1" flipV="1">
                    <a:off x="5389225" y="2770449"/>
                    <a:ext cx="28198" cy="146358"/>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69" name="Line 2610"/>
                  <p:cNvSpPr>
                    <a:spLocks noChangeShapeType="1"/>
                  </p:cNvSpPr>
                  <p:nvPr/>
                </p:nvSpPr>
                <p:spPr bwMode="auto">
                  <a:xfrm flipH="1" flipV="1">
                    <a:off x="5365056" y="2623328"/>
                    <a:ext cx="24169" cy="14712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70" name="Line 2613"/>
                  <p:cNvSpPr>
                    <a:spLocks noChangeShapeType="1"/>
                  </p:cNvSpPr>
                  <p:nvPr/>
                </p:nvSpPr>
                <p:spPr bwMode="auto">
                  <a:xfrm flipH="1" flipV="1">
                    <a:off x="5340887" y="2483069"/>
                    <a:ext cx="24169" cy="14026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71" name="Line 2616"/>
                  <p:cNvSpPr>
                    <a:spLocks noChangeShapeType="1"/>
                  </p:cNvSpPr>
                  <p:nvPr/>
                </p:nvSpPr>
                <p:spPr bwMode="auto">
                  <a:xfrm flipH="1" flipV="1">
                    <a:off x="5312689" y="2355005"/>
                    <a:ext cx="28198" cy="128063"/>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72" name="Line 2618"/>
                  <p:cNvSpPr>
                    <a:spLocks noChangeShapeType="1"/>
                  </p:cNvSpPr>
                  <p:nvPr/>
                </p:nvSpPr>
                <p:spPr bwMode="auto">
                  <a:xfrm flipH="1" flipV="1">
                    <a:off x="5288520" y="2238376"/>
                    <a:ext cx="24169" cy="116629"/>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73" name="Line 2620"/>
                  <p:cNvSpPr>
                    <a:spLocks noChangeShapeType="1"/>
                  </p:cNvSpPr>
                  <p:nvPr/>
                </p:nvSpPr>
                <p:spPr bwMode="auto">
                  <a:xfrm flipH="1" flipV="1">
                    <a:off x="5264350" y="2140804"/>
                    <a:ext cx="24169" cy="97572"/>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74" name="Freeform 2622"/>
                  <p:cNvSpPr>
                    <a:spLocks/>
                  </p:cNvSpPr>
                  <p:nvPr/>
                </p:nvSpPr>
                <p:spPr bwMode="auto">
                  <a:xfrm>
                    <a:off x="5211984" y="1994446"/>
                    <a:ext cx="52367" cy="146358"/>
                  </a:xfrm>
                  <a:custGeom>
                    <a:avLst/>
                    <a:gdLst>
                      <a:gd name="T0" fmla="*/ 2147483647 w 13"/>
                      <a:gd name="T1" fmla="*/ 2147483647 h 24"/>
                      <a:gd name="T2" fmla="*/ 2147483647 w 13"/>
                      <a:gd name="T3" fmla="*/ 2147483647 h 24"/>
                      <a:gd name="T4" fmla="*/ 0 w 13"/>
                      <a:gd name="T5" fmla="*/ 0 h 24"/>
                      <a:gd name="T6" fmla="*/ 0 60000 65536"/>
                      <a:gd name="T7" fmla="*/ 0 60000 65536"/>
                      <a:gd name="T8" fmla="*/ 0 60000 65536"/>
                      <a:gd name="T9" fmla="*/ 0 w 13"/>
                      <a:gd name="T10" fmla="*/ 0 h 24"/>
                      <a:gd name="T11" fmla="*/ 13 w 13"/>
                      <a:gd name="T12" fmla="*/ 24 h 24"/>
                    </a:gdLst>
                    <a:ahLst/>
                    <a:cxnLst>
                      <a:cxn ang="T6">
                        <a:pos x="T0" y="T1"/>
                      </a:cxn>
                      <a:cxn ang="T7">
                        <a:pos x="T2" y="T3"/>
                      </a:cxn>
                      <a:cxn ang="T8">
                        <a:pos x="T4" y="T5"/>
                      </a:cxn>
                    </a:cxnLst>
                    <a:rect l="T9" t="T10" r="T11" b="T12"/>
                    <a:pathLst>
                      <a:path w="13" h="24">
                        <a:moveTo>
                          <a:pt x="13" y="24"/>
                        </a:moveTo>
                        <a:lnTo>
                          <a:pt x="6" y="1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75" name="Freeform 2625"/>
                  <p:cNvSpPr>
                    <a:spLocks/>
                  </p:cNvSpPr>
                  <p:nvPr/>
                </p:nvSpPr>
                <p:spPr bwMode="auto">
                  <a:xfrm>
                    <a:off x="5135448" y="1939562"/>
                    <a:ext cx="76536" cy="54884"/>
                  </a:xfrm>
                  <a:custGeom>
                    <a:avLst/>
                    <a:gdLst>
                      <a:gd name="T0" fmla="*/ 2147483647 w 19"/>
                      <a:gd name="T1" fmla="*/ 2147483647 h 9"/>
                      <a:gd name="T2" fmla="*/ 2147483647 w 19"/>
                      <a:gd name="T3" fmla="*/ 2147483647 h 9"/>
                      <a:gd name="T4" fmla="*/ 2147483647 w 19"/>
                      <a:gd name="T5" fmla="*/ 0 h 9"/>
                      <a:gd name="T6" fmla="*/ 0 w 19"/>
                      <a:gd name="T7" fmla="*/ 2147483647 h 9"/>
                      <a:gd name="T8" fmla="*/ 0 60000 65536"/>
                      <a:gd name="T9" fmla="*/ 0 60000 65536"/>
                      <a:gd name="T10" fmla="*/ 0 60000 65536"/>
                      <a:gd name="T11" fmla="*/ 0 60000 65536"/>
                      <a:gd name="T12" fmla="*/ 0 w 19"/>
                      <a:gd name="T13" fmla="*/ 0 h 9"/>
                      <a:gd name="T14" fmla="*/ 19 w 19"/>
                      <a:gd name="T15" fmla="*/ 9 h 9"/>
                    </a:gdLst>
                    <a:ahLst/>
                    <a:cxnLst>
                      <a:cxn ang="T8">
                        <a:pos x="T0" y="T1"/>
                      </a:cxn>
                      <a:cxn ang="T9">
                        <a:pos x="T2" y="T3"/>
                      </a:cxn>
                      <a:cxn ang="T10">
                        <a:pos x="T4" y="T5"/>
                      </a:cxn>
                      <a:cxn ang="T11">
                        <a:pos x="T6" y="T7"/>
                      </a:cxn>
                    </a:cxnLst>
                    <a:rect l="T12" t="T13" r="T14" b="T15"/>
                    <a:pathLst>
                      <a:path w="19" h="9">
                        <a:moveTo>
                          <a:pt x="19" y="9"/>
                        </a:moveTo>
                        <a:lnTo>
                          <a:pt x="13" y="3"/>
                        </a:lnTo>
                        <a:lnTo>
                          <a:pt x="7" y="0"/>
                        </a:lnTo>
                        <a:lnTo>
                          <a:pt x="0" y="1"/>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76" name="Freeform 2629"/>
                  <p:cNvSpPr>
                    <a:spLocks/>
                  </p:cNvSpPr>
                  <p:nvPr/>
                </p:nvSpPr>
                <p:spPr bwMode="auto">
                  <a:xfrm>
                    <a:off x="5058911" y="1945660"/>
                    <a:ext cx="76536" cy="146358"/>
                  </a:xfrm>
                  <a:custGeom>
                    <a:avLst/>
                    <a:gdLst>
                      <a:gd name="T0" fmla="*/ 2147483647 w 19"/>
                      <a:gd name="T1" fmla="*/ 0 h 24"/>
                      <a:gd name="T2" fmla="*/ 2147483647 w 19"/>
                      <a:gd name="T3" fmla="*/ 2147483647 h 24"/>
                      <a:gd name="T4" fmla="*/ 2147483647 w 19"/>
                      <a:gd name="T5" fmla="*/ 2147483647 h 24"/>
                      <a:gd name="T6" fmla="*/ 0 w 19"/>
                      <a:gd name="T7" fmla="*/ 2147483647 h 24"/>
                      <a:gd name="T8" fmla="*/ 0 60000 65536"/>
                      <a:gd name="T9" fmla="*/ 0 60000 65536"/>
                      <a:gd name="T10" fmla="*/ 0 60000 65536"/>
                      <a:gd name="T11" fmla="*/ 0 60000 65536"/>
                      <a:gd name="T12" fmla="*/ 0 w 19"/>
                      <a:gd name="T13" fmla="*/ 0 h 24"/>
                      <a:gd name="T14" fmla="*/ 19 w 19"/>
                      <a:gd name="T15" fmla="*/ 24 h 24"/>
                    </a:gdLst>
                    <a:ahLst/>
                    <a:cxnLst>
                      <a:cxn ang="T8">
                        <a:pos x="T0" y="T1"/>
                      </a:cxn>
                      <a:cxn ang="T9">
                        <a:pos x="T2" y="T3"/>
                      </a:cxn>
                      <a:cxn ang="T10">
                        <a:pos x="T4" y="T5"/>
                      </a:cxn>
                      <a:cxn ang="T11">
                        <a:pos x="T6" y="T7"/>
                      </a:cxn>
                    </a:cxnLst>
                    <a:rect l="T12" t="T13" r="T14" b="T15"/>
                    <a:pathLst>
                      <a:path w="19" h="24">
                        <a:moveTo>
                          <a:pt x="19" y="0"/>
                        </a:moveTo>
                        <a:lnTo>
                          <a:pt x="13" y="5"/>
                        </a:lnTo>
                        <a:lnTo>
                          <a:pt x="7" y="13"/>
                        </a:lnTo>
                        <a:lnTo>
                          <a:pt x="0" y="24"/>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77" name="Line 2631"/>
                  <p:cNvSpPr>
                    <a:spLocks noChangeShapeType="1"/>
                  </p:cNvSpPr>
                  <p:nvPr/>
                </p:nvSpPr>
                <p:spPr bwMode="auto">
                  <a:xfrm flipH="1">
                    <a:off x="5034742" y="2092018"/>
                    <a:ext cx="24169" cy="91474"/>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78" name="Line 2633"/>
                  <p:cNvSpPr>
                    <a:spLocks noChangeShapeType="1"/>
                  </p:cNvSpPr>
                  <p:nvPr/>
                </p:nvSpPr>
                <p:spPr bwMode="auto">
                  <a:xfrm flipH="1">
                    <a:off x="5010573" y="2183492"/>
                    <a:ext cx="24169" cy="104433"/>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79" name="Line 2635"/>
                  <p:cNvSpPr>
                    <a:spLocks noChangeShapeType="1"/>
                  </p:cNvSpPr>
                  <p:nvPr/>
                </p:nvSpPr>
                <p:spPr bwMode="auto">
                  <a:xfrm flipH="1">
                    <a:off x="4982375" y="2287925"/>
                    <a:ext cx="28198" cy="115867"/>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80" name="Freeform 2637"/>
                  <p:cNvSpPr>
                    <a:spLocks/>
                  </p:cNvSpPr>
                  <p:nvPr/>
                </p:nvSpPr>
                <p:spPr bwMode="auto">
                  <a:xfrm>
                    <a:off x="4909867" y="2403791"/>
                    <a:ext cx="72508" cy="403247"/>
                  </a:xfrm>
                  <a:custGeom>
                    <a:avLst/>
                    <a:gdLst>
                      <a:gd name="T0" fmla="*/ 2147483647 w 18"/>
                      <a:gd name="T1" fmla="*/ 0 h 66"/>
                      <a:gd name="T2" fmla="*/ 2147483647 w 18"/>
                      <a:gd name="T3" fmla="*/ 2147483647 h 66"/>
                      <a:gd name="T4" fmla="*/ 2147483647 w 18"/>
                      <a:gd name="T5" fmla="*/ 2147483647 h 66"/>
                      <a:gd name="T6" fmla="*/ 0 w 18"/>
                      <a:gd name="T7" fmla="*/ 2147483647 h 66"/>
                      <a:gd name="T8" fmla="*/ 0 60000 65536"/>
                      <a:gd name="T9" fmla="*/ 0 60000 65536"/>
                      <a:gd name="T10" fmla="*/ 0 60000 65536"/>
                      <a:gd name="T11" fmla="*/ 0 60000 65536"/>
                      <a:gd name="T12" fmla="*/ 0 w 18"/>
                      <a:gd name="T13" fmla="*/ 0 h 66"/>
                      <a:gd name="T14" fmla="*/ 18 w 18"/>
                      <a:gd name="T15" fmla="*/ 66 h 66"/>
                    </a:gdLst>
                    <a:ahLst/>
                    <a:cxnLst>
                      <a:cxn ang="T8">
                        <a:pos x="T0" y="T1"/>
                      </a:cxn>
                      <a:cxn ang="T9">
                        <a:pos x="T2" y="T3"/>
                      </a:cxn>
                      <a:cxn ang="T10">
                        <a:pos x="T4" y="T5"/>
                      </a:cxn>
                      <a:cxn ang="T11">
                        <a:pos x="T6" y="T7"/>
                      </a:cxn>
                    </a:cxnLst>
                    <a:rect l="T12" t="T13" r="T14" b="T15"/>
                    <a:pathLst>
                      <a:path w="18" h="66">
                        <a:moveTo>
                          <a:pt x="18" y="0"/>
                        </a:moveTo>
                        <a:lnTo>
                          <a:pt x="12" y="21"/>
                        </a:lnTo>
                        <a:lnTo>
                          <a:pt x="6" y="43"/>
                        </a:lnTo>
                        <a:lnTo>
                          <a:pt x="0" y="66"/>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81" name="Line 2639"/>
                  <p:cNvSpPr>
                    <a:spLocks noChangeShapeType="1"/>
                  </p:cNvSpPr>
                  <p:nvPr/>
                </p:nvSpPr>
                <p:spPr bwMode="auto">
                  <a:xfrm flipH="1">
                    <a:off x="4881670" y="2807038"/>
                    <a:ext cx="28198" cy="14026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82" name="Line 2641"/>
                  <p:cNvSpPr>
                    <a:spLocks noChangeShapeType="1"/>
                  </p:cNvSpPr>
                  <p:nvPr/>
                </p:nvSpPr>
                <p:spPr bwMode="auto">
                  <a:xfrm flipH="1">
                    <a:off x="4780965" y="3326152"/>
                    <a:ext cx="24169" cy="10367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83" name="Freeform 2643"/>
                  <p:cNvSpPr>
                    <a:spLocks/>
                  </p:cNvSpPr>
                  <p:nvPr/>
                </p:nvSpPr>
                <p:spPr bwMode="auto">
                  <a:xfrm>
                    <a:off x="4805134" y="2947298"/>
                    <a:ext cx="76536" cy="378854"/>
                  </a:xfrm>
                  <a:custGeom>
                    <a:avLst/>
                    <a:gdLst>
                      <a:gd name="T0" fmla="*/ 2147483647 w 19"/>
                      <a:gd name="T1" fmla="*/ 0 h 62"/>
                      <a:gd name="T2" fmla="*/ 2147483647 w 19"/>
                      <a:gd name="T3" fmla="*/ 2147483647 h 62"/>
                      <a:gd name="T4" fmla="*/ 2147483647 w 19"/>
                      <a:gd name="T5" fmla="*/ 2147483647 h 62"/>
                      <a:gd name="T6" fmla="*/ 0 w 19"/>
                      <a:gd name="T7" fmla="*/ 2147483647 h 62"/>
                      <a:gd name="T8" fmla="*/ 0 60000 65536"/>
                      <a:gd name="T9" fmla="*/ 0 60000 65536"/>
                      <a:gd name="T10" fmla="*/ 0 60000 65536"/>
                      <a:gd name="T11" fmla="*/ 0 60000 65536"/>
                      <a:gd name="T12" fmla="*/ 0 w 19"/>
                      <a:gd name="T13" fmla="*/ 0 h 62"/>
                      <a:gd name="T14" fmla="*/ 19 w 19"/>
                      <a:gd name="T15" fmla="*/ 62 h 62"/>
                    </a:gdLst>
                    <a:ahLst/>
                    <a:cxnLst>
                      <a:cxn ang="T8">
                        <a:pos x="T0" y="T1"/>
                      </a:cxn>
                      <a:cxn ang="T9">
                        <a:pos x="T2" y="T3"/>
                      </a:cxn>
                      <a:cxn ang="T10">
                        <a:pos x="T4" y="T5"/>
                      </a:cxn>
                      <a:cxn ang="T11">
                        <a:pos x="T6" y="T7"/>
                      </a:cxn>
                    </a:cxnLst>
                    <a:rect l="T12" t="T13" r="T14" b="T15"/>
                    <a:pathLst>
                      <a:path w="19" h="62">
                        <a:moveTo>
                          <a:pt x="19" y="0"/>
                        </a:moveTo>
                        <a:lnTo>
                          <a:pt x="13" y="22"/>
                        </a:lnTo>
                        <a:lnTo>
                          <a:pt x="7" y="43"/>
                        </a:lnTo>
                        <a:lnTo>
                          <a:pt x="0" y="62"/>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84" name="Line 2646"/>
                  <p:cNvSpPr>
                    <a:spLocks noChangeShapeType="1"/>
                  </p:cNvSpPr>
                  <p:nvPr/>
                </p:nvSpPr>
                <p:spPr bwMode="auto">
                  <a:xfrm flipH="1">
                    <a:off x="4756795" y="3429822"/>
                    <a:ext cx="24169" cy="85375"/>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85" name="Line 2648"/>
                  <p:cNvSpPr>
                    <a:spLocks noChangeShapeType="1"/>
                  </p:cNvSpPr>
                  <p:nvPr/>
                </p:nvSpPr>
                <p:spPr bwMode="auto">
                  <a:xfrm flipH="1">
                    <a:off x="4728598" y="3515197"/>
                    <a:ext cx="28198" cy="73179"/>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86" name="Freeform 2650"/>
                  <p:cNvSpPr>
                    <a:spLocks/>
                  </p:cNvSpPr>
                  <p:nvPr/>
                </p:nvSpPr>
                <p:spPr bwMode="auto">
                  <a:xfrm>
                    <a:off x="4656090" y="3588376"/>
                    <a:ext cx="72508" cy="85375"/>
                  </a:xfrm>
                  <a:custGeom>
                    <a:avLst/>
                    <a:gdLst>
                      <a:gd name="T0" fmla="*/ 2147483647 w 18"/>
                      <a:gd name="T1" fmla="*/ 0 h 14"/>
                      <a:gd name="T2" fmla="*/ 2147483647 w 18"/>
                      <a:gd name="T3" fmla="*/ 2147483647 h 14"/>
                      <a:gd name="T4" fmla="*/ 2147483647 w 18"/>
                      <a:gd name="T5" fmla="*/ 2147483647 h 14"/>
                      <a:gd name="T6" fmla="*/ 0 w 18"/>
                      <a:gd name="T7" fmla="*/ 2147483647 h 14"/>
                      <a:gd name="T8" fmla="*/ 0 60000 65536"/>
                      <a:gd name="T9" fmla="*/ 0 60000 65536"/>
                      <a:gd name="T10" fmla="*/ 0 60000 65536"/>
                      <a:gd name="T11" fmla="*/ 0 60000 65536"/>
                      <a:gd name="T12" fmla="*/ 0 w 18"/>
                      <a:gd name="T13" fmla="*/ 0 h 14"/>
                      <a:gd name="T14" fmla="*/ 18 w 18"/>
                      <a:gd name="T15" fmla="*/ 14 h 14"/>
                    </a:gdLst>
                    <a:ahLst/>
                    <a:cxnLst>
                      <a:cxn ang="T8">
                        <a:pos x="T0" y="T1"/>
                      </a:cxn>
                      <a:cxn ang="T9">
                        <a:pos x="T2" y="T3"/>
                      </a:cxn>
                      <a:cxn ang="T10">
                        <a:pos x="T4" y="T5"/>
                      </a:cxn>
                      <a:cxn ang="T11">
                        <a:pos x="T6" y="T7"/>
                      </a:cxn>
                    </a:cxnLst>
                    <a:rect l="T12" t="T13" r="T14" b="T15"/>
                    <a:pathLst>
                      <a:path w="18" h="14">
                        <a:moveTo>
                          <a:pt x="18" y="0"/>
                        </a:moveTo>
                        <a:lnTo>
                          <a:pt x="12" y="8"/>
                        </a:lnTo>
                        <a:lnTo>
                          <a:pt x="6" y="13"/>
                        </a:lnTo>
                        <a:lnTo>
                          <a:pt x="0" y="14"/>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87" name="Line 2659"/>
                  <p:cNvSpPr>
                    <a:spLocks noChangeShapeType="1"/>
                  </p:cNvSpPr>
                  <p:nvPr/>
                </p:nvSpPr>
                <p:spPr bwMode="auto">
                  <a:xfrm flipH="1" flipV="1">
                    <a:off x="4503018" y="3259071"/>
                    <a:ext cx="24169" cy="115867"/>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88" name="Freeform 2662"/>
                  <p:cNvSpPr>
                    <a:spLocks/>
                  </p:cNvSpPr>
                  <p:nvPr/>
                </p:nvSpPr>
                <p:spPr bwMode="auto">
                  <a:xfrm>
                    <a:off x="4450651" y="2989986"/>
                    <a:ext cx="52367" cy="269085"/>
                  </a:xfrm>
                  <a:custGeom>
                    <a:avLst/>
                    <a:gdLst>
                      <a:gd name="T0" fmla="*/ 2147483647 w 13"/>
                      <a:gd name="T1" fmla="*/ 2147483647 h 44"/>
                      <a:gd name="T2" fmla="*/ 2147483647 w 13"/>
                      <a:gd name="T3" fmla="*/ 2147483647 h 44"/>
                      <a:gd name="T4" fmla="*/ 0 w 13"/>
                      <a:gd name="T5" fmla="*/ 0 h 44"/>
                      <a:gd name="T6" fmla="*/ 0 60000 65536"/>
                      <a:gd name="T7" fmla="*/ 0 60000 65536"/>
                      <a:gd name="T8" fmla="*/ 0 60000 65536"/>
                      <a:gd name="T9" fmla="*/ 0 w 13"/>
                      <a:gd name="T10" fmla="*/ 0 h 44"/>
                      <a:gd name="T11" fmla="*/ 13 w 13"/>
                      <a:gd name="T12" fmla="*/ 44 h 44"/>
                    </a:gdLst>
                    <a:ahLst/>
                    <a:cxnLst>
                      <a:cxn ang="T6">
                        <a:pos x="T0" y="T1"/>
                      </a:cxn>
                      <a:cxn ang="T7">
                        <a:pos x="T2" y="T3"/>
                      </a:cxn>
                      <a:cxn ang="T8">
                        <a:pos x="T4" y="T5"/>
                      </a:cxn>
                    </a:cxnLst>
                    <a:rect l="T9" t="T10" r="T11" b="T12"/>
                    <a:pathLst>
                      <a:path w="13" h="44">
                        <a:moveTo>
                          <a:pt x="13" y="44"/>
                        </a:moveTo>
                        <a:lnTo>
                          <a:pt x="7" y="23"/>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89" name="Line 2665"/>
                  <p:cNvSpPr>
                    <a:spLocks noChangeShapeType="1"/>
                  </p:cNvSpPr>
                  <p:nvPr/>
                </p:nvSpPr>
                <p:spPr bwMode="auto">
                  <a:xfrm flipH="1" flipV="1">
                    <a:off x="4426482" y="2843628"/>
                    <a:ext cx="24169" cy="146358"/>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90" name="Line 2668"/>
                  <p:cNvSpPr>
                    <a:spLocks noChangeShapeType="1"/>
                  </p:cNvSpPr>
                  <p:nvPr/>
                </p:nvSpPr>
                <p:spPr bwMode="auto">
                  <a:xfrm flipH="1" flipV="1">
                    <a:off x="4402312" y="2696507"/>
                    <a:ext cx="24169" cy="14712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91" name="Freeform 2672"/>
                  <p:cNvSpPr>
                    <a:spLocks/>
                  </p:cNvSpPr>
                  <p:nvPr/>
                </p:nvSpPr>
                <p:spPr bwMode="auto">
                  <a:xfrm>
                    <a:off x="4249240" y="1915169"/>
                    <a:ext cx="153072" cy="781338"/>
                  </a:xfrm>
                  <a:custGeom>
                    <a:avLst/>
                    <a:gdLst>
                      <a:gd name="T0" fmla="*/ 2147483647 w 38"/>
                      <a:gd name="T1" fmla="*/ 2147483647 h 128"/>
                      <a:gd name="T2" fmla="*/ 2147483647 w 38"/>
                      <a:gd name="T3" fmla="*/ 2147483647 h 128"/>
                      <a:gd name="T4" fmla="*/ 2147483647 w 38"/>
                      <a:gd name="T5" fmla="*/ 2147483647 h 128"/>
                      <a:gd name="T6" fmla="*/ 2147483647 w 38"/>
                      <a:gd name="T7" fmla="*/ 2147483647 h 128"/>
                      <a:gd name="T8" fmla="*/ 2147483647 w 38"/>
                      <a:gd name="T9" fmla="*/ 2147483647 h 128"/>
                      <a:gd name="T10" fmla="*/ 2147483647 w 38"/>
                      <a:gd name="T11" fmla="*/ 2147483647 h 128"/>
                      <a:gd name="T12" fmla="*/ 0 w 38"/>
                      <a:gd name="T13" fmla="*/ 0 h 128"/>
                      <a:gd name="T14" fmla="*/ 0 60000 65536"/>
                      <a:gd name="T15" fmla="*/ 0 60000 65536"/>
                      <a:gd name="T16" fmla="*/ 0 60000 65536"/>
                      <a:gd name="T17" fmla="*/ 0 60000 65536"/>
                      <a:gd name="T18" fmla="*/ 0 60000 65536"/>
                      <a:gd name="T19" fmla="*/ 0 60000 65536"/>
                      <a:gd name="T20" fmla="*/ 0 60000 65536"/>
                      <a:gd name="T21" fmla="*/ 0 w 38"/>
                      <a:gd name="T22" fmla="*/ 0 h 128"/>
                      <a:gd name="T23" fmla="*/ 38 w 38"/>
                      <a:gd name="T24" fmla="*/ 128 h 1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8" h="128">
                        <a:moveTo>
                          <a:pt x="38" y="128"/>
                        </a:moveTo>
                        <a:lnTo>
                          <a:pt x="31" y="103"/>
                        </a:lnTo>
                        <a:lnTo>
                          <a:pt x="25" y="79"/>
                        </a:lnTo>
                        <a:lnTo>
                          <a:pt x="19" y="56"/>
                        </a:lnTo>
                        <a:lnTo>
                          <a:pt x="12" y="35"/>
                        </a:lnTo>
                        <a:lnTo>
                          <a:pt x="6" y="17"/>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92" name="Freeform 2674"/>
                  <p:cNvSpPr>
                    <a:spLocks/>
                  </p:cNvSpPr>
                  <p:nvPr/>
                </p:nvSpPr>
                <p:spPr bwMode="auto">
                  <a:xfrm>
                    <a:off x="4120337" y="1719263"/>
                    <a:ext cx="128903" cy="195906"/>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2147483647 w 32"/>
                      <a:gd name="T9" fmla="*/ 0 h 32"/>
                      <a:gd name="T10" fmla="*/ 0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32" y="32"/>
                        </a:moveTo>
                        <a:lnTo>
                          <a:pt x="26" y="19"/>
                        </a:lnTo>
                        <a:lnTo>
                          <a:pt x="19" y="9"/>
                        </a:lnTo>
                        <a:lnTo>
                          <a:pt x="13" y="3"/>
                        </a:lnTo>
                        <a:lnTo>
                          <a:pt x="7" y="0"/>
                        </a:lnTo>
                        <a:lnTo>
                          <a:pt x="0" y="1"/>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93" name="Freeform 2676"/>
                  <p:cNvSpPr>
                    <a:spLocks/>
                  </p:cNvSpPr>
                  <p:nvPr/>
                </p:nvSpPr>
                <p:spPr bwMode="auto">
                  <a:xfrm>
                    <a:off x="3995463" y="1725361"/>
                    <a:ext cx="124875" cy="342264"/>
                  </a:xfrm>
                  <a:custGeom>
                    <a:avLst/>
                    <a:gdLst>
                      <a:gd name="T0" fmla="*/ 2147483647 w 31"/>
                      <a:gd name="T1" fmla="*/ 0 h 56"/>
                      <a:gd name="T2" fmla="*/ 2147483647 w 31"/>
                      <a:gd name="T3" fmla="*/ 2147483647 h 56"/>
                      <a:gd name="T4" fmla="*/ 2147483647 w 31"/>
                      <a:gd name="T5" fmla="*/ 2147483647 h 56"/>
                      <a:gd name="T6" fmla="*/ 2147483647 w 31"/>
                      <a:gd name="T7" fmla="*/ 2147483647 h 56"/>
                      <a:gd name="T8" fmla="*/ 2147483647 w 31"/>
                      <a:gd name="T9" fmla="*/ 2147483647 h 56"/>
                      <a:gd name="T10" fmla="*/ 0 w 31"/>
                      <a:gd name="T11" fmla="*/ 2147483647 h 56"/>
                      <a:gd name="T12" fmla="*/ 0 60000 65536"/>
                      <a:gd name="T13" fmla="*/ 0 60000 65536"/>
                      <a:gd name="T14" fmla="*/ 0 60000 65536"/>
                      <a:gd name="T15" fmla="*/ 0 60000 65536"/>
                      <a:gd name="T16" fmla="*/ 0 60000 65536"/>
                      <a:gd name="T17" fmla="*/ 0 60000 65536"/>
                      <a:gd name="T18" fmla="*/ 0 w 31"/>
                      <a:gd name="T19" fmla="*/ 0 h 56"/>
                      <a:gd name="T20" fmla="*/ 31 w 31"/>
                      <a:gd name="T21" fmla="*/ 56 h 56"/>
                    </a:gdLst>
                    <a:ahLst/>
                    <a:cxnLst>
                      <a:cxn ang="T12">
                        <a:pos x="T0" y="T1"/>
                      </a:cxn>
                      <a:cxn ang="T13">
                        <a:pos x="T2" y="T3"/>
                      </a:cxn>
                      <a:cxn ang="T14">
                        <a:pos x="T4" y="T5"/>
                      </a:cxn>
                      <a:cxn ang="T15">
                        <a:pos x="T6" y="T7"/>
                      </a:cxn>
                      <a:cxn ang="T16">
                        <a:pos x="T8" y="T9"/>
                      </a:cxn>
                      <a:cxn ang="T17">
                        <a:pos x="T10" y="T11"/>
                      </a:cxn>
                    </a:cxnLst>
                    <a:rect l="T18" t="T19" r="T20" b="T21"/>
                    <a:pathLst>
                      <a:path w="31" h="56">
                        <a:moveTo>
                          <a:pt x="31" y="0"/>
                        </a:moveTo>
                        <a:lnTo>
                          <a:pt x="25" y="4"/>
                        </a:lnTo>
                        <a:lnTo>
                          <a:pt x="19" y="13"/>
                        </a:lnTo>
                        <a:lnTo>
                          <a:pt x="12" y="24"/>
                        </a:lnTo>
                        <a:lnTo>
                          <a:pt x="6" y="38"/>
                        </a:lnTo>
                        <a:lnTo>
                          <a:pt x="0" y="56"/>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94" name="Freeform 2678"/>
                  <p:cNvSpPr>
                    <a:spLocks/>
                  </p:cNvSpPr>
                  <p:nvPr/>
                </p:nvSpPr>
                <p:spPr bwMode="auto">
                  <a:xfrm>
                    <a:off x="3894757" y="2067625"/>
                    <a:ext cx="100705" cy="519113"/>
                  </a:xfrm>
                  <a:custGeom>
                    <a:avLst/>
                    <a:gdLst>
                      <a:gd name="T0" fmla="*/ 2147483647 w 25"/>
                      <a:gd name="T1" fmla="*/ 0 h 85"/>
                      <a:gd name="T2" fmla="*/ 2147483647 w 25"/>
                      <a:gd name="T3" fmla="*/ 2147483647 h 85"/>
                      <a:gd name="T4" fmla="*/ 2147483647 w 25"/>
                      <a:gd name="T5" fmla="*/ 2147483647 h 85"/>
                      <a:gd name="T6" fmla="*/ 2147483647 w 25"/>
                      <a:gd name="T7" fmla="*/ 2147483647 h 85"/>
                      <a:gd name="T8" fmla="*/ 0 w 25"/>
                      <a:gd name="T9" fmla="*/ 2147483647 h 85"/>
                      <a:gd name="T10" fmla="*/ 0 60000 65536"/>
                      <a:gd name="T11" fmla="*/ 0 60000 65536"/>
                      <a:gd name="T12" fmla="*/ 0 60000 65536"/>
                      <a:gd name="T13" fmla="*/ 0 60000 65536"/>
                      <a:gd name="T14" fmla="*/ 0 60000 65536"/>
                      <a:gd name="T15" fmla="*/ 0 w 25"/>
                      <a:gd name="T16" fmla="*/ 0 h 85"/>
                      <a:gd name="T17" fmla="*/ 25 w 25"/>
                      <a:gd name="T18" fmla="*/ 85 h 85"/>
                    </a:gdLst>
                    <a:ahLst/>
                    <a:cxnLst>
                      <a:cxn ang="T10">
                        <a:pos x="T0" y="T1"/>
                      </a:cxn>
                      <a:cxn ang="T11">
                        <a:pos x="T2" y="T3"/>
                      </a:cxn>
                      <a:cxn ang="T12">
                        <a:pos x="T4" y="T5"/>
                      </a:cxn>
                      <a:cxn ang="T13">
                        <a:pos x="T6" y="T7"/>
                      </a:cxn>
                      <a:cxn ang="T14">
                        <a:pos x="T8" y="T9"/>
                      </a:cxn>
                    </a:cxnLst>
                    <a:rect l="T15" t="T16" r="T17" b="T18"/>
                    <a:pathLst>
                      <a:path w="25" h="85">
                        <a:moveTo>
                          <a:pt x="25" y="0"/>
                        </a:moveTo>
                        <a:lnTo>
                          <a:pt x="19" y="19"/>
                        </a:lnTo>
                        <a:lnTo>
                          <a:pt x="12" y="40"/>
                        </a:lnTo>
                        <a:lnTo>
                          <a:pt x="6" y="62"/>
                        </a:lnTo>
                        <a:lnTo>
                          <a:pt x="0" y="85"/>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grpSp>
          </p:grpSp>
          <p:sp>
            <p:nvSpPr>
              <p:cNvPr id="2317" name="Line 2679"/>
              <p:cNvSpPr>
                <a:spLocks noChangeShapeType="1"/>
              </p:cNvSpPr>
              <p:nvPr/>
            </p:nvSpPr>
            <p:spPr bwMode="auto">
              <a:xfrm flipH="1">
                <a:off x="3761826" y="3081459"/>
                <a:ext cx="112790" cy="7927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18" name="Line 2680"/>
              <p:cNvSpPr>
                <a:spLocks noChangeShapeType="1"/>
              </p:cNvSpPr>
              <p:nvPr/>
            </p:nvSpPr>
            <p:spPr bwMode="auto">
              <a:xfrm flipV="1">
                <a:off x="3806137" y="2586739"/>
                <a:ext cx="88621" cy="10976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19" name="Line 2681"/>
              <p:cNvSpPr>
                <a:spLocks noChangeShapeType="1"/>
              </p:cNvSpPr>
              <p:nvPr/>
            </p:nvSpPr>
            <p:spPr bwMode="auto">
              <a:xfrm flipH="1">
                <a:off x="3661121" y="3160737"/>
                <a:ext cx="100705" cy="6708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20" name="Line 2682"/>
              <p:cNvSpPr>
                <a:spLocks noChangeShapeType="1"/>
              </p:cNvSpPr>
              <p:nvPr/>
            </p:nvSpPr>
            <p:spPr bwMode="auto">
              <a:xfrm flipV="1">
                <a:off x="3721544" y="2696507"/>
                <a:ext cx="84593" cy="11662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21" name="Line 2683"/>
              <p:cNvSpPr>
                <a:spLocks noChangeShapeType="1"/>
              </p:cNvSpPr>
              <p:nvPr/>
            </p:nvSpPr>
            <p:spPr bwMode="auto">
              <a:xfrm flipH="1">
                <a:off x="3576528" y="3227817"/>
                <a:ext cx="84593" cy="4954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22" name="Line 2684"/>
              <p:cNvSpPr>
                <a:spLocks noChangeShapeType="1"/>
              </p:cNvSpPr>
              <p:nvPr/>
            </p:nvSpPr>
            <p:spPr bwMode="auto">
              <a:xfrm flipV="1">
                <a:off x="3640980" y="2813136"/>
                <a:ext cx="80564"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23" name="Line 2685"/>
              <p:cNvSpPr>
                <a:spLocks noChangeShapeType="1"/>
              </p:cNvSpPr>
              <p:nvPr/>
            </p:nvSpPr>
            <p:spPr bwMode="auto">
              <a:xfrm flipH="1">
                <a:off x="3508049" y="3277366"/>
                <a:ext cx="68480" cy="3658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24" name="Line 2686"/>
              <p:cNvSpPr>
                <a:spLocks noChangeShapeType="1"/>
              </p:cNvSpPr>
              <p:nvPr/>
            </p:nvSpPr>
            <p:spPr bwMode="auto">
              <a:xfrm flipV="1">
                <a:off x="3568472" y="2916807"/>
                <a:ext cx="72508"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25" name="Line 2687"/>
              <p:cNvSpPr>
                <a:spLocks noChangeShapeType="1"/>
              </p:cNvSpPr>
              <p:nvPr/>
            </p:nvSpPr>
            <p:spPr bwMode="auto">
              <a:xfrm flipH="1">
                <a:off x="3455682" y="3313955"/>
                <a:ext cx="52367" cy="1829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26" name="Line 2688"/>
              <p:cNvSpPr>
                <a:spLocks noChangeShapeType="1"/>
              </p:cNvSpPr>
              <p:nvPr/>
            </p:nvSpPr>
            <p:spPr bwMode="auto">
              <a:xfrm flipV="1">
                <a:off x="3508049" y="3014379"/>
                <a:ext cx="60423" cy="91474"/>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27" name="Line 2689"/>
              <p:cNvSpPr>
                <a:spLocks noChangeShapeType="1"/>
              </p:cNvSpPr>
              <p:nvPr/>
            </p:nvSpPr>
            <p:spPr bwMode="auto">
              <a:xfrm flipV="1">
                <a:off x="3459710" y="3105852"/>
                <a:ext cx="48339" cy="7317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28" name="Line 2690"/>
              <p:cNvSpPr>
                <a:spLocks noChangeShapeType="1"/>
              </p:cNvSpPr>
              <p:nvPr/>
            </p:nvSpPr>
            <p:spPr bwMode="auto">
              <a:xfrm flipH="1">
                <a:off x="3419428" y="3332250"/>
                <a:ext cx="36254" cy="609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29" name="Line 2691"/>
              <p:cNvSpPr>
                <a:spLocks noChangeShapeType="1"/>
              </p:cNvSpPr>
              <p:nvPr/>
            </p:nvSpPr>
            <p:spPr bwMode="auto">
              <a:xfrm flipV="1">
                <a:off x="3423456" y="3179031"/>
                <a:ext cx="36254" cy="67843"/>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30" name="Line 2692"/>
              <p:cNvSpPr>
                <a:spLocks noChangeShapeType="1"/>
              </p:cNvSpPr>
              <p:nvPr/>
            </p:nvSpPr>
            <p:spPr bwMode="auto">
              <a:xfrm flipH="1" flipV="1">
                <a:off x="3403315" y="3326152"/>
                <a:ext cx="16113" cy="1219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31" name="Line 2693"/>
              <p:cNvSpPr>
                <a:spLocks noChangeShapeType="1"/>
              </p:cNvSpPr>
              <p:nvPr/>
            </p:nvSpPr>
            <p:spPr bwMode="auto">
              <a:xfrm flipV="1">
                <a:off x="3407343" y="3246874"/>
                <a:ext cx="16113" cy="4268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332" name="Line 2694"/>
              <p:cNvSpPr>
                <a:spLocks noChangeShapeType="1"/>
              </p:cNvSpPr>
              <p:nvPr/>
            </p:nvSpPr>
            <p:spPr bwMode="auto">
              <a:xfrm flipV="1">
                <a:off x="3403315" y="3289562"/>
                <a:ext cx="4028" cy="3658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cxnSp>
            <p:nvCxnSpPr>
              <p:cNvPr id="2333" name="Connecteur droit 2332"/>
              <p:cNvCxnSpPr/>
              <p:nvPr/>
            </p:nvCxnSpPr>
            <p:spPr bwMode="auto">
              <a:xfrm>
                <a:off x="3893541" y="2587358"/>
                <a:ext cx="3644150" cy="791149"/>
              </a:xfrm>
              <a:prstGeom prst="line">
                <a:avLst/>
              </a:prstGeom>
              <a:noFill/>
              <a:ln w="9525" cap="flat" cmpd="sng" algn="ctr">
                <a:solidFill>
                  <a:srgbClr val="000000"/>
                </a:solidFill>
                <a:prstDash val="solid"/>
                <a:headEnd type="none" w="med" len="med"/>
                <a:tailEnd type="arrow" w="med" len="med"/>
              </a:ln>
              <a:effectLst/>
            </p:spPr>
          </p:cxnSp>
          <p:cxnSp>
            <p:nvCxnSpPr>
              <p:cNvPr id="2334" name="Connecteur droit avec flèche 2333"/>
              <p:cNvCxnSpPr/>
              <p:nvPr/>
            </p:nvCxnSpPr>
            <p:spPr bwMode="auto">
              <a:xfrm>
                <a:off x="7467678" y="2700903"/>
                <a:ext cx="0" cy="0"/>
              </a:xfrm>
              <a:prstGeom prst="straightConnector1">
                <a:avLst/>
              </a:prstGeom>
              <a:noFill/>
              <a:ln w="9525" cap="flat" cmpd="sng" algn="ctr">
                <a:solidFill>
                  <a:srgbClr val="000000">
                    <a:shade val="95000"/>
                    <a:satMod val="105000"/>
                  </a:srgbClr>
                </a:solidFill>
                <a:prstDash val="solid"/>
                <a:tailEnd type="arrow"/>
              </a:ln>
              <a:effectLst/>
            </p:spPr>
          </p:cxnSp>
          <p:cxnSp>
            <p:nvCxnSpPr>
              <p:cNvPr id="2335" name="Connecteur droit avec flèche 2334"/>
              <p:cNvCxnSpPr/>
              <p:nvPr/>
            </p:nvCxnSpPr>
            <p:spPr bwMode="auto">
              <a:xfrm>
                <a:off x="7222635" y="3671525"/>
                <a:ext cx="0" cy="0"/>
              </a:xfrm>
              <a:prstGeom prst="straightConnector1">
                <a:avLst/>
              </a:prstGeom>
              <a:noFill/>
              <a:ln w="9525" cap="flat" cmpd="sng" algn="ctr">
                <a:solidFill>
                  <a:srgbClr val="000000">
                    <a:shade val="95000"/>
                    <a:satMod val="105000"/>
                  </a:srgbClr>
                </a:solidFill>
                <a:prstDash val="solid"/>
                <a:tailEnd type="arrow"/>
              </a:ln>
              <a:effectLst/>
            </p:spPr>
          </p:cxnSp>
        </p:grpSp>
      </p:grpSp>
      <p:grpSp>
        <p:nvGrpSpPr>
          <p:cNvPr id="2" name="Groupe 1"/>
          <p:cNvGrpSpPr/>
          <p:nvPr/>
        </p:nvGrpSpPr>
        <p:grpSpPr>
          <a:xfrm>
            <a:off x="1453131" y="875506"/>
            <a:ext cx="3987314" cy="5146360"/>
            <a:chOff x="0" y="931863"/>
            <a:chExt cx="3987314" cy="5146360"/>
          </a:xfrm>
        </p:grpSpPr>
        <p:pic>
          <p:nvPicPr>
            <p:cNvPr id="1999" name="Picture 2" descr="http://www.google.fr/url?source=imglanding&amp;ct=img&amp;q=http://previews.123rf.com/images/starserfer/starserfer1101/starserfer110100013/8572900-Monochromatic-magnifying-glass-icon-Stock-Vector.jpg&amp;sa=X&amp;ei=nlNTVZzUG8PYU_n9gFA&amp;ved=0CAkQ8wc&amp;usg=AFQjCNH_FThUsIRnb9jpunjXjq1x9pUxrA"/>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45342" y="2196068"/>
              <a:ext cx="919229" cy="1004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00" name="Forme libre 1999"/>
            <p:cNvSpPr/>
            <p:nvPr/>
          </p:nvSpPr>
          <p:spPr bwMode="auto">
            <a:xfrm>
              <a:off x="0" y="1597025"/>
              <a:ext cx="2001838" cy="966788"/>
            </a:xfrm>
            <a:custGeom>
              <a:avLst/>
              <a:gdLst>
                <a:gd name="connsiteX0" fmla="*/ 862642 w 2001328"/>
                <a:gd name="connsiteY0" fmla="*/ 948906 h 966159"/>
                <a:gd name="connsiteX1" fmla="*/ 2001328 w 2001328"/>
                <a:gd name="connsiteY1" fmla="*/ 966159 h 966159"/>
                <a:gd name="connsiteX2" fmla="*/ 1992702 w 2001328"/>
                <a:gd name="connsiteY2" fmla="*/ 0 h 966159"/>
                <a:gd name="connsiteX3" fmla="*/ 0 w 2001328"/>
                <a:gd name="connsiteY3" fmla="*/ 8627 h 966159"/>
                <a:gd name="connsiteX4" fmla="*/ 0 w 2001328"/>
                <a:gd name="connsiteY4" fmla="*/ 948906 h 966159"/>
                <a:gd name="connsiteX5" fmla="*/ 414068 w 2001328"/>
                <a:gd name="connsiteY5" fmla="*/ 948906 h 966159"/>
                <a:gd name="connsiteX6" fmla="*/ 414068 w 2001328"/>
                <a:gd name="connsiteY6" fmla="*/ 948906 h 966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1328" h="966159">
                  <a:moveTo>
                    <a:pt x="862642" y="948906"/>
                  </a:moveTo>
                  <a:lnTo>
                    <a:pt x="2001328" y="966159"/>
                  </a:lnTo>
                  <a:cubicBezTo>
                    <a:pt x="1998453" y="644106"/>
                    <a:pt x="1995577" y="322053"/>
                    <a:pt x="1992702" y="0"/>
                  </a:cubicBezTo>
                  <a:lnTo>
                    <a:pt x="0" y="8627"/>
                  </a:lnTo>
                  <a:lnTo>
                    <a:pt x="0" y="948906"/>
                  </a:lnTo>
                  <a:lnTo>
                    <a:pt x="414068" y="948906"/>
                  </a:lnTo>
                  <a:lnTo>
                    <a:pt x="414068" y="948906"/>
                  </a:lnTo>
                </a:path>
              </a:pathLst>
            </a:custGeom>
            <a:noFill/>
            <a:ln w="28575" cap="flat" cmpd="sng" algn="ctr">
              <a:solidFill>
                <a:srgbClr val="000000">
                  <a:shade val="95000"/>
                  <a:satMod val="105000"/>
                </a:srgbClr>
              </a:solidFill>
              <a:prstDash val="solid"/>
            </a:ln>
            <a:effectLst/>
          </p:spPr>
          <p:txBody>
            <a:bodyPr anchor="ctr"/>
            <a:lstStyle/>
            <a:p>
              <a:pPr algn="ctr" fontAlgn="auto">
                <a:spcBef>
                  <a:spcPts val="0"/>
                </a:spcBef>
                <a:spcAft>
                  <a:spcPts val="0"/>
                </a:spcAft>
                <a:defRPr/>
              </a:pPr>
              <a:endParaRPr lang="fr-FR" kern="0">
                <a:solidFill>
                  <a:srgbClr val="000000"/>
                </a:solidFill>
                <a:latin typeface="Arial"/>
              </a:endParaRPr>
            </a:p>
          </p:txBody>
        </p:sp>
        <p:sp>
          <p:nvSpPr>
            <p:cNvPr id="2001" name="AutoShape 7"/>
            <p:cNvSpPr>
              <a:spLocks noChangeArrowheads="1"/>
            </p:cNvSpPr>
            <p:nvPr/>
          </p:nvSpPr>
          <p:spPr bwMode="auto">
            <a:xfrm rot="13710518">
              <a:off x="1445403" y="2811840"/>
              <a:ext cx="187336" cy="3078142"/>
            </a:xfrm>
            <a:prstGeom prst="can">
              <a:avLst>
                <a:gd name="adj" fmla="val 72038"/>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fontAlgn="auto" hangingPunct="1">
                <a:spcBef>
                  <a:spcPct val="0"/>
                </a:spcBef>
                <a:spcAft>
                  <a:spcPts val="0"/>
                </a:spcAft>
                <a:buNone/>
                <a:defRPr/>
              </a:pPr>
              <a:endParaRPr lang="fr-FR" altLang="fr-FR" sz="1800" kern="0">
                <a:solidFill>
                  <a:srgbClr val="000000"/>
                </a:solidFill>
                <a:latin typeface="Arial Narrow" pitchFamily="34" charset="0"/>
              </a:endParaRPr>
            </a:p>
          </p:txBody>
        </p:sp>
        <p:sp>
          <p:nvSpPr>
            <p:cNvPr id="2002" name="Arc 9"/>
            <p:cNvSpPr>
              <a:spLocks/>
            </p:cNvSpPr>
            <p:nvPr/>
          </p:nvSpPr>
          <p:spPr bwMode="auto">
            <a:xfrm rot="19012610">
              <a:off x="1449377" y="3819067"/>
              <a:ext cx="544508" cy="777921"/>
            </a:xfrm>
            <a:custGeom>
              <a:avLst/>
              <a:gdLst>
                <a:gd name="T0" fmla="*/ 2147483647 w 43200"/>
                <a:gd name="T1" fmla="*/ 0 h 43200"/>
                <a:gd name="T2" fmla="*/ 2147483647 w 43200"/>
                <a:gd name="T3" fmla="*/ 2147483647 h 43200"/>
                <a:gd name="T4" fmla="*/ 2147483647 w 43200"/>
                <a:gd name="T5" fmla="*/ 2147483647 h 43200"/>
                <a:gd name="T6" fmla="*/ 0 60000 65536"/>
                <a:gd name="T7" fmla="*/ 0 60000 65536"/>
                <a:gd name="T8" fmla="*/ 0 60000 65536"/>
                <a:gd name="T9" fmla="*/ 0 w 43200"/>
                <a:gd name="T10" fmla="*/ 0 h 43200"/>
                <a:gd name="T11" fmla="*/ 43200 w 43200"/>
                <a:gd name="T12" fmla="*/ 43200 h 43200"/>
              </a:gdLst>
              <a:ahLst/>
              <a:cxnLst>
                <a:cxn ang="T6">
                  <a:pos x="T0" y="T1"/>
                </a:cxn>
                <a:cxn ang="T7">
                  <a:pos x="T2" y="T3"/>
                </a:cxn>
                <a:cxn ang="T8">
                  <a:pos x="T4" y="T5"/>
                </a:cxn>
              </a:cxnLst>
              <a:rect l="T9" t="T10" r="T11" b="T12"/>
              <a:pathLst>
                <a:path w="43200" h="43200" fill="none" extrusionOk="0">
                  <a:moveTo>
                    <a:pt x="21599" y="0"/>
                  </a:moveTo>
                  <a:cubicBezTo>
                    <a:pt x="33529" y="0"/>
                    <a:pt x="43200" y="9670"/>
                    <a:pt x="43200" y="21600"/>
                  </a:cubicBezTo>
                  <a:cubicBezTo>
                    <a:pt x="43200" y="33529"/>
                    <a:pt x="33529" y="43200"/>
                    <a:pt x="21600" y="43200"/>
                  </a:cubicBezTo>
                  <a:cubicBezTo>
                    <a:pt x="9670" y="43200"/>
                    <a:pt x="0" y="33529"/>
                    <a:pt x="0" y="21600"/>
                  </a:cubicBezTo>
                  <a:cubicBezTo>
                    <a:pt x="0" y="17543"/>
                    <a:pt x="1142" y="13569"/>
                    <a:pt x="3295" y="10131"/>
                  </a:cubicBezTo>
                </a:path>
                <a:path w="43200" h="43200" stroke="0" extrusionOk="0">
                  <a:moveTo>
                    <a:pt x="21599" y="0"/>
                  </a:moveTo>
                  <a:cubicBezTo>
                    <a:pt x="33529" y="0"/>
                    <a:pt x="43200" y="9670"/>
                    <a:pt x="43200" y="21600"/>
                  </a:cubicBezTo>
                  <a:cubicBezTo>
                    <a:pt x="43200" y="33529"/>
                    <a:pt x="33529" y="43200"/>
                    <a:pt x="21600" y="43200"/>
                  </a:cubicBezTo>
                  <a:cubicBezTo>
                    <a:pt x="9670" y="43200"/>
                    <a:pt x="0" y="33529"/>
                    <a:pt x="0" y="21600"/>
                  </a:cubicBezTo>
                  <a:cubicBezTo>
                    <a:pt x="0" y="17543"/>
                    <a:pt x="1142" y="13569"/>
                    <a:pt x="3295" y="10131"/>
                  </a:cubicBezTo>
                  <a:lnTo>
                    <a:pt x="21600" y="21600"/>
                  </a:lnTo>
                  <a:lnTo>
                    <a:pt x="21599" y="0"/>
                  </a:lnTo>
                  <a:close/>
                </a:path>
              </a:pathLst>
            </a:custGeom>
            <a:noFill/>
            <a:ln w="28575">
              <a:solidFill>
                <a:srgbClr val="0000FF"/>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pPr fontAlgn="auto">
                <a:spcBef>
                  <a:spcPts val="0"/>
                </a:spcBef>
                <a:spcAft>
                  <a:spcPts val="0"/>
                </a:spcAft>
                <a:defRPr/>
              </a:pPr>
              <a:endParaRPr lang="fr-FR" kern="0">
                <a:solidFill>
                  <a:srgbClr val="000000"/>
                </a:solidFill>
                <a:latin typeface="Arial" charset="0"/>
              </a:endParaRPr>
            </a:p>
          </p:txBody>
        </p:sp>
        <p:sp>
          <p:nvSpPr>
            <p:cNvPr id="2003" name="Arc 10"/>
            <p:cNvSpPr>
              <a:spLocks noChangeAspect="1"/>
            </p:cNvSpPr>
            <p:nvPr/>
          </p:nvSpPr>
          <p:spPr bwMode="auto">
            <a:xfrm rot="19012610">
              <a:off x="1312853" y="3623793"/>
              <a:ext cx="817556" cy="1166882"/>
            </a:xfrm>
            <a:custGeom>
              <a:avLst/>
              <a:gdLst>
                <a:gd name="T0" fmla="*/ 2147483647 w 43200"/>
                <a:gd name="T1" fmla="*/ 0 h 43200"/>
                <a:gd name="T2" fmla="*/ 2147483647 w 43200"/>
                <a:gd name="T3" fmla="*/ 2147483647 h 43200"/>
                <a:gd name="T4" fmla="*/ 2147483647 w 43200"/>
                <a:gd name="T5" fmla="*/ 2147483647 h 43200"/>
                <a:gd name="T6" fmla="*/ 0 60000 65536"/>
                <a:gd name="T7" fmla="*/ 0 60000 65536"/>
                <a:gd name="T8" fmla="*/ 0 60000 65536"/>
                <a:gd name="T9" fmla="*/ 0 w 43200"/>
                <a:gd name="T10" fmla="*/ 0 h 43200"/>
                <a:gd name="T11" fmla="*/ 43200 w 43200"/>
                <a:gd name="T12" fmla="*/ 43200 h 43200"/>
              </a:gdLst>
              <a:ahLst/>
              <a:cxnLst>
                <a:cxn ang="T6">
                  <a:pos x="T0" y="T1"/>
                </a:cxn>
                <a:cxn ang="T7">
                  <a:pos x="T2" y="T3"/>
                </a:cxn>
                <a:cxn ang="T8">
                  <a:pos x="T4" y="T5"/>
                </a:cxn>
              </a:cxnLst>
              <a:rect l="T9" t="T10" r="T11" b="T12"/>
              <a:pathLst>
                <a:path w="43200" h="43200" fill="none" extrusionOk="0">
                  <a:moveTo>
                    <a:pt x="21599" y="0"/>
                  </a:moveTo>
                  <a:cubicBezTo>
                    <a:pt x="33529" y="0"/>
                    <a:pt x="43200" y="9670"/>
                    <a:pt x="43200" y="21600"/>
                  </a:cubicBezTo>
                  <a:cubicBezTo>
                    <a:pt x="43200" y="33529"/>
                    <a:pt x="33529" y="43200"/>
                    <a:pt x="21600" y="43200"/>
                  </a:cubicBezTo>
                  <a:cubicBezTo>
                    <a:pt x="9670" y="43200"/>
                    <a:pt x="0" y="33529"/>
                    <a:pt x="0" y="21600"/>
                  </a:cubicBezTo>
                  <a:cubicBezTo>
                    <a:pt x="0" y="17543"/>
                    <a:pt x="1142" y="13569"/>
                    <a:pt x="3295" y="10131"/>
                  </a:cubicBezTo>
                </a:path>
                <a:path w="43200" h="43200" stroke="0" extrusionOk="0">
                  <a:moveTo>
                    <a:pt x="21599" y="0"/>
                  </a:moveTo>
                  <a:cubicBezTo>
                    <a:pt x="33529" y="0"/>
                    <a:pt x="43200" y="9670"/>
                    <a:pt x="43200" y="21600"/>
                  </a:cubicBezTo>
                  <a:cubicBezTo>
                    <a:pt x="43200" y="33529"/>
                    <a:pt x="33529" y="43200"/>
                    <a:pt x="21600" y="43200"/>
                  </a:cubicBezTo>
                  <a:cubicBezTo>
                    <a:pt x="9670" y="43200"/>
                    <a:pt x="0" y="33529"/>
                    <a:pt x="0" y="21600"/>
                  </a:cubicBezTo>
                  <a:cubicBezTo>
                    <a:pt x="0" y="17543"/>
                    <a:pt x="1142" y="13569"/>
                    <a:pt x="3295" y="10131"/>
                  </a:cubicBezTo>
                  <a:lnTo>
                    <a:pt x="21600" y="21600"/>
                  </a:lnTo>
                  <a:lnTo>
                    <a:pt x="21599" y="0"/>
                  </a:lnTo>
                  <a:close/>
                </a:path>
              </a:pathLst>
            </a:custGeom>
            <a:noFill/>
            <a:ln w="28575">
              <a:solidFill>
                <a:srgbClr val="0000FF"/>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pPr fontAlgn="auto">
                <a:spcBef>
                  <a:spcPts val="0"/>
                </a:spcBef>
                <a:spcAft>
                  <a:spcPts val="0"/>
                </a:spcAft>
                <a:defRPr/>
              </a:pPr>
              <a:endParaRPr lang="fr-FR" kern="0">
                <a:solidFill>
                  <a:srgbClr val="000000"/>
                </a:solidFill>
                <a:latin typeface="Arial" charset="0"/>
              </a:endParaRPr>
            </a:p>
          </p:txBody>
        </p:sp>
        <p:sp>
          <p:nvSpPr>
            <p:cNvPr id="2004" name="Arc 11"/>
            <p:cNvSpPr>
              <a:spLocks noChangeAspect="1"/>
            </p:cNvSpPr>
            <p:nvPr/>
          </p:nvSpPr>
          <p:spPr bwMode="auto">
            <a:xfrm rot="19012610">
              <a:off x="1585901" y="4012754"/>
              <a:ext cx="273048" cy="388960"/>
            </a:xfrm>
            <a:custGeom>
              <a:avLst/>
              <a:gdLst>
                <a:gd name="T0" fmla="*/ 2147483647 w 43200"/>
                <a:gd name="T1" fmla="*/ 0 h 43200"/>
                <a:gd name="T2" fmla="*/ 2147483647 w 43200"/>
                <a:gd name="T3" fmla="*/ 2147483647 h 43200"/>
                <a:gd name="T4" fmla="*/ 2147483647 w 43200"/>
                <a:gd name="T5" fmla="*/ 2147483647 h 43200"/>
                <a:gd name="T6" fmla="*/ 0 60000 65536"/>
                <a:gd name="T7" fmla="*/ 0 60000 65536"/>
                <a:gd name="T8" fmla="*/ 0 60000 65536"/>
                <a:gd name="T9" fmla="*/ 0 w 43200"/>
                <a:gd name="T10" fmla="*/ 0 h 43200"/>
                <a:gd name="T11" fmla="*/ 43200 w 43200"/>
                <a:gd name="T12" fmla="*/ 43200 h 43200"/>
              </a:gdLst>
              <a:ahLst/>
              <a:cxnLst>
                <a:cxn ang="T6">
                  <a:pos x="T0" y="T1"/>
                </a:cxn>
                <a:cxn ang="T7">
                  <a:pos x="T2" y="T3"/>
                </a:cxn>
                <a:cxn ang="T8">
                  <a:pos x="T4" y="T5"/>
                </a:cxn>
              </a:cxnLst>
              <a:rect l="T9" t="T10" r="T11" b="T12"/>
              <a:pathLst>
                <a:path w="43200" h="43200" fill="none" extrusionOk="0">
                  <a:moveTo>
                    <a:pt x="21599" y="0"/>
                  </a:moveTo>
                  <a:cubicBezTo>
                    <a:pt x="33529" y="0"/>
                    <a:pt x="43200" y="9670"/>
                    <a:pt x="43200" y="21600"/>
                  </a:cubicBezTo>
                  <a:cubicBezTo>
                    <a:pt x="43200" y="33529"/>
                    <a:pt x="33529" y="43200"/>
                    <a:pt x="21600" y="43200"/>
                  </a:cubicBezTo>
                  <a:cubicBezTo>
                    <a:pt x="9670" y="43200"/>
                    <a:pt x="0" y="33529"/>
                    <a:pt x="0" y="21600"/>
                  </a:cubicBezTo>
                  <a:cubicBezTo>
                    <a:pt x="0" y="17543"/>
                    <a:pt x="1142" y="13569"/>
                    <a:pt x="3295" y="10131"/>
                  </a:cubicBezTo>
                </a:path>
                <a:path w="43200" h="43200" stroke="0" extrusionOk="0">
                  <a:moveTo>
                    <a:pt x="21599" y="0"/>
                  </a:moveTo>
                  <a:cubicBezTo>
                    <a:pt x="33529" y="0"/>
                    <a:pt x="43200" y="9670"/>
                    <a:pt x="43200" y="21600"/>
                  </a:cubicBezTo>
                  <a:cubicBezTo>
                    <a:pt x="43200" y="33529"/>
                    <a:pt x="33529" y="43200"/>
                    <a:pt x="21600" y="43200"/>
                  </a:cubicBezTo>
                  <a:cubicBezTo>
                    <a:pt x="9670" y="43200"/>
                    <a:pt x="0" y="33529"/>
                    <a:pt x="0" y="21600"/>
                  </a:cubicBezTo>
                  <a:cubicBezTo>
                    <a:pt x="0" y="17543"/>
                    <a:pt x="1142" y="13569"/>
                    <a:pt x="3295" y="10131"/>
                  </a:cubicBezTo>
                  <a:lnTo>
                    <a:pt x="21600" y="21600"/>
                  </a:lnTo>
                  <a:lnTo>
                    <a:pt x="21599" y="0"/>
                  </a:lnTo>
                  <a:close/>
                </a:path>
              </a:pathLst>
            </a:custGeom>
            <a:noFill/>
            <a:ln w="28575">
              <a:solidFill>
                <a:srgbClr val="0000FF"/>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pPr fontAlgn="auto">
                <a:spcBef>
                  <a:spcPts val="0"/>
                </a:spcBef>
                <a:spcAft>
                  <a:spcPts val="0"/>
                </a:spcAft>
                <a:defRPr/>
              </a:pPr>
              <a:endParaRPr lang="fr-FR" kern="0">
                <a:solidFill>
                  <a:srgbClr val="000000"/>
                </a:solidFill>
                <a:latin typeface="Arial" charset="0"/>
              </a:endParaRPr>
            </a:p>
          </p:txBody>
        </p:sp>
        <p:sp>
          <p:nvSpPr>
            <p:cNvPr id="2005" name="Rectangle 16"/>
            <p:cNvSpPr>
              <a:spLocks noChangeArrowheads="1"/>
            </p:cNvSpPr>
            <p:nvPr/>
          </p:nvSpPr>
          <p:spPr bwMode="auto">
            <a:xfrm rot="19113917">
              <a:off x="1217604" y="4331859"/>
              <a:ext cx="488947" cy="17146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fontAlgn="auto" hangingPunct="1">
                <a:spcBef>
                  <a:spcPct val="0"/>
                </a:spcBef>
                <a:spcAft>
                  <a:spcPts val="0"/>
                </a:spcAft>
                <a:buNone/>
                <a:defRPr/>
              </a:pPr>
              <a:endParaRPr lang="fr-FR" altLang="fr-FR" sz="1800" kern="0">
                <a:solidFill>
                  <a:srgbClr val="000000"/>
                </a:solidFill>
                <a:latin typeface="Arial Narrow" pitchFamily="34" charset="0"/>
              </a:endParaRPr>
            </a:p>
          </p:txBody>
        </p:sp>
        <p:sp>
          <p:nvSpPr>
            <p:cNvPr id="2006" name="Line 17"/>
            <p:cNvSpPr>
              <a:spLocks noChangeShapeType="1"/>
            </p:cNvSpPr>
            <p:nvPr/>
          </p:nvSpPr>
          <p:spPr bwMode="auto">
            <a:xfrm flipH="1">
              <a:off x="1349365" y="3831767"/>
              <a:ext cx="763583" cy="684252"/>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07" name="Oval 8"/>
            <p:cNvSpPr>
              <a:spLocks noChangeArrowheads="1"/>
            </p:cNvSpPr>
            <p:nvPr/>
          </p:nvSpPr>
          <p:spPr bwMode="auto">
            <a:xfrm>
              <a:off x="1643051" y="4125472"/>
              <a:ext cx="144461" cy="144472"/>
            </a:xfrm>
            <a:prstGeom prst="ellipse">
              <a:avLst/>
            </a:prstGeom>
            <a:solidFill>
              <a:srgbClr val="FF0000"/>
            </a:solidFill>
            <a:ln w="9525" algn="ctr">
              <a:solidFill>
                <a:srgbClr val="FFFFFF"/>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fontAlgn="auto" hangingPunct="1">
                <a:spcBef>
                  <a:spcPct val="0"/>
                </a:spcBef>
                <a:spcAft>
                  <a:spcPts val="0"/>
                </a:spcAft>
                <a:buNone/>
                <a:defRPr/>
              </a:pPr>
              <a:endParaRPr lang="fr-FR" altLang="fr-FR" sz="1800" kern="0">
                <a:solidFill>
                  <a:srgbClr val="000000"/>
                </a:solidFill>
                <a:latin typeface="Arial Narrow" pitchFamily="34" charset="0"/>
              </a:endParaRPr>
            </a:p>
          </p:txBody>
        </p:sp>
        <p:sp>
          <p:nvSpPr>
            <p:cNvPr id="2008" name="Line 13"/>
            <p:cNvSpPr>
              <a:spLocks noChangeShapeType="1"/>
            </p:cNvSpPr>
            <p:nvPr/>
          </p:nvSpPr>
          <p:spPr bwMode="auto">
            <a:xfrm flipH="1">
              <a:off x="1466839" y="4342973"/>
              <a:ext cx="401635" cy="358796"/>
            </a:xfrm>
            <a:prstGeom prst="line">
              <a:avLst/>
            </a:prstGeom>
            <a:noFill/>
            <a:ln w="28575">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09" name="Line 14"/>
            <p:cNvSpPr>
              <a:spLocks noChangeShapeType="1"/>
            </p:cNvSpPr>
            <p:nvPr/>
          </p:nvSpPr>
          <p:spPr bwMode="auto">
            <a:xfrm flipH="1">
              <a:off x="1725601" y="4454104"/>
              <a:ext cx="306385" cy="277828"/>
            </a:xfrm>
            <a:prstGeom prst="line">
              <a:avLst/>
            </a:prstGeom>
            <a:noFill/>
            <a:ln w="28575">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10" name="Line 15"/>
            <p:cNvSpPr>
              <a:spLocks noChangeShapeType="1"/>
            </p:cNvSpPr>
            <p:nvPr/>
          </p:nvSpPr>
          <p:spPr bwMode="auto">
            <a:xfrm flipH="1">
              <a:off x="1970073" y="4584288"/>
              <a:ext cx="196849" cy="173047"/>
            </a:xfrm>
            <a:prstGeom prst="line">
              <a:avLst/>
            </a:prstGeom>
            <a:noFill/>
            <a:ln w="28575">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11" name="Line 731"/>
            <p:cNvSpPr>
              <a:spLocks noChangeShapeType="1"/>
            </p:cNvSpPr>
            <p:nvPr/>
          </p:nvSpPr>
          <p:spPr bwMode="auto">
            <a:xfrm rot="15232441">
              <a:off x="1847823" y="3226903"/>
              <a:ext cx="406424" cy="29209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12" name="Line 732"/>
            <p:cNvSpPr>
              <a:spLocks noChangeShapeType="1"/>
            </p:cNvSpPr>
            <p:nvPr/>
          </p:nvSpPr>
          <p:spPr bwMode="auto">
            <a:xfrm rot="11915197">
              <a:off x="971542" y="3239594"/>
              <a:ext cx="406397" cy="29211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13" name="Line 733"/>
            <p:cNvSpPr>
              <a:spLocks noChangeShapeType="1"/>
            </p:cNvSpPr>
            <p:nvPr/>
          </p:nvSpPr>
          <p:spPr bwMode="auto">
            <a:xfrm rot="7504107">
              <a:off x="755630" y="4319168"/>
              <a:ext cx="406424" cy="29209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14" name="Rectangle 5"/>
            <p:cNvSpPr txBox="1">
              <a:spLocks/>
            </p:cNvSpPr>
            <p:nvPr/>
          </p:nvSpPr>
          <p:spPr bwMode="auto">
            <a:xfrm>
              <a:off x="0" y="5472112"/>
              <a:ext cx="3494088" cy="606111"/>
            </a:xfrm>
            <a:prstGeom prst="rect">
              <a:avLst/>
            </a:prstGeom>
          </p:spPr>
          <p:txBody>
            <a:bodyPr/>
            <a:lstStyle/>
            <a:p>
              <a:pPr marL="342900" indent="-342900" eaLnBrk="0" fontAlgn="auto" hangingPunct="0">
                <a:spcBef>
                  <a:spcPct val="20000"/>
                </a:spcBef>
                <a:spcAft>
                  <a:spcPts val="0"/>
                </a:spcAft>
                <a:defRPr/>
              </a:pPr>
              <a:r>
                <a:rPr lang="fr-FR" altLang="fr-FR" sz="1600" b="1" kern="0" dirty="0">
                  <a:solidFill>
                    <a:srgbClr val="000000"/>
                  </a:solidFill>
                  <a:latin typeface="Arial Narrow" pitchFamily="34" charset="0"/>
                  <a:sym typeface="Wingdings" pitchFamily="2" charset="2"/>
                </a:rPr>
                <a:t> </a:t>
              </a:r>
              <a:r>
                <a:rPr lang="fr-FR" altLang="fr-FR" sz="1600" b="1" kern="0" dirty="0">
                  <a:solidFill>
                    <a:srgbClr val="000000"/>
                  </a:solidFill>
                  <a:latin typeface="Arial Narrow" pitchFamily="34" charset="0"/>
                </a:rPr>
                <a:t>Un conducteur parcouru par un courant alternatif crée une onde EM</a:t>
              </a:r>
            </a:p>
          </p:txBody>
        </p:sp>
        <p:sp>
          <p:nvSpPr>
            <p:cNvPr id="2017" name="Text Box 1181"/>
            <p:cNvSpPr txBox="1">
              <a:spLocks noChangeArrowheads="1"/>
            </p:cNvSpPr>
            <p:nvPr/>
          </p:nvSpPr>
          <p:spPr bwMode="auto">
            <a:xfrm>
              <a:off x="521476" y="931863"/>
              <a:ext cx="2574907" cy="396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66700" indent="-266700"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fontAlgn="auto" hangingPunct="1">
                <a:spcBef>
                  <a:spcPct val="0"/>
                </a:spcBef>
                <a:spcAft>
                  <a:spcPts val="0"/>
                </a:spcAft>
                <a:buNone/>
                <a:defRPr/>
              </a:pPr>
              <a:r>
                <a:rPr lang="fr-FR" altLang="fr-FR" sz="2000" b="1" kern="0">
                  <a:solidFill>
                    <a:srgbClr val="FF0000"/>
                  </a:solidFill>
                  <a:latin typeface="Arial Narrow" pitchFamily="34" charset="0"/>
                </a:rPr>
                <a:t>Antenne émettrice</a:t>
              </a:r>
            </a:p>
          </p:txBody>
        </p:sp>
        <p:sp>
          <p:nvSpPr>
            <p:cNvPr id="2018" name="Ellipse 2017"/>
            <p:cNvSpPr/>
            <p:nvPr/>
          </p:nvSpPr>
          <p:spPr bwMode="auto">
            <a:xfrm>
              <a:off x="801688" y="1371600"/>
              <a:ext cx="630237" cy="422275"/>
            </a:xfrm>
            <a:prstGeom prst="ellipse">
              <a:avLst/>
            </a:prstGeom>
            <a:solidFill>
              <a:srgbClr val="BBE0E3"/>
            </a:solidFill>
            <a:ln w="25400" cap="flat" cmpd="sng" algn="ctr">
              <a:solidFill>
                <a:srgbClr val="BBE0E3">
                  <a:shade val="50000"/>
                </a:srgbClr>
              </a:solidFill>
              <a:prstDash val="solid"/>
            </a:ln>
            <a:effectLst/>
          </p:spPr>
          <p:txBody>
            <a:bodyPr anchor="ctr"/>
            <a:lstStyle/>
            <a:p>
              <a:pPr algn="ctr" fontAlgn="auto">
                <a:spcBef>
                  <a:spcPts val="0"/>
                </a:spcBef>
                <a:spcAft>
                  <a:spcPts val="0"/>
                </a:spcAft>
                <a:defRPr/>
              </a:pPr>
              <a:endParaRPr lang="fr-FR" sz="1200" b="1" kern="0" dirty="0">
                <a:solidFill>
                  <a:srgbClr val="000000"/>
                </a:solidFill>
                <a:latin typeface="Arial Narrow" pitchFamily="34" charset="0"/>
              </a:endParaRPr>
            </a:p>
          </p:txBody>
        </p:sp>
        <p:sp>
          <p:nvSpPr>
            <p:cNvPr id="2019" name="Forme libre 2018"/>
            <p:cNvSpPr/>
            <p:nvPr/>
          </p:nvSpPr>
          <p:spPr bwMode="auto">
            <a:xfrm>
              <a:off x="131763" y="2682875"/>
              <a:ext cx="549275" cy="1406525"/>
            </a:xfrm>
            <a:custGeom>
              <a:avLst/>
              <a:gdLst>
                <a:gd name="connsiteX0" fmla="*/ 411193 w 549216"/>
                <a:gd name="connsiteY0" fmla="*/ 0 h 1406106"/>
                <a:gd name="connsiteX1" fmla="*/ 23004 w 549216"/>
                <a:gd name="connsiteY1" fmla="*/ 1069676 h 1406106"/>
                <a:gd name="connsiteX2" fmla="*/ 549216 w 549216"/>
                <a:gd name="connsiteY2" fmla="*/ 1406106 h 1406106"/>
              </a:gdLst>
              <a:ahLst/>
              <a:cxnLst>
                <a:cxn ang="0">
                  <a:pos x="connsiteX0" y="connsiteY0"/>
                </a:cxn>
                <a:cxn ang="0">
                  <a:pos x="connsiteX1" y="connsiteY1"/>
                </a:cxn>
                <a:cxn ang="0">
                  <a:pos x="connsiteX2" y="connsiteY2"/>
                </a:cxn>
              </a:cxnLst>
              <a:rect l="l" t="t" r="r" b="b"/>
              <a:pathLst>
                <a:path w="549216" h="1406106">
                  <a:moveTo>
                    <a:pt x="411193" y="0"/>
                  </a:moveTo>
                  <a:cubicBezTo>
                    <a:pt x="205596" y="417662"/>
                    <a:pt x="0" y="835325"/>
                    <a:pt x="23004" y="1069676"/>
                  </a:cubicBezTo>
                  <a:cubicBezTo>
                    <a:pt x="46008" y="1304027"/>
                    <a:pt x="297612" y="1355066"/>
                    <a:pt x="549216" y="1406106"/>
                  </a:cubicBezTo>
                </a:path>
              </a:pathLst>
            </a:custGeom>
            <a:noFill/>
            <a:ln w="38100" cap="flat" cmpd="tri" algn="ctr">
              <a:solidFill>
                <a:srgbClr val="000000">
                  <a:shade val="95000"/>
                  <a:satMod val="105000"/>
                </a:srgbClr>
              </a:solidFill>
              <a:prstDash val="solid"/>
              <a:headEnd type="none" w="med" len="med"/>
              <a:tailEnd type="triangle" w="med" len="med"/>
            </a:ln>
            <a:effectLst/>
          </p:spPr>
          <p:txBody>
            <a:bodyPr anchor="ctr"/>
            <a:lstStyle/>
            <a:p>
              <a:pPr algn="ctr" fontAlgn="auto">
                <a:spcBef>
                  <a:spcPts val="0"/>
                </a:spcBef>
                <a:spcAft>
                  <a:spcPts val="0"/>
                </a:spcAft>
                <a:defRPr/>
              </a:pPr>
              <a:endParaRPr lang="fr-FR" kern="0">
                <a:solidFill>
                  <a:srgbClr val="000000"/>
                </a:solidFill>
                <a:latin typeface="Arial Narrow" pitchFamily="34" charset="0"/>
              </a:endParaRPr>
            </a:p>
          </p:txBody>
        </p:sp>
        <p:sp>
          <p:nvSpPr>
            <p:cNvPr id="2020" name="Forme libre 2019"/>
            <p:cNvSpPr/>
            <p:nvPr/>
          </p:nvSpPr>
          <p:spPr bwMode="auto">
            <a:xfrm>
              <a:off x="957263" y="1482725"/>
              <a:ext cx="311150" cy="250825"/>
            </a:xfrm>
            <a:custGeom>
              <a:avLst/>
              <a:gdLst>
                <a:gd name="connsiteX0" fmla="*/ 0 w 543464"/>
                <a:gd name="connsiteY0" fmla="*/ 346494 h 382437"/>
                <a:gd name="connsiteX1" fmla="*/ 94891 w 543464"/>
                <a:gd name="connsiteY1" fmla="*/ 10064 h 382437"/>
                <a:gd name="connsiteX2" fmla="*/ 224287 w 543464"/>
                <a:gd name="connsiteY2" fmla="*/ 355121 h 382437"/>
                <a:gd name="connsiteX3" fmla="*/ 362309 w 543464"/>
                <a:gd name="connsiteY3" fmla="*/ 1438 h 382437"/>
                <a:gd name="connsiteX4" fmla="*/ 465826 w 543464"/>
                <a:gd name="connsiteY4" fmla="*/ 346494 h 382437"/>
                <a:gd name="connsiteX5" fmla="*/ 543464 w 543464"/>
                <a:gd name="connsiteY5" fmla="*/ 217098 h 382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3464" h="382437">
                  <a:moveTo>
                    <a:pt x="0" y="346494"/>
                  </a:moveTo>
                  <a:cubicBezTo>
                    <a:pt x="28755" y="177560"/>
                    <a:pt x="57510" y="8626"/>
                    <a:pt x="94891" y="10064"/>
                  </a:cubicBezTo>
                  <a:cubicBezTo>
                    <a:pt x="132272" y="11502"/>
                    <a:pt x="179717" y="356559"/>
                    <a:pt x="224287" y="355121"/>
                  </a:cubicBezTo>
                  <a:cubicBezTo>
                    <a:pt x="268857" y="353683"/>
                    <a:pt x="322053" y="2876"/>
                    <a:pt x="362309" y="1438"/>
                  </a:cubicBezTo>
                  <a:cubicBezTo>
                    <a:pt x="402565" y="0"/>
                    <a:pt x="435634" y="310551"/>
                    <a:pt x="465826" y="346494"/>
                  </a:cubicBezTo>
                  <a:cubicBezTo>
                    <a:pt x="496018" y="382437"/>
                    <a:pt x="519741" y="299767"/>
                    <a:pt x="543464" y="217098"/>
                  </a:cubicBezTo>
                </a:path>
              </a:pathLst>
            </a:custGeom>
            <a:noFill/>
            <a:ln w="28575" cap="flat" cmpd="sng" algn="ctr">
              <a:solidFill>
                <a:srgbClr val="000000">
                  <a:shade val="95000"/>
                  <a:satMod val="105000"/>
                </a:srgbClr>
              </a:solidFill>
              <a:prstDash val="solid"/>
            </a:ln>
            <a:effectLst/>
          </p:spPr>
          <p:txBody>
            <a:bodyPr anchor="ctr"/>
            <a:lstStyle/>
            <a:p>
              <a:pPr algn="ctr" fontAlgn="auto">
                <a:spcBef>
                  <a:spcPts val="0"/>
                </a:spcBef>
                <a:spcAft>
                  <a:spcPts val="0"/>
                </a:spcAft>
                <a:defRPr/>
              </a:pPr>
              <a:endParaRPr lang="fr-FR" kern="0">
                <a:solidFill>
                  <a:srgbClr val="000000"/>
                </a:solidFill>
                <a:latin typeface="Arial Narrow" pitchFamily="34" charset="0"/>
              </a:endParaRPr>
            </a:p>
          </p:txBody>
        </p:sp>
        <p:sp>
          <p:nvSpPr>
            <p:cNvPr id="2025" name="ZoneTexte 405"/>
            <p:cNvSpPr txBox="1">
              <a:spLocks noChangeArrowheads="1"/>
            </p:cNvSpPr>
            <p:nvPr/>
          </p:nvSpPr>
          <p:spPr bwMode="auto">
            <a:xfrm>
              <a:off x="508954" y="1759684"/>
              <a:ext cx="1218595" cy="2770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fontAlgn="auto" hangingPunct="1">
                <a:spcBef>
                  <a:spcPct val="0"/>
                </a:spcBef>
                <a:spcAft>
                  <a:spcPts val="0"/>
                </a:spcAft>
                <a:buNone/>
                <a:defRPr/>
              </a:pPr>
              <a:r>
                <a:rPr lang="fr-FR" altLang="fr-FR" sz="1200" kern="0">
                  <a:solidFill>
                    <a:srgbClr val="000000"/>
                  </a:solidFill>
                  <a:latin typeface="Arial Narrow" pitchFamily="34" charset="0"/>
                </a:rPr>
                <a:t>Source de courant</a:t>
              </a:r>
            </a:p>
          </p:txBody>
        </p:sp>
        <p:grpSp>
          <p:nvGrpSpPr>
            <p:cNvPr id="2028" name="Groupe 777"/>
            <p:cNvGrpSpPr>
              <a:grpSpLocks/>
            </p:cNvGrpSpPr>
            <p:nvPr/>
          </p:nvGrpSpPr>
          <p:grpSpPr bwMode="auto">
            <a:xfrm>
              <a:off x="2111938" y="4089734"/>
              <a:ext cx="1875376" cy="1037773"/>
              <a:chOff x="3403315" y="1775363"/>
              <a:chExt cx="4135723" cy="2394325"/>
            </a:xfrm>
          </p:grpSpPr>
          <p:sp>
            <p:nvSpPr>
              <p:cNvPr id="2029" name="Line 2517"/>
              <p:cNvSpPr>
                <a:spLocks noChangeShapeType="1"/>
              </p:cNvSpPr>
              <p:nvPr/>
            </p:nvSpPr>
            <p:spPr bwMode="auto">
              <a:xfrm flipH="1" flipV="1">
                <a:off x="7411389" y="2495265"/>
                <a:ext cx="16113" cy="1219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30" name="Line 2518"/>
              <p:cNvSpPr>
                <a:spLocks noChangeShapeType="1"/>
              </p:cNvSpPr>
              <p:nvPr/>
            </p:nvSpPr>
            <p:spPr bwMode="auto">
              <a:xfrm flipV="1">
                <a:off x="7423474" y="2507462"/>
                <a:ext cx="4028" cy="3658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31" name="Line 2519"/>
              <p:cNvSpPr>
                <a:spLocks noChangeShapeType="1"/>
              </p:cNvSpPr>
              <p:nvPr/>
            </p:nvSpPr>
            <p:spPr bwMode="auto">
              <a:xfrm flipH="1">
                <a:off x="7375135" y="2495265"/>
                <a:ext cx="36254" cy="609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32" name="Line 2520"/>
              <p:cNvSpPr>
                <a:spLocks noChangeShapeType="1"/>
              </p:cNvSpPr>
              <p:nvPr/>
            </p:nvSpPr>
            <p:spPr bwMode="auto">
              <a:xfrm flipV="1">
                <a:off x="7407361" y="2544051"/>
                <a:ext cx="16113" cy="4268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33" name="Line 2521"/>
              <p:cNvSpPr>
                <a:spLocks noChangeShapeType="1"/>
              </p:cNvSpPr>
              <p:nvPr/>
            </p:nvSpPr>
            <p:spPr bwMode="auto">
              <a:xfrm flipH="1">
                <a:off x="7322768" y="2501363"/>
                <a:ext cx="52367" cy="1829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34" name="Line 2522"/>
              <p:cNvSpPr>
                <a:spLocks noChangeShapeType="1"/>
              </p:cNvSpPr>
              <p:nvPr/>
            </p:nvSpPr>
            <p:spPr bwMode="auto">
              <a:xfrm flipV="1">
                <a:off x="7371107" y="2586739"/>
                <a:ext cx="36254" cy="6708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35" name="Line 2523"/>
              <p:cNvSpPr>
                <a:spLocks noChangeShapeType="1"/>
              </p:cNvSpPr>
              <p:nvPr/>
            </p:nvSpPr>
            <p:spPr bwMode="auto">
              <a:xfrm flipV="1">
                <a:off x="7322768" y="2653820"/>
                <a:ext cx="48339" cy="7317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36" name="Line 2524"/>
              <p:cNvSpPr>
                <a:spLocks noChangeShapeType="1"/>
              </p:cNvSpPr>
              <p:nvPr/>
            </p:nvSpPr>
            <p:spPr bwMode="auto">
              <a:xfrm flipH="1">
                <a:off x="7254289" y="2519658"/>
                <a:ext cx="68480" cy="3658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37" name="Line 2525"/>
              <p:cNvSpPr>
                <a:spLocks noChangeShapeType="1"/>
              </p:cNvSpPr>
              <p:nvPr/>
            </p:nvSpPr>
            <p:spPr bwMode="auto">
              <a:xfrm flipV="1">
                <a:off x="7262345" y="2726999"/>
                <a:ext cx="60423" cy="9223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38" name="Line 2526"/>
              <p:cNvSpPr>
                <a:spLocks noChangeShapeType="1"/>
              </p:cNvSpPr>
              <p:nvPr/>
            </p:nvSpPr>
            <p:spPr bwMode="auto">
              <a:xfrm flipH="1">
                <a:off x="7169696" y="2556248"/>
                <a:ext cx="84593" cy="4878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39" name="Line 2527"/>
              <p:cNvSpPr>
                <a:spLocks noChangeShapeType="1"/>
              </p:cNvSpPr>
              <p:nvPr/>
            </p:nvSpPr>
            <p:spPr bwMode="auto">
              <a:xfrm flipV="1">
                <a:off x="7189837" y="2819235"/>
                <a:ext cx="72508"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40" name="Line 2528"/>
              <p:cNvSpPr>
                <a:spLocks noChangeShapeType="1"/>
              </p:cNvSpPr>
              <p:nvPr/>
            </p:nvSpPr>
            <p:spPr bwMode="auto">
              <a:xfrm flipH="1">
                <a:off x="7068991" y="2605034"/>
                <a:ext cx="100705" cy="6708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41" name="Line 2529"/>
              <p:cNvSpPr>
                <a:spLocks noChangeShapeType="1"/>
              </p:cNvSpPr>
              <p:nvPr/>
            </p:nvSpPr>
            <p:spPr bwMode="auto">
              <a:xfrm flipV="1">
                <a:off x="7109273" y="2916807"/>
                <a:ext cx="80564"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42" name="Line 2530"/>
              <p:cNvSpPr>
                <a:spLocks noChangeShapeType="1"/>
              </p:cNvSpPr>
              <p:nvPr/>
            </p:nvSpPr>
            <p:spPr bwMode="auto">
              <a:xfrm flipH="1">
                <a:off x="6956201" y="2672114"/>
                <a:ext cx="112790" cy="7927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43" name="Line 2531"/>
              <p:cNvSpPr>
                <a:spLocks noChangeShapeType="1"/>
              </p:cNvSpPr>
              <p:nvPr/>
            </p:nvSpPr>
            <p:spPr bwMode="auto">
              <a:xfrm flipV="1">
                <a:off x="7024680" y="3020477"/>
                <a:ext cx="84593" cy="11586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44" name="Line 2532"/>
              <p:cNvSpPr>
                <a:spLocks noChangeShapeType="1"/>
              </p:cNvSpPr>
              <p:nvPr/>
            </p:nvSpPr>
            <p:spPr bwMode="auto">
              <a:xfrm flipH="1">
                <a:off x="6835354" y="2751392"/>
                <a:ext cx="120846" cy="8613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45" name="Line 2534"/>
              <p:cNvSpPr>
                <a:spLocks noChangeShapeType="1"/>
              </p:cNvSpPr>
              <p:nvPr/>
            </p:nvSpPr>
            <p:spPr bwMode="auto">
              <a:xfrm flipV="1">
                <a:off x="6936060" y="3136344"/>
                <a:ext cx="88621" cy="11053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46" name="Line 2536"/>
              <p:cNvSpPr>
                <a:spLocks noChangeShapeType="1"/>
              </p:cNvSpPr>
              <p:nvPr/>
            </p:nvSpPr>
            <p:spPr bwMode="auto">
              <a:xfrm flipH="1">
                <a:off x="6706451" y="2837529"/>
                <a:ext cx="128903"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47" name="Line 2538"/>
              <p:cNvSpPr>
                <a:spLocks noChangeShapeType="1"/>
              </p:cNvSpPr>
              <p:nvPr/>
            </p:nvSpPr>
            <p:spPr bwMode="auto">
              <a:xfrm flipH="1">
                <a:off x="6569492" y="2935101"/>
                <a:ext cx="136959"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48" name="Line 2540"/>
              <p:cNvSpPr>
                <a:spLocks noChangeShapeType="1"/>
              </p:cNvSpPr>
              <p:nvPr/>
            </p:nvSpPr>
            <p:spPr bwMode="auto">
              <a:xfrm flipH="1">
                <a:off x="6428505" y="3032673"/>
                <a:ext cx="140988"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49" name="Line 2542"/>
              <p:cNvSpPr>
                <a:spLocks noChangeShapeType="1"/>
              </p:cNvSpPr>
              <p:nvPr/>
            </p:nvSpPr>
            <p:spPr bwMode="auto">
              <a:xfrm flipH="1">
                <a:off x="6291545" y="3136344"/>
                <a:ext cx="136959"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50" name="Line 2543"/>
              <p:cNvSpPr>
                <a:spLocks noChangeShapeType="1"/>
              </p:cNvSpPr>
              <p:nvPr/>
            </p:nvSpPr>
            <p:spPr bwMode="auto">
              <a:xfrm flipH="1" flipV="1">
                <a:off x="6396279" y="2274966"/>
                <a:ext cx="16113" cy="1295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51" name="Line 2544"/>
              <p:cNvSpPr>
                <a:spLocks noChangeShapeType="1"/>
              </p:cNvSpPr>
              <p:nvPr/>
            </p:nvSpPr>
            <p:spPr bwMode="auto">
              <a:xfrm flipV="1">
                <a:off x="6408364" y="2287925"/>
                <a:ext cx="4028" cy="3049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52" name="Line 2546"/>
              <p:cNvSpPr>
                <a:spLocks noChangeShapeType="1"/>
              </p:cNvSpPr>
              <p:nvPr/>
            </p:nvSpPr>
            <p:spPr bwMode="auto">
              <a:xfrm flipH="1">
                <a:off x="6360025" y="2274966"/>
                <a:ext cx="36254"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53" name="Line 2547"/>
              <p:cNvSpPr>
                <a:spLocks noChangeShapeType="1"/>
              </p:cNvSpPr>
              <p:nvPr/>
            </p:nvSpPr>
            <p:spPr bwMode="auto">
              <a:xfrm flipV="1">
                <a:off x="6392251" y="2318416"/>
                <a:ext cx="16113" cy="4878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54" name="Line 2549"/>
              <p:cNvSpPr>
                <a:spLocks noChangeShapeType="1"/>
              </p:cNvSpPr>
              <p:nvPr/>
            </p:nvSpPr>
            <p:spPr bwMode="auto">
              <a:xfrm flipH="1">
                <a:off x="6307658" y="2274966"/>
                <a:ext cx="52367" cy="2515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55" name="Line 2550"/>
              <p:cNvSpPr>
                <a:spLocks noChangeShapeType="1"/>
              </p:cNvSpPr>
              <p:nvPr/>
            </p:nvSpPr>
            <p:spPr bwMode="auto">
              <a:xfrm flipV="1">
                <a:off x="6355997" y="2367202"/>
                <a:ext cx="36254" cy="6098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56" name="Line 2552"/>
              <p:cNvSpPr>
                <a:spLocks noChangeShapeType="1"/>
              </p:cNvSpPr>
              <p:nvPr/>
            </p:nvSpPr>
            <p:spPr bwMode="auto">
              <a:xfrm flipV="1">
                <a:off x="6307658" y="2428184"/>
                <a:ext cx="48339" cy="7927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57" name="Line 2554"/>
              <p:cNvSpPr>
                <a:spLocks noChangeShapeType="1"/>
              </p:cNvSpPr>
              <p:nvPr/>
            </p:nvSpPr>
            <p:spPr bwMode="auto">
              <a:xfrm flipH="1">
                <a:off x="6239179" y="2300121"/>
                <a:ext cx="68480" cy="3658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58" name="Line 2556"/>
              <p:cNvSpPr>
                <a:spLocks noChangeShapeType="1"/>
              </p:cNvSpPr>
              <p:nvPr/>
            </p:nvSpPr>
            <p:spPr bwMode="auto">
              <a:xfrm flipH="1">
                <a:off x="6154586" y="3240014"/>
                <a:ext cx="136959" cy="104433"/>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59" name="Line 2558"/>
              <p:cNvSpPr>
                <a:spLocks noChangeShapeType="1"/>
              </p:cNvSpPr>
              <p:nvPr/>
            </p:nvSpPr>
            <p:spPr bwMode="auto">
              <a:xfrm flipV="1">
                <a:off x="6247235" y="2507462"/>
                <a:ext cx="60423" cy="8537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60" name="Line 2559"/>
              <p:cNvSpPr>
                <a:spLocks noChangeShapeType="1"/>
              </p:cNvSpPr>
              <p:nvPr/>
            </p:nvSpPr>
            <p:spPr bwMode="auto">
              <a:xfrm flipH="1">
                <a:off x="6154586" y="2336711"/>
                <a:ext cx="84593" cy="4878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61" name="Line 2561"/>
              <p:cNvSpPr>
                <a:spLocks noChangeShapeType="1"/>
              </p:cNvSpPr>
              <p:nvPr/>
            </p:nvSpPr>
            <p:spPr bwMode="auto">
              <a:xfrm flipV="1">
                <a:off x="6174727" y="2592837"/>
                <a:ext cx="72508"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62" name="Line 2562"/>
              <p:cNvSpPr>
                <a:spLocks noChangeShapeType="1"/>
              </p:cNvSpPr>
              <p:nvPr/>
            </p:nvSpPr>
            <p:spPr bwMode="auto">
              <a:xfrm flipH="1">
                <a:off x="6025683" y="3344446"/>
                <a:ext cx="128903" cy="91474"/>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63" name="Line 2563"/>
              <p:cNvSpPr>
                <a:spLocks noChangeShapeType="1"/>
              </p:cNvSpPr>
              <p:nvPr/>
            </p:nvSpPr>
            <p:spPr bwMode="auto">
              <a:xfrm flipH="1">
                <a:off x="6053881" y="2385497"/>
                <a:ext cx="100705" cy="6708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64" name="Line 2565"/>
              <p:cNvSpPr>
                <a:spLocks noChangeShapeType="1"/>
              </p:cNvSpPr>
              <p:nvPr/>
            </p:nvSpPr>
            <p:spPr bwMode="auto">
              <a:xfrm flipV="1">
                <a:off x="6098191" y="2696507"/>
                <a:ext cx="76536" cy="104433"/>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65" name="Line 2567"/>
              <p:cNvSpPr>
                <a:spLocks noChangeShapeType="1"/>
              </p:cNvSpPr>
              <p:nvPr/>
            </p:nvSpPr>
            <p:spPr bwMode="auto">
              <a:xfrm flipH="1">
                <a:off x="5945119" y="2452577"/>
                <a:ext cx="108762" cy="7317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66" name="Line 2569"/>
              <p:cNvSpPr>
                <a:spLocks noChangeShapeType="1"/>
              </p:cNvSpPr>
              <p:nvPr/>
            </p:nvSpPr>
            <p:spPr bwMode="auto">
              <a:xfrm flipH="1">
                <a:off x="5900808" y="3435920"/>
                <a:ext cx="124875" cy="91474"/>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67" name="Line 2571"/>
              <p:cNvSpPr>
                <a:spLocks noChangeShapeType="1"/>
              </p:cNvSpPr>
              <p:nvPr/>
            </p:nvSpPr>
            <p:spPr bwMode="auto">
              <a:xfrm flipV="1">
                <a:off x="6009570" y="2800940"/>
                <a:ext cx="88621" cy="10976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68" name="Line 2573"/>
              <p:cNvSpPr>
                <a:spLocks noChangeShapeType="1"/>
              </p:cNvSpPr>
              <p:nvPr/>
            </p:nvSpPr>
            <p:spPr bwMode="auto">
              <a:xfrm flipH="1">
                <a:off x="5820244" y="2525756"/>
                <a:ext cx="124875" cy="91474"/>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69" name="Line 2575"/>
              <p:cNvSpPr>
                <a:spLocks noChangeShapeType="1"/>
              </p:cNvSpPr>
              <p:nvPr/>
            </p:nvSpPr>
            <p:spPr bwMode="auto">
              <a:xfrm flipV="1">
                <a:off x="5920950" y="2910708"/>
                <a:ext cx="88621" cy="11586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70" name="Line 2577"/>
              <p:cNvSpPr>
                <a:spLocks noChangeShapeType="1"/>
              </p:cNvSpPr>
              <p:nvPr/>
            </p:nvSpPr>
            <p:spPr bwMode="auto">
              <a:xfrm flipH="1">
                <a:off x="5788018" y="3527394"/>
                <a:ext cx="112790" cy="7927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71" name="Line 2579"/>
              <p:cNvSpPr>
                <a:spLocks noChangeShapeType="1"/>
              </p:cNvSpPr>
              <p:nvPr/>
            </p:nvSpPr>
            <p:spPr bwMode="auto">
              <a:xfrm flipV="1">
                <a:off x="5836357" y="3026575"/>
                <a:ext cx="84593" cy="11586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72" name="Line 2580"/>
              <p:cNvSpPr>
                <a:spLocks noChangeShapeType="1"/>
              </p:cNvSpPr>
              <p:nvPr/>
            </p:nvSpPr>
            <p:spPr bwMode="auto">
              <a:xfrm flipH="1">
                <a:off x="5691341" y="2617230"/>
                <a:ext cx="128903"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73" name="Line 2582"/>
              <p:cNvSpPr>
                <a:spLocks noChangeShapeType="1"/>
              </p:cNvSpPr>
              <p:nvPr/>
            </p:nvSpPr>
            <p:spPr bwMode="auto">
              <a:xfrm flipH="1">
                <a:off x="5691341" y="3606671"/>
                <a:ext cx="96677" cy="6098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74" name="Line 2584"/>
              <p:cNvSpPr>
                <a:spLocks noChangeShapeType="1"/>
              </p:cNvSpPr>
              <p:nvPr/>
            </p:nvSpPr>
            <p:spPr bwMode="auto">
              <a:xfrm flipV="1">
                <a:off x="5747736" y="3142442"/>
                <a:ext cx="88621" cy="11053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75" name="Line 2586"/>
              <p:cNvSpPr>
                <a:spLocks noChangeShapeType="1"/>
              </p:cNvSpPr>
              <p:nvPr/>
            </p:nvSpPr>
            <p:spPr bwMode="auto">
              <a:xfrm flipH="1">
                <a:off x="5606749" y="3667654"/>
                <a:ext cx="84593" cy="5564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76" name="Line 2587"/>
              <p:cNvSpPr>
                <a:spLocks noChangeShapeType="1"/>
              </p:cNvSpPr>
              <p:nvPr/>
            </p:nvSpPr>
            <p:spPr bwMode="auto">
              <a:xfrm flipH="1">
                <a:off x="5554382" y="2714802"/>
                <a:ext cx="136959" cy="98334"/>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77" name="Line 2588"/>
              <p:cNvSpPr>
                <a:spLocks noChangeShapeType="1"/>
              </p:cNvSpPr>
              <p:nvPr/>
            </p:nvSpPr>
            <p:spPr bwMode="auto">
              <a:xfrm flipV="1">
                <a:off x="5671200" y="3252973"/>
                <a:ext cx="76536" cy="10976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78" name="Line 2590"/>
              <p:cNvSpPr>
                <a:spLocks noChangeShapeType="1"/>
              </p:cNvSpPr>
              <p:nvPr/>
            </p:nvSpPr>
            <p:spPr bwMode="auto">
              <a:xfrm flipH="1">
                <a:off x="5538269" y="3723300"/>
                <a:ext cx="68480" cy="3658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79" name="Line 2591"/>
              <p:cNvSpPr>
                <a:spLocks noChangeShapeType="1"/>
              </p:cNvSpPr>
              <p:nvPr/>
            </p:nvSpPr>
            <p:spPr bwMode="auto">
              <a:xfrm flipV="1">
                <a:off x="5598692" y="3362741"/>
                <a:ext cx="72508"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80" name="Line 2593"/>
              <p:cNvSpPr>
                <a:spLocks noChangeShapeType="1"/>
              </p:cNvSpPr>
              <p:nvPr/>
            </p:nvSpPr>
            <p:spPr bwMode="auto">
              <a:xfrm flipH="1">
                <a:off x="5417423" y="2813136"/>
                <a:ext cx="136959"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81" name="Line 2595"/>
              <p:cNvSpPr>
                <a:spLocks noChangeShapeType="1"/>
              </p:cNvSpPr>
              <p:nvPr/>
            </p:nvSpPr>
            <p:spPr bwMode="auto">
              <a:xfrm flipH="1">
                <a:off x="5485902" y="3759890"/>
                <a:ext cx="52367" cy="1829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82" name="Line 2596"/>
              <p:cNvSpPr>
                <a:spLocks noChangeShapeType="1"/>
              </p:cNvSpPr>
              <p:nvPr/>
            </p:nvSpPr>
            <p:spPr bwMode="auto">
              <a:xfrm flipV="1">
                <a:off x="5534241" y="3460313"/>
                <a:ext cx="64451" cy="8537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83" name="Line 2598"/>
              <p:cNvSpPr>
                <a:spLocks noChangeShapeType="1"/>
              </p:cNvSpPr>
              <p:nvPr/>
            </p:nvSpPr>
            <p:spPr bwMode="auto">
              <a:xfrm flipV="1">
                <a:off x="5485902" y="3545689"/>
                <a:ext cx="48339" cy="7927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84" name="Line 2599"/>
              <p:cNvSpPr>
                <a:spLocks noChangeShapeType="1"/>
              </p:cNvSpPr>
              <p:nvPr/>
            </p:nvSpPr>
            <p:spPr bwMode="auto">
              <a:xfrm flipH="1">
                <a:off x="5449648" y="3778184"/>
                <a:ext cx="36254"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85" name="Line 2601"/>
              <p:cNvSpPr>
                <a:spLocks noChangeShapeType="1"/>
              </p:cNvSpPr>
              <p:nvPr/>
            </p:nvSpPr>
            <p:spPr bwMode="auto">
              <a:xfrm flipV="1">
                <a:off x="5453677" y="3624966"/>
                <a:ext cx="32226" cy="6098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86" name="Line 2602"/>
              <p:cNvSpPr>
                <a:spLocks noChangeShapeType="1"/>
              </p:cNvSpPr>
              <p:nvPr/>
            </p:nvSpPr>
            <p:spPr bwMode="auto">
              <a:xfrm flipH="1" flipV="1">
                <a:off x="5433535" y="3765988"/>
                <a:ext cx="16113" cy="1219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87" name="Line 2604"/>
              <p:cNvSpPr>
                <a:spLocks noChangeShapeType="1"/>
              </p:cNvSpPr>
              <p:nvPr/>
            </p:nvSpPr>
            <p:spPr bwMode="auto">
              <a:xfrm flipV="1">
                <a:off x="5433535" y="3685948"/>
                <a:ext cx="20141" cy="4954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88" name="Line 2605"/>
              <p:cNvSpPr>
                <a:spLocks noChangeShapeType="1"/>
              </p:cNvSpPr>
              <p:nvPr/>
            </p:nvSpPr>
            <p:spPr bwMode="auto">
              <a:xfrm flipV="1">
                <a:off x="5433535" y="3735497"/>
                <a:ext cx="0" cy="3049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89" name="Line 2606"/>
              <p:cNvSpPr>
                <a:spLocks noChangeShapeType="1"/>
              </p:cNvSpPr>
              <p:nvPr/>
            </p:nvSpPr>
            <p:spPr bwMode="auto">
              <a:xfrm flipH="1">
                <a:off x="5276435" y="2916807"/>
                <a:ext cx="140988"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90" name="Line 2608"/>
              <p:cNvSpPr>
                <a:spLocks noChangeShapeType="1"/>
              </p:cNvSpPr>
              <p:nvPr/>
            </p:nvSpPr>
            <p:spPr bwMode="auto">
              <a:xfrm flipH="1" flipV="1">
                <a:off x="5381169" y="2055429"/>
                <a:ext cx="16113" cy="1219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91" name="Line 2609"/>
              <p:cNvSpPr>
                <a:spLocks noChangeShapeType="1"/>
              </p:cNvSpPr>
              <p:nvPr/>
            </p:nvSpPr>
            <p:spPr bwMode="auto">
              <a:xfrm flipV="1">
                <a:off x="5397282" y="2067625"/>
                <a:ext cx="0" cy="3049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92" name="Line 2611"/>
              <p:cNvSpPr>
                <a:spLocks noChangeShapeType="1"/>
              </p:cNvSpPr>
              <p:nvPr/>
            </p:nvSpPr>
            <p:spPr bwMode="auto">
              <a:xfrm flipH="1">
                <a:off x="5344915" y="2055429"/>
                <a:ext cx="36254"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93" name="Line 2612"/>
              <p:cNvSpPr>
                <a:spLocks noChangeShapeType="1"/>
              </p:cNvSpPr>
              <p:nvPr/>
            </p:nvSpPr>
            <p:spPr bwMode="auto">
              <a:xfrm flipV="1">
                <a:off x="5377140" y="2098117"/>
                <a:ext cx="20141" cy="4878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94" name="Line 2614"/>
              <p:cNvSpPr>
                <a:spLocks noChangeShapeType="1"/>
              </p:cNvSpPr>
              <p:nvPr/>
            </p:nvSpPr>
            <p:spPr bwMode="auto">
              <a:xfrm flipH="1">
                <a:off x="5292548" y="2055429"/>
                <a:ext cx="52367" cy="1829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95" name="Line 2615"/>
              <p:cNvSpPr>
                <a:spLocks noChangeShapeType="1"/>
              </p:cNvSpPr>
              <p:nvPr/>
            </p:nvSpPr>
            <p:spPr bwMode="auto">
              <a:xfrm flipV="1">
                <a:off x="5344915" y="2146903"/>
                <a:ext cx="32226" cy="6098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96" name="Line 2617"/>
              <p:cNvSpPr>
                <a:spLocks noChangeShapeType="1"/>
              </p:cNvSpPr>
              <p:nvPr/>
            </p:nvSpPr>
            <p:spPr bwMode="auto">
              <a:xfrm flipV="1">
                <a:off x="5296576" y="2207885"/>
                <a:ext cx="48339" cy="8004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97" name="Line 2619"/>
              <p:cNvSpPr>
                <a:spLocks noChangeShapeType="1"/>
              </p:cNvSpPr>
              <p:nvPr/>
            </p:nvSpPr>
            <p:spPr bwMode="auto">
              <a:xfrm flipH="1">
                <a:off x="5224068" y="2073724"/>
                <a:ext cx="68480" cy="3658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98" name="Line 2621"/>
              <p:cNvSpPr>
                <a:spLocks noChangeShapeType="1"/>
              </p:cNvSpPr>
              <p:nvPr/>
            </p:nvSpPr>
            <p:spPr bwMode="auto">
              <a:xfrm flipH="1">
                <a:off x="5139476" y="3020477"/>
                <a:ext cx="136959"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099" name="Line 2623"/>
              <p:cNvSpPr>
                <a:spLocks noChangeShapeType="1"/>
              </p:cNvSpPr>
              <p:nvPr/>
            </p:nvSpPr>
            <p:spPr bwMode="auto">
              <a:xfrm flipV="1">
                <a:off x="5232125" y="2287925"/>
                <a:ext cx="64451" cy="8537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00" name="Line 2624"/>
              <p:cNvSpPr>
                <a:spLocks noChangeShapeType="1"/>
              </p:cNvSpPr>
              <p:nvPr/>
            </p:nvSpPr>
            <p:spPr bwMode="auto">
              <a:xfrm flipH="1">
                <a:off x="5139476" y="2110313"/>
                <a:ext cx="84593" cy="54884"/>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01" name="Line 2626"/>
              <p:cNvSpPr>
                <a:spLocks noChangeShapeType="1"/>
              </p:cNvSpPr>
              <p:nvPr/>
            </p:nvSpPr>
            <p:spPr bwMode="auto">
              <a:xfrm flipV="1">
                <a:off x="5159617" y="2373300"/>
                <a:ext cx="72508"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02" name="Line 2627"/>
              <p:cNvSpPr>
                <a:spLocks noChangeShapeType="1"/>
              </p:cNvSpPr>
              <p:nvPr/>
            </p:nvSpPr>
            <p:spPr bwMode="auto">
              <a:xfrm flipH="1">
                <a:off x="5010573" y="3118049"/>
                <a:ext cx="128903"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03" name="Line 2628"/>
              <p:cNvSpPr>
                <a:spLocks noChangeShapeType="1"/>
              </p:cNvSpPr>
              <p:nvPr/>
            </p:nvSpPr>
            <p:spPr bwMode="auto">
              <a:xfrm flipH="1">
                <a:off x="5042799" y="2165197"/>
                <a:ext cx="96677" cy="6098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04" name="Line 2630"/>
              <p:cNvSpPr>
                <a:spLocks noChangeShapeType="1"/>
              </p:cNvSpPr>
              <p:nvPr/>
            </p:nvSpPr>
            <p:spPr bwMode="auto">
              <a:xfrm flipV="1">
                <a:off x="5083081" y="2470872"/>
                <a:ext cx="76536" cy="10976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05" name="Line 2632"/>
              <p:cNvSpPr>
                <a:spLocks noChangeShapeType="1"/>
              </p:cNvSpPr>
              <p:nvPr/>
            </p:nvSpPr>
            <p:spPr bwMode="auto">
              <a:xfrm flipH="1">
                <a:off x="4930009" y="2226180"/>
                <a:ext cx="112790" cy="8004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06" name="Line 2634"/>
              <p:cNvSpPr>
                <a:spLocks noChangeShapeType="1"/>
              </p:cNvSpPr>
              <p:nvPr/>
            </p:nvSpPr>
            <p:spPr bwMode="auto">
              <a:xfrm flipH="1">
                <a:off x="4885698" y="3215621"/>
                <a:ext cx="124875" cy="9223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07" name="Line 2636"/>
              <p:cNvSpPr>
                <a:spLocks noChangeShapeType="1"/>
              </p:cNvSpPr>
              <p:nvPr/>
            </p:nvSpPr>
            <p:spPr bwMode="auto">
              <a:xfrm flipV="1">
                <a:off x="4994460" y="2580641"/>
                <a:ext cx="88621" cy="10976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08" name="Line 2638"/>
              <p:cNvSpPr>
                <a:spLocks noChangeShapeType="1"/>
              </p:cNvSpPr>
              <p:nvPr/>
            </p:nvSpPr>
            <p:spPr bwMode="auto">
              <a:xfrm flipH="1">
                <a:off x="4805134" y="2306219"/>
                <a:ext cx="124875" cy="91474"/>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09" name="Line 2640"/>
              <p:cNvSpPr>
                <a:spLocks noChangeShapeType="1"/>
              </p:cNvSpPr>
              <p:nvPr/>
            </p:nvSpPr>
            <p:spPr bwMode="auto">
              <a:xfrm flipV="1">
                <a:off x="4909867" y="2690409"/>
                <a:ext cx="84593" cy="11662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10" name="Line 2642"/>
              <p:cNvSpPr>
                <a:spLocks noChangeShapeType="1"/>
              </p:cNvSpPr>
              <p:nvPr/>
            </p:nvSpPr>
            <p:spPr bwMode="auto">
              <a:xfrm flipH="1">
                <a:off x="4776936" y="3307857"/>
                <a:ext cx="108762" cy="7317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11" name="Line 2644"/>
              <p:cNvSpPr>
                <a:spLocks noChangeShapeType="1"/>
              </p:cNvSpPr>
              <p:nvPr/>
            </p:nvSpPr>
            <p:spPr bwMode="auto">
              <a:xfrm flipV="1">
                <a:off x="4821247" y="2807038"/>
                <a:ext cx="88621" cy="11586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12" name="Line 2645"/>
              <p:cNvSpPr>
                <a:spLocks noChangeShapeType="1"/>
              </p:cNvSpPr>
              <p:nvPr/>
            </p:nvSpPr>
            <p:spPr bwMode="auto">
              <a:xfrm flipH="1">
                <a:off x="4676231" y="2397693"/>
                <a:ext cx="128903" cy="91474"/>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13" name="Line 2647"/>
              <p:cNvSpPr>
                <a:spLocks noChangeShapeType="1"/>
              </p:cNvSpPr>
              <p:nvPr/>
            </p:nvSpPr>
            <p:spPr bwMode="auto">
              <a:xfrm flipH="1">
                <a:off x="4676231" y="3381036"/>
                <a:ext cx="100705" cy="6708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14" name="Line 2649"/>
              <p:cNvSpPr>
                <a:spLocks noChangeShapeType="1"/>
              </p:cNvSpPr>
              <p:nvPr/>
            </p:nvSpPr>
            <p:spPr bwMode="auto">
              <a:xfrm flipV="1">
                <a:off x="4732626" y="2922905"/>
                <a:ext cx="88621" cy="10976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15" name="Line 2651"/>
              <p:cNvSpPr>
                <a:spLocks noChangeShapeType="1"/>
              </p:cNvSpPr>
              <p:nvPr/>
            </p:nvSpPr>
            <p:spPr bwMode="auto">
              <a:xfrm flipH="1">
                <a:off x="4591638" y="3448117"/>
                <a:ext cx="84593" cy="4878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16" name="Line 2652"/>
              <p:cNvSpPr>
                <a:spLocks noChangeShapeType="1"/>
              </p:cNvSpPr>
              <p:nvPr/>
            </p:nvSpPr>
            <p:spPr bwMode="auto">
              <a:xfrm flipH="1">
                <a:off x="4539272" y="2489167"/>
                <a:ext cx="136959"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17" name="Line 2653"/>
              <p:cNvSpPr>
                <a:spLocks noChangeShapeType="1"/>
              </p:cNvSpPr>
              <p:nvPr/>
            </p:nvSpPr>
            <p:spPr bwMode="auto">
              <a:xfrm flipV="1">
                <a:off x="4656090" y="3032673"/>
                <a:ext cx="76536"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18" name="Line 2655"/>
              <p:cNvSpPr>
                <a:spLocks noChangeShapeType="1"/>
              </p:cNvSpPr>
              <p:nvPr/>
            </p:nvSpPr>
            <p:spPr bwMode="auto">
              <a:xfrm flipH="1">
                <a:off x="4523159" y="3496903"/>
                <a:ext cx="68480" cy="3658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19" name="Line 2656"/>
              <p:cNvSpPr>
                <a:spLocks noChangeShapeType="1"/>
              </p:cNvSpPr>
              <p:nvPr/>
            </p:nvSpPr>
            <p:spPr bwMode="auto">
              <a:xfrm flipV="1">
                <a:off x="4583582" y="3136344"/>
                <a:ext cx="72508"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20" name="Line 2658"/>
              <p:cNvSpPr>
                <a:spLocks noChangeShapeType="1"/>
              </p:cNvSpPr>
              <p:nvPr/>
            </p:nvSpPr>
            <p:spPr bwMode="auto">
              <a:xfrm flipH="1">
                <a:off x="4402312" y="2592837"/>
                <a:ext cx="136959"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21" name="Line 2660"/>
              <p:cNvSpPr>
                <a:spLocks noChangeShapeType="1"/>
              </p:cNvSpPr>
              <p:nvPr/>
            </p:nvSpPr>
            <p:spPr bwMode="auto">
              <a:xfrm flipH="1">
                <a:off x="4470792" y="3533492"/>
                <a:ext cx="52367" cy="24393"/>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22" name="Line 2661"/>
              <p:cNvSpPr>
                <a:spLocks noChangeShapeType="1"/>
              </p:cNvSpPr>
              <p:nvPr/>
            </p:nvSpPr>
            <p:spPr bwMode="auto">
              <a:xfrm flipV="1">
                <a:off x="4523159" y="3240014"/>
                <a:ext cx="60423" cy="8613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23" name="Line 2663"/>
              <p:cNvSpPr>
                <a:spLocks noChangeShapeType="1"/>
              </p:cNvSpPr>
              <p:nvPr/>
            </p:nvSpPr>
            <p:spPr bwMode="auto">
              <a:xfrm flipV="1">
                <a:off x="4474820" y="3326152"/>
                <a:ext cx="48339" cy="7927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24" name="Line 2664"/>
              <p:cNvSpPr>
                <a:spLocks noChangeShapeType="1"/>
              </p:cNvSpPr>
              <p:nvPr/>
            </p:nvSpPr>
            <p:spPr bwMode="auto">
              <a:xfrm flipH="1">
                <a:off x="4434538" y="3557885"/>
                <a:ext cx="36254"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25" name="Line 2666"/>
              <p:cNvSpPr>
                <a:spLocks noChangeShapeType="1"/>
              </p:cNvSpPr>
              <p:nvPr/>
            </p:nvSpPr>
            <p:spPr bwMode="auto">
              <a:xfrm flipV="1">
                <a:off x="4438566" y="3405429"/>
                <a:ext cx="36254" cy="6098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26" name="Line 2667"/>
              <p:cNvSpPr>
                <a:spLocks noChangeShapeType="1"/>
              </p:cNvSpPr>
              <p:nvPr/>
            </p:nvSpPr>
            <p:spPr bwMode="auto">
              <a:xfrm flipH="1" flipV="1">
                <a:off x="4418425" y="3545689"/>
                <a:ext cx="16113" cy="1219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27" name="Line 2669"/>
              <p:cNvSpPr>
                <a:spLocks noChangeShapeType="1"/>
              </p:cNvSpPr>
              <p:nvPr/>
            </p:nvSpPr>
            <p:spPr bwMode="auto">
              <a:xfrm flipV="1">
                <a:off x="4422453" y="3466411"/>
                <a:ext cx="16113" cy="4878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28" name="Line 2670"/>
              <p:cNvSpPr>
                <a:spLocks noChangeShapeType="1"/>
              </p:cNvSpPr>
              <p:nvPr/>
            </p:nvSpPr>
            <p:spPr bwMode="auto">
              <a:xfrm flipV="1">
                <a:off x="4418425" y="3515197"/>
                <a:ext cx="4028" cy="3049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29" name="Line 2671"/>
              <p:cNvSpPr>
                <a:spLocks noChangeShapeType="1"/>
              </p:cNvSpPr>
              <p:nvPr/>
            </p:nvSpPr>
            <p:spPr bwMode="auto">
              <a:xfrm flipH="1">
                <a:off x="4261325" y="2696507"/>
                <a:ext cx="140988" cy="104433"/>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30" name="Line 2673"/>
              <p:cNvSpPr>
                <a:spLocks noChangeShapeType="1"/>
              </p:cNvSpPr>
              <p:nvPr/>
            </p:nvSpPr>
            <p:spPr bwMode="auto">
              <a:xfrm flipH="1">
                <a:off x="4124366" y="2800940"/>
                <a:ext cx="136959"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31" name="Line 2675"/>
              <p:cNvSpPr>
                <a:spLocks noChangeShapeType="1"/>
              </p:cNvSpPr>
              <p:nvPr/>
            </p:nvSpPr>
            <p:spPr bwMode="auto">
              <a:xfrm flipH="1">
                <a:off x="3995463" y="2898512"/>
                <a:ext cx="128903"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32" name="Line 2677"/>
              <p:cNvSpPr>
                <a:spLocks noChangeShapeType="1"/>
              </p:cNvSpPr>
              <p:nvPr/>
            </p:nvSpPr>
            <p:spPr bwMode="auto">
              <a:xfrm flipH="1">
                <a:off x="3874616" y="2996084"/>
                <a:ext cx="120846" cy="8537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grpSp>
            <p:nvGrpSpPr>
              <p:cNvPr id="2133" name="Groupe 882"/>
              <p:cNvGrpSpPr>
                <a:grpSpLocks/>
              </p:cNvGrpSpPr>
              <p:nvPr/>
            </p:nvGrpSpPr>
            <p:grpSpPr bwMode="auto">
              <a:xfrm>
                <a:off x="4141597" y="1775363"/>
                <a:ext cx="3041302" cy="2394325"/>
                <a:chOff x="3917197" y="1719263"/>
                <a:chExt cx="3041302" cy="2394325"/>
              </a:xfrm>
            </p:grpSpPr>
            <p:sp>
              <p:nvSpPr>
                <p:cNvPr id="2153" name="Line 2548"/>
                <p:cNvSpPr>
                  <a:spLocks noChangeShapeType="1"/>
                </p:cNvSpPr>
                <p:nvPr/>
              </p:nvSpPr>
              <p:spPr bwMode="auto">
                <a:xfrm flipH="1" flipV="1">
                  <a:off x="6374409" y="2702606"/>
                  <a:ext cx="28198" cy="141022"/>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54" name="Freeform 2654"/>
                <p:cNvSpPr>
                  <a:spLocks/>
                </p:cNvSpPr>
                <p:nvPr/>
              </p:nvSpPr>
              <p:spPr bwMode="auto">
                <a:xfrm>
                  <a:off x="4573796" y="3472510"/>
                  <a:ext cx="104734" cy="201242"/>
                </a:xfrm>
                <a:custGeom>
                  <a:avLst/>
                  <a:gdLst>
                    <a:gd name="T0" fmla="*/ 2147483647 w 26"/>
                    <a:gd name="T1" fmla="*/ 2147483647 h 33"/>
                    <a:gd name="T2" fmla="*/ 2147483647 w 26"/>
                    <a:gd name="T3" fmla="*/ 2147483647 h 33"/>
                    <a:gd name="T4" fmla="*/ 2147483647 w 26"/>
                    <a:gd name="T5" fmla="*/ 2147483647 h 33"/>
                    <a:gd name="T6" fmla="*/ 2147483647 w 26"/>
                    <a:gd name="T7" fmla="*/ 2147483647 h 33"/>
                    <a:gd name="T8" fmla="*/ 0 w 26"/>
                    <a:gd name="T9" fmla="*/ 0 h 33"/>
                    <a:gd name="T10" fmla="*/ 0 60000 65536"/>
                    <a:gd name="T11" fmla="*/ 0 60000 65536"/>
                    <a:gd name="T12" fmla="*/ 0 60000 65536"/>
                    <a:gd name="T13" fmla="*/ 0 60000 65536"/>
                    <a:gd name="T14" fmla="*/ 0 60000 65536"/>
                    <a:gd name="T15" fmla="*/ 0 w 26"/>
                    <a:gd name="T16" fmla="*/ 0 h 33"/>
                    <a:gd name="T17" fmla="*/ 26 w 26"/>
                    <a:gd name="T18" fmla="*/ 33 h 33"/>
                  </a:gdLst>
                  <a:ahLst/>
                  <a:cxnLst>
                    <a:cxn ang="T10">
                      <a:pos x="T0" y="T1"/>
                    </a:cxn>
                    <a:cxn ang="T11">
                      <a:pos x="T2" y="T3"/>
                    </a:cxn>
                    <a:cxn ang="T12">
                      <a:pos x="T4" y="T5"/>
                    </a:cxn>
                    <a:cxn ang="T13">
                      <a:pos x="T6" y="T7"/>
                    </a:cxn>
                    <a:cxn ang="T14">
                      <a:pos x="T8" y="T9"/>
                    </a:cxn>
                  </a:cxnLst>
                  <a:rect l="T15" t="T16" r="T17" b="T18"/>
                  <a:pathLst>
                    <a:path w="26" h="33">
                      <a:moveTo>
                        <a:pt x="26" y="33"/>
                      </a:moveTo>
                      <a:lnTo>
                        <a:pt x="19" y="30"/>
                      </a:lnTo>
                      <a:lnTo>
                        <a:pt x="13" y="23"/>
                      </a:lnTo>
                      <a:lnTo>
                        <a:pt x="7" y="13"/>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55" name="Line 2657"/>
                <p:cNvSpPr>
                  <a:spLocks noChangeShapeType="1"/>
                </p:cNvSpPr>
                <p:nvPr/>
              </p:nvSpPr>
              <p:spPr bwMode="auto">
                <a:xfrm flipH="1" flipV="1">
                  <a:off x="4549627" y="3374938"/>
                  <a:ext cx="24169" cy="97572"/>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grpSp>
              <p:nvGrpSpPr>
                <p:cNvPr id="2156" name="Groupe 905"/>
                <p:cNvGrpSpPr>
                  <a:grpSpLocks/>
                </p:cNvGrpSpPr>
                <p:nvPr/>
              </p:nvGrpSpPr>
              <p:grpSpPr bwMode="auto">
                <a:xfrm>
                  <a:off x="3917197" y="1719263"/>
                  <a:ext cx="3041302" cy="2394325"/>
                  <a:chOff x="3894757" y="1719263"/>
                  <a:chExt cx="3041302" cy="2394325"/>
                </a:xfrm>
              </p:grpSpPr>
              <p:sp>
                <p:nvSpPr>
                  <p:cNvPr id="2157" name="Line 2533"/>
                  <p:cNvSpPr>
                    <a:spLocks noChangeShapeType="1"/>
                  </p:cNvSpPr>
                  <p:nvPr/>
                </p:nvSpPr>
                <p:spPr bwMode="auto">
                  <a:xfrm flipH="1">
                    <a:off x="6911890" y="3246874"/>
                    <a:ext cx="24169" cy="14026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58" name="Freeform 2535"/>
                  <p:cNvSpPr>
                    <a:spLocks/>
                  </p:cNvSpPr>
                  <p:nvPr/>
                </p:nvSpPr>
                <p:spPr bwMode="auto">
                  <a:xfrm>
                    <a:off x="6811185" y="3387134"/>
                    <a:ext cx="100705" cy="488622"/>
                  </a:xfrm>
                  <a:custGeom>
                    <a:avLst/>
                    <a:gdLst>
                      <a:gd name="T0" fmla="*/ 2147483647 w 25"/>
                      <a:gd name="T1" fmla="*/ 0 h 80"/>
                      <a:gd name="T2" fmla="*/ 2147483647 w 25"/>
                      <a:gd name="T3" fmla="*/ 2147483647 h 80"/>
                      <a:gd name="T4" fmla="*/ 2147483647 w 25"/>
                      <a:gd name="T5" fmla="*/ 2147483647 h 80"/>
                      <a:gd name="T6" fmla="*/ 2147483647 w 25"/>
                      <a:gd name="T7" fmla="*/ 2147483647 h 80"/>
                      <a:gd name="T8" fmla="*/ 0 w 25"/>
                      <a:gd name="T9" fmla="*/ 2147483647 h 80"/>
                      <a:gd name="T10" fmla="*/ 0 60000 65536"/>
                      <a:gd name="T11" fmla="*/ 0 60000 65536"/>
                      <a:gd name="T12" fmla="*/ 0 60000 65536"/>
                      <a:gd name="T13" fmla="*/ 0 60000 65536"/>
                      <a:gd name="T14" fmla="*/ 0 60000 65536"/>
                      <a:gd name="T15" fmla="*/ 0 w 25"/>
                      <a:gd name="T16" fmla="*/ 0 h 80"/>
                      <a:gd name="T17" fmla="*/ 25 w 25"/>
                      <a:gd name="T18" fmla="*/ 80 h 80"/>
                    </a:gdLst>
                    <a:ahLst/>
                    <a:cxnLst>
                      <a:cxn ang="T10">
                        <a:pos x="T0" y="T1"/>
                      </a:cxn>
                      <a:cxn ang="T11">
                        <a:pos x="T2" y="T3"/>
                      </a:cxn>
                      <a:cxn ang="T12">
                        <a:pos x="T4" y="T5"/>
                      </a:cxn>
                      <a:cxn ang="T13">
                        <a:pos x="T6" y="T7"/>
                      </a:cxn>
                      <a:cxn ang="T14">
                        <a:pos x="T8" y="T9"/>
                      </a:cxn>
                    </a:cxnLst>
                    <a:rect l="T15" t="T16" r="T17" b="T18"/>
                    <a:pathLst>
                      <a:path w="25" h="80">
                        <a:moveTo>
                          <a:pt x="25" y="0"/>
                        </a:moveTo>
                        <a:lnTo>
                          <a:pt x="19" y="22"/>
                        </a:lnTo>
                        <a:lnTo>
                          <a:pt x="12" y="43"/>
                        </a:lnTo>
                        <a:lnTo>
                          <a:pt x="6" y="62"/>
                        </a:lnTo>
                        <a:lnTo>
                          <a:pt x="0" y="8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59" name="Freeform 2537"/>
                  <p:cNvSpPr>
                    <a:spLocks/>
                  </p:cNvSpPr>
                  <p:nvPr/>
                </p:nvSpPr>
                <p:spPr bwMode="auto">
                  <a:xfrm>
                    <a:off x="6682282" y="3875756"/>
                    <a:ext cx="128903" cy="237832"/>
                  </a:xfrm>
                  <a:custGeom>
                    <a:avLst/>
                    <a:gdLst>
                      <a:gd name="T0" fmla="*/ 2147483647 w 32"/>
                      <a:gd name="T1" fmla="*/ 0 h 39"/>
                      <a:gd name="T2" fmla="*/ 2147483647 w 32"/>
                      <a:gd name="T3" fmla="*/ 2147483647 h 39"/>
                      <a:gd name="T4" fmla="*/ 2147483647 w 32"/>
                      <a:gd name="T5" fmla="*/ 2147483647 h 39"/>
                      <a:gd name="T6" fmla="*/ 2147483647 w 32"/>
                      <a:gd name="T7" fmla="*/ 2147483647 h 39"/>
                      <a:gd name="T8" fmla="*/ 2147483647 w 32"/>
                      <a:gd name="T9" fmla="*/ 2147483647 h 39"/>
                      <a:gd name="T10" fmla="*/ 0 w 32"/>
                      <a:gd name="T11" fmla="*/ 2147483647 h 39"/>
                      <a:gd name="T12" fmla="*/ 0 60000 65536"/>
                      <a:gd name="T13" fmla="*/ 0 60000 65536"/>
                      <a:gd name="T14" fmla="*/ 0 60000 65536"/>
                      <a:gd name="T15" fmla="*/ 0 60000 65536"/>
                      <a:gd name="T16" fmla="*/ 0 60000 65536"/>
                      <a:gd name="T17" fmla="*/ 0 60000 65536"/>
                      <a:gd name="T18" fmla="*/ 0 w 32"/>
                      <a:gd name="T19" fmla="*/ 0 h 39"/>
                      <a:gd name="T20" fmla="*/ 32 w 32"/>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32" h="39">
                        <a:moveTo>
                          <a:pt x="32" y="0"/>
                        </a:moveTo>
                        <a:lnTo>
                          <a:pt x="26" y="14"/>
                        </a:lnTo>
                        <a:lnTo>
                          <a:pt x="19" y="25"/>
                        </a:lnTo>
                        <a:lnTo>
                          <a:pt x="13" y="34"/>
                        </a:lnTo>
                        <a:lnTo>
                          <a:pt x="7" y="38"/>
                        </a:lnTo>
                        <a:lnTo>
                          <a:pt x="0" y="39"/>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60" name="Freeform 2539"/>
                  <p:cNvSpPr>
                    <a:spLocks/>
                  </p:cNvSpPr>
                  <p:nvPr/>
                </p:nvSpPr>
                <p:spPr bwMode="auto">
                  <a:xfrm>
                    <a:off x="6557408" y="3814774"/>
                    <a:ext cx="124875" cy="298814"/>
                  </a:xfrm>
                  <a:custGeom>
                    <a:avLst/>
                    <a:gdLst>
                      <a:gd name="T0" fmla="*/ 2147483647 w 31"/>
                      <a:gd name="T1" fmla="*/ 2147483647 h 49"/>
                      <a:gd name="T2" fmla="*/ 2147483647 w 31"/>
                      <a:gd name="T3" fmla="*/ 2147483647 h 49"/>
                      <a:gd name="T4" fmla="*/ 2147483647 w 31"/>
                      <a:gd name="T5" fmla="*/ 2147483647 h 49"/>
                      <a:gd name="T6" fmla="*/ 2147483647 w 31"/>
                      <a:gd name="T7" fmla="*/ 2147483647 h 49"/>
                      <a:gd name="T8" fmla="*/ 2147483647 w 31"/>
                      <a:gd name="T9" fmla="*/ 2147483647 h 49"/>
                      <a:gd name="T10" fmla="*/ 0 w 31"/>
                      <a:gd name="T11" fmla="*/ 0 h 49"/>
                      <a:gd name="T12" fmla="*/ 0 60000 65536"/>
                      <a:gd name="T13" fmla="*/ 0 60000 65536"/>
                      <a:gd name="T14" fmla="*/ 0 60000 65536"/>
                      <a:gd name="T15" fmla="*/ 0 60000 65536"/>
                      <a:gd name="T16" fmla="*/ 0 60000 65536"/>
                      <a:gd name="T17" fmla="*/ 0 60000 65536"/>
                      <a:gd name="T18" fmla="*/ 0 w 31"/>
                      <a:gd name="T19" fmla="*/ 0 h 49"/>
                      <a:gd name="T20" fmla="*/ 31 w 31"/>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31" h="49">
                        <a:moveTo>
                          <a:pt x="31" y="49"/>
                        </a:moveTo>
                        <a:lnTo>
                          <a:pt x="25" y="46"/>
                        </a:lnTo>
                        <a:lnTo>
                          <a:pt x="19" y="40"/>
                        </a:lnTo>
                        <a:lnTo>
                          <a:pt x="12" y="30"/>
                        </a:lnTo>
                        <a:lnTo>
                          <a:pt x="6" y="17"/>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61" name="Freeform 2541"/>
                  <p:cNvSpPr>
                    <a:spLocks/>
                  </p:cNvSpPr>
                  <p:nvPr/>
                </p:nvSpPr>
                <p:spPr bwMode="auto">
                  <a:xfrm>
                    <a:off x="6404335" y="2989986"/>
                    <a:ext cx="153072" cy="824788"/>
                  </a:xfrm>
                  <a:custGeom>
                    <a:avLst/>
                    <a:gdLst>
                      <a:gd name="T0" fmla="*/ 2147483647 w 38"/>
                      <a:gd name="T1" fmla="*/ 2147483647 h 135"/>
                      <a:gd name="T2" fmla="*/ 2147483647 w 38"/>
                      <a:gd name="T3" fmla="*/ 2147483647 h 135"/>
                      <a:gd name="T4" fmla="*/ 2147483647 w 38"/>
                      <a:gd name="T5" fmla="*/ 2147483647 h 135"/>
                      <a:gd name="T6" fmla="*/ 2147483647 w 38"/>
                      <a:gd name="T7" fmla="*/ 2147483647 h 135"/>
                      <a:gd name="T8" fmla="*/ 2147483647 w 38"/>
                      <a:gd name="T9" fmla="*/ 2147483647 h 135"/>
                      <a:gd name="T10" fmla="*/ 2147483647 w 38"/>
                      <a:gd name="T11" fmla="*/ 2147483647 h 135"/>
                      <a:gd name="T12" fmla="*/ 0 w 38"/>
                      <a:gd name="T13" fmla="*/ 0 h 135"/>
                      <a:gd name="T14" fmla="*/ 0 60000 65536"/>
                      <a:gd name="T15" fmla="*/ 0 60000 65536"/>
                      <a:gd name="T16" fmla="*/ 0 60000 65536"/>
                      <a:gd name="T17" fmla="*/ 0 60000 65536"/>
                      <a:gd name="T18" fmla="*/ 0 60000 65536"/>
                      <a:gd name="T19" fmla="*/ 0 60000 65536"/>
                      <a:gd name="T20" fmla="*/ 0 60000 65536"/>
                      <a:gd name="T21" fmla="*/ 0 w 38"/>
                      <a:gd name="T22" fmla="*/ 0 h 135"/>
                      <a:gd name="T23" fmla="*/ 38 w 38"/>
                      <a:gd name="T24" fmla="*/ 135 h 1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8" h="135">
                        <a:moveTo>
                          <a:pt x="38" y="135"/>
                        </a:moveTo>
                        <a:lnTo>
                          <a:pt x="32" y="117"/>
                        </a:lnTo>
                        <a:lnTo>
                          <a:pt x="25" y="96"/>
                        </a:lnTo>
                        <a:lnTo>
                          <a:pt x="19" y="73"/>
                        </a:lnTo>
                        <a:lnTo>
                          <a:pt x="13" y="49"/>
                        </a:lnTo>
                        <a:lnTo>
                          <a:pt x="6" y="24"/>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62" name="Line 2545"/>
                  <p:cNvSpPr>
                    <a:spLocks noChangeShapeType="1"/>
                  </p:cNvSpPr>
                  <p:nvPr/>
                </p:nvSpPr>
                <p:spPr bwMode="auto">
                  <a:xfrm flipH="1" flipV="1">
                    <a:off x="6380166" y="2843628"/>
                    <a:ext cx="24169" cy="146358"/>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63" name="Line 2551"/>
                  <p:cNvSpPr>
                    <a:spLocks noChangeShapeType="1"/>
                  </p:cNvSpPr>
                  <p:nvPr/>
                </p:nvSpPr>
                <p:spPr bwMode="auto">
                  <a:xfrm flipH="1" flipV="1">
                    <a:off x="6327799" y="2574542"/>
                    <a:ext cx="24169" cy="128063"/>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64" name="Line 2553"/>
                  <p:cNvSpPr>
                    <a:spLocks noChangeShapeType="1"/>
                  </p:cNvSpPr>
                  <p:nvPr/>
                </p:nvSpPr>
                <p:spPr bwMode="auto">
                  <a:xfrm flipH="1" flipV="1">
                    <a:off x="6303630" y="2458676"/>
                    <a:ext cx="24169" cy="115867"/>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65" name="Line 2555"/>
                  <p:cNvSpPr>
                    <a:spLocks noChangeShapeType="1"/>
                  </p:cNvSpPr>
                  <p:nvPr/>
                </p:nvSpPr>
                <p:spPr bwMode="auto">
                  <a:xfrm flipH="1" flipV="1">
                    <a:off x="6279461" y="2361104"/>
                    <a:ext cx="24169" cy="97572"/>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66" name="Freeform 2557"/>
                  <p:cNvSpPr>
                    <a:spLocks/>
                  </p:cNvSpPr>
                  <p:nvPr/>
                </p:nvSpPr>
                <p:spPr bwMode="auto">
                  <a:xfrm>
                    <a:off x="6227094" y="2220082"/>
                    <a:ext cx="52367" cy="141022"/>
                  </a:xfrm>
                  <a:custGeom>
                    <a:avLst/>
                    <a:gdLst>
                      <a:gd name="T0" fmla="*/ 2147483647 w 13"/>
                      <a:gd name="T1" fmla="*/ 2147483647 h 23"/>
                      <a:gd name="T2" fmla="*/ 2147483647 w 13"/>
                      <a:gd name="T3" fmla="*/ 2147483647 h 23"/>
                      <a:gd name="T4" fmla="*/ 0 w 13"/>
                      <a:gd name="T5" fmla="*/ 0 h 23"/>
                      <a:gd name="T6" fmla="*/ 0 60000 65536"/>
                      <a:gd name="T7" fmla="*/ 0 60000 65536"/>
                      <a:gd name="T8" fmla="*/ 0 60000 65536"/>
                      <a:gd name="T9" fmla="*/ 0 w 13"/>
                      <a:gd name="T10" fmla="*/ 0 h 23"/>
                      <a:gd name="T11" fmla="*/ 13 w 13"/>
                      <a:gd name="T12" fmla="*/ 23 h 23"/>
                    </a:gdLst>
                    <a:ahLst/>
                    <a:cxnLst>
                      <a:cxn ang="T6">
                        <a:pos x="T0" y="T1"/>
                      </a:cxn>
                      <a:cxn ang="T7">
                        <a:pos x="T2" y="T3"/>
                      </a:cxn>
                      <a:cxn ang="T8">
                        <a:pos x="T4" y="T5"/>
                      </a:cxn>
                    </a:cxnLst>
                    <a:rect l="T9" t="T10" r="T11" b="T12"/>
                    <a:pathLst>
                      <a:path w="13" h="23">
                        <a:moveTo>
                          <a:pt x="13" y="23"/>
                        </a:moveTo>
                        <a:lnTo>
                          <a:pt x="6" y="1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67" name="Freeform 2560"/>
                  <p:cNvSpPr>
                    <a:spLocks/>
                  </p:cNvSpPr>
                  <p:nvPr/>
                </p:nvSpPr>
                <p:spPr bwMode="auto">
                  <a:xfrm>
                    <a:off x="6150558" y="2159099"/>
                    <a:ext cx="76536" cy="60982"/>
                  </a:xfrm>
                  <a:custGeom>
                    <a:avLst/>
                    <a:gdLst>
                      <a:gd name="T0" fmla="*/ 2147483647 w 19"/>
                      <a:gd name="T1" fmla="*/ 2147483647 h 10"/>
                      <a:gd name="T2" fmla="*/ 2147483647 w 19"/>
                      <a:gd name="T3" fmla="*/ 2147483647 h 10"/>
                      <a:gd name="T4" fmla="*/ 2147483647 w 19"/>
                      <a:gd name="T5" fmla="*/ 0 h 10"/>
                      <a:gd name="T6" fmla="*/ 0 w 19"/>
                      <a:gd name="T7" fmla="*/ 2147483647 h 10"/>
                      <a:gd name="T8" fmla="*/ 0 60000 65536"/>
                      <a:gd name="T9" fmla="*/ 0 60000 65536"/>
                      <a:gd name="T10" fmla="*/ 0 60000 65536"/>
                      <a:gd name="T11" fmla="*/ 0 60000 65536"/>
                      <a:gd name="T12" fmla="*/ 0 w 19"/>
                      <a:gd name="T13" fmla="*/ 0 h 10"/>
                      <a:gd name="T14" fmla="*/ 19 w 19"/>
                      <a:gd name="T15" fmla="*/ 10 h 10"/>
                    </a:gdLst>
                    <a:ahLst/>
                    <a:cxnLst>
                      <a:cxn ang="T8">
                        <a:pos x="T0" y="T1"/>
                      </a:cxn>
                      <a:cxn ang="T9">
                        <a:pos x="T2" y="T3"/>
                      </a:cxn>
                      <a:cxn ang="T10">
                        <a:pos x="T4" y="T5"/>
                      </a:cxn>
                      <a:cxn ang="T11">
                        <a:pos x="T6" y="T7"/>
                      </a:cxn>
                    </a:cxnLst>
                    <a:rect l="T12" t="T13" r="T14" b="T15"/>
                    <a:pathLst>
                      <a:path w="19" h="10">
                        <a:moveTo>
                          <a:pt x="19" y="10"/>
                        </a:moveTo>
                        <a:lnTo>
                          <a:pt x="13" y="3"/>
                        </a:lnTo>
                        <a:lnTo>
                          <a:pt x="6" y="0"/>
                        </a:lnTo>
                        <a:lnTo>
                          <a:pt x="0" y="1"/>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68" name="Freeform 2564"/>
                  <p:cNvSpPr>
                    <a:spLocks/>
                  </p:cNvSpPr>
                  <p:nvPr/>
                </p:nvSpPr>
                <p:spPr bwMode="auto">
                  <a:xfrm>
                    <a:off x="6074022" y="2165197"/>
                    <a:ext cx="76536" cy="153219"/>
                  </a:xfrm>
                  <a:custGeom>
                    <a:avLst/>
                    <a:gdLst>
                      <a:gd name="T0" fmla="*/ 2147483647 w 19"/>
                      <a:gd name="T1" fmla="*/ 0 h 25"/>
                      <a:gd name="T2" fmla="*/ 2147483647 w 19"/>
                      <a:gd name="T3" fmla="*/ 2147483647 h 25"/>
                      <a:gd name="T4" fmla="*/ 2147483647 w 19"/>
                      <a:gd name="T5" fmla="*/ 2147483647 h 25"/>
                      <a:gd name="T6" fmla="*/ 0 w 19"/>
                      <a:gd name="T7" fmla="*/ 2147483647 h 25"/>
                      <a:gd name="T8" fmla="*/ 0 60000 65536"/>
                      <a:gd name="T9" fmla="*/ 0 60000 65536"/>
                      <a:gd name="T10" fmla="*/ 0 60000 65536"/>
                      <a:gd name="T11" fmla="*/ 0 60000 65536"/>
                      <a:gd name="T12" fmla="*/ 0 w 19"/>
                      <a:gd name="T13" fmla="*/ 0 h 25"/>
                      <a:gd name="T14" fmla="*/ 19 w 19"/>
                      <a:gd name="T15" fmla="*/ 25 h 25"/>
                    </a:gdLst>
                    <a:ahLst/>
                    <a:cxnLst>
                      <a:cxn ang="T8">
                        <a:pos x="T0" y="T1"/>
                      </a:cxn>
                      <a:cxn ang="T9">
                        <a:pos x="T2" y="T3"/>
                      </a:cxn>
                      <a:cxn ang="T10">
                        <a:pos x="T4" y="T5"/>
                      </a:cxn>
                      <a:cxn ang="T11">
                        <a:pos x="T6" y="T7"/>
                      </a:cxn>
                    </a:cxnLst>
                    <a:rect l="T12" t="T13" r="T14" b="T15"/>
                    <a:pathLst>
                      <a:path w="19" h="25">
                        <a:moveTo>
                          <a:pt x="19" y="0"/>
                        </a:moveTo>
                        <a:lnTo>
                          <a:pt x="13" y="5"/>
                        </a:lnTo>
                        <a:lnTo>
                          <a:pt x="7" y="13"/>
                        </a:lnTo>
                        <a:lnTo>
                          <a:pt x="0" y="25"/>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69" name="Line 2566"/>
                  <p:cNvSpPr>
                    <a:spLocks noChangeShapeType="1"/>
                  </p:cNvSpPr>
                  <p:nvPr/>
                </p:nvSpPr>
                <p:spPr bwMode="auto">
                  <a:xfrm flipH="1">
                    <a:off x="6049852" y="2318416"/>
                    <a:ext cx="24169" cy="85375"/>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70" name="Line 2568"/>
                  <p:cNvSpPr>
                    <a:spLocks noChangeShapeType="1"/>
                  </p:cNvSpPr>
                  <p:nvPr/>
                </p:nvSpPr>
                <p:spPr bwMode="auto">
                  <a:xfrm flipH="1">
                    <a:off x="6025683" y="2403791"/>
                    <a:ext cx="24169" cy="10367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71" name="Line 2570"/>
                  <p:cNvSpPr>
                    <a:spLocks noChangeShapeType="1"/>
                  </p:cNvSpPr>
                  <p:nvPr/>
                </p:nvSpPr>
                <p:spPr bwMode="auto">
                  <a:xfrm flipH="1">
                    <a:off x="5997486" y="2507462"/>
                    <a:ext cx="28198" cy="115867"/>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72" name="Freeform 2572"/>
                  <p:cNvSpPr>
                    <a:spLocks/>
                  </p:cNvSpPr>
                  <p:nvPr/>
                </p:nvSpPr>
                <p:spPr bwMode="auto">
                  <a:xfrm>
                    <a:off x="5920950" y="2623328"/>
                    <a:ext cx="76536" cy="403247"/>
                  </a:xfrm>
                  <a:custGeom>
                    <a:avLst/>
                    <a:gdLst>
                      <a:gd name="T0" fmla="*/ 2147483647 w 19"/>
                      <a:gd name="T1" fmla="*/ 0 h 66"/>
                      <a:gd name="T2" fmla="*/ 2147483647 w 19"/>
                      <a:gd name="T3" fmla="*/ 2147483647 h 66"/>
                      <a:gd name="T4" fmla="*/ 2147483647 w 19"/>
                      <a:gd name="T5" fmla="*/ 2147483647 h 66"/>
                      <a:gd name="T6" fmla="*/ 0 w 19"/>
                      <a:gd name="T7" fmla="*/ 2147483647 h 66"/>
                      <a:gd name="T8" fmla="*/ 0 60000 65536"/>
                      <a:gd name="T9" fmla="*/ 0 60000 65536"/>
                      <a:gd name="T10" fmla="*/ 0 60000 65536"/>
                      <a:gd name="T11" fmla="*/ 0 60000 65536"/>
                      <a:gd name="T12" fmla="*/ 0 w 19"/>
                      <a:gd name="T13" fmla="*/ 0 h 66"/>
                      <a:gd name="T14" fmla="*/ 19 w 19"/>
                      <a:gd name="T15" fmla="*/ 66 h 66"/>
                    </a:gdLst>
                    <a:ahLst/>
                    <a:cxnLst>
                      <a:cxn ang="T8">
                        <a:pos x="T0" y="T1"/>
                      </a:cxn>
                      <a:cxn ang="T9">
                        <a:pos x="T2" y="T3"/>
                      </a:cxn>
                      <a:cxn ang="T10">
                        <a:pos x="T4" y="T5"/>
                      </a:cxn>
                      <a:cxn ang="T11">
                        <a:pos x="T6" y="T7"/>
                      </a:cxn>
                    </a:cxnLst>
                    <a:rect l="T12" t="T13" r="T14" b="T15"/>
                    <a:pathLst>
                      <a:path w="19" h="66">
                        <a:moveTo>
                          <a:pt x="19" y="0"/>
                        </a:moveTo>
                        <a:lnTo>
                          <a:pt x="13" y="21"/>
                        </a:lnTo>
                        <a:lnTo>
                          <a:pt x="7" y="43"/>
                        </a:lnTo>
                        <a:lnTo>
                          <a:pt x="0" y="66"/>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73" name="Line 2574"/>
                  <p:cNvSpPr>
                    <a:spLocks noChangeShapeType="1"/>
                  </p:cNvSpPr>
                  <p:nvPr/>
                </p:nvSpPr>
                <p:spPr bwMode="auto">
                  <a:xfrm flipH="1">
                    <a:off x="5896780" y="3026575"/>
                    <a:ext cx="24169" cy="14026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74" name="Line 2576"/>
                  <p:cNvSpPr>
                    <a:spLocks noChangeShapeType="1"/>
                  </p:cNvSpPr>
                  <p:nvPr/>
                </p:nvSpPr>
                <p:spPr bwMode="auto">
                  <a:xfrm flipH="1">
                    <a:off x="5796075" y="3545689"/>
                    <a:ext cx="24169" cy="10367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75" name="Freeform 2578"/>
                  <p:cNvSpPr>
                    <a:spLocks/>
                  </p:cNvSpPr>
                  <p:nvPr/>
                </p:nvSpPr>
                <p:spPr bwMode="auto">
                  <a:xfrm>
                    <a:off x="5820244" y="3166835"/>
                    <a:ext cx="76536" cy="378854"/>
                  </a:xfrm>
                  <a:custGeom>
                    <a:avLst/>
                    <a:gdLst>
                      <a:gd name="T0" fmla="*/ 2147483647 w 19"/>
                      <a:gd name="T1" fmla="*/ 0 h 62"/>
                      <a:gd name="T2" fmla="*/ 2147483647 w 19"/>
                      <a:gd name="T3" fmla="*/ 2147483647 h 62"/>
                      <a:gd name="T4" fmla="*/ 2147483647 w 19"/>
                      <a:gd name="T5" fmla="*/ 2147483647 h 62"/>
                      <a:gd name="T6" fmla="*/ 0 w 19"/>
                      <a:gd name="T7" fmla="*/ 2147483647 h 62"/>
                      <a:gd name="T8" fmla="*/ 0 60000 65536"/>
                      <a:gd name="T9" fmla="*/ 0 60000 65536"/>
                      <a:gd name="T10" fmla="*/ 0 60000 65536"/>
                      <a:gd name="T11" fmla="*/ 0 60000 65536"/>
                      <a:gd name="T12" fmla="*/ 0 w 19"/>
                      <a:gd name="T13" fmla="*/ 0 h 62"/>
                      <a:gd name="T14" fmla="*/ 19 w 19"/>
                      <a:gd name="T15" fmla="*/ 62 h 62"/>
                    </a:gdLst>
                    <a:ahLst/>
                    <a:cxnLst>
                      <a:cxn ang="T8">
                        <a:pos x="T0" y="T1"/>
                      </a:cxn>
                      <a:cxn ang="T9">
                        <a:pos x="T2" y="T3"/>
                      </a:cxn>
                      <a:cxn ang="T10">
                        <a:pos x="T4" y="T5"/>
                      </a:cxn>
                      <a:cxn ang="T11">
                        <a:pos x="T6" y="T7"/>
                      </a:cxn>
                    </a:cxnLst>
                    <a:rect l="T12" t="T13" r="T14" b="T15"/>
                    <a:pathLst>
                      <a:path w="19" h="62">
                        <a:moveTo>
                          <a:pt x="19" y="0"/>
                        </a:moveTo>
                        <a:lnTo>
                          <a:pt x="13" y="22"/>
                        </a:lnTo>
                        <a:lnTo>
                          <a:pt x="7" y="43"/>
                        </a:lnTo>
                        <a:lnTo>
                          <a:pt x="0" y="62"/>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76" name="Line 2581"/>
                  <p:cNvSpPr>
                    <a:spLocks noChangeShapeType="1"/>
                  </p:cNvSpPr>
                  <p:nvPr/>
                </p:nvSpPr>
                <p:spPr bwMode="auto">
                  <a:xfrm flipH="1">
                    <a:off x="5771906" y="3649359"/>
                    <a:ext cx="24169" cy="92236"/>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77" name="Line 2583"/>
                  <p:cNvSpPr>
                    <a:spLocks noChangeShapeType="1"/>
                  </p:cNvSpPr>
                  <p:nvPr/>
                </p:nvSpPr>
                <p:spPr bwMode="auto">
                  <a:xfrm flipH="1">
                    <a:off x="5743708" y="3741595"/>
                    <a:ext cx="28198" cy="67081"/>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78" name="Freeform 2585"/>
                  <p:cNvSpPr>
                    <a:spLocks/>
                  </p:cNvSpPr>
                  <p:nvPr/>
                </p:nvSpPr>
                <p:spPr bwMode="auto">
                  <a:xfrm>
                    <a:off x="5667172" y="3808676"/>
                    <a:ext cx="76536" cy="85375"/>
                  </a:xfrm>
                  <a:custGeom>
                    <a:avLst/>
                    <a:gdLst>
                      <a:gd name="T0" fmla="*/ 2147483647 w 19"/>
                      <a:gd name="T1" fmla="*/ 0 h 14"/>
                      <a:gd name="T2" fmla="*/ 2147483647 w 19"/>
                      <a:gd name="T3" fmla="*/ 2147483647 h 14"/>
                      <a:gd name="T4" fmla="*/ 2147483647 w 19"/>
                      <a:gd name="T5" fmla="*/ 2147483647 h 14"/>
                      <a:gd name="T6" fmla="*/ 0 w 19"/>
                      <a:gd name="T7" fmla="*/ 2147483647 h 14"/>
                      <a:gd name="T8" fmla="*/ 0 60000 65536"/>
                      <a:gd name="T9" fmla="*/ 0 60000 65536"/>
                      <a:gd name="T10" fmla="*/ 0 60000 65536"/>
                      <a:gd name="T11" fmla="*/ 0 60000 65536"/>
                      <a:gd name="T12" fmla="*/ 0 w 19"/>
                      <a:gd name="T13" fmla="*/ 0 h 14"/>
                      <a:gd name="T14" fmla="*/ 19 w 19"/>
                      <a:gd name="T15" fmla="*/ 14 h 14"/>
                    </a:gdLst>
                    <a:ahLst/>
                    <a:cxnLst>
                      <a:cxn ang="T8">
                        <a:pos x="T0" y="T1"/>
                      </a:cxn>
                      <a:cxn ang="T9">
                        <a:pos x="T2" y="T3"/>
                      </a:cxn>
                      <a:cxn ang="T10">
                        <a:pos x="T4" y="T5"/>
                      </a:cxn>
                      <a:cxn ang="T11">
                        <a:pos x="T6" y="T7"/>
                      </a:cxn>
                    </a:cxnLst>
                    <a:rect l="T12" t="T13" r="T14" b="T15"/>
                    <a:pathLst>
                      <a:path w="19" h="14">
                        <a:moveTo>
                          <a:pt x="19" y="0"/>
                        </a:moveTo>
                        <a:lnTo>
                          <a:pt x="13" y="8"/>
                        </a:lnTo>
                        <a:lnTo>
                          <a:pt x="7" y="13"/>
                        </a:lnTo>
                        <a:lnTo>
                          <a:pt x="0" y="14"/>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79" name="Freeform 2589"/>
                  <p:cNvSpPr>
                    <a:spLocks/>
                  </p:cNvSpPr>
                  <p:nvPr/>
                </p:nvSpPr>
                <p:spPr bwMode="auto">
                  <a:xfrm>
                    <a:off x="5566467" y="3692047"/>
                    <a:ext cx="100705" cy="202004"/>
                  </a:xfrm>
                  <a:custGeom>
                    <a:avLst/>
                    <a:gdLst>
                      <a:gd name="T0" fmla="*/ 2147483647 w 25"/>
                      <a:gd name="T1" fmla="*/ 2147483647 h 33"/>
                      <a:gd name="T2" fmla="*/ 2147483647 w 25"/>
                      <a:gd name="T3" fmla="*/ 2147483647 h 33"/>
                      <a:gd name="T4" fmla="*/ 2147483647 w 25"/>
                      <a:gd name="T5" fmla="*/ 2147483647 h 33"/>
                      <a:gd name="T6" fmla="*/ 2147483647 w 25"/>
                      <a:gd name="T7" fmla="*/ 2147483647 h 33"/>
                      <a:gd name="T8" fmla="*/ 0 w 25"/>
                      <a:gd name="T9" fmla="*/ 0 h 33"/>
                      <a:gd name="T10" fmla="*/ 0 60000 65536"/>
                      <a:gd name="T11" fmla="*/ 0 60000 65536"/>
                      <a:gd name="T12" fmla="*/ 0 60000 65536"/>
                      <a:gd name="T13" fmla="*/ 0 60000 65536"/>
                      <a:gd name="T14" fmla="*/ 0 60000 65536"/>
                      <a:gd name="T15" fmla="*/ 0 w 25"/>
                      <a:gd name="T16" fmla="*/ 0 h 33"/>
                      <a:gd name="T17" fmla="*/ 25 w 25"/>
                      <a:gd name="T18" fmla="*/ 33 h 33"/>
                    </a:gdLst>
                    <a:ahLst/>
                    <a:cxnLst>
                      <a:cxn ang="T10">
                        <a:pos x="T0" y="T1"/>
                      </a:cxn>
                      <a:cxn ang="T11">
                        <a:pos x="T2" y="T3"/>
                      </a:cxn>
                      <a:cxn ang="T12">
                        <a:pos x="T4" y="T5"/>
                      </a:cxn>
                      <a:cxn ang="T13">
                        <a:pos x="T6" y="T7"/>
                      </a:cxn>
                      <a:cxn ang="T14">
                        <a:pos x="T8" y="T9"/>
                      </a:cxn>
                    </a:cxnLst>
                    <a:rect l="T15" t="T16" r="T17" b="T18"/>
                    <a:pathLst>
                      <a:path w="25" h="33">
                        <a:moveTo>
                          <a:pt x="25" y="33"/>
                        </a:moveTo>
                        <a:lnTo>
                          <a:pt x="19" y="30"/>
                        </a:lnTo>
                        <a:lnTo>
                          <a:pt x="13" y="24"/>
                        </a:lnTo>
                        <a:lnTo>
                          <a:pt x="7" y="14"/>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80" name="Line 2592"/>
                  <p:cNvSpPr>
                    <a:spLocks noChangeShapeType="1"/>
                  </p:cNvSpPr>
                  <p:nvPr/>
                </p:nvSpPr>
                <p:spPr bwMode="auto">
                  <a:xfrm flipH="1" flipV="1">
                    <a:off x="5542297" y="3594475"/>
                    <a:ext cx="24169" cy="97572"/>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81" name="Line 2594"/>
                  <p:cNvSpPr>
                    <a:spLocks noChangeShapeType="1"/>
                  </p:cNvSpPr>
                  <p:nvPr/>
                </p:nvSpPr>
                <p:spPr bwMode="auto">
                  <a:xfrm flipH="1" flipV="1">
                    <a:off x="5518128" y="3478608"/>
                    <a:ext cx="24169" cy="115867"/>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82" name="Freeform 2597"/>
                  <p:cNvSpPr>
                    <a:spLocks/>
                  </p:cNvSpPr>
                  <p:nvPr/>
                </p:nvSpPr>
                <p:spPr bwMode="auto">
                  <a:xfrm>
                    <a:off x="5465761" y="3209523"/>
                    <a:ext cx="52367" cy="269085"/>
                  </a:xfrm>
                  <a:custGeom>
                    <a:avLst/>
                    <a:gdLst>
                      <a:gd name="T0" fmla="*/ 2147483647 w 13"/>
                      <a:gd name="T1" fmla="*/ 2147483647 h 44"/>
                      <a:gd name="T2" fmla="*/ 2147483647 w 13"/>
                      <a:gd name="T3" fmla="*/ 2147483647 h 44"/>
                      <a:gd name="T4" fmla="*/ 0 w 13"/>
                      <a:gd name="T5" fmla="*/ 0 h 44"/>
                      <a:gd name="T6" fmla="*/ 0 60000 65536"/>
                      <a:gd name="T7" fmla="*/ 0 60000 65536"/>
                      <a:gd name="T8" fmla="*/ 0 60000 65536"/>
                      <a:gd name="T9" fmla="*/ 0 w 13"/>
                      <a:gd name="T10" fmla="*/ 0 h 44"/>
                      <a:gd name="T11" fmla="*/ 13 w 13"/>
                      <a:gd name="T12" fmla="*/ 44 h 44"/>
                    </a:gdLst>
                    <a:ahLst/>
                    <a:cxnLst>
                      <a:cxn ang="T6">
                        <a:pos x="T0" y="T1"/>
                      </a:cxn>
                      <a:cxn ang="T7">
                        <a:pos x="T2" y="T3"/>
                      </a:cxn>
                      <a:cxn ang="T8">
                        <a:pos x="T4" y="T5"/>
                      </a:cxn>
                    </a:cxnLst>
                    <a:rect l="T9" t="T10" r="T11" b="T12"/>
                    <a:pathLst>
                      <a:path w="13" h="44">
                        <a:moveTo>
                          <a:pt x="13" y="44"/>
                        </a:moveTo>
                        <a:lnTo>
                          <a:pt x="6" y="23"/>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83" name="Line 2600"/>
                  <p:cNvSpPr>
                    <a:spLocks noChangeShapeType="1"/>
                  </p:cNvSpPr>
                  <p:nvPr/>
                </p:nvSpPr>
                <p:spPr bwMode="auto">
                  <a:xfrm flipH="1" flipV="1">
                    <a:off x="5441592" y="3063165"/>
                    <a:ext cx="24169" cy="146358"/>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84" name="Line 2603"/>
                  <p:cNvSpPr>
                    <a:spLocks noChangeShapeType="1"/>
                  </p:cNvSpPr>
                  <p:nvPr/>
                </p:nvSpPr>
                <p:spPr bwMode="auto">
                  <a:xfrm flipH="1" flipV="1">
                    <a:off x="5417423" y="2916807"/>
                    <a:ext cx="24169" cy="146358"/>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85" name="Line 2607"/>
                  <p:cNvSpPr>
                    <a:spLocks noChangeShapeType="1"/>
                  </p:cNvSpPr>
                  <p:nvPr/>
                </p:nvSpPr>
                <p:spPr bwMode="auto">
                  <a:xfrm flipH="1" flipV="1">
                    <a:off x="5389225" y="2770449"/>
                    <a:ext cx="28198" cy="146358"/>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86" name="Line 2610"/>
                  <p:cNvSpPr>
                    <a:spLocks noChangeShapeType="1"/>
                  </p:cNvSpPr>
                  <p:nvPr/>
                </p:nvSpPr>
                <p:spPr bwMode="auto">
                  <a:xfrm flipH="1" flipV="1">
                    <a:off x="5365056" y="2623328"/>
                    <a:ext cx="24169" cy="14712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87" name="Line 2613"/>
                  <p:cNvSpPr>
                    <a:spLocks noChangeShapeType="1"/>
                  </p:cNvSpPr>
                  <p:nvPr/>
                </p:nvSpPr>
                <p:spPr bwMode="auto">
                  <a:xfrm flipH="1" flipV="1">
                    <a:off x="5340887" y="2483069"/>
                    <a:ext cx="24169" cy="14026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88" name="Line 2616"/>
                  <p:cNvSpPr>
                    <a:spLocks noChangeShapeType="1"/>
                  </p:cNvSpPr>
                  <p:nvPr/>
                </p:nvSpPr>
                <p:spPr bwMode="auto">
                  <a:xfrm flipH="1" flipV="1">
                    <a:off x="5312689" y="2355005"/>
                    <a:ext cx="28198" cy="128063"/>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89" name="Line 2618"/>
                  <p:cNvSpPr>
                    <a:spLocks noChangeShapeType="1"/>
                  </p:cNvSpPr>
                  <p:nvPr/>
                </p:nvSpPr>
                <p:spPr bwMode="auto">
                  <a:xfrm flipH="1" flipV="1">
                    <a:off x="5288520" y="2238376"/>
                    <a:ext cx="24169" cy="116629"/>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90" name="Line 2620"/>
                  <p:cNvSpPr>
                    <a:spLocks noChangeShapeType="1"/>
                  </p:cNvSpPr>
                  <p:nvPr/>
                </p:nvSpPr>
                <p:spPr bwMode="auto">
                  <a:xfrm flipH="1" flipV="1">
                    <a:off x="5264350" y="2140804"/>
                    <a:ext cx="24169" cy="97572"/>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91" name="Freeform 2622"/>
                  <p:cNvSpPr>
                    <a:spLocks/>
                  </p:cNvSpPr>
                  <p:nvPr/>
                </p:nvSpPr>
                <p:spPr bwMode="auto">
                  <a:xfrm>
                    <a:off x="5211984" y="1994446"/>
                    <a:ext cx="52367" cy="146358"/>
                  </a:xfrm>
                  <a:custGeom>
                    <a:avLst/>
                    <a:gdLst>
                      <a:gd name="T0" fmla="*/ 2147483647 w 13"/>
                      <a:gd name="T1" fmla="*/ 2147483647 h 24"/>
                      <a:gd name="T2" fmla="*/ 2147483647 w 13"/>
                      <a:gd name="T3" fmla="*/ 2147483647 h 24"/>
                      <a:gd name="T4" fmla="*/ 0 w 13"/>
                      <a:gd name="T5" fmla="*/ 0 h 24"/>
                      <a:gd name="T6" fmla="*/ 0 60000 65536"/>
                      <a:gd name="T7" fmla="*/ 0 60000 65536"/>
                      <a:gd name="T8" fmla="*/ 0 60000 65536"/>
                      <a:gd name="T9" fmla="*/ 0 w 13"/>
                      <a:gd name="T10" fmla="*/ 0 h 24"/>
                      <a:gd name="T11" fmla="*/ 13 w 13"/>
                      <a:gd name="T12" fmla="*/ 24 h 24"/>
                    </a:gdLst>
                    <a:ahLst/>
                    <a:cxnLst>
                      <a:cxn ang="T6">
                        <a:pos x="T0" y="T1"/>
                      </a:cxn>
                      <a:cxn ang="T7">
                        <a:pos x="T2" y="T3"/>
                      </a:cxn>
                      <a:cxn ang="T8">
                        <a:pos x="T4" y="T5"/>
                      </a:cxn>
                    </a:cxnLst>
                    <a:rect l="T9" t="T10" r="T11" b="T12"/>
                    <a:pathLst>
                      <a:path w="13" h="24">
                        <a:moveTo>
                          <a:pt x="13" y="24"/>
                        </a:moveTo>
                        <a:lnTo>
                          <a:pt x="6" y="10"/>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92" name="Freeform 2625"/>
                  <p:cNvSpPr>
                    <a:spLocks/>
                  </p:cNvSpPr>
                  <p:nvPr/>
                </p:nvSpPr>
                <p:spPr bwMode="auto">
                  <a:xfrm>
                    <a:off x="5135448" y="1939562"/>
                    <a:ext cx="76536" cy="54884"/>
                  </a:xfrm>
                  <a:custGeom>
                    <a:avLst/>
                    <a:gdLst>
                      <a:gd name="T0" fmla="*/ 2147483647 w 19"/>
                      <a:gd name="T1" fmla="*/ 2147483647 h 9"/>
                      <a:gd name="T2" fmla="*/ 2147483647 w 19"/>
                      <a:gd name="T3" fmla="*/ 2147483647 h 9"/>
                      <a:gd name="T4" fmla="*/ 2147483647 w 19"/>
                      <a:gd name="T5" fmla="*/ 0 h 9"/>
                      <a:gd name="T6" fmla="*/ 0 w 19"/>
                      <a:gd name="T7" fmla="*/ 2147483647 h 9"/>
                      <a:gd name="T8" fmla="*/ 0 60000 65536"/>
                      <a:gd name="T9" fmla="*/ 0 60000 65536"/>
                      <a:gd name="T10" fmla="*/ 0 60000 65536"/>
                      <a:gd name="T11" fmla="*/ 0 60000 65536"/>
                      <a:gd name="T12" fmla="*/ 0 w 19"/>
                      <a:gd name="T13" fmla="*/ 0 h 9"/>
                      <a:gd name="T14" fmla="*/ 19 w 19"/>
                      <a:gd name="T15" fmla="*/ 9 h 9"/>
                    </a:gdLst>
                    <a:ahLst/>
                    <a:cxnLst>
                      <a:cxn ang="T8">
                        <a:pos x="T0" y="T1"/>
                      </a:cxn>
                      <a:cxn ang="T9">
                        <a:pos x="T2" y="T3"/>
                      </a:cxn>
                      <a:cxn ang="T10">
                        <a:pos x="T4" y="T5"/>
                      </a:cxn>
                      <a:cxn ang="T11">
                        <a:pos x="T6" y="T7"/>
                      </a:cxn>
                    </a:cxnLst>
                    <a:rect l="T12" t="T13" r="T14" b="T15"/>
                    <a:pathLst>
                      <a:path w="19" h="9">
                        <a:moveTo>
                          <a:pt x="19" y="9"/>
                        </a:moveTo>
                        <a:lnTo>
                          <a:pt x="13" y="3"/>
                        </a:lnTo>
                        <a:lnTo>
                          <a:pt x="7" y="0"/>
                        </a:lnTo>
                        <a:lnTo>
                          <a:pt x="0" y="1"/>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93" name="Freeform 2629"/>
                  <p:cNvSpPr>
                    <a:spLocks/>
                  </p:cNvSpPr>
                  <p:nvPr/>
                </p:nvSpPr>
                <p:spPr bwMode="auto">
                  <a:xfrm>
                    <a:off x="5058911" y="1945660"/>
                    <a:ext cx="76536" cy="146358"/>
                  </a:xfrm>
                  <a:custGeom>
                    <a:avLst/>
                    <a:gdLst>
                      <a:gd name="T0" fmla="*/ 2147483647 w 19"/>
                      <a:gd name="T1" fmla="*/ 0 h 24"/>
                      <a:gd name="T2" fmla="*/ 2147483647 w 19"/>
                      <a:gd name="T3" fmla="*/ 2147483647 h 24"/>
                      <a:gd name="T4" fmla="*/ 2147483647 w 19"/>
                      <a:gd name="T5" fmla="*/ 2147483647 h 24"/>
                      <a:gd name="T6" fmla="*/ 0 w 19"/>
                      <a:gd name="T7" fmla="*/ 2147483647 h 24"/>
                      <a:gd name="T8" fmla="*/ 0 60000 65536"/>
                      <a:gd name="T9" fmla="*/ 0 60000 65536"/>
                      <a:gd name="T10" fmla="*/ 0 60000 65536"/>
                      <a:gd name="T11" fmla="*/ 0 60000 65536"/>
                      <a:gd name="T12" fmla="*/ 0 w 19"/>
                      <a:gd name="T13" fmla="*/ 0 h 24"/>
                      <a:gd name="T14" fmla="*/ 19 w 19"/>
                      <a:gd name="T15" fmla="*/ 24 h 24"/>
                    </a:gdLst>
                    <a:ahLst/>
                    <a:cxnLst>
                      <a:cxn ang="T8">
                        <a:pos x="T0" y="T1"/>
                      </a:cxn>
                      <a:cxn ang="T9">
                        <a:pos x="T2" y="T3"/>
                      </a:cxn>
                      <a:cxn ang="T10">
                        <a:pos x="T4" y="T5"/>
                      </a:cxn>
                      <a:cxn ang="T11">
                        <a:pos x="T6" y="T7"/>
                      </a:cxn>
                    </a:cxnLst>
                    <a:rect l="T12" t="T13" r="T14" b="T15"/>
                    <a:pathLst>
                      <a:path w="19" h="24">
                        <a:moveTo>
                          <a:pt x="19" y="0"/>
                        </a:moveTo>
                        <a:lnTo>
                          <a:pt x="13" y="5"/>
                        </a:lnTo>
                        <a:lnTo>
                          <a:pt x="7" y="13"/>
                        </a:lnTo>
                        <a:lnTo>
                          <a:pt x="0" y="24"/>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94" name="Line 2631"/>
                  <p:cNvSpPr>
                    <a:spLocks noChangeShapeType="1"/>
                  </p:cNvSpPr>
                  <p:nvPr/>
                </p:nvSpPr>
                <p:spPr bwMode="auto">
                  <a:xfrm flipH="1">
                    <a:off x="5034742" y="2092018"/>
                    <a:ext cx="24169" cy="91474"/>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95" name="Line 2633"/>
                  <p:cNvSpPr>
                    <a:spLocks noChangeShapeType="1"/>
                  </p:cNvSpPr>
                  <p:nvPr/>
                </p:nvSpPr>
                <p:spPr bwMode="auto">
                  <a:xfrm flipH="1">
                    <a:off x="5010573" y="2183492"/>
                    <a:ext cx="24169" cy="104433"/>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96" name="Line 2635"/>
                  <p:cNvSpPr>
                    <a:spLocks noChangeShapeType="1"/>
                  </p:cNvSpPr>
                  <p:nvPr/>
                </p:nvSpPr>
                <p:spPr bwMode="auto">
                  <a:xfrm flipH="1">
                    <a:off x="4982375" y="2287925"/>
                    <a:ext cx="28198" cy="115867"/>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97" name="Freeform 2637"/>
                  <p:cNvSpPr>
                    <a:spLocks/>
                  </p:cNvSpPr>
                  <p:nvPr/>
                </p:nvSpPr>
                <p:spPr bwMode="auto">
                  <a:xfrm>
                    <a:off x="4909867" y="2403791"/>
                    <a:ext cx="72508" cy="403247"/>
                  </a:xfrm>
                  <a:custGeom>
                    <a:avLst/>
                    <a:gdLst>
                      <a:gd name="T0" fmla="*/ 2147483647 w 18"/>
                      <a:gd name="T1" fmla="*/ 0 h 66"/>
                      <a:gd name="T2" fmla="*/ 2147483647 w 18"/>
                      <a:gd name="T3" fmla="*/ 2147483647 h 66"/>
                      <a:gd name="T4" fmla="*/ 2147483647 w 18"/>
                      <a:gd name="T5" fmla="*/ 2147483647 h 66"/>
                      <a:gd name="T6" fmla="*/ 0 w 18"/>
                      <a:gd name="T7" fmla="*/ 2147483647 h 66"/>
                      <a:gd name="T8" fmla="*/ 0 60000 65536"/>
                      <a:gd name="T9" fmla="*/ 0 60000 65536"/>
                      <a:gd name="T10" fmla="*/ 0 60000 65536"/>
                      <a:gd name="T11" fmla="*/ 0 60000 65536"/>
                      <a:gd name="T12" fmla="*/ 0 w 18"/>
                      <a:gd name="T13" fmla="*/ 0 h 66"/>
                      <a:gd name="T14" fmla="*/ 18 w 18"/>
                      <a:gd name="T15" fmla="*/ 66 h 66"/>
                    </a:gdLst>
                    <a:ahLst/>
                    <a:cxnLst>
                      <a:cxn ang="T8">
                        <a:pos x="T0" y="T1"/>
                      </a:cxn>
                      <a:cxn ang="T9">
                        <a:pos x="T2" y="T3"/>
                      </a:cxn>
                      <a:cxn ang="T10">
                        <a:pos x="T4" y="T5"/>
                      </a:cxn>
                      <a:cxn ang="T11">
                        <a:pos x="T6" y="T7"/>
                      </a:cxn>
                    </a:cxnLst>
                    <a:rect l="T12" t="T13" r="T14" b="T15"/>
                    <a:pathLst>
                      <a:path w="18" h="66">
                        <a:moveTo>
                          <a:pt x="18" y="0"/>
                        </a:moveTo>
                        <a:lnTo>
                          <a:pt x="12" y="21"/>
                        </a:lnTo>
                        <a:lnTo>
                          <a:pt x="6" y="43"/>
                        </a:lnTo>
                        <a:lnTo>
                          <a:pt x="0" y="66"/>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98" name="Line 2639"/>
                  <p:cNvSpPr>
                    <a:spLocks noChangeShapeType="1"/>
                  </p:cNvSpPr>
                  <p:nvPr/>
                </p:nvSpPr>
                <p:spPr bwMode="auto">
                  <a:xfrm flipH="1">
                    <a:off x="4881670" y="2807038"/>
                    <a:ext cx="28198" cy="14026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99" name="Line 2641"/>
                  <p:cNvSpPr>
                    <a:spLocks noChangeShapeType="1"/>
                  </p:cNvSpPr>
                  <p:nvPr/>
                </p:nvSpPr>
                <p:spPr bwMode="auto">
                  <a:xfrm flipH="1">
                    <a:off x="4780965" y="3326152"/>
                    <a:ext cx="24169" cy="10367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00" name="Freeform 2643"/>
                  <p:cNvSpPr>
                    <a:spLocks/>
                  </p:cNvSpPr>
                  <p:nvPr/>
                </p:nvSpPr>
                <p:spPr bwMode="auto">
                  <a:xfrm>
                    <a:off x="4805134" y="2947298"/>
                    <a:ext cx="76536" cy="378854"/>
                  </a:xfrm>
                  <a:custGeom>
                    <a:avLst/>
                    <a:gdLst>
                      <a:gd name="T0" fmla="*/ 2147483647 w 19"/>
                      <a:gd name="T1" fmla="*/ 0 h 62"/>
                      <a:gd name="T2" fmla="*/ 2147483647 w 19"/>
                      <a:gd name="T3" fmla="*/ 2147483647 h 62"/>
                      <a:gd name="T4" fmla="*/ 2147483647 w 19"/>
                      <a:gd name="T5" fmla="*/ 2147483647 h 62"/>
                      <a:gd name="T6" fmla="*/ 0 w 19"/>
                      <a:gd name="T7" fmla="*/ 2147483647 h 62"/>
                      <a:gd name="T8" fmla="*/ 0 60000 65536"/>
                      <a:gd name="T9" fmla="*/ 0 60000 65536"/>
                      <a:gd name="T10" fmla="*/ 0 60000 65536"/>
                      <a:gd name="T11" fmla="*/ 0 60000 65536"/>
                      <a:gd name="T12" fmla="*/ 0 w 19"/>
                      <a:gd name="T13" fmla="*/ 0 h 62"/>
                      <a:gd name="T14" fmla="*/ 19 w 19"/>
                      <a:gd name="T15" fmla="*/ 62 h 62"/>
                    </a:gdLst>
                    <a:ahLst/>
                    <a:cxnLst>
                      <a:cxn ang="T8">
                        <a:pos x="T0" y="T1"/>
                      </a:cxn>
                      <a:cxn ang="T9">
                        <a:pos x="T2" y="T3"/>
                      </a:cxn>
                      <a:cxn ang="T10">
                        <a:pos x="T4" y="T5"/>
                      </a:cxn>
                      <a:cxn ang="T11">
                        <a:pos x="T6" y="T7"/>
                      </a:cxn>
                    </a:cxnLst>
                    <a:rect l="T12" t="T13" r="T14" b="T15"/>
                    <a:pathLst>
                      <a:path w="19" h="62">
                        <a:moveTo>
                          <a:pt x="19" y="0"/>
                        </a:moveTo>
                        <a:lnTo>
                          <a:pt x="13" y="22"/>
                        </a:lnTo>
                        <a:lnTo>
                          <a:pt x="7" y="43"/>
                        </a:lnTo>
                        <a:lnTo>
                          <a:pt x="0" y="62"/>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01" name="Line 2646"/>
                  <p:cNvSpPr>
                    <a:spLocks noChangeShapeType="1"/>
                  </p:cNvSpPr>
                  <p:nvPr/>
                </p:nvSpPr>
                <p:spPr bwMode="auto">
                  <a:xfrm flipH="1">
                    <a:off x="4756795" y="3429822"/>
                    <a:ext cx="24169" cy="85375"/>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02" name="Line 2648"/>
                  <p:cNvSpPr>
                    <a:spLocks noChangeShapeType="1"/>
                  </p:cNvSpPr>
                  <p:nvPr/>
                </p:nvSpPr>
                <p:spPr bwMode="auto">
                  <a:xfrm flipH="1">
                    <a:off x="4728598" y="3515197"/>
                    <a:ext cx="28198" cy="73179"/>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03" name="Freeform 2650"/>
                  <p:cNvSpPr>
                    <a:spLocks/>
                  </p:cNvSpPr>
                  <p:nvPr/>
                </p:nvSpPr>
                <p:spPr bwMode="auto">
                  <a:xfrm>
                    <a:off x="4656090" y="3588376"/>
                    <a:ext cx="72508" cy="85375"/>
                  </a:xfrm>
                  <a:custGeom>
                    <a:avLst/>
                    <a:gdLst>
                      <a:gd name="T0" fmla="*/ 2147483647 w 18"/>
                      <a:gd name="T1" fmla="*/ 0 h 14"/>
                      <a:gd name="T2" fmla="*/ 2147483647 w 18"/>
                      <a:gd name="T3" fmla="*/ 2147483647 h 14"/>
                      <a:gd name="T4" fmla="*/ 2147483647 w 18"/>
                      <a:gd name="T5" fmla="*/ 2147483647 h 14"/>
                      <a:gd name="T6" fmla="*/ 0 w 18"/>
                      <a:gd name="T7" fmla="*/ 2147483647 h 14"/>
                      <a:gd name="T8" fmla="*/ 0 60000 65536"/>
                      <a:gd name="T9" fmla="*/ 0 60000 65536"/>
                      <a:gd name="T10" fmla="*/ 0 60000 65536"/>
                      <a:gd name="T11" fmla="*/ 0 60000 65536"/>
                      <a:gd name="T12" fmla="*/ 0 w 18"/>
                      <a:gd name="T13" fmla="*/ 0 h 14"/>
                      <a:gd name="T14" fmla="*/ 18 w 18"/>
                      <a:gd name="T15" fmla="*/ 14 h 14"/>
                    </a:gdLst>
                    <a:ahLst/>
                    <a:cxnLst>
                      <a:cxn ang="T8">
                        <a:pos x="T0" y="T1"/>
                      </a:cxn>
                      <a:cxn ang="T9">
                        <a:pos x="T2" y="T3"/>
                      </a:cxn>
                      <a:cxn ang="T10">
                        <a:pos x="T4" y="T5"/>
                      </a:cxn>
                      <a:cxn ang="T11">
                        <a:pos x="T6" y="T7"/>
                      </a:cxn>
                    </a:cxnLst>
                    <a:rect l="T12" t="T13" r="T14" b="T15"/>
                    <a:pathLst>
                      <a:path w="18" h="14">
                        <a:moveTo>
                          <a:pt x="18" y="0"/>
                        </a:moveTo>
                        <a:lnTo>
                          <a:pt x="12" y="8"/>
                        </a:lnTo>
                        <a:lnTo>
                          <a:pt x="6" y="13"/>
                        </a:lnTo>
                        <a:lnTo>
                          <a:pt x="0" y="14"/>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04" name="Line 2659"/>
                  <p:cNvSpPr>
                    <a:spLocks noChangeShapeType="1"/>
                  </p:cNvSpPr>
                  <p:nvPr/>
                </p:nvSpPr>
                <p:spPr bwMode="auto">
                  <a:xfrm flipH="1" flipV="1">
                    <a:off x="4503018" y="3259071"/>
                    <a:ext cx="24169" cy="115867"/>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05" name="Freeform 2662"/>
                  <p:cNvSpPr>
                    <a:spLocks/>
                  </p:cNvSpPr>
                  <p:nvPr/>
                </p:nvSpPr>
                <p:spPr bwMode="auto">
                  <a:xfrm>
                    <a:off x="4450651" y="2989986"/>
                    <a:ext cx="52367" cy="269085"/>
                  </a:xfrm>
                  <a:custGeom>
                    <a:avLst/>
                    <a:gdLst>
                      <a:gd name="T0" fmla="*/ 2147483647 w 13"/>
                      <a:gd name="T1" fmla="*/ 2147483647 h 44"/>
                      <a:gd name="T2" fmla="*/ 2147483647 w 13"/>
                      <a:gd name="T3" fmla="*/ 2147483647 h 44"/>
                      <a:gd name="T4" fmla="*/ 0 w 13"/>
                      <a:gd name="T5" fmla="*/ 0 h 44"/>
                      <a:gd name="T6" fmla="*/ 0 60000 65536"/>
                      <a:gd name="T7" fmla="*/ 0 60000 65536"/>
                      <a:gd name="T8" fmla="*/ 0 60000 65536"/>
                      <a:gd name="T9" fmla="*/ 0 w 13"/>
                      <a:gd name="T10" fmla="*/ 0 h 44"/>
                      <a:gd name="T11" fmla="*/ 13 w 13"/>
                      <a:gd name="T12" fmla="*/ 44 h 44"/>
                    </a:gdLst>
                    <a:ahLst/>
                    <a:cxnLst>
                      <a:cxn ang="T6">
                        <a:pos x="T0" y="T1"/>
                      </a:cxn>
                      <a:cxn ang="T7">
                        <a:pos x="T2" y="T3"/>
                      </a:cxn>
                      <a:cxn ang="T8">
                        <a:pos x="T4" y="T5"/>
                      </a:cxn>
                    </a:cxnLst>
                    <a:rect l="T9" t="T10" r="T11" b="T12"/>
                    <a:pathLst>
                      <a:path w="13" h="44">
                        <a:moveTo>
                          <a:pt x="13" y="44"/>
                        </a:moveTo>
                        <a:lnTo>
                          <a:pt x="7" y="23"/>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06" name="Line 2665"/>
                  <p:cNvSpPr>
                    <a:spLocks noChangeShapeType="1"/>
                  </p:cNvSpPr>
                  <p:nvPr/>
                </p:nvSpPr>
                <p:spPr bwMode="auto">
                  <a:xfrm flipH="1" flipV="1">
                    <a:off x="4426482" y="2843628"/>
                    <a:ext cx="24169" cy="146358"/>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07" name="Line 2668"/>
                  <p:cNvSpPr>
                    <a:spLocks noChangeShapeType="1"/>
                  </p:cNvSpPr>
                  <p:nvPr/>
                </p:nvSpPr>
                <p:spPr bwMode="auto">
                  <a:xfrm flipH="1" flipV="1">
                    <a:off x="4402312" y="2696507"/>
                    <a:ext cx="24169" cy="14712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08" name="Freeform 2672"/>
                  <p:cNvSpPr>
                    <a:spLocks/>
                  </p:cNvSpPr>
                  <p:nvPr/>
                </p:nvSpPr>
                <p:spPr bwMode="auto">
                  <a:xfrm>
                    <a:off x="4249240" y="1915169"/>
                    <a:ext cx="153072" cy="781338"/>
                  </a:xfrm>
                  <a:custGeom>
                    <a:avLst/>
                    <a:gdLst>
                      <a:gd name="T0" fmla="*/ 2147483647 w 38"/>
                      <a:gd name="T1" fmla="*/ 2147483647 h 128"/>
                      <a:gd name="T2" fmla="*/ 2147483647 w 38"/>
                      <a:gd name="T3" fmla="*/ 2147483647 h 128"/>
                      <a:gd name="T4" fmla="*/ 2147483647 w 38"/>
                      <a:gd name="T5" fmla="*/ 2147483647 h 128"/>
                      <a:gd name="T6" fmla="*/ 2147483647 w 38"/>
                      <a:gd name="T7" fmla="*/ 2147483647 h 128"/>
                      <a:gd name="T8" fmla="*/ 2147483647 w 38"/>
                      <a:gd name="T9" fmla="*/ 2147483647 h 128"/>
                      <a:gd name="T10" fmla="*/ 2147483647 w 38"/>
                      <a:gd name="T11" fmla="*/ 2147483647 h 128"/>
                      <a:gd name="T12" fmla="*/ 0 w 38"/>
                      <a:gd name="T13" fmla="*/ 0 h 128"/>
                      <a:gd name="T14" fmla="*/ 0 60000 65536"/>
                      <a:gd name="T15" fmla="*/ 0 60000 65536"/>
                      <a:gd name="T16" fmla="*/ 0 60000 65536"/>
                      <a:gd name="T17" fmla="*/ 0 60000 65536"/>
                      <a:gd name="T18" fmla="*/ 0 60000 65536"/>
                      <a:gd name="T19" fmla="*/ 0 60000 65536"/>
                      <a:gd name="T20" fmla="*/ 0 60000 65536"/>
                      <a:gd name="T21" fmla="*/ 0 w 38"/>
                      <a:gd name="T22" fmla="*/ 0 h 128"/>
                      <a:gd name="T23" fmla="*/ 38 w 38"/>
                      <a:gd name="T24" fmla="*/ 128 h 1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8" h="128">
                        <a:moveTo>
                          <a:pt x="38" y="128"/>
                        </a:moveTo>
                        <a:lnTo>
                          <a:pt x="31" y="103"/>
                        </a:lnTo>
                        <a:lnTo>
                          <a:pt x="25" y="79"/>
                        </a:lnTo>
                        <a:lnTo>
                          <a:pt x="19" y="56"/>
                        </a:lnTo>
                        <a:lnTo>
                          <a:pt x="12" y="35"/>
                        </a:lnTo>
                        <a:lnTo>
                          <a:pt x="6" y="17"/>
                        </a:lnTo>
                        <a:lnTo>
                          <a:pt x="0" y="0"/>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09" name="Freeform 2674"/>
                  <p:cNvSpPr>
                    <a:spLocks/>
                  </p:cNvSpPr>
                  <p:nvPr/>
                </p:nvSpPr>
                <p:spPr bwMode="auto">
                  <a:xfrm>
                    <a:off x="4120337" y="1719263"/>
                    <a:ext cx="128903" cy="195906"/>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2147483647 w 32"/>
                      <a:gd name="T9" fmla="*/ 0 h 32"/>
                      <a:gd name="T10" fmla="*/ 0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32" y="32"/>
                        </a:moveTo>
                        <a:lnTo>
                          <a:pt x="26" y="19"/>
                        </a:lnTo>
                        <a:lnTo>
                          <a:pt x="19" y="9"/>
                        </a:lnTo>
                        <a:lnTo>
                          <a:pt x="13" y="3"/>
                        </a:lnTo>
                        <a:lnTo>
                          <a:pt x="7" y="0"/>
                        </a:lnTo>
                        <a:lnTo>
                          <a:pt x="0" y="1"/>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10" name="Freeform 2676"/>
                  <p:cNvSpPr>
                    <a:spLocks/>
                  </p:cNvSpPr>
                  <p:nvPr/>
                </p:nvSpPr>
                <p:spPr bwMode="auto">
                  <a:xfrm>
                    <a:off x="3995463" y="1725361"/>
                    <a:ext cx="124875" cy="342264"/>
                  </a:xfrm>
                  <a:custGeom>
                    <a:avLst/>
                    <a:gdLst>
                      <a:gd name="T0" fmla="*/ 2147483647 w 31"/>
                      <a:gd name="T1" fmla="*/ 0 h 56"/>
                      <a:gd name="T2" fmla="*/ 2147483647 w 31"/>
                      <a:gd name="T3" fmla="*/ 2147483647 h 56"/>
                      <a:gd name="T4" fmla="*/ 2147483647 w 31"/>
                      <a:gd name="T5" fmla="*/ 2147483647 h 56"/>
                      <a:gd name="T6" fmla="*/ 2147483647 w 31"/>
                      <a:gd name="T7" fmla="*/ 2147483647 h 56"/>
                      <a:gd name="T8" fmla="*/ 2147483647 w 31"/>
                      <a:gd name="T9" fmla="*/ 2147483647 h 56"/>
                      <a:gd name="T10" fmla="*/ 0 w 31"/>
                      <a:gd name="T11" fmla="*/ 2147483647 h 56"/>
                      <a:gd name="T12" fmla="*/ 0 60000 65536"/>
                      <a:gd name="T13" fmla="*/ 0 60000 65536"/>
                      <a:gd name="T14" fmla="*/ 0 60000 65536"/>
                      <a:gd name="T15" fmla="*/ 0 60000 65536"/>
                      <a:gd name="T16" fmla="*/ 0 60000 65536"/>
                      <a:gd name="T17" fmla="*/ 0 60000 65536"/>
                      <a:gd name="T18" fmla="*/ 0 w 31"/>
                      <a:gd name="T19" fmla="*/ 0 h 56"/>
                      <a:gd name="T20" fmla="*/ 31 w 31"/>
                      <a:gd name="T21" fmla="*/ 56 h 56"/>
                    </a:gdLst>
                    <a:ahLst/>
                    <a:cxnLst>
                      <a:cxn ang="T12">
                        <a:pos x="T0" y="T1"/>
                      </a:cxn>
                      <a:cxn ang="T13">
                        <a:pos x="T2" y="T3"/>
                      </a:cxn>
                      <a:cxn ang="T14">
                        <a:pos x="T4" y="T5"/>
                      </a:cxn>
                      <a:cxn ang="T15">
                        <a:pos x="T6" y="T7"/>
                      </a:cxn>
                      <a:cxn ang="T16">
                        <a:pos x="T8" y="T9"/>
                      </a:cxn>
                      <a:cxn ang="T17">
                        <a:pos x="T10" y="T11"/>
                      </a:cxn>
                    </a:cxnLst>
                    <a:rect l="T18" t="T19" r="T20" b="T21"/>
                    <a:pathLst>
                      <a:path w="31" h="56">
                        <a:moveTo>
                          <a:pt x="31" y="0"/>
                        </a:moveTo>
                        <a:lnTo>
                          <a:pt x="25" y="4"/>
                        </a:lnTo>
                        <a:lnTo>
                          <a:pt x="19" y="13"/>
                        </a:lnTo>
                        <a:lnTo>
                          <a:pt x="12" y="24"/>
                        </a:lnTo>
                        <a:lnTo>
                          <a:pt x="6" y="38"/>
                        </a:lnTo>
                        <a:lnTo>
                          <a:pt x="0" y="56"/>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211" name="Freeform 2678"/>
                  <p:cNvSpPr>
                    <a:spLocks/>
                  </p:cNvSpPr>
                  <p:nvPr/>
                </p:nvSpPr>
                <p:spPr bwMode="auto">
                  <a:xfrm>
                    <a:off x="3894757" y="2067625"/>
                    <a:ext cx="100705" cy="519113"/>
                  </a:xfrm>
                  <a:custGeom>
                    <a:avLst/>
                    <a:gdLst>
                      <a:gd name="T0" fmla="*/ 2147483647 w 25"/>
                      <a:gd name="T1" fmla="*/ 0 h 85"/>
                      <a:gd name="T2" fmla="*/ 2147483647 w 25"/>
                      <a:gd name="T3" fmla="*/ 2147483647 h 85"/>
                      <a:gd name="T4" fmla="*/ 2147483647 w 25"/>
                      <a:gd name="T5" fmla="*/ 2147483647 h 85"/>
                      <a:gd name="T6" fmla="*/ 2147483647 w 25"/>
                      <a:gd name="T7" fmla="*/ 2147483647 h 85"/>
                      <a:gd name="T8" fmla="*/ 0 w 25"/>
                      <a:gd name="T9" fmla="*/ 2147483647 h 85"/>
                      <a:gd name="T10" fmla="*/ 0 60000 65536"/>
                      <a:gd name="T11" fmla="*/ 0 60000 65536"/>
                      <a:gd name="T12" fmla="*/ 0 60000 65536"/>
                      <a:gd name="T13" fmla="*/ 0 60000 65536"/>
                      <a:gd name="T14" fmla="*/ 0 60000 65536"/>
                      <a:gd name="T15" fmla="*/ 0 w 25"/>
                      <a:gd name="T16" fmla="*/ 0 h 85"/>
                      <a:gd name="T17" fmla="*/ 25 w 25"/>
                      <a:gd name="T18" fmla="*/ 85 h 85"/>
                    </a:gdLst>
                    <a:ahLst/>
                    <a:cxnLst>
                      <a:cxn ang="T10">
                        <a:pos x="T0" y="T1"/>
                      </a:cxn>
                      <a:cxn ang="T11">
                        <a:pos x="T2" y="T3"/>
                      </a:cxn>
                      <a:cxn ang="T12">
                        <a:pos x="T4" y="T5"/>
                      </a:cxn>
                      <a:cxn ang="T13">
                        <a:pos x="T6" y="T7"/>
                      </a:cxn>
                      <a:cxn ang="T14">
                        <a:pos x="T8" y="T9"/>
                      </a:cxn>
                    </a:cxnLst>
                    <a:rect l="T15" t="T16" r="T17" b="T18"/>
                    <a:pathLst>
                      <a:path w="25" h="85">
                        <a:moveTo>
                          <a:pt x="25" y="0"/>
                        </a:moveTo>
                        <a:lnTo>
                          <a:pt x="19" y="19"/>
                        </a:lnTo>
                        <a:lnTo>
                          <a:pt x="12" y="40"/>
                        </a:lnTo>
                        <a:lnTo>
                          <a:pt x="6" y="62"/>
                        </a:lnTo>
                        <a:lnTo>
                          <a:pt x="0" y="85"/>
                        </a:ln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grpSp>
          </p:grpSp>
          <p:sp>
            <p:nvSpPr>
              <p:cNvPr id="2134" name="Line 2679"/>
              <p:cNvSpPr>
                <a:spLocks noChangeShapeType="1"/>
              </p:cNvSpPr>
              <p:nvPr/>
            </p:nvSpPr>
            <p:spPr bwMode="auto">
              <a:xfrm flipH="1">
                <a:off x="3761826" y="3081459"/>
                <a:ext cx="112790" cy="7927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35" name="Line 2680"/>
              <p:cNvSpPr>
                <a:spLocks noChangeShapeType="1"/>
              </p:cNvSpPr>
              <p:nvPr/>
            </p:nvSpPr>
            <p:spPr bwMode="auto">
              <a:xfrm flipV="1">
                <a:off x="3806137" y="2586739"/>
                <a:ext cx="88621" cy="10976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36" name="Line 2681"/>
              <p:cNvSpPr>
                <a:spLocks noChangeShapeType="1"/>
              </p:cNvSpPr>
              <p:nvPr/>
            </p:nvSpPr>
            <p:spPr bwMode="auto">
              <a:xfrm flipH="1">
                <a:off x="3661121" y="3160737"/>
                <a:ext cx="100705" cy="6708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37" name="Line 2682"/>
              <p:cNvSpPr>
                <a:spLocks noChangeShapeType="1"/>
              </p:cNvSpPr>
              <p:nvPr/>
            </p:nvSpPr>
            <p:spPr bwMode="auto">
              <a:xfrm flipV="1">
                <a:off x="3721544" y="2696507"/>
                <a:ext cx="84593" cy="11662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38" name="Line 2683"/>
              <p:cNvSpPr>
                <a:spLocks noChangeShapeType="1"/>
              </p:cNvSpPr>
              <p:nvPr/>
            </p:nvSpPr>
            <p:spPr bwMode="auto">
              <a:xfrm flipH="1">
                <a:off x="3576528" y="3227817"/>
                <a:ext cx="84593" cy="4954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39" name="Line 2684"/>
              <p:cNvSpPr>
                <a:spLocks noChangeShapeType="1"/>
              </p:cNvSpPr>
              <p:nvPr/>
            </p:nvSpPr>
            <p:spPr bwMode="auto">
              <a:xfrm flipV="1">
                <a:off x="3640980" y="2813136"/>
                <a:ext cx="80564" cy="10367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40" name="Line 2685"/>
              <p:cNvSpPr>
                <a:spLocks noChangeShapeType="1"/>
              </p:cNvSpPr>
              <p:nvPr/>
            </p:nvSpPr>
            <p:spPr bwMode="auto">
              <a:xfrm flipH="1">
                <a:off x="3508049" y="3277366"/>
                <a:ext cx="68480" cy="3658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41" name="Line 2686"/>
              <p:cNvSpPr>
                <a:spLocks noChangeShapeType="1"/>
              </p:cNvSpPr>
              <p:nvPr/>
            </p:nvSpPr>
            <p:spPr bwMode="auto">
              <a:xfrm flipV="1">
                <a:off x="3568472" y="2916807"/>
                <a:ext cx="72508" cy="9757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42" name="Line 2687"/>
              <p:cNvSpPr>
                <a:spLocks noChangeShapeType="1"/>
              </p:cNvSpPr>
              <p:nvPr/>
            </p:nvSpPr>
            <p:spPr bwMode="auto">
              <a:xfrm flipH="1">
                <a:off x="3455682" y="3313955"/>
                <a:ext cx="52367" cy="1829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43" name="Line 2688"/>
              <p:cNvSpPr>
                <a:spLocks noChangeShapeType="1"/>
              </p:cNvSpPr>
              <p:nvPr/>
            </p:nvSpPr>
            <p:spPr bwMode="auto">
              <a:xfrm flipV="1">
                <a:off x="3508049" y="3014379"/>
                <a:ext cx="60423" cy="91474"/>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44" name="Line 2689"/>
              <p:cNvSpPr>
                <a:spLocks noChangeShapeType="1"/>
              </p:cNvSpPr>
              <p:nvPr/>
            </p:nvSpPr>
            <p:spPr bwMode="auto">
              <a:xfrm flipV="1">
                <a:off x="3459710" y="3105852"/>
                <a:ext cx="48339" cy="7317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45" name="Line 2690"/>
              <p:cNvSpPr>
                <a:spLocks noChangeShapeType="1"/>
              </p:cNvSpPr>
              <p:nvPr/>
            </p:nvSpPr>
            <p:spPr bwMode="auto">
              <a:xfrm flipH="1">
                <a:off x="3419428" y="3332250"/>
                <a:ext cx="36254" cy="609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46" name="Line 2691"/>
              <p:cNvSpPr>
                <a:spLocks noChangeShapeType="1"/>
              </p:cNvSpPr>
              <p:nvPr/>
            </p:nvSpPr>
            <p:spPr bwMode="auto">
              <a:xfrm flipV="1">
                <a:off x="3423456" y="3179031"/>
                <a:ext cx="36254" cy="67843"/>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47" name="Line 2692"/>
              <p:cNvSpPr>
                <a:spLocks noChangeShapeType="1"/>
              </p:cNvSpPr>
              <p:nvPr/>
            </p:nvSpPr>
            <p:spPr bwMode="auto">
              <a:xfrm flipH="1" flipV="1">
                <a:off x="3403315" y="3326152"/>
                <a:ext cx="16113" cy="1219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48" name="Line 2693"/>
              <p:cNvSpPr>
                <a:spLocks noChangeShapeType="1"/>
              </p:cNvSpPr>
              <p:nvPr/>
            </p:nvSpPr>
            <p:spPr bwMode="auto">
              <a:xfrm flipV="1">
                <a:off x="3407343" y="3246874"/>
                <a:ext cx="16113" cy="4268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sp>
            <p:nvSpPr>
              <p:cNvPr id="2149" name="Line 2694"/>
              <p:cNvSpPr>
                <a:spLocks noChangeShapeType="1"/>
              </p:cNvSpPr>
              <p:nvPr/>
            </p:nvSpPr>
            <p:spPr bwMode="auto">
              <a:xfrm flipV="1">
                <a:off x="3403315" y="3289562"/>
                <a:ext cx="4028" cy="36589"/>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fr-FR" kern="0">
                  <a:solidFill>
                    <a:srgbClr val="000000"/>
                  </a:solidFill>
                  <a:latin typeface="Arial" charset="0"/>
                </a:endParaRPr>
              </a:p>
            </p:txBody>
          </p:sp>
          <p:cxnSp>
            <p:nvCxnSpPr>
              <p:cNvPr id="2150" name="Connecteur droit 2149"/>
              <p:cNvCxnSpPr/>
              <p:nvPr/>
            </p:nvCxnSpPr>
            <p:spPr bwMode="auto">
              <a:xfrm>
                <a:off x="3892196" y="2587699"/>
                <a:ext cx="3647914" cy="791131"/>
              </a:xfrm>
              <a:prstGeom prst="line">
                <a:avLst/>
              </a:prstGeom>
              <a:noFill/>
              <a:ln w="9525" cap="flat" cmpd="sng" algn="ctr">
                <a:solidFill>
                  <a:srgbClr val="000000"/>
                </a:solidFill>
                <a:prstDash val="solid"/>
                <a:headEnd type="none" w="med" len="med"/>
                <a:tailEnd type="arrow" w="med" len="med"/>
              </a:ln>
              <a:effectLst/>
            </p:spPr>
          </p:cxnSp>
          <p:cxnSp>
            <p:nvCxnSpPr>
              <p:cNvPr id="2151" name="Connecteur droit avec flèche 2150"/>
              <p:cNvCxnSpPr/>
              <p:nvPr/>
            </p:nvCxnSpPr>
            <p:spPr bwMode="auto">
              <a:xfrm>
                <a:off x="7470092" y="2701242"/>
                <a:ext cx="0" cy="0"/>
              </a:xfrm>
              <a:prstGeom prst="straightConnector1">
                <a:avLst/>
              </a:prstGeom>
              <a:noFill/>
              <a:ln w="9525" cap="flat" cmpd="sng" algn="ctr">
                <a:solidFill>
                  <a:srgbClr val="000000">
                    <a:shade val="95000"/>
                    <a:satMod val="105000"/>
                  </a:srgbClr>
                </a:solidFill>
                <a:prstDash val="solid"/>
                <a:tailEnd type="arrow"/>
              </a:ln>
              <a:effectLst/>
            </p:spPr>
          </p:cxnSp>
          <p:cxnSp>
            <p:nvCxnSpPr>
              <p:cNvPr id="2152" name="Connecteur droit avec flèche 2151"/>
              <p:cNvCxnSpPr/>
              <p:nvPr/>
            </p:nvCxnSpPr>
            <p:spPr bwMode="auto">
              <a:xfrm>
                <a:off x="7221531" y="3671841"/>
                <a:ext cx="0" cy="0"/>
              </a:xfrm>
              <a:prstGeom prst="straightConnector1">
                <a:avLst/>
              </a:prstGeom>
              <a:noFill/>
              <a:ln w="9525" cap="flat" cmpd="sng" algn="ctr">
                <a:solidFill>
                  <a:srgbClr val="000000">
                    <a:shade val="95000"/>
                    <a:satMod val="105000"/>
                  </a:srgbClr>
                </a:solidFill>
                <a:prstDash val="solid"/>
                <a:tailEnd type="arrow"/>
              </a:ln>
              <a:effectLst/>
            </p:spPr>
          </p:cxnSp>
        </p:grpSp>
      </p:grpSp>
      <p:sp>
        <p:nvSpPr>
          <p:cNvPr id="405" name="Espace réservé du numéro de diapositive 1"/>
          <p:cNvSpPr>
            <a:spLocks noGrp="1"/>
          </p:cNvSpPr>
          <p:nvPr>
            <p:ph type="sldNum" sz="quarter" idx="11"/>
          </p:nvPr>
        </p:nvSpPr>
        <p:spPr>
          <a:xfrm>
            <a:off x="438151" y="6403938"/>
            <a:ext cx="1115483" cy="288925"/>
          </a:xfrm>
        </p:spPr>
        <p:txBody>
          <a:bodyPr/>
          <a:lstStyle/>
          <a:p>
            <a:r>
              <a:rPr lang="fr-FR" dirty="0" smtClean="0"/>
              <a:t>page </a:t>
            </a:r>
            <a:fld id="{C6DDD436-036D-4AFC-B45E-DF406FB8E6F8}" type="slidenum">
              <a:rPr lang="fr-FR" smtClean="0"/>
              <a:pPr/>
              <a:t>3</a:t>
            </a:fld>
            <a:endParaRPr lang="fr-FR" dirty="0"/>
          </a:p>
        </p:txBody>
      </p:sp>
      <p:sp>
        <p:nvSpPr>
          <p:cNvPr id="406" name="Titre 1"/>
          <p:cNvSpPr txBox="1">
            <a:spLocks/>
          </p:cNvSpPr>
          <p:nvPr/>
        </p:nvSpPr>
        <p:spPr>
          <a:xfrm>
            <a:off x="2288659" y="6352067"/>
            <a:ext cx="7391400" cy="392666"/>
          </a:xfrm>
          <a:prstGeom prst="rect">
            <a:avLst/>
          </a:prstGeom>
        </p:spPr>
        <p:txBody>
          <a:bodyPr/>
          <a:lstStyle/>
          <a:p>
            <a:pPr>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lang="fr-FR" b="1" kern="0" dirty="0">
              <a:solidFill>
                <a:schemeClr val="tx2"/>
              </a:solidFill>
              <a:latin typeface="+mj-lt"/>
              <a:ea typeface="+mj-ea"/>
              <a:cs typeface="+mj-cs"/>
            </a:endParaRPr>
          </a:p>
        </p:txBody>
      </p:sp>
      <p:sp>
        <p:nvSpPr>
          <p:cNvPr id="407" name="Titre 1"/>
          <p:cNvSpPr txBox="1">
            <a:spLocks/>
          </p:cNvSpPr>
          <p:nvPr/>
        </p:nvSpPr>
        <p:spPr>
          <a:xfrm>
            <a:off x="2088492" y="430296"/>
            <a:ext cx="7391400" cy="545066"/>
          </a:xfrm>
          <a:prstGeom prst="rect">
            <a:avLst/>
          </a:prstGeom>
        </p:spPr>
        <p:txBody>
          <a:bodyPr/>
          <a:lstStyle/>
          <a:p>
            <a:pPr>
              <a:defRPr/>
            </a:pPr>
            <a:r>
              <a:rPr lang="fr-FR" sz="2800" b="1" kern="0" dirty="0" smtClean="0">
                <a:solidFill>
                  <a:srgbClr val="DA6667"/>
                </a:solidFill>
                <a:latin typeface="+mj-lt"/>
                <a:ea typeface="+mj-ea"/>
                <a:cs typeface="+mj-cs"/>
              </a:rPr>
              <a:t>1. Principe </a:t>
            </a:r>
            <a:r>
              <a:rPr lang="fr-FR" sz="2800" b="1" kern="0" dirty="0">
                <a:solidFill>
                  <a:srgbClr val="DA6667"/>
                </a:solidFill>
                <a:latin typeface="+mj-lt"/>
                <a:ea typeface="+mj-ea"/>
                <a:cs typeface="+mj-cs"/>
              </a:rPr>
              <a:t>de l’émission de lumière</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25" name="Groupe 921"/>
          <p:cNvGrpSpPr>
            <a:grpSpLocks/>
          </p:cNvGrpSpPr>
          <p:nvPr/>
        </p:nvGrpSpPr>
        <p:grpSpPr bwMode="auto">
          <a:xfrm>
            <a:off x="2592389" y="1074738"/>
            <a:ext cx="7373937" cy="4316412"/>
            <a:chOff x="1068658" y="1074187"/>
            <a:chExt cx="7373938" cy="4316695"/>
          </a:xfrm>
        </p:grpSpPr>
        <p:grpSp>
          <p:nvGrpSpPr>
            <p:cNvPr id="926" name="Groupe 1"/>
            <p:cNvGrpSpPr>
              <a:grpSpLocks/>
            </p:cNvGrpSpPr>
            <p:nvPr/>
          </p:nvGrpSpPr>
          <p:grpSpPr bwMode="auto">
            <a:xfrm>
              <a:off x="1068658" y="1074187"/>
              <a:ext cx="7373938" cy="4316695"/>
              <a:chOff x="1025526" y="2031719"/>
              <a:chExt cx="7373938" cy="4316695"/>
            </a:xfrm>
          </p:grpSpPr>
          <p:grpSp>
            <p:nvGrpSpPr>
              <p:cNvPr id="928" name="Group 2"/>
              <p:cNvGrpSpPr>
                <a:grpSpLocks/>
              </p:cNvGrpSpPr>
              <p:nvPr/>
            </p:nvGrpSpPr>
            <p:grpSpPr bwMode="auto">
              <a:xfrm rot="20845022" flipH="1">
                <a:off x="5451476" y="5503864"/>
                <a:ext cx="1539875" cy="85725"/>
                <a:chOff x="2381" y="1842"/>
                <a:chExt cx="1663" cy="90"/>
              </a:xfrm>
            </p:grpSpPr>
            <p:grpSp>
              <p:nvGrpSpPr>
                <p:cNvPr id="1822" name="Group 3"/>
                <p:cNvGrpSpPr>
                  <a:grpSpLocks/>
                </p:cNvGrpSpPr>
                <p:nvPr/>
              </p:nvGrpSpPr>
              <p:grpSpPr bwMode="auto">
                <a:xfrm>
                  <a:off x="2381" y="1842"/>
                  <a:ext cx="590" cy="90"/>
                  <a:chOff x="1604" y="1003"/>
                  <a:chExt cx="3034" cy="2416"/>
                </a:xfrm>
              </p:grpSpPr>
              <p:sp>
                <p:nvSpPr>
                  <p:cNvPr id="1839" name="Freeform 4"/>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840" name="Freeform 5"/>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841" name="Freeform 6"/>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842" name="Freeform 7"/>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843" name="Freeform 8"/>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844" name="Freeform 9"/>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845" name="Freeform 10"/>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1823" name="Group 11"/>
                <p:cNvGrpSpPr>
                  <a:grpSpLocks/>
                </p:cNvGrpSpPr>
                <p:nvPr/>
              </p:nvGrpSpPr>
              <p:grpSpPr bwMode="auto">
                <a:xfrm>
                  <a:off x="2919" y="1842"/>
                  <a:ext cx="590" cy="90"/>
                  <a:chOff x="1604" y="1003"/>
                  <a:chExt cx="3034" cy="2416"/>
                </a:xfrm>
              </p:grpSpPr>
              <p:sp>
                <p:nvSpPr>
                  <p:cNvPr id="1832" name="Freeform 12"/>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833" name="Freeform 13"/>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834" name="Freeform 14"/>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835" name="Freeform 15"/>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836" name="Freeform 16"/>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837" name="Freeform 17"/>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838" name="Freeform 18"/>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1824" name="Group 19"/>
                <p:cNvGrpSpPr>
                  <a:grpSpLocks/>
                </p:cNvGrpSpPr>
                <p:nvPr/>
              </p:nvGrpSpPr>
              <p:grpSpPr bwMode="auto">
                <a:xfrm>
                  <a:off x="3454" y="1842"/>
                  <a:ext cx="590" cy="90"/>
                  <a:chOff x="1604" y="1003"/>
                  <a:chExt cx="3034" cy="2416"/>
                </a:xfrm>
              </p:grpSpPr>
              <p:sp>
                <p:nvSpPr>
                  <p:cNvPr id="1825" name="Freeform 20"/>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826" name="Freeform 21"/>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827" name="Freeform 22"/>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828" name="Freeform 23"/>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829" name="Freeform 24"/>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830" name="Freeform 25"/>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831" name="Freeform 26"/>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grpSp>
            <p:nvGrpSpPr>
              <p:cNvPr id="929" name="Group 27"/>
              <p:cNvGrpSpPr>
                <a:grpSpLocks/>
              </p:cNvGrpSpPr>
              <p:nvPr/>
            </p:nvGrpSpPr>
            <p:grpSpPr bwMode="auto">
              <a:xfrm rot="1483819" flipH="1">
                <a:off x="5513389" y="5110164"/>
                <a:ext cx="1857375" cy="84137"/>
                <a:chOff x="2381" y="1842"/>
                <a:chExt cx="1663" cy="90"/>
              </a:xfrm>
            </p:grpSpPr>
            <p:grpSp>
              <p:nvGrpSpPr>
                <p:cNvPr id="1798" name="Group 28"/>
                <p:cNvGrpSpPr>
                  <a:grpSpLocks/>
                </p:cNvGrpSpPr>
                <p:nvPr/>
              </p:nvGrpSpPr>
              <p:grpSpPr bwMode="auto">
                <a:xfrm>
                  <a:off x="2381" y="1842"/>
                  <a:ext cx="590" cy="90"/>
                  <a:chOff x="1604" y="1003"/>
                  <a:chExt cx="3034" cy="2416"/>
                </a:xfrm>
              </p:grpSpPr>
              <p:sp>
                <p:nvSpPr>
                  <p:cNvPr id="1815" name="Freeform 29"/>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816" name="Freeform 30"/>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817" name="Freeform 31"/>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818" name="Freeform 32"/>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819" name="Freeform 33"/>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820" name="Freeform 34"/>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821" name="Freeform 35"/>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1799" name="Group 36"/>
                <p:cNvGrpSpPr>
                  <a:grpSpLocks/>
                </p:cNvGrpSpPr>
                <p:nvPr/>
              </p:nvGrpSpPr>
              <p:grpSpPr bwMode="auto">
                <a:xfrm>
                  <a:off x="2919" y="1842"/>
                  <a:ext cx="590" cy="90"/>
                  <a:chOff x="1604" y="1003"/>
                  <a:chExt cx="3034" cy="2416"/>
                </a:xfrm>
              </p:grpSpPr>
              <p:sp>
                <p:nvSpPr>
                  <p:cNvPr id="1808" name="Freeform 37"/>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809" name="Freeform 38"/>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810" name="Freeform 39"/>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811" name="Freeform 40"/>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812" name="Freeform 41"/>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813" name="Freeform 42"/>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814" name="Freeform 43"/>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1800" name="Group 44"/>
                <p:cNvGrpSpPr>
                  <a:grpSpLocks/>
                </p:cNvGrpSpPr>
                <p:nvPr/>
              </p:nvGrpSpPr>
              <p:grpSpPr bwMode="auto">
                <a:xfrm>
                  <a:off x="3454" y="1842"/>
                  <a:ext cx="590" cy="90"/>
                  <a:chOff x="1604" y="1003"/>
                  <a:chExt cx="3034" cy="2416"/>
                </a:xfrm>
              </p:grpSpPr>
              <p:sp>
                <p:nvSpPr>
                  <p:cNvPr id="1801" name="Freeform 45"/>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802" name="Freeform 46"/>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803" name="Freeform 47"/>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804" name="Freeform 48"/>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805" name="Freeform 49"/>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806" name="Freeform 50"/>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807" name="Freeform 51"/>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grpSp>
            <p:nvGrpSpPr>
              <p:cNvPr id="930" name="Group 52"/>
              <p:cNvGrpSpPr>
                <a:grpSpLocks/>
              </p:cNvGrpSpPr>
              <p:nvPr/>
            </p:nvGrpSpPr>
            <p:grpSpPr bwMode="auto">
              <a:xfrm rot="751729" flipH="1">
                <a:off x="5632451" y="5313364"/>
                <a:ext cx="1190625" cy="84137"/>
                <a:chOff x="2381" y="1842"/>
                <a:chExt cx="1663" cy="90"/>
              </a:xfrm>
            </p:grpSpPr>
            <p:grpSp>
              <p:nvGrpSpPr>
                <p:cNvPr id="1774" name="Group 53"/>
                <p:cNvGrpSpPr>
                  <a:grpSpLocks/>
                </p:cNvGrpSpPr>
                <p:nvPr/>
              </p:nvGrpSpPr>
              <p:grpSpPr bwMode="auto">
                <a:xfrm>
                  <a:off x="2381" y="1842"/>
                  <a:ext cx="590" cy="90"/>
                  <a:chOff x="1604" y="1003"/>
                  <a:chExt cx="3034" cy="2416"/>
                </a:xfrm>
              </p:grpSpPr>
              <p:sp>
                <p:nvSpPr>
                  <p:cNvPr id="1791" name="Freeform 54"/>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92" name="Freeform 55"/>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93" name="Freeform 56"/>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94" name="Freeform 57"/>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95" name="Freeform 58"/>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96" name="Freeform 59"/>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97" name="Freeform 60"/>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1775" name="Group 61"/>
                <p:cNvGrpSpPr>
                  <a:grpSpLocks/>
                </p:cNvGrpSpPr>
                <p:nvPr/>
              </p:nvGrpSpPr>
              <p:grpSpPr bwMode="auto">
                <a:xfrm>
                  <a:off x="2919" y="1842"/>
                  <a:ext cx="590" cy="90"/>
                  <a:chOff x="1604" y="1003"/>
                  <a:chExt cx="3034" cy="2416"/>
                </a:xfrm>
              </p:grpSpPr>
              <p:sp>
                <p:nvSpPr>
                  <p:cNvPr id="1784" name="Freeform 62"/>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85" name="Freeform 63"/>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86" name="Freeform 64"/>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87" name="Freeform 65"/>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88" name="Freeform 66"/>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89" name="Freeform 67"/>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90" name="Freeform 68"/>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1776" name="Group 69"/>
                <p:cNvGrpSpPr>
                  <a:grpSpLocks/>
                </p:cNvGrpSpPr>
                <p:nvPr/>
              </p:nvGrpSpPr>
              <p:grpSpPr bwMode="auto">
                <a:xfrm>
                  <a:off x="3454" y="1842"/>
                  <a:ext cx="590" cy="90"/>
                  <a:chOff x="1604" y="1003"/>
                  <a:chExt cx="3034" cy="2416"/>
                </a:xfrm>
              </p:grpSpPr>
              <p:sp>
                <p:nvSpPr>
                  <p:cNvPr id="1777" name="Freeform 70"/>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78" name="Freeform 71"/>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79" name="Freeform 72"/>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80" name="Freeform 73"/>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81" name="Freeform 74"/>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82" name="Freeform 75"/>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83" name="Freeform 76"/>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grpSp>
            <p:nvGrpSpPr>
              <p:cNvPr id="931" name="Group 77"/>
              <p:cNvGrpSpPr>
                <a:grpSpLocks/>
              </p:cNvGrpSpPr>
              <p:nvPr/>
            </p:nvGrpSpPr>
            <p:grpSpPr bwMode="auto">
              <a:xfrm rot="20845022" flipH="1">
                <a:off x="5673726" y="5692775"/>
                <a:ext cx="1539875" cy="84138"/>
                <a:chOff x="2381" y="1842"/>
                <a:chExt cx="1663" cy="90"/>
              </a:xfrm>
            </p:grpSpPr>
            <p:grpSp>
              <p:nvGrpSpPr>
                <p:cNvPr id="1750" name="Group 78"/>
                <p:cNvGrpSpPr>
                  <a:grpSpLocks/>
                </p:cNvGrpSpPr>
                <p:nvPr/>
              </p:nvGrpSpPr>
              <p:grpSpPr bwMode="auto">
                <a:xfrm>
                  <a:off x="2381" y="1842"/>
                  <a:ext cx="590" cy="90"/>
                  <a:chOff x="1604" y="1003"/>
                  <a:chExt cx="3034" cy="2416"/>
                </a:xfrm>
              </p:grpSpPr>
              <p:sp>
                <p:nvSpPr>
                  <p:cNvPr id="1767" name="Freeform 79"/>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68" name="Freeform 80"/>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69" name="Freeform 81"/>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70" name="Freeform 82"/>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71" name="Freeform 83"/>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72" name="Freeform 84"/>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73" name="Freeform 85"/>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1751" name="Group 86"/>
                <p:cNvGrpSpPr>
                  <a:grpSpLocks/>
                </p:cNvGrpSpPr>
                <p:nvPr/>
              </p:nvGrpSpPr>
              <p:grpSpPr bwMode="auto">
                <a:xfrm>
                  <a:off x="2919" y="1842"/>
                  <a:ext cx="590" cy="90"/>
                  <a:chOff x="1604" y="1003"/>
                  <a:chExt cx="3034" cy="2416"/>
                </a:xfrm>
              </p:grpSpPr>
              <p:sp>
                <p:nvSpPr>
                  <p:cNvPr id="1760" name="Freeform 87"/>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61" name="Freeform 88"/>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62" name="Freeform 89"/>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63" name="Freeform 90"/>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64" name="Freeform 91"/>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65" name="Freeform 92"/>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66" name="Freeform 93"/>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1752" name="Group 94"/>
                <p:cNvGrpSpPr>
                  <a:grpSpLocks/>
                </p:cNvGrpSpPr>
                <p:nvPr/>
              </p:nvGrpSpPr>
              <p:grpSpPr bwMode="auto">
                <a:xfrm>
                  <a:off x="3454" y="1842"/>
                  <a:ext cx="590" cy="90"/>
                  <a:chOff x="1604" y="1003"/>
                  <a:chExt cx="3034" cy="2416"/>
                </a:xfrm>
              </p:grpSpPr>
              <p:sp>
                <p:nvSpPr>
                  <p:cNvPr id="1753" name="Freeform 95"/>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54" name="Freeform 96"/>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55" name="Freeform 97"/>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56" name="Freeform 98"/>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57" name="Freeform 99"/>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58" name="Freeform 100"/>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59" name="Freeform 101"/>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grpSp>
            <p:nvGrpSpPr>
              <p:cNvPr id="932" name="Group 102"/>
              <p:cNvGrpSpPr>
                <a:grpSpLocks/>
              </p:cNvGrpSpPr>
              <p:nvPr/>
            </p:nvGrpSpPr>
            <p:grpSpPr bwMode="auto">
              <a:xfrm flipH="1">
                <a:off x="5392739" y="5457826"/>
                <a:ext cx="1265237" cy="85725"/>
                <a:chOff x="2381" y="1842"/>
                <a:chExt cx="1663" cy="90"/>
              </a:xfrm>
            </p:grpSpPr>
            <p:grpSp>
              <p:nvGrpSpPr>
                <p:cNvPr id="1726" name="Group 103"/>
                <p:cNvGrpSpPr>
                  <a:grpSpLocks/>
                </p:cNvGrpSpPr>
                <p:nvPr/>
              </p:nvGrpSpPr>
              <p:grpSpPr bwMode="auto">
                <a:xfrm>
                  <a:off x="2381" y="1842"/>
                  <a:ext cx="590" cy="90"/>
                  <a:chOff x="1604" y="1003"/>
                  <a:chExt cx="3034" cy="2416"/>
                </a:xfrm>
              </p:grpSpPr>
              <p:sp>
                <p:nvSpPr>
                  <p:cNvPr id="1743" name="Freeform 104"/>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44" name="Freeform 105"/>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45" name="Freeform 106"/>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46" name="Freeform 107"/>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47" name="Freeform 108"/>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48" name="Freeform 109"/>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49" name="Freeform 110"/>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1727" name="Group 111"/>
                <p:cNvGrpSpPr>
                  <a:grpSpLocks/>
                </p:cNvGrpSpPr>
                <p:nvPr/>
              </p:nvGrpSpPr>
              <p:grpSpPr bwMode="auto">
                <a:xfrm>
                  <a:off x="2919" y="1842"/>
                  <a:ext cx="590" cy="90"/>
                  <a:chOff x="1604" y="1003"/>
                  <a:chExt cx="3034" cy="2416"/>
                </a:xfrm>
              </p:grpSpPr>
              <p:sp>
                <p:nvSpPr>
                  <p:cNvPr id="1736" name="Freeform 112"/>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37" name="Freeform 113"/>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38" name="Freeform 114"/>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39" name="Freeform 115"/>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40" name="Freeform 116"/>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41" name="Freeform 117"/>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42" name="Freeform 118"/>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1728" name="Group 119"/>
                <p:cNvGrpSpPr>
                  <a:grpSpLocks/>
                </p:cNvGrpSpPr>
                <p:nvPr/>
              </p:nvGrpSpPr>
              <p:grpSpPr bwMode="auto">
                <a:xfrm>
                  <a:off x="3454" y="1842"/>
                  <a:ext cx="590" cy="90"/>
                  <a:chOff x="1604" y="1003"/>
                  <a:chExt cx="3034" cy="2416"/>
                </a:xfrm>
              </p:grpSpPr>
              <p:sp>
                <p:nvSpPr>
                  <p:cNvPr id="1729" name="Freeform 120"/>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30" name="Freeform 121"/>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31" name="Freeform 122"/>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32" name="Freeform 123"/>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33" name="Freeform 124"/>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34" name="Freeform 125"/>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35" name="Freeform 126"/>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grpSp>
            <p:nvGrpSpPr>
              <p:cNvPr id="933" name="Group 127"/>
              <p:cNvGrpSpPr>
                <a:grpSpLocks/>
              </p:cNvGrpSpPr>
              <p:nvPr/>
            </p:nvGrpSpPr>
            <p:grpSpPr bwMode="auto">
              <a:xfrm rot="1483819" flipH="1">
                <a:off x="5594351" y="5205414"/>
                <a:ext cx="1190625" cy="77787"/>
                <a:chOff x="2381" y="1842"/>
                <a:chExt cx="1663" cy="90"/>
              </a:xfrm>
            </p:grpSpPr>
            <p:grpSp>
              <p:nvGrpSpPr>
                <p:cNvPr id="1702" name="Group 128"/>
                <p:cNvGrpSpPr>
                  <a:grpSpLocks/>
                </p:cNvGrpSpPr>
                <p:nvPr/>
              </p:nvGrpSpPr>
              <p:grpSpPr bwMode="auto">
                <a:xfrm>
                  <a:off x="2381" y="1842"/>
                  <a:ext cx="590" cy="90"/>
                  <a:chOff x="1604" y="1003"/>
                  <a:chExt cx="3034" cy="2416"/>
                </a:xfrm>
              </p:grpSpPr>
              <p:sp>
                <p:nvSpPr>
                  <p:cNvPr id="1719" name="Freeform 129"/>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20" name="Freeform 130"/>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21" name="Freeform 131"/>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22" name="Freeform 132"/>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23" name="Freeform 133"/>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24" name="Freeform 134"/>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25" name="Freeform 135"/>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1703" name="Group 136"/>
                <p:cNvGrpSpPr>
                  <a:grpSpLocks/>
                </p:cNvGrpSpPr>
                <p:nvPr/>
              </p:nvGrpSpPr>
              <p:grpSpPr bwMode="auto">
                <a:xfrm>
                  <a:off x="2919" y="1842"/>
                  <a:ext cx="590" cy="90"/>
                  <a:chOff x="1604" y="1003"/>
                  <a:chExt cx="3034" cy="2416"/>
                </a:xfrm>
              </p:grpSpPr>
              <p:sp>
                <p:nvSpPr>
                  <p:cNvPr id="1712" name="Freeform 137"/>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13" name="Freeform 138"/>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14" name="Freeform 139"/>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15" name="Freeform 140"/>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16" name="Freeform 141"/>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17" name="Freeform 142"/>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18" name="Freeform 143"/>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1704" name="Group 144"/>
                <p:cNvGrpSpPr>
                  <a:grpSpLocks/>
                </p:cNvGrpSpPr>
                <p:nvPr/>
              </p:nvGrpSpPr>
              <p:grpSpPr bwMode="auto">
                <a:xfrm>
                  <a:off x="3454" y="1842"/>
                  <a:ext cx="590" cy="90"/>
                  <a:chOff x="1604" y="1003"/>
                  <a:chExt cx="3034" cy="2416"/>
                </a:xfrm>
              </p:grpSpPr>
              <p:sp>
                <p:nvSpPr>
                  <p:cNvPr id="1705" name="Freeform 145"/>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06" name="Freeform 146"/>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07" name="Freeform 147"/>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08" name="Freeform 148"/>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09" name="Freeform 149"/>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10" name="Freeform 150"/>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11" name="Freeform 151"/>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grpSp>
            <p:nvGrpSpPr>
              <p:cNvPr id="934" name="Group 152"/>
              <p:cNvGrpSpPr>
                <a:grpSpLocks/>
              </p:cNvGrpSpPr>
              <p:nvPr/>
            </p:nvGrpSpPr>
            <p:grpSpPr bwMode="auto">
              <a:xfrm rot="20845022" flipH="1">
                <a:off x="5422900" y="5873751"/>
                <a:ext cx="1606550" cy="92075"/>
                <a:chOff x="2381" y="1842"/>
                <a:chExt cx="1663" cy="90"/>
              </a:xfrm>
            </p:grpSpPr>
            <p:grpSp>
              <p:nvGrpSpPr>
                <p:cNvPr id="1678" name="Group 153"/>
                <p:cNvGrpSpPr>
                  <a:grpSpLocks/>
                </p:cNvGrpSpPr>
                <p:nvPr/>
              </p:nvGrpSpPr>
              <p:grpSpPr bwMode="auto">
                <a:xfrm>
                  <a:off x="2381" y="1842"/>
                  <a:ext cx="590" cy="90"/>
                  <a:chOff x="1604" y="1003"/>
                  <a:chExt cx="3034" cy="2416"/>
                </a:xfrm>
              </p:grpSpPr>
              <p:sp>
                <p:nvSpPr>
                  <p:cNvPr id="1695" name="Freeform 154"/>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96" name="Freeform 155"/>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97" name="Freeform 156"/>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98" name="Freeform 157"/>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99" name="Freeform 158"/>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00" name="Freeform 159"/>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701" name="Freeform 160"/>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1679" name="Group 161"/>
                <p:cNvGrpSpPr>
                  <a:grpSpLocks/>
                </p:cNvGrpSpPr>
                <p:nvPr/>
              </p:nvGrpSpPr>
              <p:grpSpPr bwMode="auto">
                <a:xfrm>
                  <a:off x="2919" y="1842"/>
                  <a:ext cx="590" cy="90"/>
                  <a:chOff x="1604" y="1003"/>
                  <a:chExt cx="3034" cy="2416"/>
                </a:xfrm>
              </p:grpSpPr>
              <p:sp>
                <p:nvSpPr>
                  <p:cNvPr id="1688" name="Freeform 162"/>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89" name="Freeform 163"/>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90" name="Freeform 164"/>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91" name="Freeform 165"/>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92" name="Freeform 166"/>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93" name="Freeform 167"/>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94" name="Freeform 168"/>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1680" name="Group 169"/>
                <p:cNvGrpSpPr>
                  <a:grpSpLocks/>
                </p:cNvGrpSpPr>
                <p:nvPr/>
              </p:nvGrpSpPr>
              <p:grpSpPr bwMode="auto">
                <a:xfrm>
                  <a:off x="3454" y="1842"/>
                  <a:ext cx="590" cy="90"/>
                  <a:chOff x="1604" y="1003"/>
                  <a:chExt cx="3034" cy="2416"/>
                </a:xfrm>
              </p:grpSpPr>
              <p:sp>
                <p:nvSpPr>
                  <p:cNvPr id="1681" name="Freeform 170"/>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82" name="Freeform 171"/>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83" name="Freeform 172"/>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84" name="Freeform 173"/>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85" name="Freeform 174"/>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86" name="Freeform 175"/>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87" name="Freeform 176"/>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grpSp>
            <p:nvGrpSpPr>
              <p:cNvPr id="935" name="Group 177"/>
              <p:cNvGrpSpPr>
                <a:grpSpLocks/>
              </p:cNvGrpSpPr>
              <p:nvPr/>
            </p:nvGrpSpPr>
            <p:grpSpPr bwMode="auto">
              <a:xfrm rot="20485924" flipH="1">
                <a:off x="5686426" y="5930901"/>
                <a:ext cx="1539875" cy="85725"/>
                <a:chOff x="2381" y="1842"/>
                <a:chExt cx="1663" cy="90"/>
              </a:xfrm>
            </p:grpSpPr>
            <p:grpSp>
              <p:nvGrpSpPr>
                <p:cNvPr id="1654" name="Group 178"/>
                <p:cNvGrpSpPr>
                  <a:grpSpLocks/>
                </p:cNvGrpSpPr>
                <p:nvPr/>
              </p:nvGrpSpPr>
              <p:grpSpPr bwMode="auto">
                <a:xfrm>
                  <a:off x="2381" y="1842"/>
                  <a:ext cx="590" cy="90"/>
                  <a:chOff x="1604" y="1003"/>
                  <a:chExt cx="3034" cy="2416"/>
                </a:xfrm>
              </p:grpSpPr>
              <p:sp>
                <p:nvSpPr>
                  <p:cNvPr id="1671" name="Freeform 179"/>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72" name="Freeform 180"/>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73" name="Freeform 181"/>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74" name="Freeform 182"/>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75" name="Freeform 183"/>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76" name="Freeform 184"/>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77" name="Freeform 185"/>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1655" name="Group 186"/>
                <p:cNvGrpSpPr>
                  <a:grpSpLocks/>
                </p:cNvGrpSpPr>
                <p:nvPr/>
              </p:nvGrpSpPr>
              <p:grpSpPr bwMode="auto">
                <a:xfrm>
                  <a:off x="2919" y="1842"/>
                  <a:ext cx="590" cy="90"/>
                  <a:chOff x="1604" y="1003"/>
                  <a:chExt cx="3034" cy="2416"/>
                </a:xfrm>
              </p:grpSpPr>
              <p:sp>
                <p:nvSpPr>
                  <p:cNvPr id="1664" name="Freeform 187"/>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65" name="Freeform 188"/>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66" name="Freeform 189"/>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67" name="Freeform 190"/>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68" name="Freeform 191"/>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69" name="Freeform 192"/>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70" name="Freeform 193"/>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1656" name="Group 194"/>
                <p:cNvGrpSpPr>
                  <a:grpSpLocks/>
                </p:cNvGrpSpPr>
                <p:nvPr/>
              </p:nvGrpSpPr>
              <p:grpSpPr bwMode="auto">
                <a:xfrm>
                  <a:off x="3454" y="1842"/>
                  <a:ext cx="590" cy="90"/>
                  <a:chOff x="1604" y="1003"/>
                  <a:chExt cx="3034" cy="2416"/>
                </a:xfrm>
              </p:grpSpPr>
              <p:sp>
                <p:nvSpPr>
                  <p:cNvPr id="1657" name="Freeform 195"/>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58" name="Freeform 196"/>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59" name="Freeform 197"/>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60" name="Freeform 198"/>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61" name="Freeform 199"/>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62" name="Freeform 200"/>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63" name="Freeform 201"/>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grpSp>
            <p:nvGrpSpPr>
              <p:cNvPr id="936" name="Group 202"/>
              <p:cNvGrpSpPr>
                <a:grpSpLocks/>
              </p:cNvGrpSpPr>
              <p:nvPr/>
            </p:nvGrpSpPr>
            <p:grpSpPr bwMode="auto">
              <a:xfrm rot="1483819" flipH="1">
                <a:off x="5992813" y="5559425"/>
                <a:ext cx="546100" cy="84138"/>
                <a:chOff x="1604" y="1003"/>
                <a:chExt cx="3034" cy="2416"/>
              </a:xfrm>
            </p:grpSpPr>
            <p:sp>
              <p:nvSpPr>
                <p:cNvPr id="1647" name="Freeform 203"/>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48" name="Freeform 204"/>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49" name="Freeform 205"/>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50" name="Freeform 206"/>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51" name="Freeform 207"/>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52" name="Freeform 208"/>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53" name="Freeform 209"/>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937" name="Group 210"/>
              <p:cNvGrpSpPr>
                <a:grpSpLocks/>
              </p:cNvGrpSpPr>
              <p:nvPr/>
            </p:nvGrpSpPr>
            <p:grpSpPr bwMode="auto">
              <a:xfrm rot="1483819" flipH="1">
                <a:off x="5540375" y="5351464"/>
                <a:ext cx="546100" cy="84137"/>
                <a:chOff x="1604" y="1003"/>
                <a:chExt cx="3034" cy="2416"/>
              </a:xfrm>
            </p:grpSpPr>
            <p:sp>
              <p:nvSpPr>
                <p:cNvPr id="1640" name="Freeform 211"/>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41" name="Freeform 212"/>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42" name="Freeform 213"/>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43" name="Freeform 214"/>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44" name="Freeform 215"/>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45" name="Freeform 216"/>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46" name="Freeform 217"/>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938" name="Group 218"/>
              <p:cNvGrpSpPr>
                <a:grpSpLocks/>
              </p:cNvGrpSpPr>
              <p:nvPr/>
            </p:nvGrpSpPr>
            <p:grpSpPr bwMode="auto">
              <a:xfrm rot="20485924" flipH="1">
                <a:off x="5422901" y="5632450"/>
                <a:ext cx="1539875" cy="84138"/>
                <a:chOff x="2381" y="1842"/>
                <a:chExt cx="1663" cy="90"/>
              </a:xfrm>
            </p:grpSpPr>
            <p:grpSp>
              <p:nvGrpSpPr>
                <p:cNvPr id="1616" name="Group 219"/>
                <p:cNvGrpSpPr>
                  <a:grpSpLocks/>
                </p:cNvGrpSpPr>
                <p:nvPr/>
              </p:nvGrpSpPr>
              <p:grpSpPr bwMode="auto">
                <a:xfrm>
                  <a:off x="2381" y="1842"/>
                  <a:ext cx="590" cy="90"/>
                  <a:chOff x="1604" y="1003"/>
                  <a:chExt cx="3034" cy="2416"/>
                </a:xfrm>
              </p:grpSpPr>
              <p:sp>
                <p:nvSpPr>
                  <p:cNvPr id="1633" name="Freeform 220"/>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34" name="Freeform 221"/>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35" name="Freeform 222"/>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36" name="Freeform 223"/>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37" name="Freeform 224"/>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38" name="Freeform 225"/>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39" name="Freeform 226"/>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1617" name="Group 227"/>
                <p:cNvGrpSpPr>
                  <a:grpSpLocks/>
                </p:cNvGrpSpPr>
                <p:nvPr/>
              </p:nvGrpSpPr>
              <p:grpSpPr bwMode="auto">
                <a:xfrm>
                  <a:off x="2919" y="1842"/>
                  <a:ext cx="590" cy="90"/>
                  <a:chOff x="1604" y="1003"/>
                  <a:chExt cx="3034" cy="2416"/>
                </a:xfrm>
              </p:grpSpPr>
              <p:sp>
                <p:nvSpPr>
                  <p:cNvPr id="1626" name="Freeform 228"/>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27" name="Freeform 229"/>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28" name="Freeform 230"/>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29" name="Freeform 231"/>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30" name="Freeform 232"/>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31" name="Freeform 233"/>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32" name="Freeform 234"/>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1618" name="Group 235"/>
                <p:cNvGrpSpPr>
                  <a:grpSpLocks/>
                </p:cNvGrpSpPr>
                <p:nvPr/>
              </p:nvGrpSpPr>
              <p:grpSpPr bwMode="auto">
                <a:xfrm>
                  <a:off x="3454" y="1842"/>
                  <a:ext cx="590" cy="90"/>
                  <a:chOff x="1604" y="1003"/>
                  <a:chExt cx="3034" cy="2416"/>
                </a:xfrm>
              </p:grpSpPr>
              <p:sp>
                <p:nvSpPr>
                  <p:cNvPr id="1619" name="Freeform 236"/>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20" name="Freeform 237"/>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21" name="Freeform 238"/>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22" name="Freeform 239"/>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23" name="Freeform 240"/>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24" name="Freeform 241"/>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25" name="Freeform 242"/>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grpSp>
            <p:nvGrpSpPr>
              <p:cNvPr id="939" name="Group 243"/>
              <p:cNvGrpSpPr>
                <a:grpSpLocks/>
              </p:cNvGrpSpPr>
              <p:nvPr/>
            </p:nvGrpSpPr>
            <p:grpSpPr bwMode="auto">
              <a:xfrm flipH="1">
                <a:off x="5451476" y="5813426"/>
                <a:ext cx="1539875" cy="85725"/>
                <a:chOff x="2381" y="1842"/>
                <a:chExt cx="1663" cy="90"/>
              </a:xfrm>
            </p:grpSpPr>
            <p:grpSp>
              <p:nvGrpSpPr>
                <p:cNvPr id="1592" name="Group 244"/>
                <p:cNvGrpSpPr>
                  <a:grpSpLocks/>
                </p:cNvGrpSpPr>
                <p:nvPr/>
              </p:nvGrpSpPr>
              <p:grpSpPr bwMode="auto">
                <a:xfrm>
                  <a:off x="2381" y="1842"/>
                  <a:ext cx="590" cy="90"/>
                  <a:chOff x="1604" y="1003"/>
                  <a:chExt cx="3034" cy="2416"/>
                </a:xfrm>
              </p:grpSpPr>
              <p:sp>
                <p:nvSpPr>
                  <p:cNvPr id="1609" name="Freeform 245"/>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10" name="Freeform 246"/>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11" name="Freeform 247"/>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12" name="Freeform 248"/>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13" name="Freeform 249"/>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14" name="Freeform 250"/>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15" name="Freeform 251"/>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1593" name="Group 252"/>
                <p:cNvGrpSpPr>
                  <a:grpSpLocks/>
                </p:cNvGrpSpPr>
                <p:nvPr/>
              </p:nvGrpSpPr>
              <p:grpSpPr bwMode="auto">
                <a:xfrm>
                  <a:off x="2919" y="1842"/>
                  <a:ext cx="590" cy="90"/>
                  <a:chOff x="1604" y="1003"/>
                  <a:chExt cx="3034" cy="2416"/>
                </a:xfrm>
              </p:grpSpPr>
              <p:sp>
                <p:nvSpPr>
                  <p:cNvPr id="1602" name="Freeform 253"/>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03" name="Freeform 254"/>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04" name="Freeform 255"/>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05" name="Freeform 256"/>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06" name="Freeform 257"/>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07" name="Freeform 258"/>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08" name="Freeform 259"/>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1594" name="Group 260"/>
                <p:cNvGrpSpPr>
                  <a:grpSpLocks/>
                </p:cNvGrpSpPr>
                <p:nvPr/>
              </p:nvGrpSpPr>
              <p:grpSpPr bwMode="auto">
                <a:xfrm>
                  <a:off x="3454" y="1842"/>
                  <a:ext cx="590" cy="90"/>
                  <a:chOff x="1604" y="1003"/>
                  <a:chExt cx="3034" cy="2416"/>
                </a:xfrm>
              </p:grpSpPr>
              <p:sp>
                <p:nvSpPr>
                  <p:cNvPr id="1595" name="Freeform 261"/>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96" name="Freeform 262"/>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97" name="Freeform 263"/>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98" name="Freeform 264"/>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99" name="Freeform 265"/>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00" name="Freeform 266"/>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601" name="Freeform 267"/>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sp>
            <p:nvSpPr>
              <p:cNvPr id="940" name="AutoShape 268"/>
              <p:cNvSpPr>
                <a:spLocks noChangeArrowheads="1"/>
              </p:cNvSpPr>
              <p:nvPr/>
            </p:nvSpPr>
            <p:spPr bwMode="auto">
              <a:xfrm rot="5400000">
                <a:off x="5160963" y="2246313"/>
                <a:ext cx="1304925" cy="2590800"/>
              </a:xfrm>
              <a:prstGeom prst="triangle">
                <a:avLst>
                  <a:gd name="adj" fmla="val 49509"/>
                </a:avLst>
              </a:prstGeom>
              <a:solidFill>
                <a:srgbClr val="FF0000"/>
              </a:solidFill>
              <a:ln w="9525">
                <a:noFill/>
                <a:miter lim="800000"/>
                <a:headEnd/>
                <a:tailEnd/>
              </a:ln>
            </p:spPr>
            <p:txBody>
              <a:bodyPr wrap="none" anchor="ctr"/>
              <a:lstStyle/>
              <a:p>
                <a:pPr fontAlgn="auto">
                  <a:spcBef>
                    <a:spcPts val="0"/>
                  </a:spcBef>
                  <a:spcAft>
                    <a:spcPts val="0"/>
                  </a:spcAft>
                  <a:defRPr/>
                </a:pPr>
                <a:endParaRPr lang="fr-FR" altLang="fr-FR" kern="0">
                  <a:solidFill>
                    <a:sysClr val="windowText" lastClr="000000"/>
                  </a:solidFill>
                  <a:latin typeface="Arial Narrow" pitchFamily="34" charset="0"/>
                  <a:cs typeface="Arial" charset="0"/>
                </a:endParaRPr>
              </a:p>
            </p:txBody>
          </p:sp>
          <p:sp>
            <p:nvSpPr>
              <p:cNvPr id="941" name="AutoShape 269"/>
              <p:cNvSpPr>
                <a:spLocks noChangeArrowheads="1"/>
              </p:cNvSpPr>
              <p:nvPr/>
            </p:nvSpPr>
            <p:spPr bwMode="auto">
              <a:xfrm rot="16200000" flipH="1">
                <a:off x="7308850" y="3051175"/>
                <a:ext cx="533400" cy="990600"/>
              </a:xfrm>
              <a:prstGeom prst="triangle">
                <a:avLst>
                  <a:gd name="adj" fmla="val 50000"/>
                </a:avLst>
              </a:prstGeom>
              <a:solidFill>
                <a:srgbClr val="FF0000"/>
              </a:solidFill>
              <a:ln w="9525">
                <a:noFill/>
                <a:miter lim="800000"/>
                <a:headEnd/>
                <a:tailEnd/>
              </a:ln>
            </p:spPr>
            <p:txBody>
              <a:bodyPr wrap="none" anchor="ctr"/>
              <a:lstStyle/>
              <a:p>
                <a:pPr fontAlgn="auto">
                  <a:spcBef>
                    <a:spcPts val="0"/>
                  </a:spcBef>
                  <a:spcAft>
                    <a:spcPts val="0"/>
                  </a:spcAft>
                  <a:defRPr/>
                </a:pPr>
                <a:endParaRPr lang="fr-FR" altLang="fr-FR" kern="0">
                  <a:solidFill>
                    <a:sysClr val="windowText" lastClr="000000"/>
                  </a:solidFill>
                  <a:latin typeface="Arial Narrow" pitchFamily="34" charset="0"/>
                  <a:cs typeface="Arial" charset="0"/>
                </a:endParaRPr>
              </a:p>
            </p:txBody>
          </p:sp>
          <p:sp>
            <p:nvSpPr>
              <p:cNvPr id="942" name="Rectangle 270"/>
              <p:cNvSpPr>
                <a:spLocks noChangeArrowheads="1"/>
              </p:cNvSpPr>
              <p:nvPr/>
            </p:nvSpPr>
            <p:spPr bwMode="auto">
              <a:xfrm>
                <a:off x="1670051" y="2927350"/>
                <a:ext cx="2771775" cy="1219200"/>
              </a:xfrm>
              <a:prstGeom prst="rect">
                <a:avLst/>
              </a:prstGeom>
              <a:solidFill>
                <a:srgbClr val="FF0000"/>
              </a:solidFill>
              <a:ln w="9525">
                <a:noFill/>
                <a:miter lim="800000"/>
                <a:headEnd/>
                <a:tailEnd/>
              </a:ln>
            </p:spPr>
            <p:txBody>
              <a:bodyPr wrap="none" anchor="ctr"/>
              <a:lstStyle/>
              <a:p>
                <a:pPr fontAlgn="auto">
                  <a:spcBef>
                    <a:spcPts val="0"/>
                  </a:spcBef>
                  <a:spcAft>
                    <a:spcPts val="0"/>
                  </a:spcAft>
                  <a:defRPr/>
                </a:pPr>
                <a:endParaRPr lang="fr-FR" altLang="fr-FR" kern="0">
                  <a:solidFill>
                    <a:sysClr val="windowText" lastClr="000000"/>
                  </a:solidFill>
                  <a:latin typeface="Arial Narrow" pitchFamily="34" charset="0"/>
                  <a:cs typeface="Arial" charset="0"/>
                </a:endParaRPr>
              </a:p>
            </p:txBody>
          </p:sp>
          <p:grpSp>
            <p:nvGrpSpPr>
              <p:cNvPr id="943" name="Group 271"/>
              <p:cNvGrpSpPr>
                <a:grpSpLocks/>
              </p:cNvGrpSpPr>
              <p:nvPr/>
            </p:nvGrpSpPr>
            <p:grpSpPr bwMode="auto">
              <a:xfrm rot="378690" flipH="1">
                <a:off x="4491038" y="3333751"/>
                <a:ext cx="2640012" cy="142875"/>
                <a:chOff x="2381" y="1842"/>
                <a:chExt cx="1663" cy="90"/>
              </a:xfrm>
            </p:grpSpPr>
            <p:grpSp>
              <p:nvGrpSpPr>
                <p:cNvPr id="1568" name="Group 272"/>
                <p:cNvGrpSpPr>
                  <a:grpSpLocks/>
                </p:cNvGrpSpPr>
                <p:nvPr/>
              </p:nvGrpSpPr>
              <p:grpSpPr bwMode="auto">
                <a:xfrm>
                  <a:off x="2381" y="1842"/>
                  <a:ext cx="590" cy="90"/>
                  <a:chOff x="1604" y="1003"/>
                  <a:chExt cx="3034" cy="2416"/>
                </a:xfrm>
              </p:grpSpPr>
              <p:sp>
                <p:nvSpPr>
                  <p:cNvPr id="1585" name="Freeform 273"/>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86" name="Freeform 274"/>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87" name="Freeform 275"/>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88" name="Freeform 276"/>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89" name="Freeform 277"/>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90" name="Freeform 278"/>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91" name="Freeform 279"/>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1569" name="Group 280"/>
                <p:cNvGrpSpPr>
                  <a:grpSpLocks/>
                </p:cNvGrpSpPr>
                <p:nvPr/>
              </p:nvGrpSpPr>
              <p:grpSpPr bwMode="auto">
                <a:xfrm>
                  <a:off x="2919" y="1842"/>
                  <a:ext cx="590" cy="90"/>
                  <a:chOff x="1604" y="1003"/>
                  <a:chExt cx="3034" cy="2416"/>
                </a:xfrm>
              </p:grpSpPr>
              <p:sp>
                <p:nvSpPr>
                  <p:cNvPr id="1578" name="Freeform 281"/>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79" name="Freeform 282"/>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80" name="Freeform 283"/>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81" name="Freeform 284"/>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82" name="Freeform 285"/>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83" name="Freeform 286"/>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84" name="Freeform 287"/>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1570" name="Group 288"/>
                <p:cNvGrpSpPr>
                  <a:grpSpLocks/>
                </p:cNvGrpSpPr>
                <p:nvPr/>
              </p:nvGrpSpPr>
              <p:grpSpPr bwMode="auto">
                <a:xfrm>
                  <a:off x="3454" y="1842"/>
                  <a:ext cx="590" cy="90"/>
                  <a:chOff x="1604" y="1003"/>
                  <a:chExt cx="3034" cy="2416"/>
                </a:xfrm>
              </p:grpSpPr>
              <p:sp>
                <p:nvSpPr>
                  <p:cNvPr id="1571" name="Freeform 289"/>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72" name="Freeform 290"/>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73" name="Freeform 291"/>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74" name="Freeform 292"/>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75" name="Freeform 293"/>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76" name="Freeform 294"/>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77" name="Freeform 295"/>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grpSp>
            <p:nvGrpSpPr>
              <p:cNvPr id="944" name="Group 296"/>
              <p:cNvGrpSpPr>
                <a:grpSpLocks/>
              </p:cNvGrpSpPr>
              <p:nvPr/>
            </p:nvGrpSpPr>
            <p:grpSpPr bwMode="auto">
              <a:xfrm rot="756818" flipH="1">
                <a:off x="4500563" y="3190876"/>
                <a:ext cx="2640012" cy="142875"/>
                <a:chOff x="2381" y="1842"/>
                <a:chExt cx="1663" cy="90"/>
              </a:xfrm>
            </p:grpSpPr>
            <p:grpSp>
              <p:nvGrpSpPr>
                <p:cNvPr id="1544" name="Group 297"/>
                <p:cNvGrpSpPr>
                  <a:grpSpLocks/>
                </p:cNvGrpSpPr>
                <p:nvPr/>
              </p:nvGrpSpPr>
              <p:grpSpPr bwMode="auto">
                <a:xfrm>
                  <a:off x="2381" y="1842"/>
                  <a:ext cx="590" cy="90"/>
                  <a:chOff x="1604" y="1003"/>
                  <a:chExt cx="3034" cy="2416"/>
                </a:xfrm>
              </p:grpSpPr>
              <p:sp>
                <p:nvSpPr>
                  <p:cNvPr id="1561" name="Freeform 298"/>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62" name="Freeform 299"/>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63" name="Freeform 300"/>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64" name="Freeform 301"/>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65" name="Freeform 302"/>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66" name="Freeform 303"/>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67" name="Freeform 304"/>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1545" name="Group 305"/>
                <p:cNvGrpSpPr>
                  <a:grpSpLocks/>
                </p:cNvGrpSpPr>
                <p:nvPr/>
              </p:nvGrpSpPr>
              <p:grpSpPr bwMode="auto">
                <a:xfrm>
                  <a:off x="2919" y="1842"/>
                  <a:ext cx="590" cy="90"/>
                  <a:chOff x="1604" y="1003"/>
                  <a:chExt cx="3034" cy="2416"/>
                </a:xfrm>
              </p:grpSpPr>
              <p:sp>
                <p:nvSpPr>
                  <p:cNvPr id="1554" name="Freeform 306"/>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55" name="Freeform 307"/>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56" name="Freeform 308"/>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57" name="Freeform 309"/>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58" name="Freeform 310"/>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59" name="Freeform 311"/>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60" name="Freeform 312"/>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1546" name="Group 313"/>
                <p:cNvGrpSpPr>
                  <a:grpSpLocks/>
                </p:cNvGrpSpPr>
                <p:nvPr/>
              </p:nvGrpSpPr>
              <p:grpSpPr bwMode="auto">
                <a:xfrm>
                  <a:off x="3454" y="1842"/>
                  <a:ext cx="590" cy="90"/>
                  <a:chOff x="1604" y="1003"/>
                  <a:chExt cx="3034" cy="2416"/>
                </a:xfrm>
              </p:grpSpPr>
              <p:sp>
                <p:nvSpPr>
                  <p:cNvPr id="1547" name="Freeform 314"/>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48" name="Freeform 315"/>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49" name="Freeform 316"/>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50" name="Freeform 317"/>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51" name="Freeform 318"/>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52" name="Freeform 319"/>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53" name="Freeform 320"/>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grpSp>
            <p:nvGrpSpPr>
              <p:cNvPr id="945" name="Group 321"/>
              <p:cNvGrpSpPr>
                <a:grpSpLocks/>
              </p:cNvGrpSpPr>
              <p:nvPr/>
            </p:nvGrpSpPr>
            <p:grpSpPr bwMode="auto">
              <a:xfrm>
                <a:off x="4494213" y="3463926"/>
                <a:ext cx="2640012" cy="142875"/>
                <a:chOff x="2381" y="1842"/>
                <a:chExt cx="1663" cy="90"/>
              </a:xfrm>
            </p:grpSpPr>
            <p:grpSp>
              <p:nvGrpSpPr>
                <p:cNvPr id="1520" name="Group 322"/>
                <p:cNvGrpSpPr>
                  <a:grpSpLocks/>
                </p:cNvGrpSpPr>
                <p:nvPr/>
              </p:nvGrpSpPr>
              <p:grpSpPr bwMode="auto">
                <a:xfrm>
                  <a:off x="2381" y="1842"/>
                  <a:ext cx="590" cy="90"/>
                  <a:chOff x="1604" y="1003"/>
                  <a:chExt cx="3034" cy="2416"/>
                </a:xfrm>
              </p:grpSpPr>
              <p:sp>
                <p:nvSpPr>
                  <p:cNvPr id="1537" name="Freeform 323"/>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38" name="Freeform 324"/>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39" name="Freeform 325"/>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40" name="Freeform 326"/>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41" name="Freeform 327"/>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42" name="Freeform 328"/>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43" name="Freeform 329"/>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1521" name="Group 330"/>
                <p:cNvGrpSpPr>
                  <a:grpSpLocks/>
                </p:cNvGrpSpPr>
                <p:nvPr/>
              </p:nvGrpSpPr>
              <p:grpSpPr bwMode="auto">
                <a:xfrm>
                  <a:off x="2919" y="1842"/>
                  <a:ext cx="590" cy="90"/>
                  <a:chOff x="1604" y="1003"/>
                  <a:chExt cx="3034" cy="2416"/>
                </a:xfrm>
              </p:grpSpPr>
              <p:sp>
                <p:nvSpPr>
                  <p:cNvPr id="1530" name="Freeform 331"/>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31" name="Freeform 332"/>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32" name="Freeform 333"/>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33" name="Freeform 334"/>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34" name="Freeform 335"/>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35" name="Freeform 336"/>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36" name="Freeform 337"/>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1522" name="Group 338"/>
                <p:cNvGrpSpPr>
                  <a:grpSpLocks/>
                </p:cNvGrpSpPr>
                <p:nvPr/>
              </p:nvGrpSpPr>
              <p:grpSpPr bwMode="auto">
                <a:xfrm>
                  <a:off x="3454" y="1842"/>
                  <a:ext cx="590" cy="90"/>
                  <a:chOff x="1604" y="1003"/>
                  <a:chExt cx="3034" cy="2416"/>
                </a:xfrm>
              </p:grpSpPr>
              <p:sp>
                <p:nvSpPr>
                  <p:cNvPr id="1523" name="Freeform 339"/>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24" name="Freeform 340"/>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25" name="Freeform 341"/>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26" name="Freeform 342"/>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27" name="Freeform 343"/>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28" name="Freeform 344"/>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29" name="Freeform 345"/>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grpSp>
            <p:nvGrpSpPr>
              <p:cNvPr id="946" name="Group 346"/>
              <p:cNvGrpSpPr>
                <a:grpSpLocks/>
              </p:cNvGrpSpPr>
              <p:nvPr/>
            </p:nvGrpSpPr>
            <p:grpSpPr bwMode="auto">
              <a:xfrm rot="-378690">
                <a:off x="4494213" y="3613151"/>
                <a:ext cx="2640012" cy="142875"/>
                <a:chOff x="2381" y="1842"/>
                <a:chExt cx="1663" cy="90"/>
              </a:xfrm>
            </p:grpSpPr>
            <p:grpSp>
              <p:nvGrpSpPr>
                <p:cNvPr id="1496" name="Group 347"/>
                <p:cNvGrpSpPr>
                  <a:grpSpLocks/>
                </p:cNvGrpSpPr>
                <p:nvPr/>
              </p:nvGrpSpPr>
              <p:grpSpPr bwMode="auto">
                <a:xfrm>
                  <a:off x="2381" y="1842"/>
                  <a:ext cx="590" cy="90"/>
                  <a:chOff x="1604" y="1003"/>
                  <a:chExt cx="3034" cy="2416"/>
                </a:xfrm>
              </p:grpSpPr>
              <p:sp>
                <p:nvSpPr>
                  <p:cNvPr id="1513" name="Freeform 348"/>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14" name="Freeform 349"/>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15" name="Freeform 350"/>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16" name="Freeform 351"/>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17" name="Freeform 352"/>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18" name="Freeform 353"/>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19" name="Freeform 354"/>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1497" name="Group 355"/>
                <p:cNvGrpSpPr>
                  <a:grpSpLocks/>
                </p:cNvGrpSpPr>
                <p:nvPr/>
              </p:nvGrpSpPr>
              <p:grpSpPr bwMode="auto">
                <a:xfrm>
                  <a:off x="2919" y="1842"/>
                  <a:ext cx="590" cy="90"/>
                  <a:chOff x="1604" y="1003"/>
                  <a:chExt cx="3034" cy="2416"/>
                </a:xfrm>
              </p:grpSpPr>
              <p:sp>
                <p:nvSpPr>
                  <p:cNvPr id="1506" name="Freeform 356"/>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07" name="Freeform 357"/>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08" name="Freeform 358"/>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09" name="Freeform 359"/>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10" name="Freeform 360"/>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11" name="Freeform 361"/>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12" name="Freeform 362"/>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1498" name="Group 363"/>
                <p:cNvGrpSpPr>
                  <a:grpSpLocks/>
                </p:cNvGrpSpPr>
                <p:nvPr/>
              </p:nvGrpSpPr>
              <p:grpSpPr bwMode="auto">
                <a:xfrm>
                  <a:off x="3454" y="1842"/>
                  <a:ext cx="590" cy="90"/>
                  <a:chOff x="1604" y="1003"/>
                  <a:chExt cx="3034" cy="2416"/>
                </a:xfrm>
              </p:grpSpPr>
              <p:sp>
                <p:nvSpPr>
                  <p:cNvPr id="1499" name="Freeform 364"/>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00" name="Freeform 365"/>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01" name="Freeform 366"/>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02" name="Freeform 367"/>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03" name="Freeform 368"/>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04" name="Freeform 369"/>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505" name="Freeform 370"/>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grpSp>
            <p:nvGrpSpPr>
              <p:cNvPr id="947" name="Group 371"/>
              <p:cNvGrpSpPr>
                <a:grpSpLocks/>
              </p:cNvGrpSpPr>
              <p:nvPr/>
            </p:nvGrpSpPr>
            <p:grpSpPr bwMode="auto">
              <a:xfrm rot="-756818">
                <a:off x="4522788" y="3756026"/>
                <a:ext cx="2640012" cy="142875"/>
                <a:chOff x="2381" y="1842"/>
                <a:chExt cx="1663" cy="90"/>
              </a:xfrm>
            </p:grpSpPr>
            <p:grpSp>
              <p:nvGrpSpPr>
                <p:cNvPr id="1472" name="Group 372"/>
                <p:cNvGrpSpPr>
                  <a:grpSpLocks/>
                </p:cNvGrpSpPr>
                <p:nvPr/>
              </p:nvGrpSpPr>
              <p:grpSpPr bwMode="auto">
                <a:xfrm>
                  <a:off x="2381" y="1842"/>
                  <a:ext cx="590" cy="90"/>
                  <a:chOff x="1604" y="1003"/>
                  <a:chExt cx="3034" cy="2416"/>
                </a:xfrm>
              </p:grpSpPr>
              <p:sp>
                <p:nvSpPr>
                  <p:cNvPr id="1489" name="Freeform 373"/>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90" name="Freeform 374"/>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91" name="Freeform 375"/>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92" name="Freeform 376"/>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93" name="Freeform 377"/>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94" name="Freeform 378"/>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95" name="Freeform 379"/>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1473" name="Group 380"/>
                <p:cNvGrpSpPr>
                  <a:grpSpLocks/>
                </p:cNvGrpSpPr>
                <p:nvPr/>
              </p:nvGrpSpPr>
              <p:grpSpPr bwMode="auto">
                <a:xfrm>
                  <a:off x="2919" y="1842"/>
                  <a:ext cx="590" cy="90"/>
                  <a:chOff x="1604" y="1003"/>
                  <a:chExt cx="3034" cy="2416"/>
                </a:xfrm>
              </p:grpSpPr>
              <p:sp>
                <p:nvSpPr>
                  <p:cNvPr id="1482" name="Freeform 381"/>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83" name="Freeform 382"/>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84" name="Freeform 383"/>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85" name="Freeform 384"/>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86" name="Freeform 385"/>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87" name="Freeform 386"/>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88" name="Freeform 387"/>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1474" name="Group 388"/>
                <p:cNvGrpSpPr>
                  <a:grpSpLocks/>
                </p:cNvGrpSpPr>
                <p:nvPr/>
              </p:nvGrpSpPr>
              <p:grpSpPr bwMode="auto">
                <a:xfrm>
                  <a:off x="3454" y="1842"/>
                  <a:ext cx="590" cy="90"/>
                  <a:chOff x="1604" y="1003"/>
                  <a:chExt cx="3034" cy="2416"/>
                </a:xfrm>
              </p:grpSpPr>
              <p:sp>
                <p:nvSpPr>
                  <p:cNvPr id="1475" name="Freeform 389"/>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76" name="Freeform 390"/>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77" name="Freeform 391"/>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78" name="Freeform 392"/>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79" name="Freeform 393"/>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80" name="Freeform 394"/>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81" name="Freeform 395"/>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grpSp>
            <p:nvGrpSpPr>
              <p:cNvPr id="948" name="Group 396"/>
              <p:cNvGrpSpPr>
                <a:grpSpLocks/>
              </p:cNvGrpSpPr>
              <p:nvPr/>
            </p:nvGrpSpPr>
            <p:grpSpPr bwMode="auto">
              <a:xfrm>
                <a:off x="1677988" y="3155951"/>
                <a:ext cx="2640012" cy="142875"/>
                <a:chOff x="2381" y="1842"/>
                <a:chExt cx="1663" cy="90"/>
              </a:xfrm>
            </p:grpSpPr>
            <p:grpSp>
              <p:nvGrpSpPr>
                <p:cNvPr id="1448" name="Group 397"/>
                <p:cNvGrpSpPr>
                  <a:grpSpLocks/>
                </p:cNvGrpSpPr>
                <p:nvPr/>
              </p:nvGrpSpPr>
              <p:grpSpPr bwMode="auto">
                <a:xfrm>
                  <a:off x="2381" y="1842"/>
                  <a:ext cx="590" cy="90"/>
                  <a:chOff x="1604" y="1003"/>
                  <a:chExt cx="3034" cy="2416"/>
                </a:xfrm>
              </p:grpSpPr>
              <p:sp>
                <p:nvSpPr>
                  <p:cNvPr id="1465" name="Freeform 398"/>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66" name="Freeform 399"/>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67" name="Freeform 400"/>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68" name="Freeform 401"/>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69" name="Freeform 402"/>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70" name="Freeform 403"/>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71" name="Freeform 404"/>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1449" name="Group 405"/>
                <p:cNvGrpSpPr>
                  <a:grpSpLocks/>
                </p:cNvGrpSpPr>
                <p:nvPr/>
              </p:nvGrpSpPr>
              <p:grpSpPr bwMode="auto">
                <a:xfrm>
                  <a:off x="2919" y="1842"/>
                  <a:ext cx="590" cy="90"/>
                  <a:chOff x="1604" y="1003"/>
                  <a:chExt cx="3034" cy="2416"/>
                </a:xfrm>
              </p:grpSpPr>
              <p:sp>
                <p:nvSpPr>
                  <p:cNvPr id="1458" name="Freeform 406"/>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59" name="Freeform 407"/>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60" name="Freeform 408"/>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61" name="Freeform 409"/>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62" name="Freeform 410"/>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63" name="Freeform 411"/>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64" name="Freeform 412"/>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1450" name="Group 413"/>
                <p:cNvGrpSpPr>
                  <a:grpSpLocks/>
                </p:cNvGrpSpPr>
                <p:nvPr/>
              </p:nvGrpSpPr>
              <p:grpSpPr bwMode="auto">
                <a:xfrm>
                  <a:off x="3454" y="1842"/>
                  <a:ext cx="590" cy="90"/>
                  <a:chOff x="1604" y="1003"/>
                  <a:chExt cx="3034" cy="2416"/>
                </a:xfrm>
              </p:grpSpPr>
              <p:sp>
                <p:nvSpPr>
                  <p:cNvPr id="1451" name="Freeform 414"/>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52" name="Freeform 415"/>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53" name="Freeform 416"/>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54" name="Freeform 417"/>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55" name="Freeform 418"/>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56" name="Freeform 419"/>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57" name="Freeform 420"/>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grpSp>
            <p:nvGrpSpPr>
              <p:cNvPr id="949" name="Group 421"/>
              <p:cNvGrpSpPr>
                <a:grpSpLocks/>
              </p:cNvGrpSpPr>
              <p:nvPr/>
            </p:nvGrpSpPr>
            <p:grpSpPr bwMode="auto">
              <a:xfrm>
                <a:off x="1677988" y="3448051"/>
                <a:ext cx="2640012" cy="142875"/>
                <a:chOff x="2381" y="1842"/>
                <a:chExt cx="1663" cy="90"/>
              </a:xfrm>
            </p:grpSpPr>
            <p:grpSp>
              <p:nvGrpSpPr>
                <p:cNvPr id="1424" name="Group 422"/>
                <p:cNvGrpSpPr>
                  <a:grpSpLocks/>
                </p:cNvGrpSpPr>
                <p:nvPr/>
              </p:nvGrpSpPr>
              <p:grpSpPr bwMode="auto">
                <a:xfrm>
                  <a:off x="2381" y="1842"/>
                  <a:ext cx="590" cy="90"/>
                  <a:chOff x="1604" y="1003"/>
                  <a:chExt cx="3034" cy="2416"/>
                </a:xfrm>
              </p:grpSpPr>
              <p:sp>
                <p:nvSpPr>
                  <p:cNvPr id="1441" name="Freeform 423"/>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42" name="Freeform 424"/>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43" name="Freeform 425"/>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44" name="Freeform 426"/>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45" name="Freeform 427"/>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46" name="Freeform 428"/>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47" name="Freeform 429"/>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1425" name="Group 430"/>
                <p:cNvGrpSpPr>
                  <a:grpSpLocks/>
                </p:cNvGrpSpPr>
                <p:nvPr/>
              </p:nvGrpSpPr>
              <p:grpSpPr bwMode="auto">
                <a:xfrm>
                  <a:off x="2919" y="1842"/>
                  <a:ext cx="590" cy="90"/>
                  <a:chOff x="1604" y="1003"/>
                  <a:chExt cx="3034" cy="2416"/>
                </a:xfrm>
              </p:grpSpPr>
              <p:sp>
                <p:nvSpPr>
                  <p:cNvPr id="1434" name="Freeform 431"/>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35" name="Freeform 432"/>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36" name="Freeform 433"/>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37" name="Freeform 434"/>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38" name="Freeform 435"/>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39" name="Freeform 436"/>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40" name="Freeform 437"/>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1426" name="Group 438"/>
                <p:cNvGrpSpPr>
                  <a:grpSpLocks/>
                </p:cNvGrpSpPr>
                <p:nvPr/>
              </p:nvGrpSpPr>
              <p:grpSpPr bwMode="auto">
                <a:xfrm>
                  <a:off x="3454" y="1842"/>
                  <a:ext cx="590" cy="90"/>
                  <a:chOff x="1604" y="1003"/>
                  <a:chExt cx="3034" cy="2416"/>
                </a:xfrm>
              </p:grpSpPr>
              <p:sp>
                <p:nvSpPr>
                  <p:cNvPr id="1427" name="Freeform 439"/>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28" name="Freeform 440"/>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29" name="Freeform 441"/>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30" name="Freeform 442"/>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31" name="Freeform 443"/>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32" name="Freeform 444"/>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33" name="Freeform 445"/>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grpSp>
            <p:nvGrpSpPr>
              <p:cNvPr id="950" name="Group 446"/>
              <p:cNvGrpSpPr>
                <a:grpSpLocks/>
              </p:cNvGrpSpPr>
              <p:nvPr/>
            </p:nvGrpSpPr>
            <p:grpSpPr bwMode="auto">
              <a:xfrm>
                <a:off x="1677988" y="3740151"/>
                <a:ext cx="2640012" cy="142875"/>
                <a:chOff x="2381" y="1842"/>
                <a:chExt cx="1663" cy="90"/>
              </a:xfrm>
            </p:grpSpPr>
            <p:grpSp>
              <p:nvGrpSpPr>
                <p:cNvPr id="1400" name="Group 447"/>
                <p:cNvGrpSpPr>
                  <a:grpSpLocks/>
                </p:cNvGrpSpPr>
                <p:nvPr/>
              </p:nvGrpSpPr>
              <p:grpSpPr bwMode="auto">
                <a:xfrm>
                  <a:off x="2381" y="1842"/>
                  <a:ext cx="590" cy="90"/>
                  <a:chOff x="1604" y="1003"/>
                  <a:chExt cx="3034" cy="2416"/>
                </a:xfrm>
              </p:grpSpPr>
              <p:sp>
                <p:nvSpPr>
                  <p:cNvPr id="1417" name="Freeform 448"/>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18" name="Freeform 449"/>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19" name="Freeform 450"/>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20" name="Freeform 451"/>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21" name="Freeform 452"/>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22" name="Freeform 453"/>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23" name="Freeform 454"/>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1401" name="Group 455"/>
                <p:cNvGrpSpPr>
                  <a:grpSpLocks/>
                </p:cNvGrpSpPr>
                <p:nvPr/>
              </p:nvGrpSpPr>
              <p:grpSpPr bwMode="auto">
                <a:xfrm>
                  <a:off x="2919" y="1842"/>
                  <a:ext cx="590" cy="90"/>
                  <a:chOff x="1604" y="1003"/>
                  <a:chExt cx="3034" cy="2416"/>
                </a:xfrm>
              </p:grpSpPr>
              <p:sp>
                <p:nvSpPr>
                  <p:cNvPr id="1410" name="Freeform 456"/>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11" name="Freeform 457"/>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12" name="Freeform 458"/>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13" name="Freeform 459"/>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14" name="Freeform 460"/>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15" name="Freeform 461"/>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16" name="Freeform 462"/>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1402" name="Group 463"/>
                <p:cNvGrpSpPr>
                  <a:grpSpLocks/>
                </p:cNvGrpSpPr>
                <p:nvPr/>
              </p:nvGrpSpPr>
              <p:grpSpPr bwMode="auto">
                <a:xfrm>
                  <a:off x="3454" y="1842"/>
                  <a:ext cx="590" cy="90"/>
                  <a:chOff x="1604" y="1003"/>
                  <a:chExt cx="3034" cy="2416"/>
                </a:xfrm>
              </p:grpSpPr>
              <p:sp>
                <p:nvSpPr>
                  <p:cNvPr id="1403" name="Freeform 464"/>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04" name="Freeform 465"/>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05" name="Freeform 466"/>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06" name="Freeform 467"/>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07" name="Freeform 468"/>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08" name="Freeform 469"/>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409" name="Freeform 470"/>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grpSp>
            <p:nvGrpSpPr>
              <p:cNvPr id="951" name="Group 471"/>
              <p:cNvGrpSpPr>
                <a:grpSpLocks/>
              </p:cNvGrpSpPr>
              <p:nvPr/>
            </p:nvGrpSpPr>
            <p:grpSpPr bwMode="auto">
              <a:xfrm>
                <a:off x="1677988" y="4006851"/>
                <a:ext cx="2640012" cy="142875"/>
                <a:chOff x="2381" y="1842"/>
                <a:chExt cx="1663" cy="90"/>
              </a:xfrm>
            </p:grpSpPr>
            <p:grpSp>
              <p:nvGrpSpPr>
                <p:cNvPr id="1376" name="Group 472"/>
                <p:cNvGrpSpPr>
                  <a:grpSpLocks/>
                </p:cNvGrpSpPr>
                <p:nvPr/>
              </p:nvGrpSpPr>
              <p:grpSpPr bwMode="auto">
                <a:xfrm>
                  <a:off x="2381" y="1842"/>
                  <a:ext cx="590" cy="90"/>
                  <a:chOff x="1604" y="1003"/>
                  <a:chExt cx="3034" cy="2416"/>
                </a:xfrm>
              </p:grpSpPr>
              <p:sp>
                <p:nvSpPr>
                  <p:cNvPr id="1393" name="Freeform 473"/>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94" name="Freeform 474"/>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95" name="Freeform 475"/>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96" name="Freeform 476"/>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97" name="Freeform 477"/>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98" name="Freeform 478"/>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99" name="Freeform 479"/>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1377" name="Group 480"/>
                <p:cNvGrpSpPr>
                  <a:grpSpLocks/>
                </p:cNvGrpSpPr>
                <p:nvPr/>
              </p:nvGrpSpPr>
              <p:grpSpPr bwMode="auto">
                <a:xfrm>
                  <a:off x="2919" y="1842"/>
                  <a:ext cx="590" cy="90"/>
                  <a:chOff x="1604" y="1003"/>
                  <a:chExt cx="3034" cy="2416"/>
                </a:xfrm>
              </p:grpSpPr>
              <p:sp>
                <p:nvSpPr>
                  <p:cNvPr id="1386" name="Freeform 481"/>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87" name="Freeform 482"/>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88" name="Freeform 483"/>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89" name="Freeform 484"/>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90" name="Freeform 485"/>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91" name="Freeform 486"/>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92" name="Freeform 487"/>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1378" name="Group 488"/>
                <p:cNvGrpSpPr>
                  <a:grpSpLocks/>
                </p:cNvGrpSpPr>
                <p:nvPr/>
              </p:nvGrpSpPr>
              <p:grpSpPr bwMode="auto">
                <a:xfrm>
                  <a:off x="3454" y="1842"/>
                  <a:ext cx="590" cy="90"/>
                  <a:chOff x="1604" y="1003"/>
                  <a:chExt cx="3034" cy="2416"/>
                </a:xfrm>
              </p:grpSpPr>
              <p:sp>
                <p:nvSpPr>
                  <p:cNvPr id="1379" name="Freeform 489"/>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80" name="Freeform 490"/>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81" name="Freeform 491"/>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82" name="Freeform 492"/>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83" name="Freeform 493"/>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84" name="Freeform 494"/>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85" name="Freeform 495"/>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grpSp>
            <p:nvGrpSpPr>
              <p:cNvPr id="952" name="Group 496"/>
              <p:cNvGrpSpPr>
                <a:grpSpLocks/>
              </p:cNvGrpSpPr>
              <p:nvPr/>
            </p:nvGrpSpPr>
            <p:grpSpPr bwMode="auto">
              <a:xfrm>
                <a:off x="1677988" y="2927351"/>
                <a:ext cx="2640012" cy="142875"/>
                <a:chOff x="2381" y="1842"/>
                <a:chExt cx="1663" cy="90"/>
              </a:xfrm>
            </p:grpSpPr>
            <p:grpSp>
              <p:nvGrpSpPr>
                <p:cNvPr id="1352" name="Group 497"/>
                <p:cNvGrpSpPr>
                  <a:grpSpLocks/>
                </p:cNvGrpSpPr>
                <p:nvPr/>
              </p:nvGrpSpPr>
              <p:grpSpPr bwMode="auto">
                <a:xfrm>
                  <a:off x="2381" y="1842"/>
                  <a:ext cx="590" cy="90"/>
                  <a:chOff x="1604" y="1003"/>
                  <a:chExt cx="3034" cy="2416"/>
                </a:xfrm>
              </p:grpSpPr>
              <p:sp>
                <p:nvSpPr>
                  <p:cNvPr id="1369" name="Freeform 498"/>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70" name="Freeform 499"/>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71" name="Freeform 500"/>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72" name="Freeform 501"/>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73" name="Freeform 502"/>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74" name="Freeform 503"/>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75" name="Freeform 504"/>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1353" name="Group 505"/>
                <p:cNvGrpSpPr>
                  <a:grpSpLocks/>
                </p:cNvGrpSpPr>
                <p:nvPr/>
              </p:nvGrpSpPr>
              <p:grpSpPr bwMode="auto">
                <a:xfrm>
                  <a:off x="2919" y="1842"/>
                  <a:ext cx="590" cy="90"/>
                  <a:chOff x="1604" y="1003"/>
                  <a:chExt cx="3034" cy="2416"/>
                </a:xfrm>
              </p:grpSpPr>
              <p:sp>
                <p:nvSpPr>
                  <p:cNvPr id="1362" name="Freeform 506"/>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63" name="Freeform 507"/>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64" name="Freeform 508"/>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65" name="Freeform 509"/>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66" name="Freeform 510"/>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67" name="Freeform 511"/>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68" name="Freeform 512"/>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1354" name="Group 513"/>
                <p:cNvGrpSpPr>
                  <a:grpSpLocks/>
                </p:cNvGrpSpPr>
                <p:nvPr/>
              </p:nvGrpSpPr>
              <p:grpSpPr bwMode="auto">
                <a:xfrm>
                  <a:off x="3454" y="1842"/>
                  <a:ext cx="590" cy="90"/>
                  <a:chOff x="1604" y="1003"/>
                  <a:chExt cx="3034" cy="2416"/>
                </a:xfrm>
              </p:grpSpPr>
              <p:sp>
                <p:nvSpPr>
                  <p:cNvPr id="1355" name="Freeform 514"/>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56" name="Freeform 515"/>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57" name="Freeform 516"/>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58" name="Freeform 517"/>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59" name="Freeform 518"/>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60" name="Freeform 519"/>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61" name="Freeform 520"/>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grpSp>
            <p:nvGrpSpPr>
              <p:cNvPr id="953" name="Group 522"/>
              <p:cNvGrpSpPr>
                <a:grpSpLocks/>
              </p:cNvGrpSpPr>
              <p:nvPr/>
            </p:nvGrpSpPr>
            <p:grpSpPr bwMode="auto">
              <a:xfrm>
                <a:off x="3981450" y="2686051"/>
                <a:ext cx="939800" cy="1681163"/>
                <a:chOff x="2640" y="1618"/>
                <a:chExt cx="592" cy="1059"/>
              </a:xfrm>
            </p:grpSpPr>
            <p:sp>
              <p:nvSpPr>
                <p:cNvPr id="1349" name="Freeform 523"/>
                <p:cNvSpPr>
                  <a:spLocks/>
                </p:cNvSpPr>
                <p:nvPr/>
              </p:nvSpPr>
              <p:spPr bwMode="auto">
                <a:xfrm>
                  <a:off x="2796" y="1624"/>
                  <a:ext cx="276" cy="1044"/>
                </a:xfrm>
                <a:custGeom>
                  <a:avLst/>
                  <a:gdLst>
                    <a:gd name="T0" fmla="*/ 134 w 276"/>
                    <a:gd name="T1" fmla="*/ 4 h 1044"/>
                    <a:gd name="T2" fmla="*/ 86 w 276"/>
                    <a:gd name="T3" fmla="*/ 86 h 1044"/>
                    <a:gd name="T4" fmla="*/ 40 w 276"/>
                    <a:gd name="T5" fmla="*/ 222 h 1044"/>
                    <a:gd name="T6" fmla="*/ 12 w 276"/>
                    <a:gd name="T7" fmla="*/ 364 h 1044"/>
                    <a:gd name="T8" fmla="*/ 0 w 276"/>
                    <a:gd name="T9" fmla="*/ 522 h 1044"/>
                    <a:gd name="T10" fmla="*/ 18 w 276"/>
                    <a:gd name="T11" fmla="*/ 710 h 1044"/>
                    <a:gd name="T12" fmla="*/ 64 w 276"/>
                    <a:gd name="T13" fmla="*/ 896 h 1044"/>
                    <a:gd name="T14" fmla="*/ 138 w 276"/>
                    <a:gd name="T15" fmla="*/ 1044 h 1044"/>
                    <a:gd name="T16" fmla="*/ 162 w 276"/>
                    <a:gd name="T17" fmla="*/ 1016 h 1044"/>
                    <a:gd name="T18" fmla="*/ 220 w 276"/>
                    <a:gd name="T19" fmla="*/ 878 h 1044"/>
                    <a:gd name="T20" fmla="*/ 268 w 276"/>
                    <a:gd name="T21" fmla="*/ 666 h 1044"/>
                    <a:gd name="T22" fmla="*/ 276 w 276"/>
                    <a:gd name="T23" fmla="*/ 500 h 1044"/>
                    <a:gd name="T24" fmla="*/ 266 w 276"/>
                    <a:gd name="T25" fmla="*/ 354 h 1044"/>
                    <a:gd name="T26" fmla="*/ 232 w 276"/>
                    <a:gd name="T27" fmla="*/ 194 h 1044"/>
                    <a:gd name="T28" fmla="*/ 176 w 276"/>
                    <a:gd name="T29" fmla="*/ 58 h 1044"/>
                    <a:gd name="T30" fmla="*/ 146 w 276"/>
                    <a:gd name="T31" fmla="*/ 0 h 1044"/>
                    <a:gd name="T32" fmla="*/ 134 w 276"/>
                    <a:gd name="T33" fmla="*/ 4 h 10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044"/>
                    <a:gd name="T53" fmla="*/ 276 w 276"/>
                    <a:gd name="T54" fmla="*/ 1044 h 104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044">
                      <a:moveTo>
                        <a:pt x="134" y="4"/>
                      </a:moveTo>
                      <a:lnTo>
                        <a:pt x="86" y="86"/>
                      </a:lnTo>
                      <a:lnTo>
                        <a:pt x="40" y="222"/>
                      </a:lnTo>
                      <a:lnTo>
                        <a:pt x="12" y="364"/>
                      </a:lnTo>
                      <a:lnTo>
                        <a:pt x="0" y="522"/>
                      </a:lnTo>
                      <a:lnTo>
                        <a:pt x="18" y="710"/>
                      </a:lnTo>
                      <a:lnTo>
                        <a:pt x="64" y="896"/>
                      </a:lnTo>
                      <a:lnTo>
                        <a:pt x="138" y="1044"/>
                      </a:lnTo>
                      <a:lnTo>
                        <a:pt x="162" y="1016"/>
                      </a:lnTo>
                      <a:lnTo>
                        <a:pt x="220" y="878"/>
                      </a:lnTo>
                      <a:lnTo>
                        <a:pt x="268" y="666"/>
                      </a:lnTo>
                      <a:lnTo>
                        <a:pt x="276" y="500"/>
                      </a:lnTo>
                      <a:lnTo>
                        <a:pt x="266" y="354"/>
                      </a:lnTo>
                      <a:lnTo>
                        <a:pt x="232" y="194"/>
                      </a:lnTo>
                      <a:lnTo>
                        <a:pt x="176" y="58"/>
                      </a:lnTo>
                      <a:lnTo>
                        <a:pt x="146" y="0"/>
                      </a:lnTo>
                      <a:lnTo>
                        <a:pt x="134" y="4"/>
                      </a:lnTo>
                      <a:close/>
                    </a:path>
                  </a:pathLst>
                </a:custGeom>
                <a:solidFill>
                  <a:srgbClr val="FFFFFF"/>
                </a:solidFill>
                <a:ln w="9525">
                  <a:solidFill>
                    <a:srgbClr val="000000"/>
                  </a:solidFill>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50" name="Arc 524"/>
                <p:cNvSpPr>
                  <a:spLocks/>
                </p:cNvSpPr>
                <p:nvPr/>
              </p:nvSpPr>
              <p:spPr bwMode="auto">
                <a:xfrm>
                  <a:off x="2640" y="1618"/>
                  <a:ext cx="432" cy="1059"/>
                </a:xfrm>
                <a:custGeom>
                  <a:avLst/>
                  <a:gdLst>
                    <a:gd name="T0" fmla="*/ 0 w 21600"/>
                    <a:gd name="T1" fmla="*/ 0 h 31417"/>
                    <a:gd name="T2" fmla="*/ 0 w 21600"/>
                    <a:gd name="T3" fmla="*/ 0 h 31417"/>
                    <a:gd name="T4" fmla="*/ 0 w 21600"/>
                    <a:gd name="T5" fmla="*/ 0 h 31417"/>
                    <a:gd name="T6" fmla="*/ 0 60000 65536"/>
                    <a:gd name="T7" fmla="*/ 0 60000 65536"/>
                    <a:gd name="T8" fmla="*/ 0 60000 65536"/>
                    <a:gd name="T9" fmla="*/ 0 w 21600"/>
                    <a:gd name="T10" fmla="*/ 0 h 31417"/>
                    <a:gd name="T11" fmla="*/ 21600 w 21600"/>
                    <a:gd name="T12" fmla="*/ 31417 h 31417"/>
                  </a:gdLst>
                  <a:ahLst/>
                  <a:cxnLst>
                    <a:cxn ang="T6">
                      <a:pos x="T0" y="T1"/>
                    </a:cxn>
                    <a:cxn ang="T7">
                      <a:pos x="T2" y="T3"/>
                    </a:cxn>
                    <a:cxn ang="T8">
                      <a:pos x="T4" y="T5"/>
                    </a:cxn>
                  </a:cxnLst>
                  <a:rect l="T9" t="T10" r="T11" b="T12"/>
                  <a:pathLst>
                    <a:path w="21600" h="31417" fill="none" extrusionOk="0">
                      <a:moveTo>
                        <a:pt x="14923" y="-1"/>
                      </a:moveTo>
                      <a:cubicBezTo>
                        <a:pt x="19187" y="4075"/>
                        <a:pt x="21600" y="9717"/>
                        <a:pt x="21600" y="15616"/>
                      </a:cubicBezTo>
                      <a:cubicBezTo>
                        <a:pt x="21600" y="21608"/>
                        <a:pt x="19110" y="27331"/>
                        <a:pt x="14727" y="31417"/>
                      </a:cubicBezTo>
                    </a:path>
                    <a:path w="21600" h="31417" stroke="0" extrusionOk="0">
                      <a:moveTo>
                        <a:pt x="14923" y="-1"/>
                      </a:moveTo>
                      <a:cubicBezTo>
                        <a:pt x="19187" y="4075"/>
                        <a:pt x="21600" y="9717"/>
                        <a:pt x="21600" y="15616"/>
                      </a:cubicBezTo>
                      <a:cubicBezTo>
                        <a:pt x="21600" y="21608"/>
                        <a:pt x="19110" y="27331"/>
                        <a:pt x="14727" y="31417"/>
                      </a:cubicBezTo>
                      <a:lnTo>
                        <a:pt x="0" y="15616"/>
                      </a:lnTo>
                      <a:lnTo>
                        <a:pt x="14923" y="-1"/>
                      </a:lnTo>
                      <a:close/>
                    </a:path>
                  </a:pathLst>
                </a:custGeom>
                <a:noFill/>
                <a:ln w="28575">
                  <a:solidFill>
                    <a:srgbClr val="000000"/>
                  </a:solidFill>
                  <a:round/>
                  <a:headEnd/>
                  <a:tailEnd/>
                </a:ln>
              </p:spPr>
              <p:txBody>
                <a:bodyPr wrap="none" anchor="ctr"/>
                <a:lstStyle/>
                <a:p>
                  <a:pPr fontAlgn="auto">
                    <a:spcBef>
                      <a:spcPts val="0"/>
                    </a:spcBef>
                    <a:spcAft>
                      <a:spcPts val="0"/>
                    </a:spcAft>
                    <a:defRPr/>
                  </a:pPr>
                  <a:endParaRPr lang="fr-FR" kern="0">
                    <a:solidFill>
                      <a:sysClr val="windowText" lastClr="000000"/>
                    </a:solidFill>
                  </a:endParaRPr>
                </a:p>
              </p:txBody>
            </p:sp>
            <p:sp>
              <p:nvSpPr>
                <p:cNvPr id="1351" name="Arc 525"/>
                <p:cNvSpPr>
                  <a:spLocks/>
                </p:cNvSpPr>
                <p:nvPr/>
              </p:nvSpPr>
              <p:spPr bwMode="auto">
                <a:xfrm flipH="1">
                  <a:off x="2800" y="1618"/>
                  <a:ext cx="432" cy="1056"/>
                </a:xfrm>
                <a:custGeom>
                  <a:avLst/>
                  <a:gdLst>
                    <a:gd name="T0" fmla="*/ 0 w 21600"/>
                    <a:gd name="T1" fmla="*/ 0 h 31317"/>
                    <a:gd name="T2" fmla="*/ 0 w 21600"/>
                    <a:gd name="T3" fmla="*/ 0 h 31317"/>
                    <a:gd name="T4" fmla="*/ 0 w 21600"/>
                    <a:gd name="T5" fmla="*/ 0 h 31317"/>
                    <a:gd name="T6" fmla="*/ 0 60000 65536"/>
                    <a:gd name="T7" fmla="*/ 0 60000 65536"/>
                    <a:gd name="T8" fmla="*/ 0 60000 65536"/>
                    <a:gd name="T9" fmla="*/ 0 w 21600"/>
                    <a:gd name="T10" fmla="*/ 0 h 31317"/>
                    <a:gd name="T11" fmla="*/ 21600 w 21600"/>
                    <a:gd name="T12" fmla="*/ 31317 h 31317"/>
                  </a:gdLst>
                  <a:ahLst/>
                  <a:cxnLst>
                    <a:cxn ang="T6">
                      <a:pos x="T0" y="T1"/>
                    </a:cxn>
                    <a:cxn ang="T7">
                      <a:pos x="T2" y="T3"/>
                    </a:cxn>
                    <a:cxn ang="T8">
                      <a:pos x="T4" y="T5"/>
                    </a:cxn>
                  </a:cxnLst>
                  <a:rect l="T9" t="T10" r="T11" b="T12"/>
                  <a:pathLst>
                    <a:path w="21600" h="31317" fill="none" extrusionOk="0">
                      <a:moveTo>
                        <a:pt x="14923" y="-1"/>
                      </a:moveTo>
                      <a:cubicBezTo>
                        <a:pt x="19187" y="4075"/>
                        <a:pt x="21600" y="9717"/>
                        <a:pt x="21600" y="15616"/>
                      </a:cubicBezTo>
                      <a:cubicBezTo>
                        <a:pt x="21600" y="21557"/>
                        <a:pt x="19152" y="27237"/>
                        <a:pt x="14833" y="31317"/>
                      </a:cubicBezTo>
                    </a:path>
                    <a:path w="21600" h="31317" stroke="0" extrusionOk="0">
                      <a:moveTo>
                        <a:pt x="14923" y="-1"/>
                      </a:moveTo>
                      <a:cubicBezTo>
                        <a:pt x="19187" y="4075"/>
                        <a:pt x="21600" y="9717"/>
                        <a:pt x="21600" y="15616"/>
                      </a:cubicBezTo>
                      <a:cubicBezTo>
                        <a:pt x="21600" y="21557"/>
                        <a:pt x="19152" y="27237"/>
                        <a:pt x="14833" y="31317"/>
                      </a:cubicBezTo>
                      <a:lnTo>
                        <a:pt x="0" y="15616"/>
                      </a:lnTo>
                      <a:lnTo>
                        <a:pt x="14923" y="-1"/>
                      </a:lnTo>
                      <a:close/>
                    </a:path>
                  </a:pathLst>
                </a:custGeom>
                <a:noFill/>
                <a:ln w="28575">
                  <a:solidFill>
                    <a:srgbClr val="000000"/>
                  </a:solidFill>
                  <a:round/>
                  <a:headEnd/>
                  <a:tailEnd/>
                </a:ln>
              </p:spPr>
              <p:txBody>
                <a:bodyPr wrap="none" anchor="ctr"/>
                <a:lstStyle/>
                <a:p>
                  <a:pPr fontAlgn="auto">
                    <a:spcBef>
                      <a:spcPts val="0"/>
                    </a:spcBef>
                    <a:spcAft>
                      <a:spcPts val="0"/>
                    </a:spcAft>
                    <a:defRPr/>
                  </a:pPr>
                  <a:endParaRPr lang="fr-FR" kern="0">
                    <a:solidFill>
                      <a:sysClr val="windowText" lastClr="000000"/>
                    </a:solidFill>
                  </a:endParaRPr>
                </a:p>
              </p:txBody>
            </p:sp>
          </p:grpSp>
          <p:grpSp>
            <p:nvGrpSpPr>
              <p:cNvPr id="954" name="Group 526"/>
              <p:cNvGrpSpPr>
                <a:grpSpLocks/>
              </p:cNvGrpSpPr>
              <p:nvPr/>
            </p:nvGrpSpPr>
            <p:grpSpPr bwMode="auto">
              <a:xfrm rot="756818" flipH="1">
                <a:off x="7021514" y="3571876"/>
                <a:ext cx="936625" cy="142875"/>
                <a:chOff x="1604" y="1003"/>
                <a:chExt cx="3034" cy="2416"/>
              </a:xfrm>
            </p:grpSpPr>
            <p:sp>
              <p:nvSpPr>
                <p:cNvPr id="1342" name="Freeform 527"/>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43" name="Freeform 528"/>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44" name="Freeform 529"/>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45" name="Freeform 530"/>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46" name="Freeform 531"/>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47" name="Freeform 532"/>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48" name="Freeform 533"/>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955" name="Group 534"/>
              <p:cNvGrpSpPr>
                <a:grpSpLocks/>
              </p:cNvGrpSpPr>
              <p:nvPr/>
            </p:nvGrpSpPr>
            <p:grpSpPr bwMode="auto">
              <a:xfrm rot="378690" flipH="1">
                <a:off x="7035801" y="3530601"/>
                <a:ext cx="936625" cy="142875"/>
                <a:chOff x="1604" y="1003"/>
                <a:chExt cx="3034" cy="2416"/>
              </a:xfrm>
            </p:grpSpPr>
            <p:sp>
              <p:nvSpPr>
                <p:cNvPr id="1335" name="Freeform 535"/>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36" name="Freeform 536"/>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37" name="Freeform 537"/>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38" name="Freeform 538"/>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39" name="Freeform 539"/>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40" name="Freeform 540"/>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41" name="Freeform 541"/>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956" name="Group 542"/>
              <p:cNvGrpSpPr>
                <a:grpSpLocks/>
              </p:cNvGrpSpPr>
              <p:nvPr/>
            </p:nvGrpSpPr>
            <p:grpSpPr bwMode="auto">
              <a:xfrm>
                <a:off x="7043739" y="3470276"/>
                <a:ext cx="936625" cy="142875"/>
                <a:chOff x="1604" y="1003"/>
                <a:chExt cx="3034" cy="2416"/>
              </a:xfrm>
            </p:grpSpPr>
            <p:sp>
              <p:nvSpPr>
                <p:cNvPr id="1328" name="Freeform 543"/>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29" name="Freeform 544"/>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30" name="Freeform 545"/>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31" name="Freeform 546"/>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32" name="Freeform 547"/>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33" name="Freeform 548"/>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34" name="Freeform 549"/>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957" name="Group 550"/>
              <p:cNvGrpSpPr>
                <a:grpSpLocks/>
              </p:cNvGrpSpPr>
              <p:nvPr/>
            </p:nvGrpSpPr>
            <p:grpSpPr bwMode="auto">
              <a:xfrm rot="-378690">
                <a:off x="7048501" y="3427414"/>
                <a:ext cx="936625" cy="142875"/>
                <a:chOff x="1604" y="1003"/>
                <a:chExt cx="3034" cy="2416"/>
              </a:xfrm>
            </p:grpSpPr>
            <p:sp>
              <p:nvSpPr>
                <p:cNvPr id="1321" name="Freeform 551"/>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22" name="Freeform 552"/>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23" name="Freeform 553"/>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24" name="Freeform 554"/>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25" name="Freeform 555"/>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26" name="Freeform 556"/>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27" name="Freeform 557"/>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958" name="Group 558"/>
              <p:cNvGrpSpPr>
                <a:grpSpLocks/>
              </p:cNvGrpSpPr>
              <p:nvPr/>
            </p:nvGrpSpPr>
            <p:grpSpPr bwMode="auto">
              <a:xfrm rot="-756818">
                <a:off x="7043739" y="3386139"/>
                <a:ext cx="936625" cy="142875"/>
                <a:chOff x="1604" y="1003"/>
                <a:chExt cx="3034" cy="2416"/>
              </a:xfrm>
            </p:grpSpPr>
            <p:sp>
              <p:nvSpPr>
                <p:cNvPr id="1314" name="Freeform 559"/>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15" name="Freeform 560"/>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16" name="Freeform 561"/>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17" name="Freeform 562"/>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18" name="Freeform 563"/>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19" name="Freeform 564"/>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20" name="Freeform 565"/>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000000"/>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sp>
            <p:nvSpPr>
              <p:cNvPr id="959" name="Line 566"/>
              <p:cNvSpPr>
                <a:spLocks noChangeShapeType="1"/>
              </p:cNvSpPr>
              <p:nvPr/>
            </p:nvSpPr>
            <p:spPr bwMode="auto">
              <a:xfrm>
                <a:off x="7054850" y="2593975"/>
                <a:ext cx="0" cy="850900"/>
              </a:xfrm>
              <a:prstGeom prst="line">
                <a:avLst/>
              </a:prstGeom>
              <a:noFill/>
              <a:ln w="38100">
                <a:solidFill>
                  <a:srgbClr val="000000"/>
                </a:solidFill>
                <a:round/>
                <a:headEnd/>
                <a:tailEnd type="arrow" w="med" len="med"/>
              </a:ln>
            </p:spPr>
            <p:txBody>
              <a:bodyPr/>
              <a:lstStyle/>
              <a:p>
                <a:pPr fontAlgn="auto">
                  <a:spcBef>
                    <a:spcPts val="0"/>
                  </a:spcBef>
                  <a:spcAft>
                    <a:spcPts val="0"/>
                  </a:spcAft>
                  <a:defRPr/>
                </a:pPr>
                <a:endParaRPr lang="fr-FR" kern="0">
                  <a:solidFill>
                    <a:sysClr val="windowText" lastClr="000000"/>
                  </a:solidFill>
                </a:endParaRPr>
              </a:p>
            </p:txBody>
          </p:sp>
          <p:sp>
            <p:nvSpPr>
              <p:cNvPr id="960" name="Line 567"/>
              <p:cNvSpPr>
                <a:spLocks noChangeShapeType="1"/>
              </p:cNvSpPr>
              <p:nvPr/>
            </p:nvSpPr>
            <p:spPr bwMode="auto">
              <a:xfrm>
                <a:off x="7054850" y="3673475"/>
                <a:ext cx="0" cy="927100"/>
              </a:xfrm>
              <a:prstGeom prst="line">
                <a:avLst/>
              </a:prstGeom>
              <a:noFill/>
              <a:ln w="38100">
                <a:solidFill>
                  <a:srgbClr val="000000"/>
                </a:solidFill>
                <a:round/>
                <a:headEnd type="arrow" w="med" len="med"/>
                <a:tailEnd/>
              </a:ln>
            </p:spPr>
            <p:txBody>
              <a:bodyPr/>
              <a:lstStyle/>
              <a:p>
                <a:pPr fontAlgn="auto">
                  <a:spcBef>
                    <a:spcPts val="0"/>
                  </a:spcBef>
                  <a:spcAft>
                    <a:spcPts val="0"/>
                  </a:spcAft>
                  <a:defRPr/>
                </a:pPr>
                <a:endParaRPr lang="fr-FR" kern="0">
                  <a:solidFill>
                    <a:sysClr val="windowText" lastClr="000000"/>
                  </a:solidFill>
                </a:endParaRPr>
              </a:p>
            </p:txBody>
          </p:sp>
          <p:sp>
            <p:nvSpPr>
              <p:cNvPr id="961" name="Line 568"/>
              <p:cNvSpPr>
                <a:spLocks noChangeShapeType="1"/>
              </p:cNvSpPr>
              <p:nvPr/>
            </p:nvSpPr>
            <p:spPr bwMode="auto">
              <a:xfrm>
                <a:off x="1803400" y="4156075"/>
                <a:ext cx="0" cy="406400"/>
              </a:xfrm>
              <a:prstGeom prst="line">
                <a:avLst/>
              </a:prstGeom>
              <a:noFill/>
              <a:ln w="9525">
                <a:solidFill>
                  <a:srgbClr val="000000"/>
                </a:solidFill>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62" name="Line 569"/>
              <p:cNvSpPr>
                <a:spLocks noChangeShapeType="1"/>
              </p:cNvSpPr>
              <p:nvPr/>
            </p:nvSpPr>
            <p:spPr bwMode="auto">
              <a:xfrm>
                <a:off x="1981200" y="4156075"/>
                <a:ext cx="0" cy="406400"/>
              </a:xfrm>
              <a:prstGeom prst="line">
                <a:avLst/>
              </a:prstGeom>
              <a:noFill/>
              <a:ln w="9525">
                <a:solidFill>
                  <a:srgbClr val="000000"/>
                </a:solidFill>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63" name="Line 570"/>
              <p:cNvSpPr>
                <a:spLocks noChangeShapeType="1"/>
              </p:cNvSpPr>
              <p:nvPr/>
            </p:nvSpPr>
            <p:spPr bwMode="auto">
              <a:xfrm>
                <a:off x="1358900" y="4568825"/>
                <a:ext cx="381000" cy="0"/>
              </a:xfrm>
              <a:prstGeom prst="line">
                <a:avLst/>
              </a:prstGeom>
              <a:noFill/>
              <a:ln w="28575">
                <a:solidFill>
                  <a:srgbClr val="000000"/>
                </a:solidFill>
                <a:round/>
                <a:headEnd/>
                <a:tailEnd type="arrow" w="med" len="med"/>
              </a:ln>
            </p:spPr>
            <p:txBody>
              <a:bodyPr/>
              <a:lstStyle/>
              <a:p>
                <a:pPr fontAlgn="auto">
                  <a:spcBef>
                    <a:spcPts val="0"/>
                  </a:spcBef>
                  <a:spcAft>
                    <a:spcPts val="0"/>
                  </a:spcAft>
                  <a:defRPr/>
                </a:pPr>
                <a:endParaRPr lang="fr-FR" kern="0">
                  <a:solidFill>
                    <a:sysClr val="windowText" lastClr="000000"/>
                  </a:solidFill>
                </a:endParaRPr>
              </a:p>
            </p:txBody>
          </p:sp>
          <p:sp>
            <p:nvSpPr>
              <p:cNvPr id="964" name="Line 571"/>
              <p:cNvSpPr>
                <a:spLocks noChangeShapeType="1"/>
              </p:cNvSpPr>
              <p:nvPr/>
            </p:nvSpPr>
            <p:spPr bwMode="auto">
              <a:xfrm>
                <a:off x="2057400" y="4568825"/>
                <a:ext cx="381000" cy="0"/>
              </a:xfrm>
              <a:prstGeom prst="line">
                <a:avLst/>
              </a:prstGeom>
              <a:noFill/>
              <a:ln w="28575">
                <a:solidFill>
                  <a:srgbClr val="000000"/>
                </a:solidFill>
                <a:round/>
                <a:headEnd type="arrow" w="med" len="med"/>
                <a:tailEnd/>
              </a:ln>
            </p:spPr>
            <p:txBody>
              <a:bodyPr/>
              <a:lstStyle/>
              <a:p>
                <a:pPr fontAlgn="auto">
                  <a:spcBef>
                    <a:spcPts val="0"/>
                  </a:spcBef>
                  <a:spcAft>
                    <a:spcPts val="0"/>
                  </a:spcAft>
                  <a:defRPr/>
                </a:pPr>
                <a:endParaRPr lang="fr-FR" kern="0">
                  <a:solidFill>
                    <a:sysClr val="windowText" lastClr="000000"/>
                  </a:solidFill>
                </a:endParaRPr>
              </a:p>
            </p:txBody>
          </p:sp>
          <p:sp>
            <p:nvSpPr>
              <p:cNvPr id="965" name="Text Box 572"/>
              <p:cNvSpPr txBox="1">
                <a:spLocks noChangeArrowheads="1"/>
              </p:cNvSpPr>
              <p:nvPr/>
            </p:nvSpPr>
            <p:spPr bwMode="auto">
              <a:xfrm>
                <a:off x="1025526" y="4787901"/>
                <a:ext cx="944489" cy="307777"/>
              </a:xfrm>
              <a:prstGeom prst="rect">
                <a:avLst/>
              </a:prstGeom>
              <a:noFill/>
              <a:ln w="9525">
                <a:noFill/>
                <a:miter lim="800000"/>
                <a:headEnd/>
                <a:tailEnd/>
              </a:ln>
            </p:spPr>
            <p:txBody>
              <a:bodyPr wrap="none">
                <a:spAutoFit/>
              </a:bodyPr>
              <a:lstStyle/>
              <a:p>
                <a:pPr fontAlgn="auto">
                  <a:spcBef>
                    <a:spcPts val="0"/>
                  </a:spcBef>
                  <a:spcAft>
                    <a:spcPts val="0"/>
                  </a:spcAft>
                  <a:defRPr/>
                </a:pPr>
                <a:r>
                  <a:rPr lang="fr-FR" altLang="fr-FR" sz="1400" kern="0">
                    <a:solidFill>
                      <a:sysClr val="windowText" lastClr="000000"/>
                    </a:solidFill>
                    <a:latin typeface="Arial Narrow" pitchFamily="34" charset="0"/>
                    <a:cs typeface="Arial" charset="0"/>
                    <a:sym typeface="Symbol" pitchFamily="18" charset="2"/>
                  </a:rPr>
                  <a:t></a:t>
                </a:r>
                <a:r>
                  <a:rPr lang="fr-FR" altLang="fr-FR" sz="1400" kern="0">
                    <a:solidFill>
                      <a:sysClr val="windowText" lastClr="000000"/>
                    </a:solidFill>
                    <a:latin typeface="Arial Narrow" pitchFamily="34" charset="0"/>
                    <a:cs typeface="Arial" charset="0"/>
                  </a:rPr>
                  <a:t> = 650 nm</a:t>
                </a:r>
              </a:p>
            </p:txBody>
          </p:sp>
          <p:sp>
            <p:nvSpPr>
              <p:cNvPr id="966" name="Text Box 573"/>
              <p:cNvSpPr txBox="1">
                <a:spLocks noChangeArrowheads="1"/>
              </p:cNvSpPr>
              <p:nvPr/>
            </p:nvSpPr>
            <p:spPr bwMode="auto">
              <a:xfrm>
                <a:off x="6645255" y="2031719"/>
                <a:ext cx="635110" cy="523220"/>
              </a:xfrm>
              <a:prstGeom prst="rect">
                <a:avLst/>
              </a:prstGeom>
              <a:noFill/>
              <a:ln w="9525">
                <a:noFill/>
                <a:miter lim="800000"/>
                <a:headEnd/>
                <a:tailEnd/>
              </a:ln>
            </p:spPr>
            <p:txBody>
              <a:bodyPr wrap="none">
                <a:spAutoFit/>
              </a:bodyPr>
              <a:lstStyle/>
              <a:p>
                <a:pPr fontAlgn="auto">
                  <a:spcBef>
                    <a:spcPts val="0"/>
                  </a:spcBef>
                  <a:spcAft>
                    <a:spcPts val="0"/>
                  </a:spcAft>
                  <a:defRPr/>
                </a:pPr>
                <a:r>
                  <a:rPr lang="fr-FR" altLang="fr-FR" sz="2800" kern="0">
                    <a:solidFill>
                      <a:sysClr val="windowText" lastClr="000000"/>
                    </a:solidFill>
                    <a:latin typeface="Arial Narrow" pitchFamily="34" charset="0"/>
                    <a:cs typeface="Arial" charset="0"/>
                  </a:rPr>
                  <a:t>~ </a:t>
                </a:r>
                <a:r>
                  <a:rPr lang="fr-FR" altLang="fr-FR" sz="2800" kern="0">
                    <a:solidFill>
                      <a:sysClr val="windowText" lastClr="000000"/>
                    </a:solidFill>
                    <a:latin typeface="Arial Narrow" pitchFamily="34" charset="0"/>
                    <a:cs typeface="Arial" charset="0"/>
                    <a:sym typeface="Symbol" pitchFamily="18" charset="2"/>
                  </a:rPr>
                  <a:t></a:t>
                </a:r>
                <a:endParaRPr lang="fr-FR" altLang="fr-FR" sz="2800" kern="0">
                  <a:solidFill>
                    <a:sysClr val="windowText" lastClr="000000"/>
                  </a:solidFill>
                  <a:latin typeface="Arial Narrow" pitchFamily="34" charset="0"/>
                  <a:cs typeface="Arial" charset="0"/>
                </a:endParaRPr>
              </a:p>
            </p:txBody>
          </p:sp>
          <p:grpSp>
            <p:nvGrpSpPr>
              <p:cNvPr id="967" name="Group 574"/>
              <p:cNvGrpSpPr>
                <a:grpSpLocks/>
              </p:cNvGrpSpPr>
              <p:nvPr/>
            </p:nvGrpSpPr>
            <p:grpSpPr bwMode="auto">
              <a:xfrm rot="-1483819">
                <a:off x="6042026" y="5424489"/>
                <a:ext cx="1857375" cy="84137"/>
                <a:chOff x="2381" y="1842"/>
                <a:chExt cx="1663" cy="90"/>
              </a:xfrm>
            </p:grpSpPr>
            <p:grpSp>
              <p:nvGrpSpPr>
                <p:cNvPr id="1290" name="Group 575"/>
                <p:cNvGrpSpPr>
                  <a:grpSpLocks/>
                </p:cNvGrpSpPr>
                <p:nvPr/>
              </p:nvGrpSpPr>
              <p:grpSpPr bwMode="auto">
                <a:xfrm>
                  <a:off x="2381" y="1842"/>
                  <a:ext cx="590" cy="90"/>
                  <a:chOff x="1604" y="1003"/>
                  <a:chExt cx="3034" cy="2416"/>
                </a:xfrm>
              </p:grpSpPr>
              <p:sp>
                <p:nvSpPr>
                  <p:cNvPr id="1307" name="Freeform 576"/>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08" name="Freeform 577"/>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09" name="Freeform 578"/>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10" name="Freeform 579"/>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11" name="Freeform 580"/>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12" name="Freeform 581"/>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13" name="Freeform 582"/>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1291" name="Group 583"/>
                <p:cNvGrpSpPr>
                  <a:grpSpLocks/>
                </p:cNvGrpSpPr>
                <p:nvPr/>
              </p:nvGrpSpPr>
              <p:grpSpPr bwMode="auto">
                <a:xfrm>
                  <a:off x="2919" y="1842"/>
                  <a:ext cx="590" cy="90"/>
                  <a:chOff x="1604" y="1003"/>
                  <a:chExt cx="3034" cy="2416"/>
                </a:xfrm>
              </p:grpSpPr>
              <p:sp>
                <p:nvSpPr>
                  <p:cNvPr id="1300" name="Freeform 584"/>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01" name="Freeform 585"/>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02" name="Freeform 586"/>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03" name="Freeform 587"/>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04" name="Freeform 588"/>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05" name="Freeform 589"/>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306" name="Freeform 590"/>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1292" name="Group 591"/>
                <p:cNvGrpSpPr>
                  <a:grpSpLocks/>
                </p:cNvGrpSpPr>
                <p:nvPr/>
              </p:nvGrpSpPr>
              <p:grpSpPr bwMode="auto">
                <a:xfrm>
                  <a:off x="3454" y="1842"/>
                  <a:ext cx="590" cy="90"/>
                  <a:chOff x="1604" y="1003"/>
                  <a:chExt cx="3034" cy="2416"/>
                </a:xfrm>
              </p:grpSpPr>
              <p:sp>
                <p:nvSpPr>
                  <p:cNvPr id="1293" name="Freeform 592"/>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94" name="Freeform 593"/>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95" name="Freeform 594"/>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96" name="Freeform 595"/>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97" name="Freeform 596"/>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98" name="Freeform 597"/>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99" name="Freeform 598"/>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grpSp>
            <p:nvGrpSpPr>
              <p:cNvPr id="968" name="Group 599"/>
              <p:cNvGrpSpPr>
                <a:grpSpLocks/>
              </p:cNvGrpSpPr>
              <p:nvPr/>
            </p:nvGrpSpPr>
            <p:grpSpPr bwMode="auto">
              <a:xfrm rot="754978">
                <a:off x="5999164" y="5626100"/>
                <a:ext cx="1539875" cy="84138"/>
                <a:chOff x="2381" y="1842"/>
                <a:chExt cx="1663" cy="90"/>
              </a:xfrm>
            </p:grpSpPr>
            <p:grpSp>
              <p:nvGrpSpPr>
                <p:cNvPr id="1266" name="Group 600"/>
                <p:cNvGrpSpPr>
                  <a:grpSpLocks/>
                </p:cNvGrpSpPr>
                <p:nvPr/>
              </p:nvGrpSpPr>
              <p:grpSpPr bwMode="auto">
                <a:xfrm>
                  <a:off x="2381" y="1842"/>
                  <a:ext cx="590" cy="90"/>
                  <a:chOff x="1604" y="1003"/>
                  <a:chExt cx="3034" cy="2416"/>
                </a:xfrm>
              </p:grpSpPr>
              <p:sp>
                <p:nvSpPr>
                  <p:cNvPr id="1283" name="Freeform 601"/>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84" name="Freeform 602"/>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85" name="Freeform 603"/>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86" name="Freeform 604"/>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87" name="Freeform 605"/>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88" name="Freeform 606"/>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89" name="Freeform 607"/>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1267" name="Group 608"/>
                <p:cNvGrpSpPr>
                  <a:grpSpLocks/>
                </p:cNvGrpSpPr>
                <p:nvPr/>
              </p:nvGrpSpPr>
              <p:grpSpPr bwMode="auto">
                <a:xfrm>
                  <a:off x="2919" y="1842"/>
                  <a:ext cx="590" cy="90"/>
                  <a:chOff x="1604" y="1003"/>
                  <a:chExt cx="3034" cy="2416"/>
                </a:xfrm>
              </p:grpSpPr>
              <p:sp>
                <p:nvSpPr>
                  <p:cNvPr id="1276" name="Freeform 609"/>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77" name="Freeform 610"/>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78" name="Freeform 611"/>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79" name="Freeform 612"/>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80" name="Freeform 613"/>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81" name="Freeform 614"/>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82" name="Freeform 615"/>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1268" name="Group 616"/>
                <p:cNvGrpSpPr>
                  <a:grpSpLocks/>
                </p:cNvGrpSpPr>
                <p:nvPr/>
              </p:nvGrpSpPr>
              <p:grpSpPr bwMode="auto">
                <a:xfrm>
                  <a:off x="3454" y="1842"/>
                  <a:ext cx="590" cy="90"/>
                  <a:chOff x="1604" y="1003"/>
                  <a:chExt cx="3034" cy="2416"/>
                </a:xfrm>
              </p:grpSpPr>
              <p:sp>
                <p:nvSpPr>
                  <p:cNvPr id="1269" name="Freeform 617"/>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70" name="Freeform 618"/>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71" name="Freeform 619"/>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72" name="Freeform 620"/>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73" name="Freeform 621"/>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74" name="Freeform 622"/>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75" name="Freeform 623"/>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grpSp>
            <p:nvGrpSpPr>
              <p:cNvPr id="969" name="Group 624"/>
              <p:cNvGrpSpPr>
                <a:grpSpLocks/>
              </p:cNvGrpSpPr>
              <p:nvPr/>
            </p:nvGrpSpPr>
            <p:grpSpPr bwMode="auto">
              <a:xfrm rot="-1483819">
                <a:off x="6837364" y="5357814"/>
                <a:ext cx="1190625" cy="77787"/>
                <a:chOff x="2381" y="1842"/>
                <a:chExt cx="1663" cy="90"/>
              </a:xfrm>
            </p:grpSpPr>
            <p:grpSp>
              <p:nvGrpSpPr>
                <p:cNvPr id="1242" name="Group 625"/>
                <p:cNvGrpSpPr>
                  <a:grpSpLocks/>
                </p:cNvGrpSpPr>
                <p:nvPr/>
              </p:nvGrpSpPr>
              <p:grpSpPr bwMode="auto">
                <a:xfrm>
                  <a:off x="2381" y="1842"/>
                  <a:ext cx="590" cy="90"/>
                  <a:chOff x="1604" y="1003"/>
                  <a:chExt cx="3034" cy="2416"/>
                </a:xfrm>
              </p:grpSpPr>
              <p:sp>
                <p:nvSpPr>
                  <p:cNvPr id="1259" name="Freeform 626"/>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60" name="Freeform 627"/>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61" name="Freeform 628"/>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62" name="Freeform 629"/>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63" name="Freeform 630"/>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64" name="Freeform 631"/>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65" name="Freeform 632"/>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1243" name="Group 633"/>
                <p:cNvGrpSpPr>
                  <a:grpSpLocks/>
                </p:cNvGrpSpPr>
                <p:nvPr/>
              </p:nvGrpSpPr>
              <p:grpSpPr bwMode="auto">
                <a:xfrm>
                  <a:off x="2919" y="1842"/>
                  <a:ext cx="590" cy="90"/>
                  <a:chOff x="1604" y="1003"/>
                  <a:chExt cx="3034" cy="2416"/>
                </a:xfrm>
              </p:grpSpPr>
              <p:sp>
                <p:nvSpPr>
                  <p:cNvPr id="1252" name="Freeform 634"/>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53" name="Freeform 635"/>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54" name="Freeform 636"/>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55" name="Freeform 637"/>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56" name="Freeform 638"/>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57" name="Freeform 639"/>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58" name="Freeform 640"/>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1244" name="Group 641"/>
                <p:cNvGrpSpPr>
                  <a:grpSpLocks/>
                </p:cNvGrpSpPr>
                <p:nvPr/>
              </p:nvGrpSpPr>
              <p:grpSpPr bwMode="auto">
                <a:xfrm>
                  <a:off x="3454" y="1842"/>
                  <a:ext cx="590" cy="90"/>
                  <a:chOff x="1604" y="1003"/>
                  <a:chExt cx="3034" cy="2416"/>
                </a:xfrm>
              </p:grpSpPr>
              <p:sp>
                <p:nvSpPr>
                  <p:cNvPr id="1245" name="Freeform 642"/>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46" name="Freeform 643"/>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47" name="Freeform 644"/>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48" name="Freeform 645"/>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49" name="Freeform 646"/>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50" name="Freeform 647"/>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51" name="Freeform 648"/>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grpSp>
            <p:nvGrpSpPr>
              <p:cNvPr id="970" name="Group 649"/>
              <p:cNvGrpSpPr>
                <a:grpSpLocks/>
              </p:cNvGrpSpPr>
              <p:nvPr/>
            </p:nvGrpSpPr>
            <p:grpSpPr bwMode="auto">
              <a:xfrm rot="754978">
                <a:off x="5745163" y="5435601"/>
                <a:ext cx="1606550" cy="92075"/>
                <a:chOff x="2381" y="1842"/>
                <a:chExt cx="1663" cy="90"/>
              </a:xfrm>
            </p:grpSpPr>
            <p:grpSp>
              <p:nvGrpSpPr>
                <p:cNvPr id="1218" name="Group 650"/>
                <p:cNvGrpSpPr>
                  <a:grpSpLocks/>
                </p:cNvGrpSpPr>
                <p:nvPr/>
              </p:nvGrpSpPr>
              <p:grpSpPr bwMode="auto">
                <a:xfrm>
                  <a:off x="2381" y="1842"/>
                  <a:ext cx="590" cy="90"/>
                  <a:chOff x="1604" y="1003"/>
                  <a:chExt cx="3034" cy="2416"/>
                </a:xfrm>
              </p:grpSpPr>
              <p:sp>
                <p:nvSpPr>
                  <p:cNvPr id="1235" name="Freeform 651"/>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36" name="Freeform 652"/>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37" name="Freeform 653"/>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38" name="Freeform 654"/>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39" name="Freeform 655"/>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40" name="Freeform 656"/>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41" name="Freeform 657"/>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1219" name="Group 658"/>
                <p:cNvGrpSpPr>
                  <a:grpSpLocks/>
                </p:cNvGrpSpPr>
                <p:nvPr/>
              </p:nvGrpSpPr>
              <p:grpSpPr bwMode="auto">
                <a:xfrm>
                  <a:off x="2919" y="1842"/>
                  <a:ext cx="590" cy="90"/>
                  <a:chOff x="1604" y="1003"/>
                  <a:chExt cx="3034" cy="2416"/>
                </a:xfrm>
              </p:grpSpPr>
              <p:sp>
                <p:nvSpPr>
                  <p:cNvPr id="1228" name="Freeform 659"/>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29" name="Freeform 660"/>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30" name="Freeform 661"/>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31" name="Freeform 662"/>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32" name="Freeform 663"/>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33" name="Freeform 664"/>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34" name="Freeform 665"/>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1220" name="Group 666"/>
                <p:cNvGrpSpPr>
                  <a:grpSpLocks/>
                </p:cNvGrpSpPr>
                <p:nvPr/>
              </p:nvGrpSpPr>
              <p:grpSpPr bwMode="auto">
                <a:xfrm>
                  <a:off x="3454" y="1842"/>
                  <a:ext cx="590" cy="90"/>
                  <a:chOff x="1604" y="1003"/>
                  <a:chExt cx="3034" cy="2416"/>
                </a:xfrm>
              </p:grpSpPr>
              <p:sp>
                <p:nvSpPr>
                  <p:cNvPr id="1221" name="Freeform 667"/>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22" name="Freeform 668"/>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23" name="Freeform 669"/>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24" name="Freeform 670"/>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25" name="Freeform 671"/>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26" name="Freeform 672"/>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27" name="Freeform 673"/>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grpSp>
            <p:nvGrpSpPr>
              <p:cNvPr id="971" name="Group 674"/>
              <p:cNvGrpSpPr>
                <a:grpSpLocks/>
              </p:cNvGrpSpPr>
              <p:nvPr/>
            </p:nvGrpSpPr>
            <p:grpSpPr bwMode="auto">
              <a:xfrm rot="1114076">
                <a:off x="6684964" y="5718176"/>
                <a:ext cx="1539875" cy="85725"/>
                <a:chOff x="2381" y="1842"/>
                <a:chExt cx="1663" cy="90"/>
              </a:xfrm>
            </p:grpSpPr>
            <p:grpSp>
              <p:nvGrpSpPr>
                <p:cNvPr id="1194" name="Group 675"/>
                <p:cNvGrpSpPr>
                  <a:grpSpLocks/>
                </p:cNvGrpSpPr>
                <p:nvPr/>
              </p:nvGrpSpPr>
              <p:grpSpPr bwMode="auto">
                <a:xfrm>
                  <a:off x="2381" y="1842"/>
                  <a:ext cx="590" cy="90"/>
                  <a:chOff x="1604" y="1003"/>
                  <a:chExt cx="3034" cy="2416"/>
                </a:xfrm>
              </p:grpSpPr>
              <p:sp>
                <p:nvSpPr>
                  <p:cNvPr id="1211" name="Freeform 676"/>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12" name="Freeform 677"/>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13" name="Freeform 678"/>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14" name="Freeform 679"/>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15" name="Freeform 680"/>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16" name="Freeform 681"/>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17" name="Freeform 682"/>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1195" name="Group 683"/>
                <p:cNvGrpSpPr>
                  <a:grpSpLocks/>
                </p:cNvGrpSpPr>
                <p:nvPr/>
              </p:nvGrpSpPr>
              <p:grpSpPr bwMode="auto">
                <a:xfrm>
                  <a:off x="2919" y="1842"/>
                  <a:ext cx="590" cy="90"/>
                  <a:chOff x="1604" y="1003"/>
                  <a:chExt cx="3034" cy="2416"/>
                </a:xfrm>
              </p:grpSpPr>
              <p:sp>
                <p:nvSpPr>
                  <p:cNvPr id="1204" name="Freeform 684"/>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05" name="Freeform 685"/>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06" name="Freeform 686"/>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07" name="Freeform 687"/>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08" name="Freeform 688"/>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09" name="Freeform 689"/>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10" name="Freeform 690"/>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1196" name="Group 691"/>
                <p:cNvGrpSpPr>
                  <a:grpSpLocks/>
                </p:cNvGrpSpPr>
                <p:nvPr/>
              </p:nvGrpSpPr>
              <p:grpSpPr bwMode="auto">
                <a:xfrm>
                  <a:off x="3454" y="1842"/>
                  <a:ext cx="590" cy="90"/>
                  <a:chOff x="1604" y="1003"/>
                  <a:chExt cx="3034" cy="2416"/>
                </a:xfrm>
              </p:grpSpPr>
              <p:sp>
                <p:nvSpPr>
                  <p:cNvPr id="1197" name="Freeform 692"/>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98" name="Freeform 693"/>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99" name="Freeform 694"/>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00" name="Freeform 695"/>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01" name="Freeform 696"/>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02" name="Freeform 697"/>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203" name="Freeform 698"/>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grpSp>
            <p:nvGrpSpPr>
              <p:cNvPr id="972" name="Group 699"/>
              <p:cNvGrpSpPr>
                <a:grpSpLocks/>
              </p:cNvGrpSpPr>
              <p:nvPr/>
            </p:nvGrpSpPr>
            <p:grpSpPr bwMode="auto">
              <a:xfrm rot="1114076">
                <a:off x="6583364" y="5851525"/>
                <a:ext cx="1539875" cy="84138"/>
                <a:chOff x="2381" y="1842"/>
                <a:chExt cx="1663" cy="90"/>
              </a:xfrm>
            </p:grpSpPr>
            <p:grpSp>
              <p:nvGrpSpPr>
                <p:cNvPr id="1170" name="Group 700"/>
                <p:cNvGrpSpPr>
                  <a:grpSpLocks/>
                </p:cNvGrpSpPr>
                <p:nvPr/>
              </p:nvGrpSpPr>
              <p:grpSpPr bwMode="auto">
                <a:xfrm>
                  <a:off x="2381" y="1842"/>
                  <a:ext cx="590" cy="90"/>
                  <a:chOff x="1604" y="1003"/>
                  <a:chExt cx="3034" cy="2416"/>
                </a:xfrm>
              </p:grpSpPr>
              <p:sp>
                <p:nvSpPr>
                  <p:cNvPr id="1187" name="Freeform 701"/>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88" name="Freeform 702"/>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89" name="Freeform 703"/>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90" name="Freeform 704"/>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91" name="Freeform 705"/>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92" name="Freeform 706"/>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93" name="Freeform 707"/>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1171" name="Group 708"/>
                <p:cNvGrpSpPr>
                  <a:grpSpLocks/>
                </p:cNvGrpSpPr>
                <p:nvPr/>
              </p:nvGrpSpPr>
              <p:grpSpPr bwMode="auto">
                <a:xfrm>
                  <a:off x="2919" y="1842"/>
                  <a:ext cx="590" cy="90"/>
                  <a:chOff x="1604" y="1003"/>
                  <a:chExt cx="3034" cy="2416"/>
                </a:xfrm>
              </p:grpSpPr>
              <p:sp>
                <p:nvSpPr>
                  <p:cNvPr id="1180" name="Freeform 709"/>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81" name="Freeform 710"/>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82" name="Freeform 711"/>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83" name="Freeform 712"/>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84" name="Freeform 713"/>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85" name="Freeform 714"/>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86" name="Freeform 715"/>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1172" name="Group 716"/>
                <p:cNvGrpSpPr>
                  <a:grpSpLocks/>
                </p:cNvGrpSpPr>
                <p:nvPr/>
              </p:nvGrpSpPr>
              <p:grpSpPr bwMode="auto">
                <a:xfrm>
                  <a:off x="3454" y="1842"/>
                  <a:ext cx="590" cy="90"/>
                  <a:chOff x="1604" y="1003"/>
                  <a:chExt cx="3034" cy="2416"/>
                </a:xfrm>
              </p:grpSpPr>
              <p:sp>
                <p:nvSpPr>
                  <p:cNvPr id="1173" name="Freeform 717"/>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74" name="Freeform 718"/>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75" name="Freeform 719"/>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76" name="Freeform 720"/>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77" name="Freeform 721"/>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78" name="Freeform 722"/>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79" name="Freeform 723"/>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grpSp>
            <p:nvGrpSpPr>
              <p:cNvPr id="973" name="Group 724"/>
              <p:cNvGrpSpPr>
                <a:grpSpLocks/>
              </p:cNvGrpSpPr>
              <p:nvPr/>
            </p:nvGrpSpPr>
            <p:grpSpPr bwMode="auto">
              <a:xfrm>
                <a:off x="6859589" y="5575301"/>
                <a:ext cx="1539875" cy="85725"/>
                <a:chOff x="2381" y="1842"/>
                <a:chExt cx="1663" cy="90"/>
              </a:xfrm>
            </p:grpSpPr>
            <p:grpSp>
              <p:nvGrpSpPr>
                <p:cNvPr id="1146" name="Group 725"/>
                <p:cNvGrpSpPr>
                  <a:grpSpLocks/>
                </p:cNvGrpSpPr>
                <p:nvPr/>
              </p:nvGrpSpPr>
              <p:grpSpPr bwMode="auto">
                <a:xfrm>
                  <a:off x="2381" y="1842"/>
                  <a:ext cx="590" cy="90"/>
                  <a:chOff x="1604" y="1003"/>
                  <a:chExt cx="3034" cy="2416"/>
                </a:xfrm>
              </p:grpSpPr>
              <p:sp>
                <p:nvSpPr>
                  <p:cNvPr id="1163" name="Freeform 726"/>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64" name="Freeform 727"/>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65" name="Freeform 728"/>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66" name="Freeform 729"/>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67" name="Freeform 730"/>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68" name="Freeform 731"/>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69" name="Freeform 732"/>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1147" name="Group 733"/>
                <p:cNvGrpSpPr>
                  <a:grpSpLocks/>
                </p:cNvGrpSpPr>
                <p:nvPr/>
              </p:nvGrpSpPr>
              <p:grpSpPr bwMode="auto">
                <a:xfrm>
                  <a:off x="2919" y="1842"/>
                  <a:ext cx="590" cy="90"/>
                  <a:chOff x="1604" y="1003"/>
                  <a:chExt cx="3034" cy="2416"/>
                </a:xfrm>
              </p:grpSpPr>
              <p:sp>
                <p:nvSpPr>
                  <p:cNvPr id="1156" name="Freeform 734"/>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57" name="Freeform 735"/>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58" name="Freeform 736"/>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59" name="Freeform 737"/>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60" name="Freeform 738"/>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61" name="Freeform 739"/>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62" name="Freeform 740"/>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1148" name="Group 741"/>
                <p:cNvGrpSpPr>
                  <a:grpSpLocks/>
                </p:cNvGrpSpPr>
                <p:nvPr/>
              </p:nvGrpSpPr>
              <p:grpSpPr bwMode="auto">
                <a:xfrm>
                  <a:off x="3454" y="1842"/>
                  <a:ext cx="590" cy="90"/>
                  <a:chOff x="1604" y="1003"/>
                  <a:chExt cx="3034" cy="2416"/>
                </a:xfrm>
              </p:grpSpPr>
              <p:sp>
                <p:nvSpPr>
                  <p:cNvPr id="1149" name="Freeform 742"/>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50" name="Freeform 743"/>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51" name="Freeform 744"/>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52" name="Freeform 745"/>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53" name="Freeform 746"/>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54" name="Freeform 747"/>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55" name="Freeform 748"/>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grpSp>
            <p:nvGrpSpPr>
              <p:cNvPr id="974" name="Group 749"/>
              <p:cNvGrpSpPr>
                <a:grpSpLocks/>
              </p:cNvGrpSpPr>
              <p:nvPr/>
            </p:nvGrpSpPr>
            <p:grpSpPr bwMode="auto">
              <a:xfrm>
                <a:off x="5099050" y="4667251"/>
                <a:ext cx="939800" cy="1681163"/>
                <a:chOff x="2640" y="1618"/>
                <a:chExt cx="592" cy="1059"/>
              </a:xfrm>
            </p:grpSpPr>
            <p:sp>
              <p:nvSpPr>
                <p:cNvPr id="1143" name="Freeform 750"/>
                <p:cNvSpPr>
                  <a:spLocks/>
                </p:cNvSpPr>
                <p:nvPr/>
              </p:nvSpPr>
              <p:spPr bwMode="auto">
                <a:xfrm>
                  <a:off x="2796" y="1624"/>
                  <a:ext cx="276" cy="1044"/>
                </a:xfrm>
                <a:custGeom>
                  <a:avLst/>
                  <a:gdLst>
                    <a:gd name="T0" fmla="*/ 134 w 276"/>
                    <a:gd name="T1" fmla="*/ 4 h 1044"/>
                    <a:gd name="T2" fmla="*/ 86 w 276"/>
                    <a:gd name="T3" fmla="*/ 86 h 1044"/>
                    <a:gd name="T4" fmla="*/ 40 w 276"/>
                    <a:gd name="T5" fmla="*/ 222 h 1044"/>
                    <a:gd name="T6" fmla="*/ 12 w 276"/>
                    <a:gd name="T7" fmla="*/ 364 h 1044"/>
                    <a:gd name="T8" fmla="*/ 0 w 276"/>
                    <a:gd name="T9" fmla="*/ 522 h 1044"/>
                    <a:gd name="T10" fmla="*/ 18 w 276"/>
                    <a:gd name="T11" fmla="*/ 710 h 1044"/>
                    <a:gd name="T12" fmla="*/ 64 w 276"/>
                    <a:gd name="T13" fmla="*/ 896 h 1044"/>
                    <a:gd name="T14" fmla="*/ 138 w 276"/>
                    <a:gd name="T15" fmla="*/ 1044 h 1044"/>
                    <a:gd name="T16" fmla="*/ 162 w 276"/>
                    <a:gd name="T17" fmla="*/ 1016 h 1044"/>
                    <a:gd name="T18" fmla="*/ 220 w 276"/>
                    <a:gd name="T19" fmla="*/ 878 h 1044"/>
                    <a:gd name="T20" fmla="*/ 268 w 276"/>
                    <a:gd name="T21" fmla="*/ 666 h 1044"/>
                    <a:gd name="T22" fmla="*/ 276 w 276"/>
                    <a:gd name="T23" fmla="*/ 500 h 1044"/>
                    <a:gd name="T24" fmla="*/ 266 w 276"/>
                    <a:gd name="T25" fmla="*/ 354 h 1044"/>
                    <a:gd name="T26" fmla="*/ 232 w 276"/>
                    <a:gd name="T27" fmla="*/ 194 h 1044"/>
                    <a:gd name="T28" fmla="*/ 176 w 276"/>
                    <a:gd name="T29" fmla="*/ 58 h 1044"/>
                    <a:gd name="T30" fmla="*/ 146 w 276"/>
                    <a:gd name="T31" fmla="*/ 0 h 1044"/>
                    <a:gd name="T32" fmla="*/ 134 w 276"/>
                    <a:gd name="T33" fmla="*/ 4 h 10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6"/>
                    <a:gd name="T52" fmla="*/ 0 h 1044"/>
                    <a:gd name="T53" fmla="*/ 276 w 276"/>
                    <a:gd name="T54" fmla="*/ 1044 h 104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6" h="1044">
                      <a:moveTo>
                        <a:pt x="134" y="4"/>
                      </a:moveTo>
                      <a:lnTo>
                        <a:pt x="86" y="86"/>
                      </a:lnTo>
                      <a:lnTo>
                        <a:pt x="40" y="222"/>
                      </a:lnTo>
                      <a:lnTo>
                        <a:pt x="12" y="364"/>
                      </a:lnTo>
                      <a:lnTo>
                        <a:pt x="0" y="522"/>
                      </a:lnTo>
                      <a:lnTo>
                        <a:pt x="18" y="710"/>
                      </a:lnTo>
                      <a:lnTo>
                        <a:pt x="64" y="896"/>
                      </a:lnTo>
                      <a:lnTo>
                        <a:pt x="138" y="1044"/>
                      </a:lnTo>
                      <a:lnTo>
                        <a:pt x="162" y="1016"/>
                      </a:lnTo>
                      <a:lnTo>
                        <a:pt x="220" y="878"/>
                      </a:lnTo>
                      <a:lnTo>
                        <a:pt x="268" y="666"/>
                      </a:lnTo>
                      <a:lnTo>
                        <a:pt x="276" y="500"/>
                      </a:lnTo>
                      <a:lnTo>
                        <a:pt x="266" y="354"/>
                      </a:lnTo>
                      <a:lnTo>
                        <a:pt x="232" y="194"/>
                      </a:lnTo>
                      <a:lnTo>
                        <a:pt x="176" y="58"/>
                      </a:lnTo>
                      <a:lnTo>
                        <a:pt x="146" y="0"/>
                      </a:lnTo>
                      <a:lnTo>
                        <a:pt x="134" y="4"/>
                      </a:lnTo>
                      <a:close/>
                    </a:path>
                  </a:pathLst>
                </a:custGeom>
                <a:solidFill>
                  <a:srgbClr val="FFFFFF"/>
                </a:solidFill>
                <a:ln w="9525">
                  <a:solidFill>
                    <a:srgbClr val="000000"/>
                  </a:solidFill>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44" name="Arc 751"/>
                <p:cNvSpPr>
                  <a:spLocks/>
                </p:cNvSpPr>
                <p:nvPr/>
              </p:nvSpPr>
              <p:spPr bwMode="auto">
                <a:xfrm>
                  <a:off x="2640" y="1618"/>
                  <a:ext cx="432" cy="1059"/>
                </a:xfrm>
                <a:custGeom>
                  <a:avLst/>
                  <a:gdLst>
                    <a:gd name="T0" fmla="*/ 0 w 21600"/>
                    <a:gd name="T1" fmla="*/ 0 h 31417"/>
                    <a:gd name="T2" fmla="*/ 0 w 21600"/>
                    <a:gd name="T3" fmla="*/ 0 h 31417"/>
                    <a:gd name="T4" fmla="*/ 0 w 21600"/>
                    <a:gd name="T5" fmla="*/ 0 h 31417"/>
                    <a:gd name="T6" fmla="*/ 0 60000 65536"/>
                    <a:gd name="T7" fmla="*/ 0 60000 65536"/>
                    <a:gd name="T8" fmla="*/ 0 60000 65536"/>
                    <a:gd name="T9" fmla="*/ 0 w 21600"/>
                    <a:gd name="T10" fmla="*/ 0 h 31417"/>
                    <a:gd name="T11" fmla="*/ 21600 w 21600"/>
                    <a:gd name="T12" fmla="*/ 31417 h 31417"/>
                  </a:gdLst>
                  <a:ahLst/>
                  <a:cxnLst>
                    <a:cxn ang="T6">
                      <a:pos x="T0" y="T1"/>
                    </a:cxn>
                    <a:cxn ang="T7">
                      <a:pos x="T2" y="T3"/>
                    </a:cxn>
                    <a:cxn ang="T8">
                      <a:pos x="T4" y="T5"/>
                    </a:cxn>
                  </a:cxnLst>
                  <a:rect l="T9" t="T10" r="T11" b="T12"/>
                  <a:pathLst>
                    <a:path w="21600" h="31417" fill="none" extrusionOk="0">
                      <a:moveTo>
                        <a:pt x="14923" y="-1"/>
                      </a:moveTo>
                      <a:cubicBezTo>
                        <a:pt x="19187" y="4075"/>
                        <a:pt x="21600" y="9717"/>
                        <a:pt x="21600" y="15616"/>
                      </a:cubicBezTo>
                      <a:cubicBezTo>
                        <a:pt x="21600" y="21608"/>
                        <a:pt x="19110" y="27331"/>
                        <a:pt x="14727" y="31417"/>
                      </a:cubicBezTo>
                    </a:path>
                    <a:path w="21600" h="31417" stroke="0" extrusionOk="0">
                      <a:moveTo>
                        <a:pt x="14923" y="-1"/>
                      </a:moveTo>
                      <a:cubicBezTo>
                        <a:pt x="19187" y="4075"/>
                        <a:pt x="21600" y="9717"/>
                        <a:pt x="21600" y="15616"/>
                      </a:cubicBezTo>
                      <a:cubicBezTo>
                        <a:pt x="21600" y="21608"/>
                        <a:pt x="19110" y="27331"/>
                        <a:pt x="14727" y="31417"/>
                      </a:cubicBezTo>
                      <a:lnTo>
                        <a:pt x="0" y="15616"/>
                      </a:lnTo>
                      <a:lnTo>
                        <a:pt x="14923" y="-1"/>
                      </a:lnTo>
                      <a:close/>
                    </a:path>
                  </a:pathLst>
                </a:custGeom>
                <a:noFill/>
                <a:ln w="28575">
                  <a:solidFill>
                    <a:srgbClr val="000000"/>
                  </a:solidFill>
                  <a:round/>
                  <a:headEnd/>
                  <a:tailEnd/>
                </a:ln>
              </p:spPr>
              <p:txBody>
                <a:bodyPr wrap="none" anchor="ctr"/>
                <a:lstStyle/>
                <a:p>
                  <a:pPr fontAlgn="auto">
                    <a:spcBef>
                      <a:spcPts val="0"/>
                    </a:spcBef>
                    <a:spcAft>
                      <a:spcPts val="0"/>
                    </a:spcAft>
                    <a:defRPr/>
                  </a:pPr>
                  <a:endParaRPr lang="fr-FR" kern="0">
                    <a:solidFill>
                      <a:sysClr val="windowText" lastClr="000000"/>
                    </a:solidFill>
                  </a:endParaRPr>
                </a:p>
              </p:txBody>
            </p:sp>
            <p:sp>
              <p:nvSpPr>
                <p:cNvPr id="1145" name="Arc 752"/>
                <p:cNvSpPr>
                  <a:spLocks/>
                </p:cNvSpPr>
                <p:nvPr/>
              </p:nvSpPr>
              <p:spPr bwMode="auto">
                <a:xfrm flipH="1">
                  <a:off x="2800" y="1618"/>
                  <a:ext cx="432" cy="1056"/>
                </a:xfrm>
                <a:custGeom>
                  <a:avLst/>
                  <a:gdLst>
                    <a:gd name="T0" fmla="*/ 0 w 21600"/>
                    <a:gd name="T1" fmla="*/ 0 h 31317"/>
                    <a:gd name="T2" fmla="*/ 0 w 21600"/>
                    <a:gd name="T3" fmla="*/ 0 h 31317"/>
                    <a:gd name="T4" fmla="*/ 0 w 21600"/>
                    <a:gd name="T5" fmla="*/ 0 h 31317"/>
                    <a:gd name="T6" fmla="*/ 0 60000 65536"/>
                    <a:gd name="T7" fmla="*/ 0 60000 65536"/>
                    <a:gd name="T8" fmla="*/ 0 60000 65536"/>
                    <a:gd name="T9" fmla="*/ 0 w 21600"/>
                    <a:gd name="T10" fmla="*/ 0 h 31317"/>
                    <a:gd name="T11" fmla="*/ 21600 w 21600"/>
                    <a:gd name="T12" fmla="*/ 31317 h 31317"/>
                  </a:gdLst>
                  <a:ahLst/>
                  <a:cxnLst>
                    <a:cxn ang="T6">
                      <a:pos x="T0" y="T1"/>
                    </a:cxn>
                    <a:cxn ang="T7">
                      <a:pos x="T2" y="T3"/>
                    </a:cxn>
                    <a:cxn ang="T8">
                      <a:pos x="T4" y="T5"/>
                    </a:cxn>
                  </a:cxnLst>
                  <a:rect l="T9" t="T10" r="T11" b="T12"/>
                  <a:pathLst>
                    <a:path w="21600" h="31317" fill="none" extrusionOk="0">
                      <a:moveTo>
                        <a:pt x="14923" y="-1"/>
                      </a:moveTo>
                      <a:cubicBezTo>
                        <a:pt x="19187" y="4075"/>
                        <a:pt x="21600" y="9717"/>
                        <a:pt x="21600" y="15616"/>
                      </a:cubicBezTo>
                      <a:cubicBezTo>
                        <a:pt x="21600" y="21557"/>
                        <a:pt x="19152" y="27237"/>
                        <a:pt x="14833" y="31317"/>
                      </a:cubicBezTo>
                    </a:path>
                    <a:path w="21600" h="31317" stroke="0" extrusionOk="0">
                      <a:moveTo>
                        <a:pt x="14923" y="-1"/>
                      </a:moveTo>
                      <a:cubicBezTo>
                        <a:pt x="19187" y="4075"/>
                        <a:pt x="21600" y="9717"/>
                        <a:pt x="21600" y="15616"/>
                      </a:cubicBezTo>
                      <a:cubicBezTo>
                        <a:pt x="21600" y="21557"/>
                        <a:pt x="19152" y="27237"/>
                        <a:pt x="14833" y="31317"/>
                      </a:cubicBezTo>
                      <a:lnTo>
                        <a:pt x="0" y="15616"/>
                      </a:lnTo>
                      <a:lnTo>
                        <a:pt x="14923" y="-1"/>
                      </a:lnTo>
                      <a:close/>
                    </a:path>
                  </a:pathLst>
                </a:custGeom>
                <a:noFill/>
                <a:ln w="28575">
                  <a:solidFill>
                    <a:srgbClr val="000000"/>
                  </a:solidFill>
                  <a:round/>
                  <a:headEnd/>
                  <a:tailEnd/>
                </a:ln>
              </p:spPr>
              <p:txBody>
                <a:bodyPr wrap="none" anchor="ctr"/>
                <a:lstStyle/>
                <a:p>
                  <a:pPr fontAlgn="auto">
                    <a:spcBef>
                      <a:spcPts val="0"/>
                    </a:spcBef>
                    <a:spcAft>
                      <a:spcPts val="0"/>
                    </a:spcAft>
                    <a:defRPr/>
                  </a:pPr>
                  <a:endParaRPr lang="fr-FR" kern="0">
                    <a:solidFill>
                      <a:sysClr val="windowText" lastClr="000000"/>
                    </a:solidFill>
                  </a:endParaRPr>
                </a:p>
              </p:txBody>
            </p:sp>
          </p:grpSp>
          <p:grpSp>
            <p:nvGrpSpPr>
              <p:cNvPr id="975" name="Group 753"/>
              <p:cNvGrpSpPr>
                <a:grpSpLocks/>
              </p:cNvGrpSpPr>
              <p:nvPr/>
            </p:nvGrpSpPr>
            <p:grpSpPr bwMode="auto">
              <a:xfrm rot="1483819" flipH="1">
                <a:off x="6383339" y="5516564"/>
                <a:ext cx="1857375" cy="84137"/>
                <a:chOff x="2381" y="1842"/>
                <a:chExt cx="1663" cy="90"/>
              </a:xfrm>
            </p:grpSpPr>
            <p:grpSp>
              <p:nvGrpSpPr>
                <p:cNvPr id="1119" name="Group 754"/>
                <p:cNvGrpSpPr>
                  <a:grpSpLocks/>
                </p:cNvGrpSpPr>
                <p:nvPr/>
              </p:nvGrpSpPr>
              <p:grpSpPr bwMode="auto">
                <a:xfrm>
                  <a:off x="2381" y="1842"/>
                  <a:ext cx="590" cy="90"/>
                  <a:chOff x="1604" y="1003"/>
                  <a:chExt cx="3034" cy="2416"/>
                </a:xfrm>
              </p:grpSpPr>
              <p:sp>
                <p:nvSpPr>
                  <p:cNvPr id="1136" name="Freeform 755"/>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37" name="Freeform 756"/>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38" name="Freeform 757"/>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39" name="Freeform 758"/>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40" name="Freeform 759"/>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41" name="Freeform 760"/>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42" name="Freeform 761"/>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1120" name="Group 762"/>
                <p:cNvGrpSpPr>
                  <a:grpSpLocks/>
                </p:cNvGrpSpPr>
                <p:nvPr/>
              </p:nvGrpSpPr>
              <p:grpSpPr bwMode="auto">
                <a:xfrm>
                  <a:off x="2919" y="1842"/>
                  <a:ext cx="590" cy="90"/>
                  <a:chOff x="1604" y="1003"/>
                  <a:chExt cx="3034" cy="2416"/>
                </a:xfrm>
              </p:grpSpPr>
              <p:sp>
                <p:nvSpPr>
                  <p:cNvPr id="1129" name="Freeform 763"/>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30" name="Freeform 764"/>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31" name="Freeform 765"/>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32" name="Freeform 766"/>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33" name="Freeform 767"/>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34" name="Freeform 768"/>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35" name="Freeform 769"/>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1121" name="Group 770"/>
                <p:cNvGrpSpPr>
                  <a:grpSpLocks/>
                </p:cNvGrpSpPr>
                <p:nvPr/>
              </p:nvGrpSpPr>
              <p:grpSpPr bwMode="auto">
                <a:xfrm>
                  <a:off x="3454" y="1842"/>
                  <a:ext cx="590" cy="90"/>
                  <a:chOff x="1604" y="1003"/>
                  <a:chExt cx="3034" cy="2416"/>
                </a:xfrm>
              </p:grpSpPr>
              <p:sp>
                <p:nvSpPr>
                  <p:cNvPr id="1122" name="Freeform 771"/>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23" name="Freeform 772"/>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24" name="Freeform 773"/>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25" name="Freeform 774"/>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26" name="Freeform 775"/>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27" name="Freeform 776"/>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28" name="Freeform 777"/>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grpSp>
            <p:nvGrpSpPr>
              <p:cNvPr id="976" name="Group 778"/>
              <p:cNvGrpSpPr>
                <a:grpSpLocks/>
              </p:cNvGrpSpPr>
              <p:nvPr/>
            </p:nvGrpSpPr>
            <p:grpSpPr bwMode="auto">
              <a:xfrm rot="20485924" flipH="1">
                <a:off x="6530976" y="5645151"/>
                <a:ext cx="1539875" cy="85725"/>
                <a:chOff x="2381" y="1842"/>
                <a:chExt cx="1663" cy="90"/>
              </a:xfrm>
            </p:grpSpPr>
            <p:grpSp>
              <p:nvGrpSpPr>
                <p:cNvPr id="1095" name="Group 779"/>
                <p:cNvGrpSpPr>
                  <a:grpSpLocks/>
                </p:cNvGrpSpPr>
                <p:nvPr/>
              </p:nvGrpSpPr>
              <p:grpSpPr bwMode="auto">
                <a:xfrm>
                  <a:off x="2381" y="1842"/>
                  <a:ext cx="590" cy="90"/>
                  <a:chOff x="1604" y="1003"/>
                  <a:chExt cx="3034" cy="2416"/>
                </a:xfrm>
              </p:grpSpPr>
              <p:sp>
                <p:nvSpPr>
                  <p:cNvPr id="1112" name="Freeform 780"/>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13" name="Freeform 781"/>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14" name="Freeform 782"/>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15" name="Freeform 783"/>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16" name="Freeform 784"/>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17" name="Freeform 785"/>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18" name="Freeform 786"/>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1096" name="Group 787"/>
                <p:cNvGrpSpPr>
                  <a:grpSpLocks/>
                </p:cNvGrpSpPr>
                <p:nvPr/>
              </p:nvGrpSpPr>
              <p:grpSpPr bwMode="auto">
                <a:xfrm>
                  <a:off x="2919" y="1842"/>
                  <a:ext cx="590" cy="90"/>
                  <a:chOff x="1604" y="1003"/>
                  <a:chExt cx="3034" cy="2416"/>
                </a:xfrm>
              </p:grpSpPr>
              <p:sp>
                <p:nvSpPr>
                  <p:cNvPr id="1105" name="Freeform 788"/>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06" name="Freeform 789"/>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07" name="Freeform 790"/>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08" name="Freeform 791"/>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09" name="Freeform 792"/>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10" name="Freeform 793"/>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11" name="Freeform 794"/>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1097" name="Group 795"/>
                <p:cNvGrpSpPr>
                  <a:grpSpLocks/>
                </p:cNvGrpSpPr>
                <p:nvPr/>
              </p:nvGrpSpPr>
              <p:grpSpPr bwMode="auto">
                <a:xfrm>
                  <a:off x="3454" y="1842"/>
                  <a:ext cx="590" cy="90"/>
                  <a:chOff x="1604" y="1003"/>
                  <a:chExt cx="3034" cy="2416"/>
                </a:xfrm>
              </p:grpSpPr>
              <p:sp>
                <p:nvSpPr>
                  <p:cNvPr id="1098" name="Freeform 796"/>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99" name="Freeform 797"/>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00" name="Freeform 798"/>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01" name="Freeform 799"/>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02" name="Freeform 800"/>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03" name="Freeform 801"/>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104" name="Freeform 802"/>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grpSp>
            <p:nvGrpSpPr>
              <p:cNvPr id="977" name="Group 803"/>
              <p:cNvGrpSpPr>
                <a:grpSpLocks/>
              </p:cNvGrpSpPr>
              <p:nvPr/>
            </p:nvGrpSpPr>
            <p:grpSpPr bwMode="auto">
              <a:xfrm rot="20845022" flipH="1">
                <a:off x="6740526" y="5451475"/>
                <a:ext cx="1539875" cy="84138"/>
                <a:chOff x="2381" y="1842"/>
                <a:chExt cx="1663" cy="90"/>
              </a:xfrm>
            </p:grpSpPr>
            <p:grpSp>
              <p:nvGrpSpPr>
                <p:cNvPr id="1071" name="Group 804"/>
                <p:cNvGrpSpPr>
                  <a:grpSpLocks/>
                </p:cNvGrpSpPr>
                <p:nvPr/>
              </p:nvGrpSpPr>
              <p:grpSpPr bwMode="auto">
                <a:xfrm>
                  <a:off x="2381" y="1842"/>
                  <a:ext cx="590" cy="90"/>
                  <a:chOff x="1604" y="1003"/>
                  <a:chExt cx="3034" cy="2416"/>
                </a:xfrm>
              </p:grpSpPr>
              <p:sp>
                <p:nvSpPr>
                  <p:cNvPr id="1088" name="Freeform 805"/>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89" name="Freeform 806"/>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90" name="Freeform 807"/>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91" name="Freeform 808"/>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92" name="Freeform 809"/>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93" name="Freeform 810"/>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94" name="Freeform 811"/>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1072" name="Group 812"/>
                <p:cNvGrpSpPr>
                  <a:grpSpLocks/>
                </p:cNvGrpSpPr>
                <p:nvPr/>
              </p:nvGrpSpPr>
              <p:grpSpPr bwMode="auto">
                <a:xfrm>
                  <a:off x="2919" y="1842"/>
                  <a:ext cx="590" cy="90"/>
                  <a:chOff x="1604" y="1003"/>
                  <a:chExt cx="3034" cy="2416"/>
                </a:xfrm>
              </p:grpSpPr>
              <p:sp>
                <p:nvSpPr>
                  <p:cNvPr id="1081" name="Freeform 813"/>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82" name="Freeform 814"/>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83" name="Freeform 815"/>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84" name="Freeform 816"/>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85" name="Freeform 817"/>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86" name="Freeform 818"/>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87" name="Freeform 819"/>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1073" name="Group 820"/>
                <p:cNvGrpSpPr>
                  <a:grpSpLocks/>
                </p:cNvGrpSpPr>
                <p:nvPr/>
              </p:nvGrpSpPr>
              <p:grpSpPr bwMode="auto">
                <a:xfrm>
                  <a:off x="3454" y="1842"/>
                  <a:ext cx="590" cy="90"/>
                  <a:chOff x="1604" y="1003"/>
                  <a:chExt cx="3034" cy="2416"/>
                </a:xfrm>
              </p:grpSpPr>
              <p:sp>
                <p:nvSpPr>
                  <p:cNvPr id="1074" name="Freeform 821"/>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75" name="Freeform 822"/>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76" name="Freeform 823"/>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77" name="Freeform 824"/>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78" name="Freeform 825"/>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79" name="Freeform 826"/>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80" name="Freeform 827"/>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grpSp>
            <p:nvGrpSpPr>
              <p:cNvPr id="978" name="Group 828"/>
              <p:cNvGrpSpPr>
                <a:grpSpLocks/>
              </p:cNvGrpSpPr>
              <p:nvPr/>
            </p:nvGrpSpPr>
            <p:grpSpPr bwMode="auto">
              <a:xfrm flipH="1">
                <a:off x="6637339" y="5451476"/>
                <a:ext cx="1265237" cy="85725"/>
                <a:chOff x="2381" y="1842"/>
                <a:chExt cx="1663" cy="90"/>
              </a:xfrm>
            </p:grpSpPr>
            <p:grpSp>
              <p:nvGrpSpPr>
                <p:cNvPr id="1047" name="Group 829"/>
                <p:cNvGrpSpPr>
                  <a:grpSpLocks/>
                </p:cNvGrpSpPr>
                <p:nvPr/>
              </p:nvGrpSpPr>
              <p:grpSpPr bwMode="auto">
                <a:xfrm>
                  <a:off x="2381" y="1842"/>
                  <a:ext cx="590" cy="90"/>
                  <a:chOff x="1604" y="1003"/>
                  <a:chExt cx="3034" cy="2416"/>
                </a:xfrm>
              </p:grpSpPr>
              <p:sp>
                <p:nvSpPr>
                  <p:cNvPr id="1064" name="Freeform 830"/>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65" name="Freeform 831"/>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66" name="Freeform 832"/>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67" name="Freeform 833"/>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68" name="Freeform 834"/>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69" name="Freeform 835"/>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70" name="Freeform 836"/>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1048" name="Group 837"/>
                <p:cNvGrpSpPr>
                  <a:grpSpLocks/>
                </p:cNvGrpSpPr>
                <p:nvPr/>
              </p:nvGrpSpPr>
              <p:grpSpPr bwMode="auto">
                <a:xfrm>
                  <a:off x="2919" y="1842"/>
                  <a:ext cx="590" cy="90"/>
                  <a:chOff x="1604" y="1003"/>
                  <a:chExt cx="3034" cy="2416"/>
                </a:xfrm>
              </p:grpSpPr>
              <p:sp>
                <p:nvSpPr>
                  <p:cNvPr id="1057" name="Freeform 838"/>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58" name="Freeform 839"/>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59" name="Freeform 840"/>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60" name="Freeform 841"/>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61" name="Freeform 842"/>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62" name="Freeform 843"/>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63" name="Freeform 844"/>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1049" name="Group 845"/>
                <p:cNvGrpSpPr>
                  <a:grpSpLocks/>
                </p:cNvGrpSpPr>
                <p:nvPr/>
              </p:nvGrpSpPr>
              <p:grpSpPr bwMode="auto">
                <a:xfrm>
                  <a:off x="3454" y="1842"/>
                  <a:ext cx="590" cy="90"/>
                  <a:chOff x="1604" y="1003"/>
                  <a:chExt cx="3034" cy="2416"/>
                </a:xfrm>
              </p:grpSpPr>
              <p:sp>
                <p:nvSpPr>
                  <p:cNvPr id="1050" name="Freeform 846"/>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51" name="Freeform 847"/>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52" name="Freeform 848"/>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53" name="Freeform 849"/>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54" name="Freeform 850"/>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55" name="Freeform 851"/>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56" name="Freeform 852"/>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grpSp>
            <p:nvGrpSpPr>
              <p:cNvPr id="979" name="Group 853"/>
              <p:cNvGrpSpPr>
                <a:grpSpLocks/>
              </p:cNvGrpSpPr>
              <p:nvPr/>
            </p:nvGrpSpPr>
            <p:grpSpPr bwMode="auto">
              <a:xfrm rot="1483819" flipH="1">
                <a:off x="6597651" y="5681664"/>
                <a:ext cx="1190625" cy="77787"/>
                <a:chOff x="2381" y="1842"/>
                <a:chExt cx="1663" cy="90"/>
              </a:xfrm>
            </p:grpSpPr>
            <p:grpSp>
              <p:nvGrpSpPr>
                <p:cNvPr id="1023" name="Group 854"/>
                <p:cNvGrpSpPr>
                  <a:grpSpLocks/>
                </p:cNvGrpSpPr>
                <p:nvPr/>
              </p:nvGrpSpPr>
              <p:grpSpPr bwMode="auto">
                <a:xfrm>
                  <a:off x="2381" y="1842"/>
                  <a:ext cx="590" cy="90"/>
                  <a:chOff x="1604" y="1003"/>
                  <a:chExt cx="3034" cy="2416"/>
                </a:xfrm>
              </p:grpSpPr>
              <p:sp>
                <p:nvSpPr>
                  <p:cNvPr id="1040" name="Freeform 855"/>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41" name="Freeform 856"/>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42" name="Freeform 857"/>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43" name="Freeform 858"/>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44" name="Freeform 859"/>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45" name="Freeform 860"/>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46" name="Freeform 861"/>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1024" name="Group 862"/>
                <p:cNvGrpSpPr>
                  <a:grpSpLocks/>
                </p:cNvGrpSpPr>
                <p:nvPr/>
              </p:nvGrpSpPr>
              <p:grpSpPr bwMode="auto">
                <a:xfrm>
                  <a:off x="2919" y="1842"/>
                  <a:ext cx="590" cy="90"/>
                  <a:chOff x="1604" y="1003"/>
                  <a:chExt cx="3034" cy="2416"/>
                </a:xfrm>
              </p:grpSpPr>
              <p:sp>
                <p:nvSpPr>
                  <p:cNvPr id="1033" name="Freeform 863"/>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34" name="Freeform 864"/>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35" name="Freeform 865"/>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36" name="Freeform 866"/>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37" name="Freeform 867"/>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38" name="Freeform 868"/>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39" name="Freeform 869"/>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1025" name="Group 870"/>
                <p:cNvGrpSpPr>
                  <a:grpSpLocks/>
                </p:cNvGrpSpPr>
                <p:nvPr/>
              </p:nvGrpSpPr>
              <p:grpSpPr bwMode="auto">
                <a:xfrm>
                  <a:off x="3454" y="1842"/>
                  <a:ext cx="590" cy="90"/>
                  <a:chOff x="1604" y="1003"/>
                  <a:chExt cx="3034" cy="2416"/>
                </a:xfrm>
              </p:grpSpPr>
              <p:sp>
                <p:nvSpPr>
                  <p:cNvPr id="1026" name="Freeform 871"/>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27" name="Freeform 872"/>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28" name="Freeform 873"/>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29" name="Freeform 874"/>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30" name="Freeform 875"/>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31" name="Freeform 876"/>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32" name="Freeform 877"/>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grpSp>
            <p:nvGrpSpPr>
              <p:cNvPr id="980" name="Group 878"/>
              <p:cNvGrpSpPr>
                <a:grpSpLocks/>
              </p:cNvGrpSpPr>
              <p:nvPr/>
            </p:nvGrpSpPr>
            <p:grpSpPr bwMode="auto">
              <a:xfrm rot="1483819" flipH="1">
                <a:off x="6577013" y="5648325"/>
                <a:ext cx="546100" cy="84138"/>
                <a:chOff x="1604" y="1003"/>
                <a:chExt cx="3034" cy="2416"/>
              </a:xfrm>
            </p:grpSpPr>
            <p:sp>
              <p:nvSpPr>
                <p:cNvPr id="1016" name="Freeform 879"/>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17" name="Freeform 880"/>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18" name="Freeform 881"/>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19" name="Freeform 882"/>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20" name="Freeform 883"/>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21" name="Freeform 884"/>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22" name="Freeform 885"/>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981" name="Group 886"/>
              <p:cNvGrpSpPr>
                <a:grpSpLocks/>
              </p:cNvGrpSpPr>
              <p:nvPr/>
            </p:nvGrpSpPr>
            <p:grpSpPr bwMode="auto">
              <a:xfrm rot="751729" flipH="1">
                <a:off x="6616701" y="5541964"/>
                <a:ext cx="1190625" cy="84137"/>
                <a:chOff x="2381" y="1842"/>
                <a:chExt cx="1663" cy="90"/>
              </a:xfrm>
            </p:grpSpPr>
            <p:grpSp>
              <p:nvGrpSpPr>
                <p:cNvPr id="992" name="Group 887"/>
                <p:cNvGrpSpPr>
                  <a:grpSpLocks/>
                </p:cNvGrpSpPr>
                <p:nvPr/>
              </p:nvGrpSpPr>
              <p:grpSpPr bwMode="auto">
                <a:xfrm>
                  <a:off x="2381" y="1842"/>
                  <a:ext cx="590" cy="90"/>
                  <a:chOff x="1604" y="1003"/>
                  <a:chExt cx="3034" cy="2416"/>
                </a:xfrm>
              </p:grpSpPr>
              <p:sp>
                <p:nvSpPr>
                  <p:cNvPr id="1009" name="Freeform 888"/>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10" name="Freeform 889"/>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11" name="Freeform 890"/>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12" name="Freeform 891"/>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13" name="Freeform 892"/>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14" name="Freeform 893"/>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15" name="Freeform 894"/>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993" name="Group 895"/>
                <p:cNvGrpSpPr>
                  <a:grpSpLocks/>
                </p:cNvGrpSpPr>
                <p:nvPr/>
              </p:nvGrpSpPr>
              <p:grpSpPr bwMode="auto">
                <a:xfrm>
                  <a:off x="2919" y="1842"/>
                  <a:ext cx="590" cy="90"/>
                  <a:chOff x="1604" y="1003"/>
                  <a:chExt cx="3034" cy="2416"/>
                </a:xfrm>
              </p:grpSpPr>
              <p:sp>
                <p:nvSpPr>
                  <p:cNvPr id="1002" name="Freeform 896"/>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03" name="Freeform 897"/>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04" name="Freeform 898"/>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05" name="Freeform 899"/>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06" name="Freeform 900"/>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07" name="Freeform 901"/>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08" name="Freeform 902"/>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nvGrpSpPr>
                <p:cNvPr id="994" name="Group 903"/>
                <p:cNvGrpSpPr>
                  <a:grpSpLocks/>
                </p:cNvGrpSpPr>
                <p:nvPr/>
              </p:nvGrpSpPr>
              <p:grpSpPr bwMode="auto">
                <a:xfrm>
                  <a:off x="3454" y="1842"/>
                  <a:ext cx="590" cy="90"/>
                  <a:chOff x="1604" y="1003"/>
                  <a:chExt cx="3034" cy="2416"/>
                </a:xfrm>
              </p:grpSpPr>
              <p:sp>
                <p:nvSpPr>
                  <p:cNvPr id="995" name="Freeform 904"/>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96" name="Freeform 905"/>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97" name="Freeform 906"/>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98" name="Freeform 907"/>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99" name="Freeform 908"/>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00" name="Freeform 909"/>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1001" name="Freeform 910"/>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grpSp>
          <p:grpSp>
            <p:nvGrpSpPr>
              <p:cNvPr id="982" name="Group 911"/>
              <p:cNvGrpSpPr>
                <a:grpSpLocks/>
              </p:cNvGrpSpPr>
              <p:nvPr/>
            </p:nvGrpSpPr>
            <p:grpSpPr bwMode="auto">
              <a:xfrm rot="1483819" flipH="1">
                <a:off x="7034213" y="5895975"/>
                <a:ext cx="546100" cy="84138"/>
                <a:chOff x="1604" y="1003"/>
                <a:chExt cx="3034" cy="2416"/>
              </a:xfrm>
            </p:grpSpPr>
            <p:sp>
              <p:nvSpPr>
                <p:cNvPr id="985" name="Freeform 912"/>
                <p:cNvSpPr>
                  <a:spLocks/>
                </p:cNvSpPr>
                <p:nvPr/>
              </p:nvSpPr>
              <p:spPr bwMode="auto">
                <a:xfrm>
                  <a:off x="3050" y="1003"/>
                  <a:ext cx="475" cy="2416"/>
                </a:xfrm>
                <a:custGeom>
                  <a:avLst/>
                  <a:gdLst>
                    <a:gd name="T0" fmla="*/ 7 w 475"/>
                    <a:gd name="T1" fmla="*/ 2104 h 2416"/>
                    <a:gd name="T2" fmla="*/ 14 w 475"/>
                    <a:gd name="T3" fmla="*/ 2218 h 2416"/>
                    <a:gd name="T4" fmla="*/ 29 w 475"/>
                    <a:gd name="T5" fmla="*/ 2274 h 2416"/>
                    <a:gd name="T6" fmla="*/ 36 w 475"/>
                    <a:gd name="T7" fmla="*/ 2345 h 2416"/>
                    <a:gd name="T8" fmla="*/ 50 w 475"/>
                    <a:gd name="T9" fmla="*/ 2381 h 2416"/>
                    <a:gd name="T10" fmla="*/ 57 w 475"/>
                    <a:gd name="T11" fmla="*/ 2409 h 2416"/>
                    <a:gd name="T12" fmla="*/ 85 w 475"/>
                    <a:gd name="T13" fmla="*/ 2402 h 2416"/>
                    <a:gd name="T14" fmla="*/ 92 w 475"/>
                    <a:gd name="T15" fmla="*/ 2366 h 2416"/>
                    <a:gd name="T16" fmla="*/ 107 w 475"/>
                    <a:gd name="T17" fmla="*/ 2324 h 2416"/>
                    <a:gd name="T18" fmla="*/ 114 w 475"/>
                    <a:gd name="T19" fmla="*/ 2246 h 2416"/>
                    <a:gd name="T20" fmla="*/ 128 w 475"/>
                    <a:gd name="T21" fmla="*/ 2189 h 2416"/>
                    <a:gd name="T22" fmla="*/ 135 w 475"/>
                    <a:gd name="T23" fmla="*/ 2069 h 2416"/>
                    <a:gd name="T24" fmla="*/ 149 w 475"/>
                    <a:gd name="T25" fmla="*/ 1991 h 2416"/>
                    <a:gd name="T26" fmla="*/ 156 w 475"/>
                    <a:gd name="T27" fmla="*/ 1842 h 2416"/>
                    <a:gd name="T28" fmla="*/ 170 w 475"/>
                    <a:gd name="T29" fmla="*/ 1743 h 2416"/>
                    <a:gd name="T30" fmla="*/ 177 w 475"/>
                    <a:gd name="T31" fmla="*/ 1580 h 2416"/>
                    <a:gd name="T32" fmla="*/ 192 w 475"/>
                    <a:gd name="T33" fmla="*/ 1474 h 2416"/>
                    <a:gd name="T34" fmla="*/ 199 w 475"/>
                    <a:gd name="T35" fmla="*/ 1282 h 2416"/>
                    <a:gd name="T36" fmla="*/ 213 w 475"/>
                    <a:gd name="T37" fmla="*/ 1169 h 2416"/>
                    <a:gd name="T38" fmla="*/ 220 w 475"/>
                    <a:gd name="T39" fmla="*/ 992 h 2416"/>
                    <a:gd name="T40" fmla="*/ 234 w 475"/>
                    <a:gd name="T41" fmla="*/ 885 h 2416"/>
                    <a:gd name="T42" fmla="*/ 241 w 475"/>
                    <a:gd name="T43" fmla="*/ 715 h 2416"/>
                    <a:gd name="T44" fmla="*/ 255 w 475"/>
                    <a:gd name="T45" fmla="*/ 616 h 2416"/>
                    <a:gd name="T46" fmla="*/ 262 w 475"/>
                    <a:gd name="T47" fmla="*/ 467 h 2416"/>
                    <a:gd name="T48" fmla="*/ 277 w 475"/>
                    <a:gd name="T49" fmla="*/ 382 h 2416"/>
                    <a:gd name="T50" fmla="*/ 284 w 475"/>
                    <a:gd name="T51" fmla="*/ 262 h 2416"/>
                    <a:gd name="T52" fmla="*/ 298 w 475"/>
                    <a:gd name="T53" fmla="*/ 191 h 2416"/>
                    <a:gd name="T54" fmla="*/ 305 w 475"/>
                    <a:gd name="T55" fmla="*/ 106 h 2416"/>
                    <a:gd name="T56" fmla="*/ 319 w 475"/>
                    <a:gd name="T57" fmla="*/ 56 h 2416"/>
                    <a:gd name="T58" fmla="*/ 326 w 475"/>
                    <a:gd name="T59" fmla="*/ 14 h 2416"/>
                    <a:gd name="T60" fmla="*/ 340 w 475"/>
                    <a:gd name="T61" fmla="*/ 0 h 2416"/>
                    <a:gd name="T62" fmla="*/ 362 w 475"/>
                    <a:gd name="T63" fmla="*/ 14 h 2416"/>
                    <a:gd name="T64" fmla="*/ 369 w 475"/>
                    <a:gd name="T65" fmla="*/ 49 h 2416"/>
                    <a:gd name="T66" fmla="*/ 383 w 475"/>
                    <a:gd name="T67" fmla="*/ 92 h 2416"/>
                    <a:gd name="T68" fmla="*/ 390 w 475"/>
                    <a:gd name="T69" fmla="*/ 170 h 2416"/>
                    <a:gd name="T70" fmla="*/ 404 w 475"/>
                    <a:gd name="T71" fmla="*/ 226 h 2416"/>
                    <a:gd name="T72" fmla="*/ 411 w 475"/>
                    <a:gd name="T73" fmla="*/ 347 h 2416"/>
                    <a:gd name="T74" fmla="*/ 425 w 475"/>
                    <a:gd name="T75" fmla="*/ 439 h 2416"/>
                    <a:gd name="T76" fmla="*/ 433 w 475"/>
                    <a:gd name="T77" fmla="*/ 581 h 2416"/>
                    <a:gd name="T78" fmla="*/ 447 w 475"/>
                    <a:gd name="T79" fmla="*/ 680 h 2416"/>
                    <a:gd name="T80" fmla="*/ 454 w 475"/>
                    <a:gd name="T81" fmla="*/ 850 h 2416"/>
                    <a:gd name="T82" fmla="*/ 468 w 475"/>
                    <a:gd name="T83" fmla="*/ 95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75"/>
                    <a:gd name="T127" fmla="*/ 0 h 2416"/>
                    <a:gd name="T128" fmla="*/ 475 w 475"/>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75" h="2416">
                      <a:moveTo>
                        <a:pt x="0" y="2033"/>
                      </a:moveTo>
                      <a:lnTo>
                        <a:pt x="0" y="2097"/>
                      </a:lnTo>
                      <a:lnTo>
                        <a:pt x="7" y="2104"/>
                      </a:lnTo>
                      <a:lnTo>
                        <a:pt x="7" y="2161"/>
                      </a:lnTo>
                      <a:lnTo>
                        <a:pt x="14" y="2168"/>
                      </a:lnTo>
                      <a:lnTo>
                        <a:pt x="14" y="2218"/>
                      </a:lnTo>
                      <a:lnTo>
                        <a:pt x="22" y="2225"/>
                      </a:lnTo>
                      <a:lnTo>
                        <a:pt x="22" y="2267"/>
                      </a:lnTo>
                      <a:lnTo>
                        <a:pt x="29" y="2274"/>
                      </a:lnTo>
                      <a:lnTo>
                        <a:pt x="29" y="2310"/>
                      </a:lnTo>
                      <a:lnTo>
                        <a:pt x="36" y="2317"/>
                      </a:lnTo>
                      <a:lnTo>
                        <a:pt x="36" y="2345"/>
                      </a:lnTo>
                      <a:lnTo>
                        <a:pt x="43" y="2352"/>
                      </a:lnTo>
                      <a:lnTo>
                        <a:pt x="43" y="2373"/>
                      </a:lnTo>
                      <a:lnTo>
                        <a:pt x="50" y="2381"/>
                      </a:lnTo>
                      <a:lnTo>
                        <a:pt x="50" y="2395"/>
                      </a:lnTo>
                      <a:lnTo>
                        <a:pt x="57" y="2402"/>
                      </a:lnTo>
                      <a:lnTo>
                        <a:pt x="57" y="2409"/>
                      </a:lnTo>
                      <a:lnTo>
                        <a:pt x="71" y="2416"/>
                      </a:lnTo>
                      <a:lnTo>
                        <a:pt x="78" y="2409"/>
                      </a:lnTo>
                      <a:lnTo>
                        <a:pt x="85" y="2402"/>
                      </a:lnTo>
                      <a:lnTo>
                        <a:pt x="85" y="2395"/>
                      </a:lnTo>
                      <a:lnTo>
                        <a:pt x="92" y="2388"/>
                      </a:lnTo>
                      <a:lnTo>
                        <a:pt x="92" y="2366"/>
                      </a:lnTo>
                      <a:lnTo>
                        <a:pt x="99" y="2359"/>
                      </a:lnTo>
                      <a:lnTo>
                        <a:pt x="99" y="2331"/>
                      </a:lnTo>
                      <a:lnTo>
                        <a:pt x="107" y="2324"/>
                      </a:lnTo>
                      <a:lnTo>
                        <a:pt x="107" y="2296"/>
                      </a:lnTo>
                      <a:lnTo>
                        <a:pt x="114" y="2288"/>
                      </a:lnTo>
                      <a:lnTo>
                        <a:pt x="114" y="2246"/>
                      </a:lnTo>
                      <a:lnTo>
                        <a:pt x="121" y="2239"/>
                      </a:lnTo>
                      <a:lnTo>
                        <a:pt x="121" y="2196"/>
                      </a:lnTo>
                      <a:lnTo>
                        <a:pt x="128" y="2189"/>
                      </a:lnTo>
                      <a:lnTo>
                        <a:pt x="128" y="2133"/>
                      </a:lnTo>
                      <a:lnTo>
                        <a:pt x="135" y="2125"/>
                      </a:lnTo>
                      <a:lnTo>
                        <a:pt x="135" y="2069"/>
                      </a:lnTo>
                      <a:lnTo>
                        <a:pt x="142" y="2062"/>
                      </a:lnTo>
                      <a:lnTo>
                        <a:pt x="142" y="1998"/>
                      </a:lnTo>
                      <a:lnTo>
                        <a:pt x="149" y="1991"/>
                      </a:lnTo>
                      <a:lnTo>
                        <a:pt x="149" y="1920"/>
                      </a:lnTo>
                      <a:lnTo>
                        <a:pt x="156" y="1913"/>
                      </a:lnTo>
                      <a:lnTo>
                        <a:pt x="156" y="1842"/>
                      </a:lnTo>
                      <a:lnTo>
                        <a:pt x="163" y="1828"/>
                      </a:lnTo>
                      <a:lnTo>
                        <a:pt x="163" y="1757"/>
                      </a:lnTo>
                      <a:lnTo>
                        <a:pt x="170" y="1743"/>
                      </a:lnTo>
                      <a:lnTo>
                        <a:pt x="170" y="1665"/>
                      </a:lnTo>
                      <a:lnTo>
                        <a:pt x="177" y="1658"/>
                      </a:lnTo>
                      <a:lnTo>
                        <a:pt x="177" y="1580"/>
                      </a:lnTo>
                      <a:lnTo>
                        <a:pt x="185" y="1566"/>
                      </a:lnTo>
                      <a:lnTo>
                        <a:pt x="185" y="1481"/>
                      </a:lnTo>
                      <a:lnTo>
                        <a:pt x="192" y="1474"/>
                      </a:lnTo>
                      <a:lnTo>
                        <a:pt x="192" y="1389"/>
                      </a:lnTo>
                      <a:lnTo>
                        <a:pt x="199" y="1374"/>
                      </a:lnTo>
                      <a:lnTo>
                        <a:pt x="199" y="1282"/>
                      </a:lnTo>
                      <a:lnTo>
                        <a:pt x="206" y="1268"/>
                      </a:lnTo>
                      <a:lnTo>
                        <a:pt x="206" y="1183"/>
                      </a:lnTo>
                      <a:lnTo>
                        <a:pt x="213" y="1169"/>
                      </a:lnTo>
                      <a:lnTo>
                        <a:pt x="213" y="1084"/>
                      </a:lnTo>
                      <a:lnTo>
                        <a:pt x="220" y="1077"/>
                      </a:lnTo>
                      <a:lnTo>
                        <a:pt x="220" y="992"/>
                      </a:lnTo>
                      <a:lnTo>
                        <a:pt x="227" y="978"/>
                      </a:lnTo>
                      <a:lnTo>
                        <a:pt x="227" y="893"/>
                      </a:lnTo>
                      <a:lnTo>
                        <a:pt x="234" y="885"/>
                      </a:lnTo>
                      <a:lnTo>
                        <a:pt x="234" y="800"/>
                      </a:lnTo>
                      <a:lnTo>
                        <a:pt x="241" y="793"/>
                      </a:lnTo>
                      <a:lnTo>
                        <a:pt x="241" y="715"/>
                      </a:lnTo>
                      <a:lnTo>
                        <a:pt x="248" y="701"/>
                      </a:lnTo>
                      <a:lnTo>
                        <a:pt x="248" y="623"/>
                      </a:lnTo>
                      <a:lnTo>
                        <a:pt x="255" y="616"/>
                      </a:lnTo>
                      <a:lnTo>
                        <a:pt x="255" y="545"/>
                      </a:lnTo>
                      <a:lnTo>
                        <a:pt x="262" y="531"/>
                      </a:lnTo>
                      <a:lnTo>
                        <a:pt x="262" y="467"/>
                      </a:lnTo>
                      <a:lnTo>
                        <a:pt x="270" y="453"/>
                      </a:lnTo>
                      <a:lnTo>
                        <a:pt x="270" y="389"/>
                      </a:lnTo>
                      <a:lnTo>
                        <a:pt x="277" y="382"/>
                      </a:lnTo>
                      <a:lnTo>
                        <a:pt x="277" y="319"/>
                      </a:lnTo>
                      <a:lnTo>
                        <a:pt x="284" y="312"/>
                      </a:lnTo>
                      <a:lnTo>
                        <a:pt x="284" y="262"/>
                      </a:lnTo>
                      <a:lnTo>
                        <a:pt x="291" y="248"/>
                      </a:lnTo>
                      <a:lnTo>
                        <a:pt x="291" y="198"/>
                      </a:lnTo>
                      <a:lnTo>
                        <a:pt x="298" y="191"/>
                      </a:lnTo>
                      <a:lnTo>
                        <a:pt x="298" y="149"/>
                      </a:lnTo>
                      <a:lnTo>
                        <a:pt x="305" y="141"/>
                      </a:lnTo>
                      <a:lnTo>
                        <a:pt x="305" y="106"/>
                      </a:lnTo>
                      <a:lnTo>
                        <a:pt x="312" y="99"/>
                      </a:lnTo>
                      <a:lnTo>
                        <a:pt x="312" y="64"/>
                      </a:lnTo>
                      <a:lnTo>
                        <a:pt x="319" y="56"/>
                      </a:lnTo>
                      <a:lnTo>
                        <a:pt x="319" y="35"/>
                      </a:lnTo>
                      <a:lnTo>
                        <a:pt x="326" y="28"/>
                      </a:lnTo>
                      <a:lnTo>
                        <a:pt x="326" y="14"/>
                      </a:lnTo>
                      <a:lnTo>
                        <a:pt x="340" y="0"/>
                      </a:lnTo>
                      <a:lnTo>
                        <a:pt x="333" y="0"/>
                      </a:lnTo>
                      <a:lnTo>
                        <a:pt x="340" y="0"/>
                      </a:lnTo>
                      <a:lnTo>
                        <a:pt x="348" y="0"/>
                      </a:lnTo>
                      <a:lnTo>
                        <a:pt x="355" y="7"/>
                      </a:lnTo>
                      <a:lnTo>
                        <a:pt x="362" y="14"/>
                      </a:lnTo>
                      <a:lnTo>
                        <a:pt x="362" y="28"/>
                      </a:lnTo>
                      <a:lnTo>
                        <a:pt x="369" y="35"/>
                      </a:lnTo>
                      <a:lnTo>
                        <a:pt x="369" y="49"/>
                      </a:lnTo>
                      <a:lnTo>
                        <a:pt x="376" y="56"/>
                      </a:lnTo>
                      <a:lnTo>
                        <a:pt x="376" y="85"/>
                      </a:lnTo>
                      <a:lnTo>
                        <a:pt x="383" y="92"/>
                      </a:lnTo>
                      <a:lnTo>
                        <a:pt x="383" y="120"/>
                      </a:lnTo>
                      <a:lnTo>
                        <a:pt x="390" y="127"/>
                      </a:lnTo>
                      <a:lnTo>
                        <a:pt x="390" y="170"/>
                      </a:lnTo>
                      <a:lnTo>
                        <a:pt x="397" y="177"/>
                      </a:lnTo>
                      <a:lnTo>
                        <a:pt x="397" y="219"/>
                      </a:lnTo>
                      <a:lnTo>
                        <a:pt x="404" y="226"/>
                      </a:lnTo>
                      <a:lnTo>
                        <a:pt x="404" y="283"/>
                      </a:lnTo>
                      <a:lnTo>
                        <a:pt x="411" y="290"/>
                      </a:lnTo>
                      <a:lnTo>
                        <a:pt x="411" y="347"/>
                      </a:lnTo>
                      <a:lnTo>
                        <a:pt x="418" y="354"/>
                      </a:lnTo>
                      <a:lnTo>
                        <a:pt x="418" y="425"/>
                      </a:lnTo>
                      <a:lnTo>
                        <a:pt x="425" y="439"/>
                      </a:lnTo>
                      <a:lnTo>
                        <a:pt x="425" y="503"/>
                      </a:lnTo>
                      <a:lnTo>
                        <a:pt x="433" y="510"/>
                      </a:lnTo>
                      <a:lnTo>
                        <a:pt x="433" y="581"/>
                      </a:lnTo>
                      <a:lnTo>
                        <a:pt x="440" y="595"/>
                      </a:lnTo>
                      <a:lnTo>
                        <a:pt x="440" y="666"/>
                      </a:lnTo>
                      <a:lnTo>
                        <a:pt x="447" y="680"/>
                      </a:lnTo>
                      <a:lnTo>
                        <a:pt x="447" y="758"/>
                      </a:lnTo>
                      <a:lnTo>
                        <a:pt x="454" y="765"/>
                      </a:lnTo>
                      <a:lnTo>
                        <a:pt x="454" y="850"/>
                      </a:lnTo>
                      <a:lnTo>
                        <a:pt x="461" y="857"/>
                      </a:lnTo>
                      <a:lnTo>
                        <a:pt x="461" y="942"/>
                      </a:lnTo>
                      <a:lnTo>
                        <a:pt x="468" y="956"/>
                      </a:lnTo>
                      <a:lnTo>
                        <a:pt x="468" y="1034"/>
                      </a:lnTo>
                      <a:lnTo>
                        <a:pt x="475" y="1048"/>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86" name="Freeform 913"/>
                <p:cNvSpPr>
                  <a:spLocks/>
                </p:cNvSpPr>
                <p:nvPr/>
              </p:nvSpPr>
              <p:spPr bwMode="auto">
                <a:xfrm>
                  <a:off x="1604" y="1003"/>
                  <a:ext cx="489" cy="2416"/>
                </a:xfrm>
                <a:custGeom>
                  <a:avLst/>
                  <a:gdLst>
                    <a:gd name="T0" fmla="*/ 7 w 489"/>
                    <a:gd name="T1" fmla="*/ 1098 h 2416"/>
                    <a:gd name="T2" fmla="*/ 15 w 489"/>
                    <a:gd name="T3" fmla="*/ 921 h 2416"/>
                    <a:gd name="T4" fmla="*/ 29 w 489"/>
                    <a:gd name="T5" fmla="*/ 815 h 2416"/>
                    <a:gd name="T6" fmla="*/ 36 w 489"/>
                    <a:gd name="T7" fmla="*/ 652 h 2416"/>
                    <a:gd name="T8" fmla="*/ 50 w 489"/>
                    <a:gd name="T9" fmla="*/ 552 h 2416"/>
                    <a:gd name="T10" fmla="*/ 57 w 489"/>
                    <a:gd name="T11" fmla="*/ 411 h 2416"/>
                    <a:gd name="T12" fmla="*/ 71 w 489"/>
                    <a:gd name="T13" fmla="*/ 333 h 2416"/>
                    <a:gd name="T14" fmla="*/ 78 w 489"/>
                    <a:gd name="T15" fmla="*/ 212 h 2416"/>
                    <a:gd name="T16" fmla="*/ 93 w 489"/>
                    <a:gd name="T17" fmla="*/ 156 h 2416"/>
                    <a:gd name="T18" fmla="*/ 100 w 489"/>
                    <a:gd name="T19" fmla="*/ 78 h 2416"/>
                    <a:gd name="T20" fmla="*/ 114 w 489"/>
                    <a:gd name="T21" fmla="*/ 35 h 2416"/>
                    <a:gd name="T22" fmla="*/ 128 w 489"/>
                    <a:gd name="T23" fmla="*/ 0 h 2416"/>
                    <a:gd name="T24" fmla="*/ 156 w 489"/>
                    <a:gd name="T25" fmla="*/ 21 h 2416"/>
                    <a:gd name="T26" fmla="*/ 163 w 489"/>
                    <a:gd name="T27" fmla="*/ 71 h 2416"/>
                    <a:gd name="T28" fmla="*/ 178 w 489"/>
                    <a:gd name="T29" fmla="*/ 120 h 2416"/>
                    <a:gd name="T30" fmla="*/ 185 w 489"/>
                    <a:gd name="T31" fmla="*/ 205 h 2416"/>
                    <a:gd name="T32" fmla="*/ 199 w 489"/>
                    <a:gd name="T33" fmla="*/ 276 h 2416"/>
                    <a:gd name="T34" fmla="*/ 206 w 489"/>
                    <a:gd name="T35" fmla="*/ 397 h 2416"/>
                    <a:gd name="T36" fmla="*/ 220 w 489"/>
                    <a:gd name="T37" fmla="*/ 482 h 2416"/>
                    <a:gd name="T38" fmla="*/ 227 w 489"/>
                    <a:gd name="T39" fmla="*/ 645 h 2416"/>
                    <a:gd name="T40" fmla="*/ 241 w 489"/>
                    <a:gd name="T41" fmla="*/ 744 h 2416"/>
                    <a:gd name="T42" fmla="*/ 248 w 489"/>
                    <a:gd name="T43" fmla="*/ 921 h 2416"/>
                    <a:gd name="T44" fmla="*/ 263 w 489"/>
                    <a:gd name="T45" fmla="*/ 1027 h 2416"/>
                    <a:gd name="T46" fmla="*/ 270 w 489"/>
                    <a:gd name="T47" fmla="*/ 1204 h 2416"/>
                    <a:gd name="T48" fmla="*/ 284 w 489"/>
                    <a:gd name="T49" fmla="*/ 1318 h 2416"/>
                    <a:gd name="T50" fmla="*/ 291 w 489"/>
                    <a:gd name="T51" fmla="*/ 1495 h 2416"/>
                    <a:gd name="T52" fmla="*/ 305 w 489"/>
                    <a:gd name="T53" fmla="*/ 1601 h 2416"/>
                    <a:gd name="T54" fmla="*/ 312 w 489"/>
                    <a:gd name="T55" fmla="*/ 1764 h 2416"/>
                    <a:gd name="T56" fmla="*/ 326 w 489"/>
                    <a:gd name="T57" fmla="*/ 1863 h 2416"/>
                    <a:gd name="T58" fmla="*/ 334 w 489"/>
                    <a:gd name="T59" fmla="*/ 2012 h 2416"/>
                    <a:gd name="T60" fmla="*/ 348 w 489"/>
                    <a:gd name="T61" fmla="*/ 2090 h 2416"/>
                    <a:gd name="T62" fmla="*/ 355 w 489"/>
                    <a:gd name="T63" fmla="*/ 2203 h 2416"/>
                    <a:gd name="T64" fmla="*/ 369 w 489"/>
                    <a:gd name="T65" fmla="*/ 2267 h 2416"/>
                    <a:gd name="T66" fmla="*/ 376 w 489"/>
                    <a:gd name="T67" fmla="*/ 2338 h 2416"/>
                    <a:gd name="T68" fmla="*/ 390 w 489"/>
                    <a:gd name="T69" fmla="*/ 2381 h 2416"/>
                    <a:gd name="T70" fmla="*/ 404 w 489"/>
                    <a:gd name="T71" fmla="*/ 2416 h 2416"/>
                    <a:gd name="T72" fmla="*/ 433 w 489"/>
                    <a:gd name="T73" fmla="*/ 2395 h 2416"/>
                    <a:gd name="T74" fmla="*/ 440 w 489"/>
                    <a:gd name="T75" fmla="*/ 2338 h 2416"/>
                    <a:gd name="T76" fmla="*/ 454 w 489"/>
                    <a:gd name="T77" fmla="*/ 2296 h 2416"/>
                    <a:gd name="T78" fmla="*/ 461 w 489"/>
                    <a:gd name="T79" fmla="*/ 2203 h 2416"/>
                    <a:gd name="T80" fmla="*/ 475 w 489"/>
                    <a:gd name="T81" fmla="*/ 2140 h 2416"/>
                    <a:gd name="T82" fmla="*/ 482 w 489"/>
                    <a:gd name="T83" fmla="*/ 2012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9"/>
                    <a:gd name="T127" fmla="*/ 0 h 2416"/>
                    <a:gd name="T128" fmla="*/ 489 w 489"/>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9" h="2416">
                      <a:moveTo>
                        <a:pt x="0" y="1211"/>
                      </a:moveTo>
                      <a:lnTo>
                        <a:pt x="0" y="1112"/>
                      </a:lnTo>
                      <a:lnTo>
                        <a:pt x="7" y="1098"/>
                      </a:lnTo>
                      <a:lnTo>
                        <a:pt x="7" y="1013"/>
                      </a:lnTo>
                      <a:lnTo>
                        <a:pt x="15" y="1006"/>
                      </a:lnTo>
                      <a:lnTo>
                        <a:pt x="15" y="921"/>
                      </a:lnTo>
                      <a:lnTo>
                        <a:pt x="22" y="907"/>
                      </a:lnTo>
                      <a:lnTo>
                        <a:pt x="22" y="829"/>
                      </a:lnTo>
                      <a:lnTo>
                        <a:pt x="29" y="815"/>
                      </a:lnTo>
                      <a:lnTo>
                        <a:pt x="29" y="737"/>
                      </a:lnTo>
                      <a:lnTo>
                        <a:pt x="36" y="722"/>
                      </a:lnTo>
                      <a:lnTo>
                        <a:pt x="36" y="652"/>
                      </a:lnTo>
                      <a:lnTo>
                        <a:pt x="43" y="637"/>
                      </a:lnTo>
                      <a:lnTo>
                        <a:pt x="43" y="567"/>
                      </a:lnTo>
                      <a:lnTo>
                        <a:pt x="50" y="552"/>
                      </a:lnTo>
                      <a:lnTo>
                        <a:pt x="50" y="482"/>
                      </a:lnTo>
                      <a:lnTo>
                        <a:pt x="57" y="474"/>
                      </a:lnTo>
                      <a:lnTo>
                        <a:pt x="57" y="411"/>
                      </a:lnTo>
                      <a:lnTo>
                        <a:pt x="64" y="397"/>
                      </a:lnTo>
                      <a:lnTo>
                        <a:pt x="64" y="340"/>
                      </a:lnTo>
                      <a:lnTo>
                        <a:pt x="71" y="333"/>
                      </a:lnTo>
                      <a:lnTo>
                        <a:pt x="71" y="276"/>
                      </a:lnTo>
                      <a:lnTo>
                        <a:pt x="78" y="269"/>
                      </a:lnTo>
                      <a:lnTo>
                        <a:pt x="78" y="212"/>
                      </a:lnTo>
                      <a:lnTo>
                        <a:pt x="85" y="205"/>
                      </a:lnTo>
                      <a:lnTo>
                        <a:pt x="85" y="163"/>
                      </a:lnTo>
                      <a:lnTo>
                        <a:pt x="93" y="156"/>
                      </a:lnTo>
                      <a:lnTo>
                        <a:pt x="93" y="120"/>
                      </a:lnTo>
                      <a:lnTo>
                        <a:pt x="100" y="113"/>
                      </a:lnTo>
                      <a:lnTo>
                        <a:pt x="100" y="78"/>
                      </a:lnTo>
                      <a:lnTo>
                        <a:pt x="107" y="71"/>
                      </a:lnTo>
                      <a:lnTo>
                        <a:pt x="107" y="42"/>
                      </a:lnTo>
                      <a:lnTo>
                        <a:pt x="114" y="35"/>
                      </a:lnTo>
                      <a:lnTo>
                        <a:pt x="114" y="21"/>
                      </a:lnTo>
                      <a:lnTo>
                        <a:pt x="128" y="7"/>
                      </a:lnTo>
                      <a:lnTo>
                        <a:pt x="128" y="0"/>
                      </a:lnTo>
                      <a:lnTo>
                        <a:pt x="135" y="0"/>
                      </a:lnTo>
                      <a:lnTo>
                        <a:pt x="142" y="7"/>
                      </a:lnTo>
                      <a:lnTo>
                        <a:pt x="156" y="21"/>
                      </a:lnTo>
                      <a:lnTo>
                        <a:pt x="156" y="42"/>
                      </a:lnTo>
                      <a:lnTo>
                        <a:pt x="163" y="49"/>
                      </a:lnTo>
                      <a:lnTo>
                        <a:pt x="163" y="71"/>
                      </a:lnTo>
                      <a:lnTo>
                        <a:pt x="170" y="78"/>
                      </a:lnTo>
                      <a:lnTo>
                        <a:pt x="170" y="113"/>
                      </a:lnTo>
                      <a:lnTo>
                        <a:pt x="178" y="120"/>
                      </a:lnTo>
                      <a:lnTo>
                        <a:pt x="178" y="156"/>
                      </a:lnTo>
                      <a:lnTo>
                        <a:pt x="185" y="163"/>
                      </a:lnTo>
                      <a:lnTo>
                        <a:pt x="185" y="205"/>
                      </a:lnTo>
                      <a:lnTo>
                        <a:pt x="192" y="212"/>
                      </a:lnTo>
                      <a:lnTo>
                        <a:pt x="192" y="262"/>
                      </a:lnTo>
                      <a:lnTo>
                        <a:pt x="199" y="276"/>
                      </a:lnTo>
                      <a:lnTo>
                        <a:pt x="199" y="326"/>
                      </a:lnTo>
                      <a:lnTo>
                        <a:pt x="206" y="340"/>
                      </a:lnTo>
                      <a:lnTo>
                        <a:pt x="206" y="397"/>
                      </a:lnTo>
                      <a:lnTo>
                        <a:pt x="213" y="411"/>
                      </a:lnTo>
                      <a:lnTo>
                        <a:pt x="213" y="474"/>
                      </a:lnTo>
                      <a:lnTo>
                        <a:pt x="220" y="482"/>
                      </a:lnTo>
                      <a:lnTo>
                        <a:pt x="220" y="560"/>
                      </a:lnTo>
                      <a:lnTo>
                        <a:pt x="227" y="574"/>
                      </a:lnTo>
                      <a:lnTo>
                        <a:pt x="227" y="645"/>
                      </a:lnTo>
                      <a:lnTo>
                        <a:pt x="234" y="659"/>
                      </a:lnTo>
                      <a:lnTo>
                        <a:pt x="234" y="737"/>
                      </a:lnTo>
                      <a:lnTo>
                        <a:pt x="241" y="744"/>
                      </a:lnTo>
                      <a:lnTo>
                        <a:pt x="241" y="822"/>
                      </a:lnTo>
                      <a:lnTo>
                        <a:pt x="248" y="836"/>
                      </a:lnTo>
                      <a:lnTo>
                        <a:pt x="248" y="921"/>
                      </a:lnTo>
                      <a:lnTo>
                        <a:pt x="256" y="928"/>
                      </a:lnTo>
                      <a:lnTo>
                        <a:pt x="256" y="1013"/>
                      </a:lnTo>
                      <a:lnTo>
                        <a:pt x="263" y="1027"/>
                      </a:lnTo>
                      <a:lnTo>
                        <a:pt x="263" y="1112"/>
                      </a:lnTo>
                      <a:lnTo>
                        <a:pt x="270" y="1119"/>
                      </a:lnTo>
                      <a:lnTo>
                        <a:pt x="270" y="1204"/>
                      </a:lnTo>
                      <a:lnTo>
                        <a:pt x="277" y="1218"/>
                      </a:lnTo>
                      <a:lnTo>
                        <a:pt x="277" y="1304"/>
                      </a:lnTo>
                      <a:lnTo>
                        <a:pt x="284" y="1318"/>
                      </a:lnTo>
                      <a:lnTo>
                        <a:pt x="284" y="1396"/>
                      </a:lnTo>
                      <a:lnTo>
                        <a:pt x="291" y="1410"/>
                      </a:lnTo>
                      <a:lnTo>
                        <a:pt x="291" y="1495"/>
                      </a:lnTo>
                      <a:lnTo>
                        <a:pt x="298" y="1509"/>
                      </a:lnTo>
                      <a:lnTo>
                        <a:pt x="298" y="1587"/>
                      </a:lnTo>
                      <a:lnTo>
                        <a:pt x="305" y="1601"/>
                      </a:lnTo>
                      <a:lnTo>
                        <a:pt x="305" y="1679"/>
                      </a:lnTo>
                      <a:lnTo>
                        <a:pt x="312" y="1686"/>
                      </a:lnTo>
                      <a:lnTo>
                        <a:pt x="312" y="1764"/>
                      </a:lnTo>
                      <a:lnTo>
                        <a:pt x="319" y="1778"/>
                      </a:lnTo>
                      <a:lnTo>
                        <a:pt x="319" y="1849"/>
                      </a:lnTo>
                      <a:lnTo>
                        <a:pt x="326" y="1863"/>
                      </a:lnTo>
                      <a:lnTo>
                        <a:pt x="326" y="1941"/>
                      </a:lnTo>
                      <a:lnTo>
                        <a:pt x="334" y="1948"/>
                      </a:lnTo>
                      <a:lnTo>
                        <a:pt x="334" y="2012"/>
                      </a:lnTo>
                      <a:lnTo>
                        <a:pt x="341" y="2026"/>
                      </a:lnTo>
                      <a:lnTo>
                        <a:pt x="341" y="2083"/>
                      </a:lnTo>
                      <a:lnTo>
                        <a:pt x="348" y="2090"/>
                      </a:lnTo>
                      <a:lnTo>
                        <a:pt x="348" y="2147"/>
                      </a:lnTo>
                      <a:lnTo>
                        <a:pt x="355" y="2154"/>
                      </a:lnTo>
                      <a:lnTo>
                        <a:pt x="355" y="2203"/>
                      </a:lnTo>
                      <a:lnTo>
                        <a:pt x="362" y="2210"/>
                      </a:lnTo>
                      <a:lnTo>
                        <a:pt x="362" y="2260"/>
                      </a:lnTo>
                      <a:lnTo>
                        <a:pt x="369" y="2267"/>
                      </a:lnTo>
                      <a:lnTo>
                        <a:pt x="369" y="2303"/>
                      </a:lnTo>
                      <a:lnTo>
                        <a:pt x="376" y="2310"/>
                      </a:lnTo>
                      <a:lnTo>
                        <a:pt x="376" y="2338"/>
                      </a:lnTo>
                      <a:lnTo>
                        <a:pt x="383" y="2345"/>
                      </a:lnTo>
                      <a:lnTo>
                        <a:pt x="383" y="2373"/>
                      </a:lnTo>
                      <a:lnTo>
                        <a:pt x="390" y="2381"/>
                      </a:lnTo>
                      <a:lnTo>
                        <a:pt x="390" y="2395"/>
                      </a:lnTo>
                      <a:lnTo>
                        <a:pt x="404" y="2409"/>
                      </a:lnTo>
                      <a:lnTo>
                        <a:pt x="404" y="2416"/>
                      </a:lnTo>
                      <a:lnTo>
                        <a:pt x="411" y="2416"/>
                      </a:lnTo>
                      <a:lnTo>
                        <a:pt x="419" y="2409"/>
                      </a:lnTo>
                      <a:lnTo>
                        <a:pt x="433" y="2395"/>
                      </a:lnTo>
                      <a:lnTo>
                        <a:pt x="433" y="2373"/>
                      </a:lnTo>
                      <a:lnTo>
                        <a:pt x="440" y="2366"/>
                      </a:lnTo>
                      <a:lnTo>
                        <a:pt x="440" y="2338"/>
                      </a:lnTo>
                      <a:lnTo>
                        <a:pt x="447" y="2331"/>
                      </a:lnTo>
                      <a:lnTo>
                        <a:pt x="447" y="2303"/>
                      </a:lnTo>
                      <a:lnTo>
                        <a:pt x="454" y="2296"/>
                      </a:lnTo>
                      <a:lnTo>
                        <a:pt x="454" y="2253"/>
                      </a:lnTo>
                      <a:lnTo>
                        <a:pt x="461" y="2246"/>
                      </a:lnTo>
                      <a:lnTo>
                        <a:pt x="461" y="2203"/>
                      </a:lnTo>
                      <a:lnTo>
                        <a:pt x="468" y="2196"/>
                      </a:lnTo>
                      <a:lnTo>
                        <a:pt x="468" y="2147"/>
                      </a:lnTo>
                      <a:lnTo>
                        <a:pt x="475" y="2140"/>
                      </a:lnTo>
                      <a:lnTo>
                        <a:pt x="475" y="2083"/>
                      </a:lnTo>
                      <a:lnTo>
                        <a:pt x="482" y="2069"/>
                      </a:lnTo>
                      <a:lnTo>
                        <a:pt x="482" y="2012"/>
                      </a:lnTo>
                      <a:lnTo>
                        <a:pt x="489" y="1998"/>
                      </a:lnTo>
                      <a:lnTo>
                        <a:pt x="489" y="1934"/>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87" name="Freeform 914"/>
                <p:cNvSpPr>
                  <a:spLocks/>
                </p:cNvSpPr>
                <p:nvPr/>
              </p:nvSpPr>
              <p:spPr bwMode="auto">
                <a:xfrm>
                  <a:off x="2093" y="1003"/>
                  <a:ext cx="497" cy="2416"/>
                </a:xfrm>
                <a:custGeom>
                  <a:avLst/>
                  <a:gdLst>
                    <a:gd name="T0" fmla="*/ 8 w 497"/>
                    <a:gd name="T1" fmla="*/ 1856 h 2416"/>
                    <a:gd name="T2" fmla="*/ 22 w 497"/>
                    <a:gd name="T3" fmla="*/ 1757 h 2416"/>
                    <a:gd name="T4" fmla="*/ 29 w 497"/>
                    <a:gd name="T5" fmla="*/ 1594 h 2416"/>
                    <a:gd name="T6" fmla="*/ 43 w 497"/>
                    <a:gd name="T7" fmla="*/ 1488 h 2416"/>
                    <a:gd name="T8" fmla="*/ 50 w 497"/>
                    <a:gd name="T9" fmla="*/ 1311 h 2416"/>
                    <a:gd name="T10" fmla="*/ 64 w 497"/>
                    <a:gd name="T11" fmla="*/ 1190 h 2416"/>
                    <a:gd name="T12" fmla="*/ 71 w 497"/>
                    <a:gd name="T13" fmla="*/ 1006 h 2416"/>
                    <a:gd name="T14" fmla="*/ 85 w 497"/>
                    <a:gd name="T15" fmla="*/ 900 h 2416"/>
                    <a:gd name="T16" fmla="*/ 93 w 497"/>
                    <a:gd name="T17" fmla="*/ 730 h 2416"/>
                    <a:gd name="T18" fmla="*/ 107 w 497"/>
                    <a:gd name="T19" fmla="*/ 630 h 2416"/>
                    <a:gd name="T20" fmla="*/ 114 w 497"/>
                    <a:gd name="T21" fmla="*/ 474 h 2416"/>
                    <a:gd name="T22" fmla="*/ 128 w 497"/>
                    <a:gd name="T23" fmla="*/ 397 h 2416"/>
                    <a:gd name="T24" fmla="*/ 135 w 497"/>
                    <a:gd name="T25" fmla="*/ 269 h 2416"/>
                    <a:gd name="T26" fmla="*/ 149 w 497"/>
                    <a:gd name="T27" fmla="*/ 205 h 2416"/>
                    <a:gd name="T28" fmla="*/ 156 w 497"/>
                    <a:gd name="T29" fmla="*/ 113 h 2416"/>
                    <a:gd name="T30" fmla="*/ 171 w 497"/>
                    <a:gd name="T31" fmla="*/ 71 h 2416"/>
                    <a:gd name="T32" fmla="*/ 178 w 497"/>
                    <a:gd name="T33" fmla="*/ 21 h 2416"/>
                    <a:gd name="T34" fmla="*/ 199 w 497"/>
                    <a:gd name="T35" fmla="*/ 0 h 2416"/>
                    <a:gd name="T36" fmla="*/ 220 w 497"/>
                    <a:gd name="T37" fmla="*/ 42 h 2416"/>
                    <a:gd name="T38" fmla="*/ 234 w 497"/>
                    <a:gd name="T39" fmla="*/ 85 h 2416"/>
                    <a:gd name="T40" fmla="*/ 241 w 497"/>
                    <a:gd name="T41" fmla="*/ 163 h 2416"/>
                    <a:gd name="T42" fmla="*/ 256 w 497"/>
                    <a:gd name="T43" fmla="*/ 219 h 2416"/>
                    <a:gd name="T44" fmla="*/ 263 w 497"/>
                    <a:gd name="T45" fmla="*/ 333 h 2416"/>
                    <a:gd name="T46" fmla="*/ 277 w 497"/>
                    <a:gd name="T47" fmla="*/ 411 h 2416"/>
                    <a:gd name="T48" fmla="*/ 284 w 497"/>
                    <a:gd name="T49" fmla="*/ 567 h 2416"/>
                    <a:gd name="T50" fmla="*/ 298 w 497"/>
                    <a:gd name="T51" fmla="*/ 666 h 2416"/>
                    <a:gd name="T52" fmla="*/ 305 w 497"/>
                    <a:gd name="T53" fmla="*/ 836 h 2416"/>
                    <a:gd name="T54" fmla="*/ 319 w 497"/>
                    <a:gd name="T55" fmla="*/ 935 h 2416"/>
                    <a:gd name="T56" fmla="*/ 326 w 497"/>
                    <a:gd name="T57" fmla="*/ 1119 h 2416"/>
                    <a:gd name="T58" fmla="*/ 341 w 497"/>
                    <a:gd name="T59" fmla="*/ 1226 h 2416"/>
                    <a:gd name="T60" fmla="*/ 348 w 497"/>
                    <a:gd name="T61" fmla="*/ 1410 h 2416"/>
                    <a:gd name="T62" fmla="*/ 362 w 497"/>
                    <a:gd name="T63" fmla="*/ 1516 h 2416"/>
                    <a:gd name="T64" fmla="*/ 369 w 497"/>
                    <a:gd name="T65" fmla="*/ 1686 h 2416"/>
                    <a:gd name="T66" fmla="*/ 383 w 497"/>
                    <a:gd name="T67" fmla="*/ 1785 h 2416"/>
                    <a:gd name="T68" fmla="*/ 390 w 497"/>
                    <a:gd name="T69" fmla="*/ 1948 h 2416"/>
                    <a:gd name="T70" fmla="*/ 404 w 497"/>
                    <a:gd name="T71" fmla="*/ 2026 h 2416"/>
                    <a:gd name="T72" fmla="*/ 412 w 497"/>
                    <a:gd name="T73" fmla="*/ 2154 h 2416"/>
                    <a:gd name="T74" fmla="*/ 426 w 497"/>
                    <a:gd name="T75" fmla="*/ 2218 h 2416"/>
                    <a:gd name="T76" fmla="*/ 433 w 497"/>
                    <a:gd name="T77" fmla="*/ 2310 h 2416"/>
                    <a:gd name="T78" fmla="*/ 447 w 497"/>
                    <a:gd name="T79" fmla="*/ 2352 h 2416"/>
                    <a:gd name="T80" fmla="*/ 454 w 497"/>
                    <a:gd name="T81" fmla="*/ 2395 h 2416"/>
                    <a:gd name="T82" fmla="*/ 475 w 497"/>
                    <a:gd name="T83" fmla="*/ 2416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7"/>
                    <a:gd name="T127" fmla="*/ 0 h 2416"/>
                    <a:gd name="T128" fmla="*/ 497 w 497"/>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7" h="2416">
                      <a:moveTo>
                        <a:pt x="0" y="1934"/>
                      </a:moveTo>
                      <a:lnTo>
                        <a:pt x="8" y="1927"/>
                      </a:lnTo>
                      <a:lnTo>
                        <a:pt x="8" y="1856"/>
                      </a:lnTo>
                      <a:lnTo>
                        <a:pt x="15" y="1842"/>
                      </a:lnTo>
                      <a:lnTo>
                        <a:pt x="15" y="1771"/>
                      </a:lnTo>
                      <a:lnTo>
                        <a:pt x="22" y="1757"/>
                      </a:lnTo>
                      <a:lnTo>
                        <a:pt x="22" y="1686"/>
                      </a:lnTo>
                      <a:lnTo>
                        <a:pt x="29" y="1672"/>
                      </a:lnTo>
                      <a:lnTo>
                        <a:pt x="29" y="1594"/>
                      </a:lnTo>
                      <a:lnTo>
                        <a:pt x="36" y="1580"/>
                      </a:lnTo>
                      <a:lnTo>
                        <a:pt x="36" y="1502"/>
                      </a:lnTo>
                      <a:lnTo>
                        <a:pt x="43" y="1488"/>
                      </a:lnTo>
                      <a:lnTo>
                        <a:pt x="43" y="1403"/>
                      </a:lnTo>
                      <a:lnTo>
                        <a:pt x="50" y="1396"/>
                      </a:lnTo>
                      <a:lnTo>
                        <a:pt x="50" y="1311"/>
                      </a:lnTo>
                      <a:lnTo>
                        <a:pt x="57" y="1296"/>
                      </a:lnTo>
                      <a:lnTo>
                        <a:pt x="57" y="1197"/>
                      </a:lnTo>
                      <a:lnTo>
                        <a:pt x="64" y="1190"/>
                      </a:lnTo>
                      <a:lnTo>
                        <a:pt x="64" y="1105"/>
                      </a:lnTo>
                      <a:lnTo>
                        <a:pt x="71" y="1091"/>
                      </a:lnTo>
                      <a:lnTo>
                        <a:pt x="71" y="1006"/>
                      </a:lnTo>
                      <a:lnTo>
                        <a:pt x="78" y="992"/>
                      </a:lnTo>
                      <a:lnTo>
                        <a:pt x="78" y="914"/>
                      </a:lnTo>
                      <a:lnTo>
                        <a:pt x="85" y="900"/>
                      </a:lnTo>
                      <a:lnTo>
                        <a:pt x="85" y="822"/>
                      </a:lnTo>
                      <a:lnTo>
                        <a:pt x="93" y="808"/>
                      </a:lnTo>
                      <a:lnTo>
                        <a:pt x="93" y="730"/>
                      </a:lnTo>
                      <a:lnTo>
                        <a:pt x="100" y="715"/>
                      </a:lnTo>
                      <a:lnTo>
                        <a:pt x="100" y="645"/>
                      </a:lnTo>
                      <a:lnTo>
                        <a:pt x="107" y="630"/>
                      </a:lnTo>
                      <a:lnTo>
                        <a:pt x="107" y="560"/>
                      </a:lnTo>
                      <a:lnTo>
                        <a:pt x="114" y="545"/>
                      </a:lnTo>
                      <a:lnTo>
                        <a:pt x="114" y="474"/>
                      </a:lnTo>
                      <a:lnTo>
                        <a:pt x="121" y="467"/>
                      </a:lnTo>
                      <a:lnTo>
                        <a:pt x="121" y="404"/>
                      </a:lnTo>
                      <a:lnTo>
                        <a:pt x="128" y="397"/>
                      </a:lnTo>
                      <a:lnTo>
                        <a:pt x="128" y="333"/>
                      </a:lnTo>
                      <a:lnTo>
                        <a:pt x="135" y="326"/>
                      </a:lnTo>
                      <a:lnTo>
                        <a:pt x="135" y="269"/>
                      </a:lnTo>
                      <a:lnTo>
                        <a:pt x="142" y="262"/>
                      </a:lnTo>
                      <a:lnTo>
                        <a:pt x="142" y="212"/>
                      </a:lnTo>
                      <a:lnTo>
                        <a:pt x="149" y="205"/>
                      </a:lnTo>
                      <a:lnTo>
                        <a:pt x="149" y="156"/>
                      </a:lnTo>
                      <a:lnTo>
                        <a:pt x="156" y="149"/>
                      </a:lnTo>
                      <a:lnTo>
                        <a:pt x="156" y="113"/>
                      </a:lnTo>
                      <a:lnTo>
                        <a:pt x="163" y="106"/>
                      </a:lnTo>
                      <a:lnTo>
                        <a:pt x="163" y="78"/>
                      </a:lnTo>
                      <a:lnTo>
                        <a:pt x="171" y="71"/>
                      </a:lnTo>
                      <a:lnTo>
                        <a:pt x="171" y="42"/>
                      </a:lnTo>
                      <a:lnTo>
                        <a:pt x="178" y="35"/>
                      </a:lnTo>
                      <a:lnTo>
                        <a:pt x="178" y="21"/>
                      </a:lnTo>
                      <a:lnTo>
                        <a:pt x="185" y="14"/>
                      </a:lnTo>
                      <a:lnTo>
                        <a:pt x="185" y="7"/>
                      </a:lnTo>
                      <a:lnTo>
                        <a:pt x="199" y="0"/>
                      </a:lnTo>
                      <a:lnTo>
                        <a:pt x="206" y="7"/>
                      </a:lnTo>
                      <a:lnTo>
                        <a:pt x="220" y="21"/>
                      </a:lnTo>
                      <a:lnTo>
                        <a:pt x="220" y="42"/>
                      </a:lnTo>
                      <a:lnTo>
                        <a:pt x="227" y="49"/>
                      </a:lnTo>
                      <a:lnTo>
                        <a:pt x="227" y="78"/>
                      </a:lnTo>
                      <a:lnTo>
                        <a:pt x="234" y="85"/>
                      </a:lnTo>
                      <a:lnTo>
                        <a:pt x="234" y="113"/>
                      </a:lnTo>
                      <a:lnTo>
                        <a:pt x="241" y="120"/>
                      </a:lnTo>
                      <a:lnTo>
                        <a:pt x="241" y="163"/>
                      </a:lnTo>
                      <a:lnTo>
                        <a:pt x="248" y="170"/>
                      </a:lnTo>
                      <a:lnTo>
                        <a:pt x="248" y="212"/>
                      </a:lnTo>
                      <a:lnTo>
                        <a:pt x="256" y="219"/>
                      </a:lnTo>
                      <a:lnTo>
                        <a:pt x="256" y="269"/>
                      </a:lnTo>
                      <a:lnTo>
                        <a:pt x="263" y="276"/>
                      </a:lnTo>
                      <a:lnTo>
                        <a:pt x="263" y="333"/>
                      </a:lnTo>
                      <a:lnTo>
                        <a:pt x="270" y="340"/>
                      </a:lnTo>
                      <a:lnTo>
                        <a:pt x="270" y="404"/>
                      </a:lnTo>
                      <a:lnTo>
                        <a:pt x="277" y="411"/>
                      </a:lnTo>
                      <a:lnTo>
                        <a:pt x="277" y="489"/>
                      </a:lnTo>
                      <a:lnTo>
                        <a:pt x="284" y="496"/>
                      </a:lnTo>
                      <a:lnTo>
                        <a:pt x="284" y="567"/>
                      </a:lnTo>
                      <a:lnTo>
                        <a:pt x="291" y="581"/>
                      </a:lnTo>
                      <a:lnTo>
                        <a:pt x="291" y="652"/>
                      </a:lnTo>
                      <a:lnTo>
                        <a:pt x="298" y="666"/>
                      </a:lnTo>
                      <a:lnTo>
                        <a:pt x="298" y="744"/>
                      </a:lnTo>
                      <a:lnTo>
                        <a:pt x="305" y="751"/>
                      </a:lnTo>
                      <a:lnTo>
                        <a:pt x="305" y="836"/>
                      </a:lnTo>
                      <a:lnTo>
                        <a:pt x="312" y="843"/>
                      </a:lnTo>
                      <a:lnTo>
                        <a:pt x="312" y="928"/>
                      </a:lnTo>
                      <a:lnTo>
                        <a:pt x="319" y="935"/>
                      </a:lnTo>
                      <a:lnTo>
                        <a:pt x="319" y="1020"/>
                      </a:lnTo>
                      <a:lnTo>
                        <a:pt x="326" y="1034"/>
                      </a:lnTo>
                      <a:lnTo>
                        <a:pt x="326" y="1119"/>
                      </a:lnTo>
                      <a:lnTo>
                        <a:pt x="334" y="1126"/>
                      </a:lnTo>
                      <a:lnTo>
                        <a:pt x="334" y="1211"/>
                      </a:lnTo>
                      <a:lnTo>
                        <a:pt x="341" y="1226"/>
                      </a:lnTo>
                      <a:lnTo>
                        <a:pt x="341" y="1311"/>
                      </a:lnTo>
                      <a:lnTo>
                        <a:pt x="348" y="1325"/>
                      </a:lnTo>
                      <a:lnTo>
                        <a:pt x="348" y="1410"/>
                      </a:lnTo>
                      <a:lnTo>
                        <a:pt x="355" y="1417"/>
                      </a:lnTo>
                      <a:lnTo>
                        <a:pt x="355" y="1502"/>
                      </a:lnTo>
                      <a:lnTo>
                        <a:pt x="362" y="1516"/>
                      </a:lnTo>
                      <a:lnTo>
                        <a:pt x="362" y="1594"/>
                      </a:lnTo>
                      <a:lnTo>
                        <a:pt x="369" y="1608"/>
                      </a:lnTo>
                      <a:lnTo>
                        <a:pt x="369" y="1686"/>
                      </a:lnTo>
                      <a:lnTo>
                        <a:pt x="376" y="1693"/>
                      </a:lnTo>
                      <a:lnTo>
                        <a:pt x="376" y="1771"/>
                      </a:lnTo>
                      <a:lnTo>
                        <a:pt x="383" y="1785"/>
                      </a:lnTo>
                      <a:lnTo>
                        <a:pt x="383" y="1856"/>
                      </a:lnTo>
                      <a:lnTo>
                        <a:pt x="390" y="1870"/>
                      </a:lnTo>
                      <a:lnTo>
                        <a:pt x="390" y="1948"/>
                      </a:lnTo>
                      <a:lnTo>
                        <a:pt x="397" y="1955"/>
                      </a:lnTo>
                      <a:lnTo>
                        <a:pt x="397" y="2019"/>
                      </a:lnTo>
                      <a:lnTo>
                        <a:pt x="404" y="2026"/>
                      </a:lnTo>
                      <a:lnTo>
                        <a:pt x="404" y="2090"/>
                      </a:lnTo>
                      <a:lnTo>
                        <a:pt x="412" y="2097"/>
                      </a:lnTo>
                      <a:lnTo>
                        <a:pt x="412" y="2154"/>
                      </a:lnTo>
                      <a:lnTo>
                        <a:pt x="419" y="2161"/>
                      </a:lnTo>
                      <a:lnTo>
                        <a:pt x="419" y="2210"/>
                      </a:lnTo>
                      <a:lnTo>
                        <a:pt x="426" y="2218"/>
                      </a:lnTo>
                      <a:lnTo>
                        <a:pt x="426" y="2260"/>
                      </a:lnTo>
                      <a:lnTo>
                        <a:pt x="433" y="2267"/>
                      </a:lnTo>
                      <a:lnTo>
                        <a:pt x="433" y="2310"/>
                      </a:lnTo>
                      <a:lnTo>
                        <a:pt x="440" y="2317"/>
                      </a:lnTo>
                      <a:lnTo>
                        <a:pt x="440" y="2345"/>
                      </a:lnTo>
                      <a:lnTo>
                        <a:pt x="447" y="2352"/>
                      </a:lnTo>
                      <a:lnTo>
                        <a:pt x="447" y="2373"/>
                      </a:lnTo>
                      <a:lnTo>
                        <a:pt x="454" y="2381"/>
                      </a:lnTo>
                      <a:lnTo>
                        <a:pt x="454" y="2395"/>
                      </a:lnTo>
                      <a:lnTo>
                        <a:pt x="461" y="2402"/>
                      </a:lnTo>
                      <a:lnTo>
                        <a:pt x="461" y="2409"/>
                      </a:lnTo>
                      <a:lnTo>
                        <a:pt x="475" y="2416"/>
                      </a:lnTo>
                      <a:lnTo>
                        <a:pt x="482" y="2409"/>
                      </a:lnTo>
                      <a:lnTo>
                        <a:pt x="497" y="2395"/>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88" name="Freeform 915"/>
                <p:cNvSpPr>
                  <a:spLocks/>
                </p:cNvSpPr>
                <p:nvPr/>
              </p:nvSpPr>
              <p:spPr bwMode="auto">
                <a:xfrm>
                  <a:off x="2590" y="1003"/>
                  <a:ext cx="460" cy="2395"/>
                </a:xfrm>
                <a:custGeom>
                  <a:avLst/>
                  <a:gdLst>
                    <a:gd name="T0" fmla="*/ 7 w 460"/>
                    <a:gd name="T1" fmla="*/ 2359 h 2395"/>
                    <a:gd name="T2" fmla="*/ 14 w 460"/>
                    <a:gd name="T3" fmla="*/ 2296 h 2395"/>
                    <a:gd name="T4" fmla="*/ 28 w 460"/>
                    <a:gd name="T5" fmla="*/ 2246 h 2395"/>
                    <a:gd name="T6" fmla="*/ 35 w 460"/>
                    <a:gd name="T7" fmla="*/ 2140 h 2395"/>
                    <a:gd name="T8" fmla="*/ 49 w 460"/>
                    <a:gd name="T9" fmla="*/ 2069 h 2395"/>
                    <a:gd name="T10" fmla="*/ 56 w 460"/>
                    <a:gd name="T11" fmla="*/ 1927 h 2395"/>
                    <a:gd name="T12" fmla="*/ 70 w 460"/>
                    <a:gd name="T13" fmla="*/ 1835 h 2395"/>
                    <a:gd name="T14" fmla="*/ 78 w 460"/>
                    <a:gd name="T15" fmla="*/ 1679 h 2395"/>
                    <a:gd name="T16" fmla="*/ 92 w 460"/>
                    <a:gd name="T17" fmla="*/ 1573 h 2395"/>
                    <a:gd name="T18" fmla="*/ 99 w 460"/>
                    <a:gd name="T19" fmla="*/ 1396 h 2395"/>
                    <a:gd name="T20" fmla="*/ 113 w 460"/>
                    <a:gd name="T21" fmla="*/ 1289 h 2395"/>
                    <a:gd name="T22" fmla="*/ 120 w 460"/>
                    <a:gd name="T23" fmla="*/ 1098 h 2395"/>
                    <a:gd name="T24" fmla="*/ 134 w 460"/>
                    <a:gd name="T25" fmla="*/ 985 h 2395"/>
                    <a:gd name="T26" fmla="*/ 141 w 460"/>
                    <a:gd name="T27" fmla="*/ 815 h 2395"/>
                    <a:gd name="T28" fmla="*/ 155 w 460"/>
                    <a:gd name="T29" fmla="*/ 708 h 2395"/>
                    <a:gd name="T30" fmla="*/ 163 w 460"/>
                    <a:gd name="T31" fmla="*/ 552 h 2395"/>
                    <a:gd name="T32" fmla="*/ 177 w 460"/>
                    <a:gd name="T33" fmla="*/ 460 h 2395"/>
                    <a:gd name="T34" fmla="*/ 184 w 460"/>
                    <a:gd name="T35" fmla="*/ 326 h 2395"/>
                    <a:gd name="T36" fmla="*/ 198 w 460"/>
                    <a:gd name="T37" fmla="*/ 255 h 2395"/>
                    <a:gd name="T38" fmla="*/ 205 w 460"/>
                    <a:gd name="T39" fmla="*/ 156 h 2395"/>
                    <a:gd name="T40" fmla="*/ 219 w 460"/>
                    <a:gd name="T41" fmla="*/ 106 h 2395"/>
                    <a:gd name="T42" fmla="*/ 226 w 460"/>
                    <a:gd name="T43" fmla="*/ 42 h 2395"/>
                    <a:gd name="T44" fmla="*/ 248 w 460"/>
                    <a:gd name="T45" fmla="*/ 0 h 2395"/>
                    <a:gd name="T46" fmla="*/ 255 w 460"/>
                    <a:gd name="T47" fmla="*/ 0 h 2395"/>
                    <a:gd name="T48" fmla="*/ 269 w 460"/>
                    <a:gd name="T49" fmla="*/ 21 h 2395"/>
                    <a:gd name="T50" fmla="*/ 283 w 460"/>
                    <a:gd name="T51" fmla="*/ 56 h 2395"/>
                    <a:gd name="T52" fmla="*/ 290 w 460"/>
                    <a:gd name="T53" fmla="*/ 120 h 2395"/>
                    <a:gd name="T54" fmla="*/ 304 w 460"/>
                    <a:gd name="T55" fmla="*/ 170 h 2395"/>
                    <a:gd name="T56" fmla="*/ 311 w 460"/>
                    <a:gd name="T57" fmla="*/ 276 h 2395"/>
                    <a:gd name="T58" fmla="*/ 326 w 460"/>
                    <a:gd name="T59" fmla="*/ 347 h 2395"/>
                    <a:gd name="T60" fmla="*/ 333 w 460"/>
                    <a:gd name="T61" fmla="*/ 496 h 2395"/>
                    <a:gd name="T62" fmla="*/ 347 w 460"/>
                    <a:gd name="T63" fmla="*/ 588 h 2395"/>
                    <a:gd name="T64" fmla="*/ 354 w 460"/>
                    <a:gd name="T65" fmla="*/ 751 h 2395"/>
                    <a:gd name="T66" fmla="*/ 368 w 460"/>
                    <a:gd name="T67" fmla="*/ 850 h 2395"/>
                    <a:gd name="T68" fmla="*/ 375 w 460"/>
                    <a:gd name="T69" fmla="*/ 1027 h 2395"/>
                    <a:gd name="T70" fmla="*/ 389 w 460"/>
                    <a:gd name="T71" fmla="*/ 1141 h 2395"/>
                    <a:gd name="T72" fmla="*/ 396 w 460"/>
                    <a:gd name="T73" fmla="*/ 1318 h 2395"/>
                    <a:gd name="T74" fmla="*/ 411 w 460"/>
                    <a:gd name="T75" fmla="*/ 1424 h 2395"/>
                    <a:gd name="T76" fmla="*/ 418 w 460"/>
                    <a:gd name="T77" fmla="*/ 1601 h 2395"/>
                    <a:gd name="T78" fmla="*/ 432 w 460"/>
                    <a:gd name="T79" fmla="*/ 1707 h 2395"/>
                    <a:gd name="T80" fmla="*/ 439 w 460"/>
                    <a:gd name="T81" fmla="*/ 1877 h 2395"/>
                    <a:gd name="T82" fmla="*/ 453 w 460"/>
                    <a:gd name="T83" fmla="*/ 1962 h 239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0"/>
                    <a:gd name="T127" fmla="*/ 0 h 2395"/>
                    <a:gd name="T128" fmla="*/ 460 w 460"/>
                    <a:gd name="T129" fmla="*/ 2395 h 239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0" h="2395">
                      <a:moveTo>
                        <a:pt x="0" y="2395"/>
                      </a:moveTo>
                      <a:lnTo>
                        <a:pt x="0" y="2366"/>
                      </a:lnTo>
                      <a:lnTo>
                        <a:pt x="7" y="2359"/>
                      </a:lnTo>
                      <a:lnTo>
                        <a:pt x="7" y="2338"/>
                      </a:lnTo>
                      <a:lnTo>
                        <a:pt x="14" y="2331"/>
                      </a:lnTo>
                      <a:lnTo>
                        <a:pt x="14" y="2296"/>
                      </a:lnTo>
                      <a:lnTo>
                        <a:pt x="21" y="2288"/>
                      </a:lnTo>
                      <a:lnTo>
                        <a:pt x="21" y="2253"/>
                      </a:lnTo>
                      <a:lnTo>
                        <a:pt x="28" y="2246"/>
                      </a:lnTo>
                      <a:lnTo>
                        <a:pt x="28" y="2196"/>
                      </a:lnTo>
                      <a:lnTo>
                        <a:pt x="35" y="2189"/>
                      </a:lnTo>
                      <a:lnTo>
                        <a:pt x="35" y="2140"/>
                      </a:lnTo>
                      <a:lnTo>
                        <a:pt x="42" y="2133"/>
                      </a:lnTo>
                      <a:lnTo>
                        <a:pt x="42" y="2076"/>
                      </a:lnTo>
                      <a:lnTo>
                        <a:pt x="49" y="2069"/>
                      </a:lnTo>
                      <a:lnTo>
                        <a:pt x="49" y="2005"/>
                      </a:lnTo>
                      <a:lnTo>
                        <a:pt x="56" y="1991"/>
                      </a:lnTo>
                      <a:lnTo>
                        <a:pt x="56" y="1927"/>
                      </a:lnTo>
                      <a:lnTo>
                        <a:pt x="63" y="1920"/>
                      </a:lnTo>
                      <a:lnTo>
                        <a:pt x="63" y="1849"/>
                      </a:lnTo>
                      <a:lnTo>
                        <a:pt x="70" y="1835"/>
                      </a:lnTo>
                      <a:lnTo>
                        <a:pt x="70" y="1764"/>
                      </a:lnTo>
                      <a:lnTo>
                        <a:pt x="78" y="1750"/>
                      </a:lnTo>
                      <a:lnTo>
                        <a:pt x="78" y="1679"/>
                      </a:lnTo>
                      <a:lnTo>
                        <a:pt x="85" y="1665"/>
                      </a:lnTo>
                      <a:lnTo>
                        <a:pt x="85" y="1587"/>
                      </a:lnTo>
                      <a:lnTo>
                        <a:pt x="92" y="1573"/>
                      </a:lnTo>
                      <a:lnTo>
                        <a:pt x="92" y="1495"/>
                      </a:lnTo>
                      <a:lnTo>
                        <a:pt x="99" y="1481"/>
                      </a:lnTo>
                      <a:lnTo>
                        <a:pt x="99" y="1396"/>
                      </a:lnTo>
                      <a:lnTo>
                        <a:pt x="106" y="1381"/>
                      </a:lnTo>
                      <a:lnTo>
                        <a:pt x="106" y="1304"/>
                      </a:lnTo>
                      <a:lnTo>
                        <a:pt x="113" y="1289"/>
                      </a:lnTo>
                      <a:lnTo>
                        <a:pt x="113" y="1190"/>
                      </a:lnTo>
                      <a:lnTo>
                        <a:pt x="120" y="1176"/>
                      </a:lnTo>
                      <a:lnTo>
                        <a:pt x="120" y="1098"/>
                      </a:lnTo>
                      <a:lnTo>
                        <a:pt x="127" y="1084"/>
                      </a:lnTo>
                      <a:lnTo>
                        <a:pt x="127" y="999"/>
                      </a:lnTo>
                      <a:lnTo>
                        <a:pt x="134" y="985"/>
                      </a:lnTo>
                      <a:lnTo>
                        <a:pt x="134" y="907"/>
                      </a:lnTo>
                      <a:lnTo>
                        <a:pt x="141" y="893"/>
                      </a:lnTo>
                      <a:lnTo>
                        <a:pt x="141" y="815"/>
                      </a:lnTo>
                      <a:lnTo>
                        <a:pt x="148" y="800"/>
                      </a:lnTo>
                      <a:lnTo>
                        <a:pt x="148" y="722"/>
                      </a:lnTo>
                      <a:lnTo>
                        <a:pt x="155" y="708"/>
                      </a:lnTo>
                      <a:lnTo>
                        <a:pt x="155" y="630"/>
                      </a:lnTo>
                      <a:lnTo>
                        <a:pt x="163" y="623"/>
                      </a:lnTo>
                      <a:lnTo>
                        <a:pt x="163" y="552"/>
                      </a:lnTo>
                      <a:lnTo>
                        <a:pt x="170" y="538"/>
                      </a:lnTo>
                      <a:lnTo>
                        <a:pt x="170" y="474"/>
                      </a:lnTo>
                      <a:lnTo>
                        <a:pt x="177" y="460"/>
                      </a:lnTo>
                      <a:lnTo>
                        <a:pt x="177" y="397"/>
                      </a:lnTo>
                      <a:lnTo>
                        <a:pt x="184" y="389"/>
                      </a:lnTo>
                      <a:lnTo>
                        <a:pt x="184" y="326"/>
                      </a:lnTo>
                      <a:lnTo>
                        <a:pt x="191" y="319"/>
                      </a:lnTo>
                      <a:lnTo>
                        <a:pt x="191" y="262"/>
                      </a:lnTo>
                      <a:lnTo>
                        <a:pt x="198" y="255"/>
                      </a:lnTo>
                      <a:lnTo>
                        <a:pt x="198" y="205"/>
                      </a:lnTo>
                      <a:lnTo>
                        <a:pt x="205" y="198"/>
                      </a:lnTo>
                      <a:lnTo>
                        <a:pt x="205" y="156"/>
                      </a:lnTo>
                      <a:lnTo>
                        <a:pt x="212" y="149"/>
                      </a:lnTo>
                      <a:lnTo>
                        <a:pt x="212" y="113"/>
                      </a:lnTo>
                      <a:lnTo>
                        <a:pt x="219" y="106"/>
                      </a:lnTo>
                      <a:lnTo>
                        <a:pt x="219" y="71"/>
                      </a:lnTo>
                      <a:lnTo>
                        <a:pt x="226" y="64"/>
                      </a:lnTo>
                      <a:lnTo>
                        <a:pt x="226" y="42"/>
                      </a:lnTo>
                      <a:lnTo>
                        <a:pt x="233" y="35"/>
                      </a:lnTo>
                      <a:lnTo>
                        <a:pt x="233" y="14"/>
                      </a:lnTo>
                      <a:lnTo>
                        <a:pt x="248" y="0"/>
                      </a:lnTo>
                      <a:lnTo>
                        <a:pt x="241" y="0"/>
                      </a:lnTo>
                      <a:lnTo>
                        <a:pt x="248" y="0"/>
                      </a:lnTo>
                      <a:lnTo>
                        <a:pt x="255" y="0"/>
                      </a:lnTo>
                      <a:lnTo>
                        <a:pt x="262" y="7"/>
                      </a:lnTo>
                      <a:lnTo>
                        <a:pt x="269" y="14"/>
                      </a:lnTo>
                      <a:lnTo>
                        <a:pt x="269" y="21"/>
                      </a:lnTo>
                      <a:lnTo>
                        <a:pt x="276" y="28"/>
                      </a:lnTo>
                      <a:lnTo>
                        <a:pt x="276" y="49"/>
                      </a:lnTo>
                      <a:lnTo>
                        <a:pt x="283" y="56"/>
                      </a:lnTo>
                      <a:lnTo>
                        <a:pt x="283" y="78"/>
                      </a:lnTo>
                      <a:lnTo>
                        <a:pt x="290" y="85"/>
                      </a:lnTo>
                      <a:lnTo>
                        <a:pt x="290" y="120"/>
                      </a:lnTo>
                      <a:lnTo>
                        <a:pt x="297" y="127"/>
                      </a:lnTo>
                      <a:lnTo>
                        <a:pt x="297" y="163"/>
                      </a:lnTo>
                      <a:lnTo>
                        <a:pt x="304" y="170"/>
                      </a:lnTo>
                      <a:lnTo>
                        <a:pt x="304" y="219"/>
                      </a:lnTo>
                      <a:lnTo>
                        <a:pt x="311" y="226"/>
                      </a:lnTo>
                      <a:lnTo>
                        <a:pt x="311" y="276"/>
                      </a:lnTo>
                      <a:lnTo>
                        <a:pt x="318" y="283"/>
                      </a:lnTo>
                      <a:lnTo>
                        <a:pt x="318" y="340"/>
                      </a:lnTo>
                      <a:lnTo>
                        <a:pt x="326" y="347"/>
                      </a:lnTo>
                      <a:lnTo>
                        <a:pt x="326" y="411"/>
                      </a:lnTo>
                      <a:lnTo>
                        <a:pt x="333" y="418"/>
                      </a:lnTo>
                      <a:lnTo>
                        <a:pt x="333" y="496"/>
                      </a:lnTo>
                      <a:lnTo>
                        <a:pt x="340" y="503"/>
                      </a:lnTo>
                      <a:lnTo>
                        <a:pt x="340" y="574"/>
                      </a:lnTo>
                      <a:lnTo>
                        <a:pt x="347" y="588"/>
                      </a:lnTo>
                      <a:lnTo>
                        <a:pt x="347" y="659"/>
                      </a:lnTo>
                      <a:lnTo>
                        <a:pt x="354" y="673"/>
                      </a:lnTo>
                      <a:lnTo>
                        <a:pt x="354" y="751"/>
                      </a:lnTo>
                      <a:lnTo>
                        <a:pt x="361" y="758"/>
                      </a:lnTo>
                      <a:lnTo>
                        <a:pt x="361" y="843"/>
                      </a:lnTo>
                      <a:lnTo>
                        <a:pt x="368" y="850"/>
                      </a:lnTo>
                      <a:lnTo>
                        <a:pt x="368" y="935"/>
                      </a:lnTo>
                      <a:lnTo>
                        <a:pt x="375" y="949"/>
                      </a:lnTo>
                      <a:lnTo>
                        <a:pt x="375" y="1027"/>
                      </a:lnTo>
                      <a:lnTo>
                        <a:pt x="382" y="1041"/>
                      </a:lnTo>
                      <a:lnTo>
                        <a:pt x="382" y="1126"/>
                      </a:lnTo>
                      <a:lnTo>
                        <a:pt x="389" y="1141"/>
                      </a:lnTo>
                      <a:lnTo>
                        <a:pt x="389" y="1226"/>
                      </a:lnTo>
                      <a:lnTo>
                        <a:pt x="396" y="1233"/>
                      </a:lnTo>
                      <a:lnTo>
                        <a:pt x="396" y="1318"/>
                      </a:lnTo>
                      <a:lnTo>
                        <a:pt x="404" y="1332"/>
                      </a:lnTo>
                      <a:lnTo>
                        <a:pt x="404" y="1417"/>
                      </a:lnTo>
                      <a:lnTo>
                        <a:pt x="411" y="1424"/>
                      </a:lnTo>
                      <a:lnTo>
                        <a:pt x="411" y="1509"/>
                      </a:lnTo>
                      <a:lnTo>
                        <a:pt x="418" y="1523"/>
                      </a:lnTo>
                      <a:lnTo>
                        <a:pt x="418" y="1601"/>
                      </a:lnTo>
                      <a:lnTo>
                        <a:pt x="425" y="1615"/>
                      </a:lnTo>
                      <a:lnTo>
                        <a:pt x="425" y="1693"/>
                      </a:lnTo>
                      <a:lnTo>
                        <a:pt x="432" y="1707"/>
                      </a:lnTo>
                      <a:lnTo>
                        <a:pt x="432" y="1778"/>
                      </a:lnTo>
                      <a:lnTo>
                        <a:pt x="439" y="1792"/>
                      </a:lnTo>
                      <a:lnTo>
                        <a:pt x="439" y="1877"/>
                      </a:lnTo>
                      <a:lnTo>
                        <a:pt x="446" y="1885"/>
                      </a:lnTo>
                      <a:lnTo>
                        <a:pt x="446" y="1955"/>
                      </a:lnTo>
                      <a:lnTo>
                        <a:pt x="453" y="1962"/>
                      </a:lnTo>
                      <a:lnTo>
                        <a:pt x="453" y="2026"/>
                      </a:lnTo>
                      <a:lnTo>
                        <a:pt x="460" y="2033"/>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89" name="Freeform 916"/>
                <p:cNvSpPr>
                  <a:spLocks/>
                </p:cNvSpPr>
                <p:nvPr/>
              </p:nvSpPr>
              <p:spPr bwMode="auto">
                <a:xfrm>
                  <a:off x="3525" y="1003"/>
                  <a:ext cx="468" cy="2416"/>
                </a:xfrm>
                <a:custGeom>
                  <a:avLst/>
                  <a:gdLst>
                    <a:gd name="T0" fmla="*/ 7 w 468"/>
                    <a:gd name="T1" fmla="*/ 1148 h 2416"/>
                    <a:gd name="T2" fmla="*/ 14 w 468"/>
                    <a:gd name="T3" fmla="*/ 1325 h 2416"/>
                    <a:gd name="T4" fmla="*/ 28 w 468"/>
                    <a:gd name="T5" fmla="*/ 1438 h 2416"/>
                    <a:gd name="T6" fmla="*/ 36 w 468"/>
                    <a:gd name="T7" fmla="*/ 1608 h 2416"/>
                    <a:gd name="T8" fmla="*/ 50 w 468"/>
                    <a:gd name="T9" fmla="*/ 1714 h 2416"/>
                    <a:gd name="T10" fmla="*/ 57 w 468"/>
                    <a:gd name="T11" fmla="*/ 1877 h 2416"/>
                    <a:gd name="T12" fmla="*/ 71 w 468"/>
                    <a:gd name="T13" fmla="*/ 1970 h 2416"/>
                    <a:gd name="T14" fmla="*/ 78 w 468"/>
                    <a:gd name="T15" fmla="*/ 2104 h 2416"/>
                    <a:gd name="T16" fmla="*/ 92 w 468"/>
                    <a:gd name="T17" fmla="*/ 2168 h 2416"/>
                    <a:gd name="T18" fmla="*/ 99 w 468"/>
                    <a:gd name="T19" fmla="*/ 2267 h 2416"/>
                    <a:gd name="T20" fmla="*/ 114 w 468"/>
                    <a:gd name="T21" fmla="*/ 2324 h 2416"/>
                    <a:gd name="T22" fmla="*/ 121 w 468"/>
                    <a:gd name="T23" fmla="*/ 2381 h 2416"/>
                    <a:gd name="T24" fmla="*/ 142 w 468"/>
                    <a:gd name="T25" fmla="*/ 2416 h 2416"/>
                    <a:gd name="T26" fmla="*/ 149 w 468"/>
                    <a:gd name="T27" fmla="*/ 2416 h 2416"/>
                    <a:gd name="T28" fmla="*/ 163 w 468"/>
                    <a:gd name="T29" fmla="*/ 2388 h 2416"/>
                    <a:gd name="T30" fmla="*/ 177 w 468"/>
                    <a:gd name="T31" fmla="*/ 2352 h 2416"/>
                    <a:gd name="T32" fmla="*/ 184 w 468"/>
                    <a:gd name="T33" fmla="*/ 2288 h 2416"/>
                    <a:gd name="T34" fmla="*/ 199 w 468"/>
                    <a:gd name="T35" fmla="*/ 2232 h 2416"/>
                    <a:gd name="T36" fmla="*/ 206 w 468"/>
                    <a:gd name="T37" fmla="*/ 2125 h 2416"/>
                    <a:gd name="T38" fmla="*/ 220 w 468"/>
                    <a:gd name="T39" fmla="*/ 2055 h 2416"/>
                    <a:gd name="T40" fmla="*/ 227 w 468"/>
                    <a:gd name="T41" fmla="*/ 1913 h 2416"/>
                    <a:gd name="T42" fmla="*/ 241 w 468"/>
                    <a:gd name="T43" fmla="*/ 1821 h 2416"/>
                    <a:gd name="T44" fmla="*/ 248 w 468"/>
                    <a:gd name="T45" fmla="*/ 1658 h 2416"/>
                    <a:gd name="T46" fmla="*/ 262 w 468"/>
                    <a:gd name="T47" fmla="*/ 1559 h 2416"/>
                    <a:gd name="T48" fmla="*/ 269 w 468"/>
                    <a:gd name="T49" fmla="*/ 1381 h 2416"/>
                    <a:gd name="T50" fmla="*/ 284 w 468"/>
                    <a:gd name="T51" fmla="*/ 1261 h 2416"/>
                    <a:gd name="T52" fmla="*/ 291 w 468"/>
                    <a:gd name="T53" fmla="*/ 1077 h 2416"/>
                    <a:gd name="T54" fmla="*/ 305 w 468"/>
                    <a:gd name="T55" fmla="*/ 970 h 2416"/>
                    <a:gd name="T56" fmla="*/ 312 w 468"/>
                    <a:gd name="T57" fmla="*/ 793 h 2416"/>
                    <a:gd name="T58" fmla="*/ 326 w 468"/>
                    <a:gd name="T59" fmla="*/ 694 h 2416"/>
                    <a:gd name="T60" fmla="*/ 333 w 468"/>
                    <a:gd name="T61" fmla="*/ 538 h 2416"/>
                    <a:gd name="T62" fmla="*/ 347 w 468"/>
                    <a:gd name="T63" fmla="*/ 446 h 2416"/>
                    <a:gd name="T64" fmla="*/ 354 w 468"/>
                    <a:gd name="T65" fmla="*/ 319 h 2416"/>
                    <a:gd name="T66" fmla="*/ 369 w 468"/>
                    <a:gd name="T67" fmla="*/ 248 h 2416"/>
                    <a:gd name="T68" fmla="*/ 376 w 468"/>
                    <a:gd name="T69" fmla="*/ 149 h 2416"/>
                    <a:gd name="T70" fmla="*/ 390 w 468"/>
                    <a:gd name="T71" fmla="*/ 92 h 2416"/>
                    <a:gd name="T72" fmla="*/ 397 w 468"/>
                    <a:gd name="T73" fmla="*/ 35 h 2416"/>
                    <a:gd name="T74" fmla="*/ 418 w 468"/>
                    <a:gd name="T75" fmla="*/ 0 h 2416"/>
                    <a:gd name="T76" fmla="*/ 425 w 468"/>
                    <a:gd name="T77" fmla="*/ 0 h 2416"/>
                    <a:gd name="T78" fmla="*/ 440 w 468"/>
                    <a:gd name="T79" fmla="*/ 28 h 2416"/>
                    <a:gd name="T80" fmla="*/ 454 w 468"/>
                    <a:gd name="T81" fmla="*/ 56 h 2416"/>
                    <a:gd name="T82" fmla="*/ 461 w 468"/>
                    <a:gd name="T83" fmla="*/ 127 h 24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2416"/>
                    <a:gd name="T128" fmla="*/ 468 w 468"/>
                    <a:gd name="T129" fmla="*/ 2416 h 24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2416">
                      <a:moveTo>
                        <a:pt x="0" y="1048"/>
                      </a:moveTo>
                      <a:lnTo>
                        <a:pt x="0" y="1133"/>
                      </a:lnTo>
                      <a:lnTo>
                        <a:pt x="7" y="1148"/>
                      </a:lnTo>
                      <a:lnTo>
                        <a:pt x="7" y="1233"/>
                      </a:lnTo>
                      <a:lnTo>
                        <a:pt x="14" y="1240"/>
                      </a:lnTo>
                      <a:lnTo>
                        <a:pt x="14" y="1325"/>
                      </a:lnTo>
                      <a:lnTo>
                        <a:pt x="21" y="1339"/>
                      </a:lnTo>
                      <a:lnTo>
                        <a:pt x="21" y="1424"/>
                      </a:lnTo>
                      <a:lnTo>
                        <a:pt x="28" y="1438"/>
                      </a:lnTo>
                      <a:lnTo>
                        <a:pt x="28" y="1516"/>
                      </a:lnTo>
                      <a:lnTo>
                        <a:pt x="36" y="1530"/>
                      </a:lnTo>
                      <a:lnTo>
                        <a:pt x="36" y="1608"/>
                      </a:lnTo>
                      <a:lnTo>
                        <a:pt x="43" y="1622"/>
                      </a:lnTo>
                      <a:lnTo>
                        <a:pt x="43" y="1700"/>
                      </a:lnTo>
                      <a:lnTo>
                        <a:pt x="50" y="1714"/>
                      </a:lnTo>
                      <a:lnTo>
                        <a:pt x="50" y="1785"/>
                      </a:lnTo>
                      <a:lnTo>
                        <a:pt x="57" y="1800"/>
                      </a:lnTo>
                      <a:lnTo>
                        <a:pt x="57" y="1877"/>
                      </a:lnTo>
                      <a:lnTo>
                        <a:pt x="64" y="1892"/>
                      </a:lnTo>
                      <a:lnTo>
                        <a:pt x="64" y="1962"/>
                      </a:lnTo>
                      <a:lnTo>
                        <a:pt x="71" y="1970"/>
                      </a:lnTo>
                      <a:lnTo>
                        <a:pt x="71" y="2033"/>
                      </a:lnTo>
                      <a:lnTo>
                        <a:pt x="78" y="2040"/>
                      </a:lnTo>
                      <a:lnTo>
                        <a:pt x="78" y="2104"/>
                      </a:lnTo>
                      <a:lnTo>
                        <a:pt x="85" y="2111"/>
                      </a:lnTo>
                      <a:lnTo>
                        <a:pt x="85" y="2161"/>
                      </a:lnTo>
                      <a:lnTo>
                        <a:pt x="92" y="2168"/>
                      </a:lnTo>
                      <a:lnTo>
                        <a:pt x="92" y="2218"/>
                      </a:lnTo>
                      <a:lnTo>
                        <a:pt x="99" y="2225"/>
                      </a:lnTo>
                      <a:lnTo>
                        <a:pt x="99" y="2267"/>
                      </a:lnTo>
                      <a:lnTo>
                        <a:pt x="106" y="2274"/>
                      </a:lnTo>
                      <a:lnTo>
                        <a:pt x="106" y="2317"/>
                      </a:lnTo>
                      <a:lnTo>
                        <a:pt x="114" y="2324"/>
                      </a:lnTo>
                      <a:lnTo>
                        <a:pt x="114" y="2352"/>
                      </a:lnTo>
                      <a:lnTo>
                        <a:pt x="121" y="2359"/>
                      </a:lnTo>
                      <a:lnTo>
                        <a:pt x="121" y="2381"/>
                      </a:lnTo>
                      <a:lnTo>
                        <a:pt x="128" y="2388"/>
                      </a:lnTo>
                      <a:lnTo>
                        <a:pt x="128" y="2402"/>
                      </a:lnTo>
                      <a:lnTo>
                        <a:pt x="142" y="2416"/>
                      </a:lnTo>
                      <a:lnTo>
                        <a:pt x="135" y="2416"/>
                      </a:lnTo>
                      <a:lnTo>
                        <a:pt x="142" y="2416"/>
                      </a:lnTo>
                      <a:lnTo>
                        <a:pt x="149" y="2416"/>
                      </a:lnTo>
                      <a:lnTo>
                        <a:pt x="156" y="2409"/>
                      </a:lnTo>
                      <a:lnTo>
                        <a:pt x="163" y="2402"/>
                      </a:lnTo>
                      <a:lnTo>
                        <a:pt x="163" y="2388"/>
                      </a:lnTo>
                      <a:lnTo>
                        <a:pt x="170" y="2381"/>
                      </a:lnTo>
                      <a:lnTo>
                        <a:pt x="170" y="2359"/>
                      </a:lnTo>
                      <a:lnTo>
                        <a:pt x="177" y="2352"/>
                      </a:lnTo>
                      <a:lnTo>
                        <a:pt x="177" y="2331"/>
                      </a:lnTo>
                      <a:lnTo>
                        <a:pt x="184" y="2324"/>
                      </a:lnTo>
                      <a:lnTo>
                        <a:pt x="184" y="2288"/>
                      </a:lnTo>
                      <a:lnTo>
                        <a:pt x="191" y="2281"/>
                      </a:lnTo>
                      <a:lnTo>
                        <a:pt x="191" y="2239"/>
                      </a:lnTo>
                      <a:lnTo>
                        <a:pt x="199" y="2232"/>
                      </a:lnTo>
                      <a:lnTo>
                        <a:pt x="199" y="2189"/>
                      </a:lnTo>
                      <a:lnTo>
                        <a:pt x="206" y="2182"/>
                      </a:lnTo>
                      <a:lnTo>
                        <a:pt x="206" y="2125"/>
                      </a:lnTo>
                      <a:lnTo>
                        <a:pt x="213" y="2118"/>
                      </a:lnTo>
                      <a:lnTo>
                        <a:pt x="213" y="2062"/>
                      </a:lnTo>
                      <a:lnTo>
                        <a:pt x="220" y="2055"/>
                      </a:lnTo>
                      <a:lnTo>
                        <a:pt x="220" y="1991"/>
                      </a:lnTo>
                      <a:lnTo>
                        <a:pt x="227" y="1984"/>
                      </a:lnTo>
                      <a:lnTo>
                        <a:pt x="227" y="1913"/>
                      </a:lnTo>
                      <a:lnTo>
                        <a:pt x="234" y="1906"/>
                      </a:lnTo>
                      <a:lnTo>
                        <a:pt x="234" y="1835"/>
                      </a:lnTo>
                      <a:lnTo>
                        <a:pt x="241" y="1821"/>
                      </a:lnTo>
                      <a:lnTo>
                        <a:pt x="241" y="1750"/>
                      </a:lnTo>
                      <a:lnTo>
                        <a:pt x="248" y="1736"/>
                      </a:lnTo>
                      <a:lnTo>
                        <a:pt x="248" y="1658"/>
                      </a:lnTo>
                      <a:lnTo>
                        <a:pt x="255" y="1651"/>
                      </a:lnTo>
                      <a:lnTo>
                        <a:pt x="255" y="1566"/>
                      </a:lnTo>
                      <a:lnTo>
                        <a:pt x="262" y="1559"/>
                      </a:lnTo>
                      <a:lnTo>
                        <a:pt x="262" y="1474"/>
                      </a:lnTo>
                      <a:lnTo>
                        <a:pt x="269" y="1466"/>
                      </a:lnTo>
                      <a:lnTo>
                        <a:pt x="269" y="1381"/>
                      </a:lnTo>
                      <a:lnTo>
                        <a:pt x="277" y="1367"/>
                      </a:lnTo>
                      <a:lnTo>
                        <a:pt x="277" y="1275"/>
                      </a:lnTo>
                      <a:lnTo>
                        <a:pt x="284" y="1261"/>
                      </a:lnTo>
                      <a:lnTo>
                        <a:pt x="284" y="1176"/>
                      </a:lnTo>
                      <a:lnTo>
                        <a:pt x="291" y="1162"/>
                      </a:lnTo>
                      <a:lnTo>
                        <a:pt x="291" y="1077"/>
                      </a:lnTo>
                      <a:lnTo>
                        <a:pt x="298" y="1063"/>
                      </a:lnTo>
                      <a:lnTo>
                        <a:pt x="298" y="985"/>
                      </a:lnTo>
                      <a:lnTo>
                        <a:pt x="305" y="970"/>
                      </a:lnTo>
                      <a:lnTo>
                        <a:pt x="305" y="885"/>
                      </a:lnTo>
                      <a:lnTo>
                        <a:pt x="312" y="878"/>
                      </a:lnTo>
                      <a:lnTo>
                        <a:pt x="312" y="793"/>
                      </a:lnTo>
                      <a:lnTo>
                        <a:pt x="319" y="786"/>
                      </a:lnTo>
                      <a:lnTo>
                        <a:pt x="319" y="708"/>
                      </a:lnTo>
                      <a:lnTo>
                        <a:pt x="326" y="694"/>
                      </a:lnTo>
                      <a:lnTo>
                        <a:pt x="326" y="616"/>
                      </a:lnTo>
                      <a:lnTo>
                        <a:pt x="333" y="609"/>
                      </a:lnTo>
                      <a:lnTo>
                        <a:pt x="333" y="538"/>
                      </a:lnTo>
                      <a:lnTo>
                        <a:pt x="340" y="524"/>
                      </a:lnTo>
                      <a:lnTo>
                        <a:pt x="340" y="460"/>
                      </a:lnTo>
                      <a:lnTo>
                        <a:pt x="347" y="446"/>
                      </a:lnTo>
                      <a:lnTo>
                        <a:pt x="347" y="382"/>
                      </a:lnTo>
                      <a:lnTo>
                        <a:pt x="354" y="375"/>
                      </a:lnTo>
                      <a:lnTo>
                        <a:pt x="354" y="319"/>
                      </a:lnTo>
                      <a:lnTo>
                        <a:pt x="362" y="304"/>
                      </a:lnTo>
                      <a:lnTo>
                        <a:pt x="362" y="255"/>
                      </a:lnTo>
                      <a:lnTo>
                        <a:pt x="369" y="248"/>
                      </a:lnTo>
                      <a:lnTo>
                        <a:pt x="369" y="198"/>
                      </a:lnTo>
                      <a:lnTo>
                        <a:pt x="376" y="191"/>
                      </a:lnTo>
                      <a:lnTo>
                        <a:pt x="376" y="149"/>
                      </a:lnTo>
                      <a:lnTo>
                        <a:pt x="383" y="141"/>
                      </a:lnTo>
                      <a:lnTo>
                        <a:pt x="383" y="99"/>
                      </a:lnTo>
                      <a:lnTo>
                        <a:pt x="390" y="92"/>
                      </a:lnTo>
                      <a:lnTo>
                        <a:pt x="390" y="64"/>
                      </a:lnTo>
                      <a:lnTo>
                        <a:pt x="397" y="56"/>
                      </a:lnTo>
                      <a:lnTo>
                        <a:pt x="397" y="35"/>
                      </a:lnTo>
                      <a:lnTo>
                        <a:pt x="404" y="28"/>
                      </a:lnTo>
                      <a:lnTo>
                        <a:pt x="404" y="14"/>
                      </a:lnTo>
                      <a:lnTo>
                        <a:pt x="418" y="0"/>
                      </a:lnTo>
                      <a:lnTo>
                        <a:pt x="411" y="0"/>
                      </a:lnTo>
                      <a:lnTo>
                        <a:pt x="418" y="0"/>
                      </a:lnTo>
                      <a:lnTo>
                        <a:pt x="425" y="0"/>
                      </a:lnTo>
                      <a:lnTo>
                        <a:pt x="432" y="7"/>
                      </a:lnTo>
                      <a:lnTo>
                        <a:pt x="440" y="14"/>
                      </a:lnTo>
                      <a:lnTo>
                        <a:pt x="440" y="28"/>
                      </a:lnTo>
                      <a:lnTo>
                        <a:pt x="447" y="35"/>
                      </a:lnTo>
                      <a:lnTo>
                        <a:pt x="447" y="49"/>
                      </a:lnTo>
                      <a:lnTo>
                        <a:pt x="454" y="56"/>
                      </a:lnTo>
                      <a:lnTo>
                        <a:pt x="454" y="85"/>
                      </a:lnTo>
                      <a:lnTo>
                        <a:pt x="461" y="92"/>
                      </a:lnTo>
                      <a:lnTo>
                        <a:pt x="461" y="127"/>
                      </a:lnTo>
                      <a:lnTo>
                        <a:pt x="468" y="134"/>
                      </a:lnTo>
                      <a:lnTo>
                        <a:pt x="468" y="17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90" name="Freeform 917"/>
                <p:cNvSpPr>
                  <a:spLocks/>
                </p:cNvSpPr>
                <p:nvPr/>
              </p:nvSpPr>
              <p:spPr bwMode="auto">
                <a:xfrm>
                  <a:off x="3993" y="1144"/>
                  <a:ext cx="461" cy="2275"/>
                </a:xfrm>
                <a:custGeom>
                  <a:avLst/>
                  <a:gdLst>
                    <a:gd name="T0" fmla="*/ 7 w 461"/>
                    <a:gd name="T1" fmla="*/ 85 h 2275"/>
                    <a:gd name="T2" fmla="*/ 21 w 461"/>
                    <a:gd name="T3" fmla="*/ 156 h 2275"/>
                    <a:gd name="T4" fmla="*/ 28 w 461"/>
                    <a:gd name="T5" fmla="*/ 291 h 2275"/>
                    <a:gd name="T6" fmla="*/ 42 w 461"/>
                    <a:gd name="T7" fmla="*/ 376 h 2275"/>
                    <a:gd name="T8" fmla="*/ 49 w 461"/>
                    <a:gd name="T9" fmla="*/ 532 h 2275"/>
                    <a:gd name="T10" fmla="*/ 64 w 461"/>
                    <a:gd name="T11" fmla="*/ 638 h 2275"/>
                    <a:gd name="T12" fmla="*/ 71 w 461"/>
                    <a:gd name="T13" fmla="*/ 808 h 2275"/>
                    <a:gd name="T14" fmla="*/ 85 w 461"/>
                    <a:gd name="T15" fmla="*/ 915 h 2275"/>
                    <a:gd name="T16" fmla="*/ 92 w 461"/>
                    <a:gd name="T17" fmla="*/ 1099 h 2275"/>
                    <a:gd name="T18" fmla="*/ 106 w 461"/>
                    <a:gd name="T19" fmla="*/ 1205 h 2275"/>
                    <a:gd name="T20" fmla="*/ 113 w 461"/>
                    <a:gd name="T21" fmla="*/ 1382 h 2275"/>
                    <a:gd name="T22" fmla="*/ 127 w 461"/>
                    <a:gd name="T23" fmla="*/ 1488 h 2275"/>
                    <a:gd name="T24" fmla="*/ 135 w 461"/>
                    <a:gd name="T25" fmla="*/ 1666 h 2275"/>
                    <a:gd name="T26" fmla="*/ 149 w 461"/>
                    <a:gd name="T27" fmla="*/ 1758 h 2275"/>
                    <a:gd name="T28" fmla="*/ 156 w 461"/>
                    <a:gd name="T29" fmla="*/ 1899 h 2275"/>
                    <a:gd name="T30" fmla="*/ 170 w 461"/>
                    <a:gd name="T31" fmla="*/ 1970 h 2275"/>
                    <a:gd name="T32" fmla="*/ 177 w 461"/>
                    <a:gd name="T33" fmla="*/ 2084 h 2275"/>
                    <a:gd name="T34" fmla="*/ 191 w 461"/>
                    <a:gd name="T35" fmla="*/ 2140 h 2275"/>
                    <a:gd name="T36" fmla="*/ 198 w 461"/>
                    <a:gd name="T37" fmla="*/ 2211 h 2275"/>
                    <a:gd name="T38" fmla="*/ 213 w 461"/>
                    <a:gd name="T39" fmla="*/ 2247 h 2275"/>
                    <a:gd name="T40" fmla="*/ 220 w 461"/>
                    <a:gd name="T41" fmla="*/ 2275 h 2275"/>
                    <a:gd name="T42" fmla="*/ 241 w 461"/>
                    <a:gd name="T43" fmla="*/ 2268 h 2275"/>
                    <a:gd name="T44" fmla="*/ 255 w 461"/>
                    <a:gd name="T45" fmla="*/ 2240 h 2275"/>
                    <a:gd name="T46" fmla="*/ 262 w 461"/>
                    <a:gd name="T47" fmla="*/ 2183 h 2275"/>
                    <a:gd name="T48" fmla="*/ 276 w 461"/>
                    <a:gd name="T49" fmla="*/ 2140 h 2275"/>
                    <a:gd name="T50" fmla="*/ 283 w 461"/>
                    <a:gd name="T51" fmla="*/ 2041 h 2275"/>
                    <a:gd name="T52" fmla="*/ 298 w 461"/>
                    <a:gd name="T53" fmla="*/ 1977 h 2275"/>
                    <a:gd name="T54" fmla="*/ 305 w 461"/>
                    <a:gd name="T55" fmla="*/ 1843 h 2275"/>
                    <a:gd name="T56" fmla="*/ 319 w 461"/>
                    <a:gd name="T57" fmla="*/ 1758 h 2275"/>
                    <a:gd name="T58" fmla="*/ 326 w 461"/>
                    <a:gd name="T59" fmla="*/ 1602 h 2275"/>
                    <a:gd name="T60" fmla="*/ 340 w 461"/>
                    <a:gd name="T61" fmla="*/ 1503 h 2275"/>
                    <a:gd name="T62" fmla="*/ 347 w 461"/>
                    <a:gd name="T63" fmla="*/ 1325 h 2275"/>
                    <a:gd name="T64" fmla="*/ 361 w 461"/>
                    <a:gd name="T65" fmla="*/ 1205 h 2275"/>
                    <a:gd name="T66" fmla="*/ 368 w 461"/>
                    <a:gd name="T67" fmla="*/ 1028 h 2275"/>
                    <a:gd name="T68" fmla="*/ 383 w 461"/>
                    <a:gd name="T69" fmla="*/ 915 h 2275"/>
                    <a:gd name="T70" fmla="*/ 390 w 461"/>
                    <a:gd name="T71" fmla="*/ 737 h 2275"/>
                    <a:gd name="T72" fmla="*/ 404 w 461"/>
                    <a:gd name="T73" fmla="*/ 638 h 2275"/>
                    <a:gd name="T74" fmla="*/ 411 w 461"/>
                    <a:gd name="T75" fmla="*/ 468 h 2275"/>
                    <a:gd name="T76" fmla="*/ 425 w 461"/>
                    <a:gd name="T77" fmla="*/ 376 h 2275"/>
                    <a:gd name="T78" fmla="*/ 432 w 461"/>
                    <a:gd name="T79" fmla="*/ 234 h 2275"/>
                    <a:gd name="T80" fmla="*/ 446 w 461"/>
                    <a:gd name="T81" fmla="*/ 163 h 2275"/>
                    <a:gd name="T82" fmla="*/ 453 w 461"/>
                    <a:gd name="T83" fmla="*/ 50 h 2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1"/>
                    <a:gd name="T127" fmla="*/ 0 h 2275"/>
                    <a:gd name="T128" fmla="*/ 461 w 461"/>
                    <a:gd name="T129" fmla="*/ 2275 h 2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1" h="2275">
                      <a:moveTo>
                        <a:pt x="0" y="29"/>
                      </a:moveTo>
                      <a:lnTo>
                        <a:pt x="7" y="36"/>
                      </a:lnTo>
                      <a:lnTo>
                        <a:pt x="7" y="85"/>
                      </a:lnTo>
                      <a:lnTo>
                        <a:pt x="14" y="93"/>
                      </a:lnTo>
                      <a:lnTo>
                        <a:pt x="14" y="142"/>
                      </a:lnTo>
                      <a:lnTo>
                        <a:pt x="21" y="156"/>
                      </a:lnTo>
                      <a:lnTo>
                        <a:pt x="21" y="213"/>
                      </a:lnTo>
                      <a:lnTo>
                        <a:pt x="28" y="220"/>
                      </a:lnTo>
                      <a:lnTo>
                        <a:pt x="28" y="291"/>
                      </a:lnTo>
                      <a:lnTo>
                        <a:pt x="35" y="298"/>
                      </a:lnTo>
                      <a:lnTo>
                        <a:pt x="35" y="369"/>
                      </a:lnTo>
                      <a:lnTo>
                        <a:pt x="42" y="376"/>
                      </a:lnTo>
                      <a:lnTo>
                        <a:pt x="42" y="447"/>
                      </a:lnTo>
                      <a:lnTo>
                        <a:pt x="49" y="461"/>
                      </a:lnTo>
                      <a:lnTo>
                        <a:pt x="49" y="532"/>
                      </a:lnTo>
                      <a:lnTo>
                        <a:pt x="57" y="546"/>
                      </a:lnTo>
                      <a:lnTo>
                        <a:pt x="57" y="624"/>
                      </a:lnTo>
                      <a:lnTo>
                        <a:pt x="64" y="638"/>
                      </a:lnTo>
                      <a:lnTo>
                        <a:pt x="64" y="716"/>
                      </a:lnTo>
                      <a:lnTo>
                        <a:pt x="71" y="730"/>
                      </a:lnTo>
                      <a:lnTo>
                        <a:pt x="71" y="808"/>
                      </a:lnTo>
                      <a:lnTo>
                        <a:pt x="78" y="822"/>
                      </a:lnTo>
                      <a:lnTo>
                        <a:pt x="78" y="907"/>
                      </a:lnTo>
                      <a:lnTo>
                        <a:pt x="85" y="915"/>
                      </a:lnTo>
                      <a:lnTo>
                        <a:pt x="85" y="1000"/>
                      </a:lnTo>
                      <a:lnTo>
                        <a:pt x="92" y="1014"/>
                      </a:lnTo>
                      <a:lnTo>
                        <a:pt x="92" y="1099"/>
                      </a:lnTo>
                      <a:lnTo>
                        <a:pt x="99" y="1113"/>
                      </a:lnTo>
                      <a:lnTo>
                        <a:pt x="99" y="1198"/>
                      </a:lnTo>
                      <a:lnTo>
                        <a:pt x="106" y="1205"/>
                      </a:lnTo>
                      <a:lnTo>
                        <a:pt x="106" y="1290"/>
                      </a:lnTo>
                      <a:lnTo>
                        <a:pt x="113" y="1304"/>
                      </a:lnTo>
                      <a:lnTo>
                        <a:pt x="113" y="1382"/>
                      </a:lnTo>
                      <a:lnTo>
                        <a:pt x="120" y="1396"/>
                      </a:lnTo>
                      <a:lnTo>
                        <a:pt x="120" y="1474"/>
                      </a:lnTo>
                      <a:lnTo>
                        <a:pt x="127" y="1488"/>
                      </a:lnTo>
                      <a:lnTo>
                        <a:pt x="127" y="1566"/>
                      </a:lnTo>
                      <a:lnTo>
                        <a:pt x="135" y="1581"/>
                      </a:lnTo>
                      <a:lnTo>
                        <a:pt x="135" y="1666"/>
                      </a:lnTo>
                      <a:lnTo>
                        <a:pt x="142" y="1673"/>
                      </a:lnTo>
                      <a:lnTo>
                        <a:pt x="142" y="1744"/>
                      </a:lnTo>
                      <a:lnTo>
                        <a:pt x="149" y="1758"/>
                      </a:lnTo>
                      <a:lnTo>
                        <a:pt x="149" y="1821"/>
                      </a:lnTo>
                      <a:lnTo>
                        <a:pt x="156" y="1836"/>
                      </a:lnTo>
                      <a:lnTo>
                        <a:pt x="156" y="1899"/>
                      </a:lnTo>
                      <a:lnTo>
                        <a:pt x="163" y="1907"/>
                      </a:lnTo>
                      <a:lnTo>
                        <a:pt x="163" y="1963"/>
                      </a:lnTo>
                      <a:lnTo>
                        <a:pt x="170" y="1970"/>
                      </a:lnTo>
                      <a:lnTo>
                        <a:pt x="170" y="2027"/>
                      </a:lnTo>
                      <a:lnTo>
                        <a:pt x="177" y="2034"/>
                      </a:lnTo>
                      <a:lnTo>
                        <a:pt x="177" y="2084"/>
                      </a:lnTo>
                      <a:lnTo>
                        <a:pt x="184" y="2091"/>
                      </a:lnTo>
                      <a:lnTo>
                        <a:pt x="184" y="2133"/>
                      </a:lnTo>
                      <a:lnTo>
                        <a:pt x="191" y="2140"/>
                      </a:lnTo>
                      <a:lnTo>
                        <a:pt x="191" y="2176"/>
                      </a:lnTo>
                      <a:lnTo>
                        <a:pt x="198" y="2183"/>
                      </a:lnTo>
                      <a:lnTo>
                        <a:pt x="198" y="2211"/>
                      </a:lnTo>
                      <a:lnTo>
                        <a:pt x="205" y="2218"/>
                      </a:lnTo>
                      <a:lnTo>
                        <a:pt x="205" y="2240"/>
                      </a:lnTo>
                      <a:lnTo>
                        <a:pt x="213" y="2247"/>
                      </a:lnTo>
                      <a:lnTo>
                        <a:pt x="213" y="2261"/>
                      </a:lnTo>
                      <a:lnTo>
                        <a:pt x="227" y="2275"/>
                      </a:lnTo>
                      <a:lnTo>
                        <a:pt x="220" y="2275"/>
                      </a:lnTo>
                      <a:lnTo>
                        <a:pt x="227" y="2275"/>
                      </a:lnTo>
                      <a:lnTo>
                        <a:pt x="234" y="2275"/>
                      </a:lnTo>
                      <a:lnTo>
                        <a:pt x="241" y="2268"/>
                      </a:lnTo>
                      <a:lnTo>
                        <a:pt x="248" y="2261"/>
                      </a:lnTo>
                      <a:lnTo>
                        <a:pt x="248" y="2247"/>
                      </a:lnTo>
                      <a:lnTo>
                        <a:pt x="255" y="2240"/>
                      </a:lnTo>
                      <a:lnTo>
                        <a:pt x="255" y="2218"/>
                      </a:lnTo>
                      <a:lnTo>
                        <a:pt x="262" y="2211"/>
                      </a:lnTo>
                      <a:lnTo>
                        <a:pt x="262" y="2183"/>
                      </a:lnTo>
                      <a:lnTo>
                        <a:pt x="269" y="2176"/>
                      </a:lnTo>
                      <a:lnTo>
                        <a:pt x="269" y="2147"/>
                      </a:lnTo>
                      <a:lnTo>
                        <a:pt x="276" y="2140"/>
                      </a:lnTo>
                      <a:lnTo>
                        <a:pt x="276" y="2098"/>
                      </a:lnTo>
                      <a:lnTo>
                        <a:pt x="283" y="2091"/>
                      </a:lnTo>
                      <a:lnTo>
                        <a:pt x="283" y="2041"/>
                      </a:lnTo>
                      <a:lnTo>
                        <a:pt x="290" y="2034"/>
                      </a:lnTo>
                      <a:lnTo>
                        <a:pt x="290" y="1984"/>
                      </a:lnTo>
                      <a:lnTo>
                        <a:pt x="298" y="1977"/>
                      </a:lnTo>
                      <a:lnTo>
                        <a:pt x="298" y="1914"/>
                      </a:lnTo>
                      <a:lnTo>
                        <a:pt x="305" y="1907"/>
                      </a:lnTo>
                      <a:lnTo>
                        <a:pt x="305" y="1843"/>
                      </a:lnTo>
                      <a:lnTo>
                        <a:pt x="312" y="1836"/>
                      </a:lnTo>
                      <a:lnTo>
                        <a:pt x="312" y="1765"/>
                      </a:lnTo>
                      <a:lnTo>
                        <a:pt x="319" y="1758"/>
                      </a:lnTo>
                      <a:lnTo>
                        <a:pt x="319" y="1687"/>
                      </a:lnTo>
                      <a:lnTo>
                        <a:pt x="326" y="1673"/>
                      </a:lnTo>
                      <a:lnTo>
                        <a:pt x="326" y="1602"/>
                      </a:lnTo>
                      <a:lnTo>
                        <a:pt x="333" y="1588"/>
                      </a:lnTo>
                      <a:lnTo>
                        <a:pt x="333" y="1510"/>
                      </a:lnTo>
                      <a:lnTo>
                        <a:pt x="340" y="1503"/>
                      </a:lnTo>
                      <a:lnTo>
                        <a:pt x="340" y="1418"/>
                      </a:lnTo>
                      <a:lnTo>
                        <a:pt x="347" y="1411"/>
                      </a:lnTo>
                      <a:lnTo>
                        <a:pt x="347" y="1325"/>
                      </a:lnTo>
                      <a:lnTo>
                        <a:pt x="354" y="1311"/>
                      </a:lnTo>
                      <a:lnTo>
                        <a:pt x="354" y="1219"/>
                      </a:lnTo>
                      <a:lnTo>
                        <a:pt x="361" y="1205"/>
                      </a:lnTo>
                      <a:lnTo>
                        <a:pt x="361" y="1120"/>
                      </a:lnTo>
                      <a:lnTo>
                        <a:pt x="368" y="1113"/>
                      </a:lnTo>
                      <a:lnTo>
                        <a:pt x="368" y="1028"/>
                      </a:lnTo>
                      <a:lnTo>
                        <a:pt x="376" y="1014"/>
                      </a:lnTo>
                      <a:lnTo>
                        <a:pt x="376" y="929"/>
                      </a:lnTo>
                      <a:lnTo>
                        <a:pt x="383" y="915"/>
                      </a:lnTo>
                      <a:lnTo>
                        <a:pt x="383" y="837"/>
                      </a:lnTo>
                      <a:lnTo>
                        <a:pt x="390" y="822"/>
                      </a:lnTo>
                      <a:lnTo>
                        <a:pt x="390" y="737"/>
                      </a:lnTo>
                      <a:lnTo>
                        <a:pt x="397" y="730"/>
                      </a:lnTo>
                      <a:lnTo>
                        <a:pt x="397" y="645"/>
                      </a:lnTo>
                      <a:lnTo>
                        <a:pt x="404" y="638"/>
                      </a:lnTo>
                      <a:lnTo>
                        <a:pt x="404" y="560"/>
                      </a:lnTo>
                      <a:lnTo>
                        <a:pt x="411" y="546"/>
                      </a:lnTo>
                      <a:lnTo>
                        <a:pt x="411" y="468"/>
                      </a:lnTo>
                      <a:lnTo>
                        <a:pt x="418" y="461"/>
                      </a:lnTo>
                      <a:lnTo>
                        <a:pt x="418" y="390"/>
                      </a:lnTo>
                      <a:lnTo>
                        <a:pt x="425" y="376"/>
                      </a:lnTo>
                      <a:lnTo>
                        <a:pt x="425" y="312"/>
                      </a:lnTo>
                      <a:lnTo>
                        <a:pt x="432" y="298"/>
                      </a:lnTo>
                      <a:lnTo>
                        <a:pt x="432" y="234"/>
                      </a:lnTo>
                      <a:lnTo>
                        <a:pt x="439" y="227"/>
                      </a:lnTo>
                      <a:lnTo>
                        <a:pt x="439" y="171"/>
                      </a:lnTo>
                      <a:lnTo>
                        <a:pt x="446" y="163"/>
                      </a:lnTo>
                      <a:lnTo>
                        <a:pt x="446" y="107"/>
                      </a:lnTo>
                      <a:lnTo>
                        <a:pt x="453" y="100"/>
                      </a:lnTo>
                      <a:lnTo>
                        <a:pt x="453" y="50"/>
                      </a:lnTo>
                      <a:lnTo>
                        <a:pt x="461" y="43"/>
                      </a:lnTo>
                      <a:lnTo>
                        <a:pt x="461" y="0"/>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sp>
              <p:nvSpPr>
                <p:cNvPr id="991" name="Freeform 918"/>
                <p:cNvSpPr>
                  <a:spLocks/>
                </p:cNvSpPr>
                <p:nvPr/>
              </p:nvSpPr>
              <p:spPr bwMode="auto">
                <a:xfrm>
                  <a:off x="4454" y="1003"/>
                  <a:ext cx="184" cy="1197"/>
                </a:xfrm>
                <a:custGeom>
                  <a:avLst/>
                  <a:gdLst>
                    <a:gd name="T0" fmla="*/ 0 w 184"/>
                    <a:gd name="T1" fmla="*/ 141 h 1197"/>
                    <a:gd name="T2" fmla="*/ 7 w 184"/>
                    <a:gd name="T3" fmla="*/ 134 h 1197"/>
                    <a:gd name="T4" fmla="*/ 7 w 184"/>
                    <a:gd name="T5" fmla="*/ 92 h 1197"/>
                    <a:gd name="T6" fmla="*/ 14 w 184"/>
                    <a:gd name="T7" fmla="*/ 85 h 1197"/>
                    <a:gd name="T8" fmla="*/ 14 w 184"/>
                    <a:gd name="T9" fmla="*/ 64 h 1197"/>
                    <a:gd name="T10" fmla="*/ 21 w 184"/>
                    <a:gd name="T11" fmla="*/ 56 h 1197"/>
                    <a:gd name="T12" fmla="*/ 21 w 184"/>
                    <a:gd name="T13" fmla="*/ 35 h 1197"/>
                    <a:gd name="T14" fmla="*/ 28 w 184"/>
                    <a:gd name="T15" fmla="*/ 28 h 1197"/>
                    <a:gd name="T16" fmla="*/ 28 w 184"/>
                    <a:gd name="T17" fmla="*/ 14 h 1197"/>
                    <a:gd name="T18" fmla="*/ 42 w 184"/>
                    <a:gd name="T19" fmla="*/ 0 h 1197"/>
                    <a:gd name="T20" fmla="*/ 35 w 184"/>
                    <a:gd name="T21" fmla="*/ 0 h 1197"/>
                    <a:gd name="T22" fmla="*/ 42 w 184"/>
                    <a:gd name="T23" fmla="*/ 0 h 1197"/>
                    <a:gd name="T24" fmla="*/ 49 w 184"/>
                    <a:gd name="T25" fmla="*/ 0 h 1197"/>
                    <a:gd name="T26" fmla="*/ 63 w 184"/>
                    <a:gd name="T27" fmla="*/ 14 h 1197"/>
                    <a:gd name="T28" fmla="*/ 63 w 184"/>
                    <a:gd name="T29" fmla="*/ 28 h 1197"/>
                    <a:gd name="T30" fmla="*/ 70 w 184"/>
                    <a:gd name="T31" fmla="*/ 35 h 1197"/>
                    <a:gd name="T32" fmla="*/ 70 w 184"/>
                    <a:gd name="T33" fmla="*/ 56 h 1197"/>
                    <a:gd name="T34" fmla="*/ 78 w 184"/>
                    <a:gd name="T35" fmla="*/ 64 h 1197"/>
                    <a:gd name="T36" fmla="*/ 78 w 184"/>
                    <a:gd name="T37" fmla="*/ 92 h 1197"/>
                    <a:gd name="T38" fmla="*/ 85 w 184"/>
                    <a:gd name="T39" fmla="*/ 99 h 1197"/>
                    <a:gd name="T40" fmla="*/ 85 w 184"/>
                    <a:gd name="T41" fmla="*/ 127 h 1197"/>
                    <a:gd name="T42" fmla="*/ 92 w 184"/>
                    <a:gd name="T43" fmla="*/ 134 h 1197"/>
                    <a:gd name="T44" fmla="*/ 92 w 184"/>
                    <a:gd name="T45" fmla="*/ 177 h 1197"/>
                    <a:gd name="T46" fmla="*/ 99 w 184"/>
                    <a:gd name="T47" fmla="*/ 184 h 1197"/>
                    <a:gd name="T48" fmla="*/ 99 w 184"/>
                    <a:gd name="T49" fmla="*/ 234 h 1197"/>
                    <a:gd name="T50" fmla="*/ 106 w 184"/>
                    <a:gd name="T51" fmla="*/ 241 h 1197"/>
                    <a:gd name="T52" fmla="*/ 106 w 184"/>
                    <a:gd name="T53" fmla="*/ 290 h 1197"/>
                    <a:gd name="T54" fmla="*/ 113 w 184"/>
                    <a:gd name="T55" fmla="*/ 297 h 1197"/>
                    <a:gd name="T56" fmla="*/ 113 w 184"/>
                    <a:gd name="T57" fmla="*/ 368 h 1197"/>
                    <a:gd name="T58" fmla="*/ 120 w 184"/>
                    <a:gd name="T59" fmla="*/ 375 h 1197"/>
                    <a:gd name="T60" fmla="*/ 120 w 184"/>
                    <a:gd name="T61" fmla="*/ 439 h 1197"/>
                    <a:gd name="T62" fmla="*/ 127 w 184"/>
                    <a:gd name="T63" fmla="*/ 446 h 1197"/>
                    <a:gd name="T64" fmla="*/ 127 w 184"/>
                    <a:gd name="T65" fmla="*/ 517 h 1197"/>
                    <a:gd name="T66" fmla="*/ 134 w 184"/>
                    <a:gd name="T67" fmla="*/ 524 h 1197"/>
                    <a:gd name="T68" fmla="*/ 134 w 184"/>
                    <a:gd name="T69" fmla="*/ 595 h 1197"/>
                    <a:gd name="T70" fmla="*/ 141 w 184"/>
                    <a:gd name="T71" fmla="*/ 609 h 1197"/>
                    <a:gd name="T72" fmla="*/ 141 w 184"/>
                    <a:gd name="T73" fmla="*/ 687 h 1197"/>
                    <a:gd name="T74" fmla="*/ 148 w 184"/>
                    <a:gd name="T75" fmla="*/ 694 h 1197"/>
                    <a:gd name="T76" fmla="*/ 148 w 184"/>
                    <a:gd name="T77" fmla="*/ 772 h 1197"/>
                    <a:gd name="T78" fmla="*/ 155 w 184"/>
                    <a:gd name="T79" fmla="*/ 786 h 1197"/>
                    <a:gd name="T80" fmla="*/ 155 w 184"/>
                    <a:gd name="T81" fmla="*/ 864 h 1197"/>
                    <a:gd name="T82" fmla="*/ 163 w 184"/>
                    <a:gd name="T83" fmla="*/ 878 h 1197"/>
                    <a:gd name="T84" fmla="*/ 163 w 184"/>
                    <a:gd name="T85" fmla="*/ 956 h 1197"/>
                    <a:gd name="T86" fmla="*/ 170 w 184"/>
                    <a:gd name="T87" fmla="*/ 970 h 1197"/>
                    <a:gd name="T88" fmla="*/ 170 w 184"/>
                    <a:gd name="T89" fmla="*/ 1056 h 1197"/>
                    <a:gd name="T90" fmla="*/ 177 w 184"/>
                    <a:gd name="T91" fmla="*/ 1063 h 1197"/>
                    <a:gd name="T92" fmla="*/ 177 w 184"/>
                    <a:gd name="T93" fmla="*/ 1148 h 1197"/>
                    <a:gd name="T94" fmla="*/ 184 w 184"/>
                    <a:gd name="T95" fmla="*/ 1162 h 1197"/>
                    <a:gd name="T96" fmla="*/ 184 w 184"/>
                    <a:gd name="T97" fmla="*/ 1197 h 1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1197"/>
                    <a:gd name="T149" fmla="*/ 184 w 184"/>
                    <a:gd name="T150" fmla="*/ 1197 h 1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1197">
                      <a:moveTo>
                        <a:pt x="0" y="141"/>
                      </a:moveTo>
                      <a:lnTo>
                        <a:pt x="7" y="134"/>
                      </a:lnTo>
                      <a:lnTo>
                        <a:pt x="7" y="92"/>
                      </a:lnTo>
                      <a:lnTo>
                        <a:pt x="14" y="85"/>
                      </a:lnTo>
                      <a:lnTo>
                        <a:pt x="14" y="64"/>
                      </a:lnTo>
                      <a:lnTo>
                        <a:pt x="21" y="56"/>
                      </a:lnTo>
                      <a:lnTo>
                        <a:pt x="21" y="35"/>
                      </a:lnTo>
                      <a:lnTo>
                        <a:pt x="28" y="28"/>
                      </a:lnTo>
                      <a:lnTo>
                        <a:pt x="28" y="14"/>
                      </a:lnTo>
                      <a:lnTo>
                        <a:pt x="42" y="0"/>
                      </a:lnTo>
                      <a:lnTo>
                        <a:pt x="35" y="0"/>
                      </a:lnTo>
                      <a:lnTo>
                        <a:pt x="42" y="0"/>
                      </a:lnTo>
                      <a:lnTo>
                        <a:pt x="49" y="0"/>
                      </a:lnTo>
                      <a:lnTo>
                        <a:pt x="63" y="14"/>
                      </a:lnTo>
                      <a:lnTo>
                        <a:pt x="63" y="28"/>
                      </a:lnTo>
                      <a:lnTo>
                        <a:pt x="70" y="35"/>
                      </a:lnTo>
                      <a:lnTo>
                        <a:pt x="70" y="56"/>
                      </a:lnTo>
                      <a:lnTo>
                        <a:pt x="78" y="64"/>
                      </a:lnTo>
                      <a:lnTo>
                        <a:pt x="78" y="92"/>
                      </a:lnTo>
                      <a:lnTo>
                        <a:pt x="85" y="99"/>
                      </a:lnTo>
                      <a:lnTo>
                        <a:pt x="85" y="127"/>
                      </a:lnTo>
                      <a:lnTo>
                        <a:pt x="92" y="134"/>
                      </a:lnTo>
                      <a:lnTo>
                        <a:pt x="92" y="177"/>
                      </a:lnTo>
                      <a:lnTo>
                        <a:pt x="99" y="184"/>
                      </a:lnTo>
                      <a:lnTo>
                        <a:pt x="99" y="234"/>
                      </a:lnTo>
                      <a:lnTo>
                        <a:pt x="106" y="241"/>
                      </a:lnTo>
                      <a:lnTo>
                        <a:pt x="106" y="290"/>
                      </a:lnTo>
                      <a:lnTo>
                        <a:pt x="113" y="297"/>
                      </a:lnTo>
                      <a:lnTo>
                        <a:pt x="113" y="368"/>
                      </a:lnTo>
                      <a:lnTo>
                        <a:pt x="120" y="375"/>
                      </a:lnTo>
                      <a:lnTo>
                        <a:pt x="120" y="439"/>
                      </a:lnTo>
                      <a:lnTo>
                        <a:pt x="127" y="446"/>
                      </a:lnTo>
                      <a:lnTo>
                        <a:pt x="127" y="517"/>
                      </a:lnTo>
                      <a:lnTo>
                        <a:pt x="134" y="524"/>
                      </a:lnTo>
                      <a:lnTo>
                        <a:pt x="134" y="595"/>
                      </a:lnTo>
                      <a:lnTo>
                        <a:pt x="141" y="609"/>
                      </a:lnTo>
                      <a:lnTo>
                        <a:pt x="141" y="687"/>
                      </a:lnTo>
                      <a:lnTo>
                        <a:pt x="148" y="694"/>
                      </a:lnTo>
                      <a:lnTo>
                        <a:pt x="148" y="772"/>
                      </a:lnTo>
                      <a:lnTo>
                        <a:pt x="155" y="786"/>
                      </a:lnTo>
                      <a:lnTo>
                        <a:pt x="155" y="864"/>
                      </a:lnTo>
                      <a:lnTo>
                        <a:pt x="163" y="878"/>
                      </a:lnTo>
                      <a:lnTo>
                        <a:pt x="163" y="956"/>
                      </a:lnTo>
                      <a:lnTo>
                        <a:pt x="170" y="970"/>
                      </a:lnTo>
                      <a:lnTo>
                        <a:pt x="170" y="1056"/>
                      </a:lnTo>
                      <a:lnTo>
                        <a:pt x="177" y="1063"/>
                      </a:lnTo>
                      <a:lnTo>
                        <a:pt x="177" y="1148"/>
                      </a:lnTo>
                      <a:lnTo>
                        <a:pt x="184" y="1162"/>
                      </a:lnTo>
                      <a:lnTo>
                        <a:pt x="184" y="1197"/>
                      </a:lnTo>
                    </a:path>
                  </a:pathLst>
                </a:custGeom>
                <a:noFill/>
                <a:ln w="12700" cmpd="sng">
                  <a:solidFill>
                    <a:srgbClr val="969696"/>
                  </a:solidFill>
                  <a:prstDash val="solid"/>
                  <a:round/>
                  <a:headEnd/>
                  <a:tailEnd/>
                </a:ln>
              </p:spPr>
              <p:txBody>
                <a:bodyPr/>
                <a:lstStyle/>
                <a:p>
                  <a:pPr fontAlgn="auto">
                    <a:spcBef>
                      <a:spcPts val="0"/>
                    </a:spcBef>
                    <a:spcAft>
                      <a:spcPts val="0"/>
                    </a:spcAft>
                    <a:defRPr/>
                  </a:pPr>
                  <a:endParaRPr lang="fr-FR" kern="0">
                    <a:solidFill>
                      <a:sysClr val="windowText" lastClr="000000"/>
                    </a:solidFill>
                  </a:endParaRPr>
                </a:p>
              </p:txBody>
            </p:sp>
          </p:grpSp>
          <p:sp>
            <p:nvSpPr>
              <p:cNvPr id="983" name="Arc 919"/>
              <p:cNvSpPr>
                <a:spLocks/>
              </p:cNvSpPr>
              <p:nvPr/>
            </p:nvSpPr>
            <p:spPr bwMode="auto">
              <a:xfrm flipH="1">
                <a:off x="6850064" y="5219700"/>
                <a:ext cx="166687" cy="742950"/>
              </a:xfrm>
              <a:custGeom>
                <a:avLst/>
                <a:gdLst>
                  <a:gd name="T0" fmla="*/ 0 w 38839"/>
                  <a:gd name="T1" fmla="*/ 2147483647 h 43200"/>
                  <a:gd name="T2" fmla="*/ 5205279 w 38839"/>
                  <a:gd name="T3" fmla="*/ 2147483647 h 43200"/>
                  <a:gd name="T4" fmla="*/ 462323794 w 38839"/>
                  <a:gd name="T5" fmla="*/ 2147483647 h 43200"/>
                  <a:gd name="T6" fmla="*/ 0 60000 65536"/>
                  <a:gd name="T7" fmla="*/ 0 60000 65536"/>
                  <a:gd name="T8" fmla="*/ 0 60000 65536"/>
                  <a:gd name="T9" fmla="*/ 0 w 38839"/>
                  <a:gd name="T10" fmla="*/ 0 h 43200"/>
                  <a:gd name="T11" fmla="*/ 38839 w 38839"/>
                  <a:gd name="T12" fmla="*/ 43200 h 43200"/>
                </a:gdLst>
                <a:ahLst/>
                <a:cxnLst>
                  <a:cxn ang="T6">
                    <a:pos x="T0" y="T1"/>
                  </a:cxn>
                  <a:cxn ang="T7">
                    <a:pos x="T2" y="T3"/>
                  </a:cxn>
                  <a:cxn ang="T8">
                    <a:pos x="T4" y="T5"/>
                  </a:cxn>
                </a:cxnLst>
                <a:rect l="T9" t="T10" r="T11" b="T12"/>
                <a:pathLst>
                  <a:path w="38839" h="43200" fill="none" extrusionOk="0">
                    <a:moveTo>
                      <a:pt x="-1" y="8585"/>
                    </a:moveTo>
                    <a:cubicBezTo>
                      <a:pt x="4081" y="3178"/>
                      <a:pt x="10464" y="-1"/>
                      <a:pt x="17239" y="0"/>
                    </a:cubicBezTo>
                    <a:cubicBezTo>
                      <a:pt x="29168" y="0"/>
                      <a:pt x="38839" y="9670"/>
                      <a:pt x="38839" y="21600"/>
                    </a:cubicBezTo>
                    <a:cubicBezTo>
                      <a:pt x="38839" y="33529"/>
                      <a:pt x="29168" y="43200"/>
                      <a:pt x="17239" y="43200"/>
                    </a:cubicBezTo>
                    <a:cubicBezTo>
                      <a:pt x="10576" y="43200"/>
                      <a:pt x="4286" y="40125"/>
                      <a:pt x="194" y="34867"/>
                    </a:cubicBezTo>
                  </a:path>
                  <a:path w="38839" h="43200" stroke="0" extrusionOk="0">
                    <a:moveTo>
                      <a:pt x="-1" y="8585"/>
                    </a:moveTo>
                    <a:cubicBezTo>
                      <a:pt x="4081" y="3178"/>
                      <a:pt x="10464" y="-1"/>
                      <a:pt x="17239" y="0"/>
                    </a:cubicBezTo>
                    <a:cubicBezTo>
                      <a:pt x="29168" y="0"/>
                      <a:pt x="38839" y="9670"/>
                      <a:pt x="38839" y="21600"/>
                    </a:cubicBezTo>
                    <a:cubicBezTo>
                      <a:pt x="38839" y="33529"/>
                      <a:pt x="29168" y="43200"/>
                      <a:pt x="17239" y="43200"/>
                    </a:cubicBezTo>
                    <a:cubicBezTo>
                      <a:pt x="10576" y="43200"/>
                      <a:pt x="4286" y="40125"/>
                      <a:pt x="194" y="34867"/>
                    </a:cubicBezTo>
                    <a:lnTo>
                      <a:pt x="17239" y="21600"/>
                    </a:lnTo>
                    <a:lnTo>
                      <a:pt x="-1" y="8585"/>
                    </a:lnTo>
                    <a:close/>
                  </a:path>
                </a:pathLst>
              </a:custGeom>
              <a:noFill/>
              <a:ln w="38100">
                <a:solidFill>
                  <a:srgbClr val="000000"/>
                </a:solidFill>
                <a:round/>
                <a:headEnd/>
                <a:tailEnd/>
              </a:ln>
            </p:spPr>
            <p:txBody>
              <a:bodyPr wrap="none" anchor="ctr"/>
              <a:lstStyle/>
              <a:p>
                <a:pPr fontAlgn="auto">
                  <a:spcBef>
                    <a:spcPts val="0"/>
                  </a:spcBef>
                  <a:spcAft>
                    <a:spcPts val="0"/>
                  </a:spcAft>
                  <a:defRPr/>
                </a:pPr>
                <a:endParaRPr lang="fr-FR" kern="0">
                  <a:solidFill>
                    <a:sysClr val="windowText" lastClr="000000"/>
                  </a:solidFill>
                </a:endParaRPr>
              </a:p>
            </p:txBody>
          </p:sp>
          <p:sp>
            <p:nvSpPr>
              <p:cNvPr id="984" name="Text Box 921"/>
              <p:cNvSpPr txBox="1">
                <a:spLocks noChangeArrowheads="1"/>
              </p:cNvSpPr>
              <p:nvPr/>
            </p:nvSpPr>
            <p:spPr bwMode="auto">
              <a:xfrm>
                <a:off x="1671639" y="2492376"/>
                <a:ext cx="656247" cy="371513"/>
              </a:xfrm>
              <a:prstGeom prst="rect">
                <a:avLst/>
              </a:prstGeom>
              <a:noFill/>
              <a:ln w="9525">
                <a:noFill/>
                <a:miter lim="800000"/>
                <a:headEnd/>
                <a:tailEnd/>
              </a:ln>
            </p:spPr>
            <p:txBody>
              <a:bodyPr wrap="none" lIns="90000" tIns="46800" rIns="90000" bIns="46800">
                <a:spAutoFit/>
              </a:bodyPr>
              <a:lstStyle/>
              <a:p>
                <a:pPr eaLnBrk="0" fontAlgn="auto" hangingPunct="0">
                  <a:spcBef>
                    <a:spcPts val="0"/>
                  </a:spcBef>
                  <a:spcAft>
                    <a:spcPts val="0"/>
                  </a:spcAft>
                  <a:defRPr/>
                </a:pPr>
                <a:r>
                  <a:rPr lang="fr-FR" altLang="fr-FR" kern="0">
                    <a:solidFill>
                      <a:srgbClr val="000066"/>
                    </a:solidFill>
                    <a:latin typeface="Arial Narrow" pitchFamily="34" charset="0"/>
                    <a:cs typeface="Arial" charset="0"/>
                  </a:rPr>
                  <a:t>Laser</a:t>
                </a:r>
              </a:p>
            </p:txBody>
          </p:sp>
        </p:grpSp>
        <p:sp>
          <p:nvSpPr>
            <p:cNvPr id="927" name="Rectangle 920"/>
            <p:cNvSpPr>
              <a:spLocks noChangeArrowheads="1"/>
            </p:cNvSpPr>
            <p:nvPr/>
          </p:nvSpPr>
          <p:spPr bwMode="auto">
            <a:xfrm>
              <a:off x="3750716" y="4322636"/>
              <a:ext cx="1587294" cy="369332"/>
            </a:xfrm>
            <a:prstGeom prst="rect">
              <a:avLst/>
            </a:prstGeom>
            <a:noFill/>
            <a:ln w="9525">
              <a:noFill/>
              <a:miter lim="800000"/>
              <a:headEnd/>
              <a:tailEnd/>
            </a:ln>
          </p:spPr>
          <p:txBody>
            <a:bodyPr wrap="none">
              <a:spAutoFit/>
            </a:bodyPr>
            <a:lstStyle/>
            <a:p>
              <a:pPr fontAlgn="auto">
                <a:spcBef>
                  <a:spcPts val="0"/>
                </a:spcBef>
                <a:spcAft>
                  <a:spcPts val="0"/>
                </a:spcAft>
                <a:defRPr/>
              </a:pPr>
              <a:r>
                <a:rPr lang="fr-FR" altLang="fr-FR" kern="0">
                  <a:solidFill>
                    <a:srgbClr val="000066"/>
                  </a:solidFill>
                  <a:latin typeface="Arial Narrow" pitchFamily="34" charset="0"/>
                </a:rPr>
                <a:t>Lumière blanche</a:t>
              </a:r>
              <a:endParaRPr lang="fr-FR" kern="0">
                <a:solidFill>
                  <a:sysClr val="windowText" lastClr="000000"/>
                </a:solidFill>
              </a:endParaRPr>
            </a:p>
          </p:txBody>
        </p:sp>
      </p:grpSp>
      <p:sp>
        <p:nvSpPr>
          <p:cNvPr id="1847" name="Rectangle 2"/>
          <p:cNvSpPr txBox="1">
            <a:spLocks noChangeArrowheads="1"/>
          </p:cNvSpPr>
          <p:nvPr/>
        </p:nvSpPr>
        <p:spPr>
          <a:xfrm>
            <a:off x="127923" y="996679"/>
            <a:ext cx="9067800" cy="513169"/>
          </a:xfrm>
          <a:prstGeom prst="rect">
            <a:avLst/>
          </a:prstGeom>
        </p:spPr>
        <p:txBody>
          <a:bodyPr/>
          <a:lstStyle/>
          <a:p>
            <a:r>
              <a:rPr lang="fr-FR" sz="2400" b="1" kern="0" dirty="0">
                <a:solidFill>
                  <a:srgbClr val="DA6667"/>
                </a:solidFill>
                <a:latin typeface="Arial Narrow" pitchFamily="34" charset="0"/>
              </a:rPr>
              <a:t>Propriétés : </a:t>
            </a:r>
            <a:r>
              <a:rPr lang="fr-FR" sz="2400" b="1" kern="0" dirty="0">
                <a:solidFill>
                  <a:schemeClr val="accent5">
                    <a:lumMod val="50000"/>
                  </a:schemeClr>
                </a:solidFill>
                <a:latin typeface="Arial Narrow" pitchFamily="34" charset="0"/>
              </a:rPr>
              <a:t>La cohérence spatiale de son rayonnement </a:t>
            </a:r>
            <a:endParaRPr lang="fr-FR" sz="2400" b="1" kern="0" dirty="0">
              <a:solidFill>
                <a:schemeClr val="accent5">
                  <a:lumMod val="50000"/>
                </a:schemeClr>
              </a:solidFill>
              <a:latin typeface="Arial Narrow" pitchFamily="34" charset="0"/>
              <a:ea typeface="+mj-ea"/>
              <a:cs typeface="+mj-cs"/>
            </a:endParaRPr>
          </a:p>
        </p:txBody>
      </p:sp>
      <p:sp>
        <p:nvSpPr>
          <p:cNvPr id="1848" name="Espace réservé du numéro de diapositive 1"/>
          <p:cNvSpPr>
            <a:spLocks noGrp="1"/>
          </p:cNvSpPr>
          <p:nvPr>
            <p:ph type="sldNum" sz="quarter" idx="11"/>
          </p:nvPr>
        </p:nvSpPr>
        <p:spPr>
          <a:xfrm>
            <a:off x="438151" y="6403938"/>
            <a:ext cx="1115483" cy="288925"/>
          </a:xfrm>
        </p:spPr>
        <p:txBody>
          <a:bodyPr/>
          <a:lstStyle/>
          <a:p>
            <a:r>
              <a:rPr lang="fr-FR" dirty="0" smtClean="0"/>
              <a:t>page </a:t>
            </a:r>
            <a:fld id="{C6DDD436-036D-4AFC-B45E-DF406FB8E6F8}" type="slidenum">
              <a:rPr lang="fr-FR" smtClean="0"/>
              <a:pPr/>
              <a:t>39</a:t>
            </a:fld>
            <a:endParaRPr lang="fr-FR" dirty="0"/>
          </a:p>
        </p:txBody>
      </p:sp>
      <p:sp>
        <p:nvSpPr>
          <p:cNvPr id="1850" name="Titre 1"/>
          <p:cNvSpPr txBox="1">
            <a:spLocks/>
          </p:cNvSpPr>
          <p:nvPr/>
        </p:nvSpPr>
        <p:spPr>
          <a:xfrm>
            <a:off x="2288659" y="6352067"/>
            <a:ext cx="7391400" cy="392666"/>
          </a:xfrm>
          <a:prstGeom prst="rect">
            <a:avLst/>
          </a:prstGeom>
        </p:spPr>
        <p:txBody>
          <a:bodyPr/>
          <a:lstStyle/>
          <a:p>
            <a:pPr>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lang="fr-FR" b="1" kern="0" dirty="0">
              <a:solidFill>
                <a:schemeClr val="tx2"/>
              </a:solidFill>
              <a:latin typeface="+mj-lt"/>
              <a:ea typeface="+mj-ea"/>
              <a:cs typeface="+mj-cs"/>
            </a:endParaRPr>
          </a:p>
        </p:txBody>
      </p:sp>
      <p:sp>
        <p:nvSpPr>
          <p:cNvPr id="1851" name="Rectangle 1850"/>
          <p:cNvSpPr/>
          <p:nvPr/>
        </p:nvSpPr>
        <p:spPr>
          <a:xfrm>
            <a:off x="2076450" y="456754"/>
            <a:ext cx="1943161" cy="523220"/>
          </a:xfrm>
          <a:prstGeom prst="rect">
            <a:avLst/>
          </a:prstGeom>
        </p:spPr>
        <p:txBody>
          <a:bodyPr wrap="none">
            <a:spAutoFit/>
          </a:bodyPr>
          <a:lstStyle/>
          <a:p>
            <a:r>
              <a:rPr lang="fr-FR" sz="2800" b="1" kern="0" dirty="0" smtClean="0">
                <a:solidFill>
                  <a:srgbClr val="DA6667"/>
                </a:solidFill>
                <a:latin typeface="Arial"/>
              </a:rPr>
              <a:t>4. Le </a:t>
            </a:r>
            <a:r>
              <a:rPr lang="fr-FR" sz="2800" b="1" kern="0" dirty="0">
                <a:solidFill>
                  <a:srgbClr val="DA6667"/>
                </a:solidFill>
                <a:latin typeface="Arial"/>
              </a:rPr>
              <a:t>laser</a:t>
            </a:r>
          </a:p>
        </p:txBody>
      </p:sp>
    </p:spTree>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7" name="Rectangle 1"/>
          <p:cNvSpPr>
            <a:spLocks noChangeArrowheads="1"/>
          </p:cNvSpPr>
          <p:nvPr/>
        </p:nvSpPr>
        <p:spPr bwMode="auto">
          <a:xfrm>
            <a:off x="1524001" y="1314551"/>
            <a:ext cx="8536619" cy="156966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algn="just">
              <a:buFontTx/>
              <a:buChar char="•"/>
            </a:pPr>
            <a:r>
              <a:rPr lang="fr-FR" sz="2400" dirty="0">
                <a:latin typeface="Arial Narrow" pitchFamily="34" charset="0"/>
                <a:ea typeface="Times New Roman" pitchFamily="18" charset="0"/>
                <a:cs typeface="Arial" pitchFamily="34" charset="0"/>
              </a:rPr>
              <a:t> la durée des impulsions de lumière produites peuvent être réduites à quelques 10</a:t>
            </a:r>
            <a:r>
              <a:rPr lang="fr-FR" sz="2400" baseline="30000" dirty="0">
                <a:latin typeface="Arial Narrow" pitchFamily="34" charset="0"/>
                <a:ea typeface="Times New Roman" pitchFamily="18" charset="0"/>
                <a:cs typeface="Arial" pitchFamily="34" charset="0"/>
              </a:rPr>
              <a:t>-17</a:t>
            </a:r>
            <a:r>
              <a:rPr lang="fr-FR" sz="2400" dirty="0">
                <a:latin typeface="Arial Narrow" pitchFamily="34" charset="0"/>
                <a:ea typeface="Times New Roman" pitchFamily="18" charset="0"/>
                <a:cs typeface="Arial" pitchFamily="34" charset="0"/>
              </a:rPr>
              <a:t> s (10 </a:t>
            </a:r>
            <a:r>
              <a:rPr lang="fr-FR" sz="2400" dirty="0" err="1">
                <a:latin typeface="Arial Narrow" pitchFamily="34" charset="0"/>
                <a:ea typeface="Times New Roman" pitchFamily="18" charset="0"/>
                <a:cs typeface="Arial" pitchFamily="34" charset="0"/>
              </a:rPr>
              <a:t>attosec</a:t>
            </a:r>
            <a:r>
              <a:rPr lang="fr-FR" sz="2400" dirty="0">
                <a:latin typeface="Arial Narrow" pitchFamily="34" charset="0"/>
                <a:ea typeface="Times New Roman" pitchFamily="18" charset="0"/>
                <a:cs typeface="Arial" pitchFamily="34" charset="0"/>
              </a:rPr>
              <a:t> ou 10 </a:t>
            </a:r>
            <a:r>
              <a:rPr lang="fr-FR" sz="2400" dirty="0" err="1">
                <a:latin typeface="Arial Narrow" pitchFamily="34" charset="0"/>
                <a:ea typeface="Times New Roman" pitchFamily="18" charset="0"/>
                <a:cs typeface="Arial" pitchFamily="34" charset="0"/>
              </a:rPr>
              <a:t>trillionième</a:t>
            </a:r>
            <a:r>
              <a:rPr lang="fr-FR" sz="2400" dirty="0">
                <a:latin typeface="Arial Narrow" pitchFamily="34" charset="0"/>
                <a:ea typeface="Times New Roman" pitchFamily="18" charset="0"/>
                <a:cs typeface="Arial" pitchFamily="34" charset="0"/>
              </a:rPr>
              <a:t> de sec, record) ! Dans ce cas, la source est alors </a:t>
            </a:r>
            <a:r>
              <a:rPr lang="fr-FR" sz="2400" b="1" dirty="0">
                <a:latin typeface="Arial Narrow" pitchFamily="34" charset="0"/>
                <a:ea typeface="Times New Roman" pitchFamily="18" charset="0"/>
                <a:cs typeface="Arial" pitchFamily="34" charset="0"/>
              </a:rPr>
              <a:t>très large </a:t>
            </a:r>
            <a:r>
              <a:rPr lang="fr-FR" sz="2400" b="1" dirty="0" err="1">
                <a:latin typeface="Arial Narrow" pitchFamily="34" charset="0"/>
                <a:ea typeface="Times New Roman" pitchFamily="18" charset="0"/>
                <a:cs typeface="Arial" pitchFamily="34" charset="0"/>
              </a:rPr>
              <a:t>spectralement</a:t>
            </a:r>
            <a:r>
              <a:rPr lang="fr-FR" sz="2400" dirty="0">
                <a:latin typeface="Arial Narrow" pitchFamily="34" charset="0"/>
                <a:ea typeface="Times New Roman" pitchFamily="18" charset="0"/>
                <a:cs typeface="Arial" pitchFamily="34" charset="0"/>
              </a:rPr>
              <a:t>. </a:t>
            </a:r>
          </a:p>
          <a:p>
            <a:pPr algn="just">
              <a:buFontTx/>
              <a:buChar char="•"/>
            </a:pPr>
            <a:r>
              <a:rPr lang="fr-FR" sz="2400" dirty="0">
                <a:latin typeface="Arial Narrow" pitchFamily="34" charset="0"/>
                <a:cs typeface="Arial" pitchFamily="34" charset="0"/>
              </a:rPr>
              <a:t> Ex.  d’application :</a:t>
            </a:r>
            <a:endParaRPr lang="fr-FR" sz="3600" dirty="0">
              <a:latin typeface="Arial" pitchFamily="34" charset="0"/>
            </a:endParaRPr>
          </a:p>
        </p:txBody>
      </p:sp>
      <p:sp>
        <p:nvSpPr>
          <p:cNvPr id="6" name="Rectangle 2"/>
          <p:cNvSpPr txBox="1">
            <a:spLocks noChangeArrowheads="1"/>
          </p:cNvSpPr>
          <p:nvPr/>
        </p:nvSpPr>
        <p:spPr>
          <a:xfrm>
            <a:off x="131763" y="994314"/>
            <a:ext cx="9067800" cy="513169"/>
          </a:xfrm>
          <a:prstGeom prst="rect">
            <a:avLst/>
          </a:prstGeom>
        </p:spPr>
        <p:txBody>
          <a:bodyPr/>
          <a:lstStyle/>
          <a:p>
            <a:r>
              <a:rPr lang="fr-FR" sz="2400" b="1" kern="0" dirty="0">
                <a:solidFill>
                  <a:srgbClr val="DA6667"/>
                </a:solidFill>
                <a:latin typeface="Arial Narrow" pitchFamily="34" charset="0"/>
              </a:rPr>
              <a:t>Propriétés : </a:t>
            </a:r>
            <a:r>
              <a:rPr lang="fr-FR" sz="2400" b="1" kern="0" dirty="0">
                <a:solidFill>
                  <a:schemeClr val="accent5">
                    <a:lumMod val="50000"/>
                  </a:schemeClr>
                </a:solidFill>
                <a:latin typeface="Arial Narrow" pitchFamily="34" charset="0"/>
              </a:rPr>
              <a:t>Des impulsions ultra-courtes possible </a:t>
            </a:r>
            <a:endParaRPr lang="fr-FR" sz="2400" b="1" kern="0" dirty="0">
              <a:solidFill>
                <a:schemeClr val="accent5">
                  <a:lumMod val="50000"/>
                </a:schemeClr>
              </a:solidFill>
              <a:latin typeface="Arial Narrow" pitchFamily="34" charset="0"/>
              <a:ea typeface="+mj-ea"/>
              <a:cs typeface="+mj-cs"/>
            </a:endParaRPr>
          </a:p>
        </p:txBody>
      </p:sp>
      <p:grpSp>
        <p:nvGrpSpPr>
          <p:cNvPr id="15" name="Groupe 14"/>
          <p:cNvGrpSpPr/>
          <p:nvPr/>
        </p:nvGrpSpPr>
        <p:grpSpPr>
          <a:xfrm>
            <a:off x="1524000" y="3211513"/>
            <a:ext cx="6583854" cy="3233917"/>
            <a:chOff x="0" y="3211512"/>
            <a:chExt cx="6583854" cy="3233917"/>
          </a:xfrm>
        </p:grpSpPr>
        <p:pic>
          <p:nvPicPr>
            <p:cNvPr id="168962" name="Picture 2" descr="http://fr.cdn.v5.futura-sciences.com/builds/images/thumbs/2/286cbaf560_3912_laser_9.jpg"/>
            <p:cNvPicPr>
              <a:picLocks noChangeAspect="1" noChangeArrowheads="1"/>
            </p:cNvPicPr>
            <p:nvPr/>
          </p:nvPicPr>
          <p:blipFill>
            <a:blip r:embed="rId2"/>
            <a:srcRect/>
            <a:stretch>
              <a:fillRect/>
            </a:stretch>
          </p:blipFill>
          <p:spPr bwMode="auto">
            <a:xfrm>
              <a:off x="244475" y="3211512"/>
              <a:ext cx="2816244" cy="2058988"/>
            </a:xfrm>
            <a:prstGeom prst="rect">
              <a:avLst/>
            </a:prstGeom>
            <a:noFill/>
          </p:spPr>
        </p:pic>
        <p:sp>
          <p:nvSpPr>
            <p:cNvPr id="9" name="ZoneTexte 8"/>
            <p:cNvSpPr txBox="1"/>
            <p:nvPr/>
          </p:nvSpPr>
          <p:spPr>
            <a:xfrm>
              <a:off x="0" y="5245100"/>
              <a:ext cx="6583854" cy="1200329"/>
            </a:xfrm>
            <a:prstGeom prst="rect">
              <a:avLst/>
            </a:prstGeom>
            <a:solidFill>
              <a:schemeClr val="tx2"/>
            </a:solidFill>
          </p:spPr>
          <p:txBody>
            <a:bodyPr wrap="none" rtlCol="0">
              <a:spAutoFit/>
            </a:bodyPr>
            <a:lstStyle/>
            <a:p>
              <a:r>
                <a:rPr lang="fr-FR" dirty="0" smtClean="0"/>
                <a:t>Laser Mégajoule</a:t>
              </a:r>
            </a:p>
            <a:p>
              <a:r>
                <a:rPr lang="fr-FR" dirty="0" smtClean="0"/>
                <a:t>Durée 20ns, Energie </a:t>
              </a:r>
              <a:r>
                <a:rPr lang="fr-FR" dirty="0" err="1" smtClean="0"/>
                <a:t>Megajoule</a:t>
              </a:r>
              <a:endParaRPr lang="fr-FR" dirty="0" smtClean="0"/>
            </a:p>
            <a:p>
              <a:r>
                <a:rPr lang="fr-FR" dirty="0" smtClean="0"/>
                <a:t>Combinaison de 240 faisceaux laser fournissant 7,5 kJ chacun</a:t>
              </a:r>
            </a:p>
            <a:p>
              <a:r>
                <a:rPr lang="fr-FR" dirty="0"/>
                <a:t>F</a:t>
              </a:r>
              <a:r>
                <a:rPr lang="fr-FR" dirty="0" smtClean="0"/>
                <a:t>usion thermonucléaire</a:t>
              </a:r>
              <a:endParaRPr lang="fr-FR" dirty="0"/>
            </a:p>
          </p:txBody>
        </p:sp>
      </p:grpSp>
      <p:grpSp>
        <p:nvGrpSpPr>
          <p:cNvPr id="11" name="Groupe 10"/>
          <p:cNvGrpSpPr/>
          <p:nvPr/>
        </p:nvGrpSpPr>
        <p:grpSpPr>
          <a:xfrm>
            <a:off x="5578476" y="2913062"/>
            <a:ext cx="4606925" cy="3321100"/>
            <a:chOff x="4054475" y="2913062"/>
            <a:chExt cx="4606925" cy="3321100"/>
          </a:xfrm>
        </p:grpSpPr>
        <p:pic>
          <p:nvPicPr>
            <p:cNvPr id="168964" name="Picture 4" descr="http://fr.cdn.v5.futura-sciences.com/sources/images/dossier/rte/magic/3911_laser_6.jpg"/>
            <p:cNvPicPr>
              <a:picLocks noChangeAspect="1" noChangeArrowheads="1"/>
            </p:cNvPicPr>
            <p:nvPr/>
          </p:nvPicPr>
          <p:blipFill>
            <a:blip r:embed="rId3"/>
            <a:srcRect/>
            <a:stretch>
              <a:fillRect/>
            </a:stretch>
          </p:blipFill>
          <p:spPr bwMode="auto">
            <a:xfrm>
              <a:off x="4054475" y="2913062"/>
              <a:ext cx="3859927" cy="1595437"/>
            </a:xfrm>
            <a:prstGeom prst="rect">
              <a:avLst/>
            </a:prstGeom>
            <a:noFill/>
          </p:spPr>
        </p:pic>
        <p:sp>
          <p:nvSpPr>
            <p:cNvPr id="10" name="Rectangle 9"/>
            <p:cNvSpPr/>
            <p:nvPr/>
          </p:nvSpPr>
          <p:spPr>
            <a:xfrm>
              <a:off x="4089400" y="4479836"/>
              <a:ext cx="4572000" cy="1754326"/>
            </a:xfrm>
            <a:prstGeom prst="rect">
              <a:avLst/>
            </a:prstGeom>
          </p:spPr>
          <p:txBody>
            <a:bodyPr>
              <a:spAutoFit/>
            </a:bodyPr>
            <a:lstStyle/>
            <a:p>
              <a:r>
                <a:rPr lang="fr-FR" dirty="0" smtClean="0"/>
                <a:t>Résultat d’un perçage avec un laser nanoseconde (à gauche) et avec un laser </a:t>
              </a:r>
              <a:r>
                <a:rPr lang="fr-FR" dirty="0" err="1" smtClean="0"/>
                <a:t>femtoseconde</a:t>
              </a:r>
              <a:r>
                <a:rPr lang="fr-FR" dirty="0" smtClean="0"/>
                <a:t> (à droite) : la découpe au laser </a:t>
              </a:r>
              <a:r>
                <a:rPr lang="fr-FR" dirty="0" err="1" smtClean="0"/>
                <a:t>femtoseconde</a:t>
              </a:r>
              <a:r>
                <a:rPr lang="fr-FR" dirty="0" smtClean="0"/>
                <a:t> est plus « propre.</a:t>
              </a:r>
            </a:p>
            <a:p>
              <a:pPr>
                <a:buFont typeface="Wingdings"/>
                <a:buChar char="è"/>
              </a:pPr>
              <a:r>
                <a:rPr lang="fr-FR" dirty="0" smtClean="0">
                  <a:sym typeface="Wingdings" pitchFamily="2" charset="2"/>
                </a:rPr>
                <a:t>Découpe</a:t>
              </a:r>
            </a:p>
            <a:p>
              <a:pPr>
                <a:buFont typeface="Wingdings"/>
                <a:buChar char="è"/>
              </a:pPr>
              <a:r>
                <a:rPr lang="fr-FR" dirty="0" smtClean="0">
                  <a:sym typeface="Wingdings" pitchFamily="2" charset="2"/>
                </a:rPr>
                <a:t>Chirurgie (œil, cerveau…)</a:t>
              </a:r>
              <a:r>
                <a:rPr lang="fr-FR" dirty="0" smtClean="0"/>
                <a:t> </a:t>
              </a:r>
              <a:endParaRPr lang="fr-FR" dirty="0"/>
            </a:p>
          </p:txBody>
        </p:sp>
      </p:grpSp>
      <p:sp>
        <p:nvSpPr>
          <p:cNvPr id="14" name="Espace réservé du numéro de diapositive 1"/>
          <p:cNvSpPr>
            <a:spLocks noGrp="1"/>
          </p:cNvSpPr>
          <p:nvPr>
            <p:ph type="sldNum" sz="quarter" idx="11"/>
          </p:nvPr>
        </p:nvSpPr>
        <p:spPr>
          <a:xfrm>
            <a:off x="438151" y="6403938"/>
            <a:ext cx="1115483" cy="288925"/>
          </a:xfrm>
        </p:spPr>
        <p:txBody>
          <a:bodyPr/>
          <a:lstStyle/>
          <a:p>
            <a:r>
              <a:rPr lang="fr-FR" dirty="0" smtClean="0"/>
              <a:t>page </a:t>
            </a:r>
            <a:fld id="{C6DDD436-036D-4AFC-B45E-DF406FB8E6F8}" type="slidenum">
              <a:rPr lang="fr-FR" smtClean="0"/>
              <a:pPr/>
              <a:t>40</a:t>
            </a:fld>
            <a:endParaRPr lang="fr-FR" dirty="0"/>
          </a:p>
        </p:txBody>
      </p:sp>
      <p:sp>
        <p:nvSpPr>
          <p:cNvPr id="16" name="Titre 1"/>
          <p:cNvSpPr txBox="1">
            <a:spLocks/>
          </p:cNvSpPr>
          <p:nvPr/>
        </p:nvSpPr>
        <p:spPr>
          <a:xfrm>
            <a:off x="2288659" y="6352067"/>
            <a:ext cx="7391400" cy="392666"/>
          </a:xfrm>
          <a:prstGeom prst="rect">
            <a:avLst/>
          </a:prstGeom>
        </p:spPr>
        <p:txBody>
          <a:bodyPr/>
          <a:lstStyle/>
          <a:p>
            <a:pPr>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lang="fr-FR" b="1" kern="0" dirty="0">
              <a:solidFill>
                <a:schemeClr val="tx2"/>
              </a:solidFill>
              <a:latin typeface="+mj-lt"/>
              <a:ea typeface="+mj-ea"/>
              <a:cs typeface="+mj-cs"/>
            </a:endParaRPr>
          </a:p>
        </p:txBody>
      </p:sp>
      <p:sp>
        <p:nvSpPr>
          <p:cNvPr id="17" name="Rectangle 16"/>
          <p:cNvSpPr/>
          <p:nvPr/>
        </p:nvSpPr>
        <p:spPr>
          <a:xfrm>
            <a:off x="2076450" y="456754"/>
            <a:ext cx="1943161" cy="523220"/>
          </a:xfrm>
          <a:prstGeom prst="rect">
            <a:avLst/>
          </a:prstGeom>
        </p:spPr>
        <p:txBody>
          <a:bodyPr wrap="none">
            <a:spAutoFit/>
          </a:bodyPr>
          <a:lstStyle/>
          <a:p>
            <a:r>
              <a:rPr lang="fr-FR" sz="2800" b="1" kern="0" dirty="0" smtClean="0">
                <a:solidFill>
                  <a:srgbClr val="DA6667"/>
                </a:solidFill>
                <a:latin typeface="Arial"/>
              </a:rPr>
              <a:t>4. Le </a:t>
            </a:r>
            <a:r>
              <a:rPr lang="fr-FR" sz="2800" b="1" kern="0" dirty="0">
                <a:solidFill>
                  <a:srgbClr val="DA6667"/>
                </a:solidFill>
                <a:latin typeface="Arial"/>
              </a:rPr>
              <a:t>laser</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childTnLst>
                                  <p:subTnLst>
                                    <p:set>
                                      <p:cBhvr override="childStyle">
                                        <p:cTn dur="1" fill="hold" display="0" masterRel="nextClick" afterEffect="1"/>
                                        <p:tgtEl>
                                          <p:spTgt spid="15"/>
                                        </p:tgtEl>
                                        <p:attrNameLst>
                                          <p:attrName>style.visibility</p:attrName>
                                        </p:attrNameLst>
                                      </p:cBhvr>
                                      <p:to>
                                        <p:strVal val="hidden"/>
                                      </p:to>
                                    </p:set>
                                  </p:sub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e 3"/>
          <p:cNvGrpSpPr/>
          <p:nvPr/>
        </p:nvGrpSpPr>
        <p:grpSpPr>
          <a:xfrm>
            <a:off x="1524001" y="1707762"/>
            <a:ext cx="3809461" cy="4052665"/>
            <a:chOff x="1482366" y="1488745"/>
            <a:chExt cx="4651734" cy="4454369"/>
          </a:xfrm>
          <a:solidFill>
            <a:schemeClr val="tx2"/>
          </a:solidFill>
        </p:grpSpPr>
        <p:pic>
          <p:nvPicPr>
            <p:cNvPr id="5" name="Picture 6" descr="http://fr.cdn.v5.futura-sciences.com/builds/images/thumbs/2/23bae9e8cd_3911_laser_7.jpg"/>
            <p:cNvPicPr>
              <a:picLocks noChangeAspect="1" noChangeArrowheads="1"/>
            </p:cNvPicPr>
            <p:nvPr/>
          </p:nvPicPr>
          <p:blipFill>
            <a:blip r:embed="rId2"/>
            <a:srcRect/>
            <a:stretch>
              <a:fillRect/>
            </a:stretch>
          </p:blipFill>
          <p:spPr bwMode="auto">
            <a:xfrm>
              <a:off x="1482366" y="1488745"/>
              <a:ext cx="4286250" cy="3190876"/>
            </a:xfrm>
            <a:prstGeom prst="rect">
              <a:avLst/>
            </a:prstGeom>
            <a:grpFill/>
          </p:spPr>
        </p:pic>
        <p:sp>
          <p:nvSpPr>
            <p:cNvPr id="6" name="Rectangle 5"/>
            <p:cNvSpPr/>
            <p:nvPr/>
          </p:nvSpPr>
          <p:spPr>
            <a:xfrm>
              <a:off x="1562100" y="4657636"/>
              <a:ext cx="4572000" cy="1285478"/>
            </a:xfrm>
            <a:prstGeom prst="rect">
              <a:avLst/>
            </a:prstGeom>
            <a:grpFill/>
          </p:spPr>
          <p:txBody>
            <a:bodyPr>
              <a:spAutoFit/>
            </a:bodyPr>
            <a:lstStyle/>
            <a:p>
              <a:r>
                <a:rPr lang="fr-FR" sz="1400" dirty="0"/>
                <a:t>Source </a:t>
              </a:r>
              <a:r>
                <a:rPr lang="fr-FR" sz="1400" dirty="0" err="1"/>
                <a:t>impulsionnelle</a:t>
              </a:r>
              <a:r>
                <a:rPr lang="fr-FR" sz="1400" dirty="0"/>
                <a:t> </a:t>
              </a:r>
            </a:p>
            <a:p>
              <a:pPr>
                <a:buFont typeface="Wingdings"/>
                <a:buChar char="è"/>
              </a:pPr>
              <a:r>
                <a:rPr lang="fr-FR" sz="1400" dirty="0">
                  <a:sym typeface="Wingdings" pitchFamily="2" charset="2"/>
                </a:rPr>
                <a:t>Spectre large</a:t>
              </a:r>
            </a:p>
            <a:p>
              <a:pPr>
                <a:buFont typeface="Wingdings"/>
                <a:buChar char="è"/>
              </a:pPr>
              <a:r>
                <a:rPr lang="fr-FR" sz="1400" b="1" dirty="0"/>
                <a:t>Grâce au large spectre du continuum, on peut même détecter plusieurs espèces à la fois</a:t>
              </a:r>
              <a:endParaRPr lang="fr-FR" sz="1400" dirty="0"/>
            </a:p>
          </p:txBody>
        </p:sp>
      </p:grpSp>
      <p:sp>
        <p:nvSpPr>
          <p:cNvPr id="234498" name="AutoShape 2" descr="aircraft flying above earth Georeferencing lidar points"/>
          <p:cNvSpPr>
            <a:spLocks noChangeAspect="1" noChangeArrowheads="1"/>
          </p:cNvSpPr>
          <p:nvPr/>
        </p:nvSpPr>
        <p:spPr bwMode="auto">
          <a:xfrm>
            <a:off x="1679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fr-FR"/>
          </a:p>
        </p:txBody>
      </p:sp>
      <p:sp>
        <p:nvSpPr>
          <p:cNvPr id="19" name="Rectangle 2"/>
          <p:cNvSpPr txBox="1">
            <a:spLocks noChangeArrowheads="1"/>
          </p:cNvSpPr>
          <p:nvPr/>
        </p:nvSpPr>
        <p:spPr>
          <a:xfrm>
            <a:off x="131763" y="992875"/>
            <a:ext cx="9067800" cy="513169"/>
          </a:xfrm>
          <a:prstGeom prst="rect">
            <a:avLst/>
          </a:prstGeom>
        </p:spPr>
        <p:txBody>
          <a:bodyPr/>
          <a:lstStyle/>
          <a:p>
            <a:r>
              <a:rPr lang="fr-FR" sz="2400" b="1" kern="0" dirty="0">
                <a:solidFill>
                  <a:srgbClr val="DA6667"/>
                </a:solidFill>
                <a:latin typeface="Arial Narrow" pitchFamily="34" charset="0"/>
              </a:rPr>
              <a:t>Propriétés : </a:t>
            </a:r>
            <a:r>
              <a:rPr lang="fr-FR" sz="2400" b="1" kern="0" dirty="0">
                <a:solidFill>
                  <a:schemeClr val="accent5">
                    <a:lumMod val="50000"/>
                  </a:schemeClr>
                </a:solidFill>
                <a:latin typeface="Arial Narrow" pitchFamily="34" charset="0"/>
              </a:rPr>
              <a:t>Des impulsions ultra-courtes possible </a:t>
            </a:r>
            <a:endParaRPr lang="fr-FR" sz="2400" b="1" kern="0" dirty="0">
              <a:solidFill>
                <a:schemeClr val="accent5">
                  <a:lumMod val="50000"/>
                </a:schemeClr>
              </a:solidFill>
              <a:latin typeface="Arial Narrow" pitchFamily="34" charset="0"/>
              <a:ea typeface="+mj-ea"/>
              <a:cs typeface="+mj-cs"/>
            </a:endParaRPr>
          </a:p>
        </p:txBody>
      </p:sp>
      <p:pic>
        <p:nvPicPr>
          <p:cNvPr id="22528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60077" y="2184279"/>
            <a:ext cx="2066925" cy="155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25283"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213962" y="4029076"/>
            <a:ext cx="2295525" cy="172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25284" name="Picture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581900" y="4029076"/>
            <a:ext cx="3086100" cy="197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25285" name="Picture 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181726" y="465214"/>
            <a:ext cx="4410075" cy="1609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5" name="Espace réservé du numéro de diapositive 1"/>
          <p:cNvSpPr>
            <a:spLocks noGrp="1"/>
          </p:cNvSpPr>
          <p:nvPr>
            <p:ph type="sldNum" sz="quarter" idx="11"/>
          </p:nvPr>
        </p:nvSpPr>
        <p:spPr>
          <a:xfrm>
            <a:off x="438151" y="6403938"/>
            <a:ext cx="1115483" cy="288925"/>
          </a:xfrm>
        </p:spPr>
        <p:txBody>
          <a:bodyPr/>
          <a:lstStyle/>
          <a:p>
            <a:r>
              <a:rPr lang="fr-FR" dirty="0" smtClean="0"/>
              <a:t>page </a:t>
            </a:r>
            <a:fld id="{C6DDD436-036D-4AFC-B45E-DF406FB8E6F8}" type="slidenum">
              <a:rPr lang="fr-FR" smtClean="0"/>
              <a:pPr/>
              <a:t>41</a:t>
            </a:fld>
            <a:endParaRPr lang="fr-FR" dirty="0"/>
          </a:p>
        </p:txBody>
      </p:sp>
      <p:sp>
        <p:nvSpPr>
          <p:cNvPr id="16" name="Titre 1"/>
          <p:cNvSpPr txBox="1">
            <a:spLocks/>
          </p:cNvSpPr>
          <p:nvPr/>
        </p:nvSpPr>
        <p:spPr>
          <a:xfrm>
            <a:off x="2288659" y="6352067"/>
            <a:ext cx="7391400" cy="392666"/>
          </a:xfrm>
          <a:prstGeom prst="rect">
            <a:avLst/>
          </a:prstGeom>
        </p:spPr>
        <p:txBody>
          <a:bodyPr/>
          <a:lstStyle/>
          <a:p>
            <a:pPr>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lang="fr-FR" b="1" kern="0" dirty="0">
              <a:solidFill>
                <a:schemeClr val="tx2"/>
              </a:solidFill>
              <a:latin typeface="+mj-lt"/>
              <a:ea typeface="+mj-ea"/>
              <a:cs typeface="+mj-cs"/>
            </a:endParaRPr>
          </a:p>
        </p:txBody>
      </p:sp>
      <p:sp>
        <p:nvSpPr>
          <p:cNvPr id="17" name="Rectangle 16"/>
          <p:cNvSpPr/>
          <p:nvPr/>
        </p:nvSpPr>
        <p:spPr>
          <a:xfrm>
            <a:off x="2076450" y="456754"/>
            <a:ext cx="1943161" cy="523220"/>
          </a:xfrm>
          <a:prstGeom prst="rect">
            <a:avLst/>
          </a:prstGeom>
        </p:spPr>
        <p:txBody>
          <a:bodyPr wrap="none">
            <a:spAutoFit/>
          </a:bodyPr>
          <a:lstStyle/>
          <a:p>
            <a:r>
              <a:rPr lang="fr-FR" sz="2800" b="1" kern="0" dirty="0" smtClean="0">
                <a:solidFill>
                  <a:srgbClr val="DA6667"/>
                </a:solidFill>
                <a:latin typeface="Arial"/>
              </a:rPr>
              <a:t>4. Le </a:t>
            </a:r>
            <a:r>
              <a:rPr lang="fr-FR" sz="2800" b="1" kern="0" dirty="0">
                <a:solidFill>
                  <a:srgbClr val="DA6667"/>
                </a:solidFill>
                <a:latin typeface="Arial"/>
              </a:rPr>
              <a:t>laser</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2528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2528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25282"/>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2528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Espace réservé du numéro de diapositive 1"/>
          <p:cNvSpPr txBox="1">
            <a:spLocks/>
          </p:cNvSpPr>
          <p:nvPr/>
        </p:nvSpPr>
        <p:spPr bwMode="auto">
          <a:xfrm>
            <a:off x="438151" y="6403938"/>
            <a:ext cx="1115483" cy="2889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defPPr>
              <a:defRPr lang="fr-FR"/>
            </a:defPPr>
            <a:lvl1pPr algn="l" rtl="0" fontAlgn="base">
              <a:spcBef>
                <a:spcPct val="0"/>
              </a:spcBef>
              <a:spcAft>
                <a:spcPct val="0"/>
              </a:spcAft>
              <a:defRPr sz="1200" b="1" kern="1200" smtClean="0">
                <a:solidFill>
                  <a:schemeClr val="tx2"/>
                </a:solidFill>
                <a:latin typeface="Arial" pitchFamily="4" charset="0"/>
                <a:ea typeface="+mn-ea"/>
                <a:cs typeface="+mn-cs"/>
              </a:defRPr>
            </a:lvl1pPr>
            <a:lvl2pPr marL="457200" algn="l" rtl="0" fontAlgn="base">
              <a:spcBef>
                <a:spcPct val="0"/>
              </a:spcBef>
              <a:spcAft>
                <a:spcPct val="0"/>
              </a:spcAft>
              <a:defRPr kern="1200">
                <a:solidFill>
                  <a:schemeClr val="tx1"/>
                </a:solidFill>
                <a:latin typeface="Arial" pitchFamily="4" charset="0"/>
                <a:ea typeface="+mn-ea"/>
                <a:cs typeface="+mn-cs"/>
              </a:defRPr>
            </a:lvl2pPr>
            <a:lvl3pPr marL="914400" algn="l" rtl="0" fontAlgn="base">
              <a:spcBef>
                <a:spcPct val="0"/>
              </a:spcBef>
              <a:spcAft>
                <a:spcPct val="0"/>
              </a:spcAft>
              <a:defRPr kern="1200">
                <a:solidFill>
                  <a:schemeClr val="tx1"/>
                </a:solidFill>
                <a:latin typeface="Arial" pitchFamily="4" charset="0"/>
                <a:ea typeface="+mn-ea"/>
                <a:cs typeface="+mn-cs"/>
              </a:defRPr>
            </a:lvl3pPr>
            <a:lvl4pPr marL="1371600" algn="l" rtl="0" fontAlgn="base">
              <a:spcBef>
                <a:spcPct val="0"/>
              </a:spcBef>
              <a:spcAft>
                <a:spcPct val="0"/>
              </a:spcAft>
              <a:defRPr kern="1200">
                <a:solidFill>
                  <a:schemeClr val="tx1"/>
                </a:solidFill>
                <a:latin typeface="Arial" pitchFamily="4" charset="0"/>
                <a:ea typeface="+mn-ea"/>
                <a:cs typeface="+mn-cs"/>
              </a:defRPr>
            </a:lvl4pPr>
            <a:lvl5pPr marL="1828800" algn="l" rtl="0" fontAlgn="base">
              <a:spcBef>
                <a:spcPct val="0"/>
              </a:spcBef>
              <a:spcAft>
                <a:spcPct val="0"/>
              </a:spcAft>
              <a:defRPr kern="1200">
                <a:solidFill>
                  <a:schemeClr val="tx1"/>
                </a:solidFill>
                <a:latin typeface="Arial" pitchFamily="4" charset="0"/>
                <a:ea typeface="+mn-ea"/>
                <a:cs typeface="+mn-cs"/>
              </a:defRPr>
            </a:lvl5pPr>
            <a:lvl6pPr marL="2286000" algn="l" defTabSz="457200" rtl="0" eaLnBrk="1" latinLnBrk="0" hangingPunct="1">
              <a:defRPr kern="1200">
                <a:solidFill>
                  <a:schemeClr val="tx1"/>
                </a:solidFill>
                <a:latin typeface="Arial" pitchFamily="4" charset="0"/>
                <a:ea typeface="+mn-ea"/>
                <a:cs typeface="+mn-cs"/>
              </a:defRPr>
            </a:lvl6pPr>
            <a:lvl7pPr marL="2743200" algn="l" defTabSz="457200" rtl="0" eaLnBrk="1" latinLnBrk="0" hangingPunct="1">
              <a:defRPr kern="1200">
                <a:solidFill>
                  <a:schemeClr val="tx1"/>
                </a:solidFill>
                <a:latin typeface="Arial" pitchFamily="4" charset="0"/>
                <a:ea typeface="+mn-ea"/>
                <a:cs typeface="+mn-cs"/>
              </a:defRPr>
            </a:lvl7pPr>
            <a:lvl8pPr marL="3200400" algn="l" defTabSz="457200" rtl="0" eaLnBrk="1" latinLnBrk="0" hangingPunct="1">
              <a:defRPr kern="1200">
                <a:solidFill>
                  <a:schemeClr val="tx1"/>
                </a:solidFill>
                <a:latin typeface="Arial" pitchFamily="4" charset="0"/>
                <a:ea typeface="+mn-ea"/>
                <a:cs typeface="+mn-cs"/>
              </a:defRPr>
            </a:lvl8pPr>
            <a:lvl9pPr marL="3657600" algn="l" defTabSz="457200" rtl="0" eaLnBrk="1" latinLnBrk="0" hangingPunct="1">
              <a:defRPr kern="1200">
                <a:solidFill>
                  <a:schemeClr val="tx1"/>
                </a:solidFill>
                <a:latin typeface="Arial" pitchFamily="4" charset="0"/>
                <a:ea typeface="+mn-ea"/>
                <a:cs typeface="+mn-cs"/>
              </a:defRPr>
            </a:lvl9pPr>
          </a:lstStyle>
          <a:p>
            <a:r>
              <a:rPr lang="fr-FR" smtClean="0"/>
              <a:t>page </a:t>
            </a:r>
            <a:fld id="{C6DDD436-036D-4AFC-B45E-DF406FB8E6F8}" type="slidenum">
              <a:rPr lang="fr-FR" smtClean="0"/>
              <a:pPr/>
              <a:t>42</a:t>
            </a:fld>
            <a:endParaRPr lang="fr-FR" dirty="0"/>
          </a:p>
        </p:txBody>
      </p:sp>
      <p:sp>
        <p:nvSpPr>
          <p:cNvPr id="31" name="Titre 1"/>
          <p:cNvSpPr txBox="1">
            <a:spLocks/>
          </p:cNvSpPr>
          <p:nvPr/>
        </p:nvSpPr>
        <p:spPr>
          <a:xfrm>
            <a:off x="2288659" y="6352067"/>
            <a:ext cx="7391400" cy="392666"/>
          </a:xfrm>
          <a:prstGeom prst="rect">
            <a:avLst/>
          </a:prstGeom>
        </p:spPr>
        <p:txBody>
          <a:bodyPr/>
          <a:lstStyle/>
          <a:p>
            <a:pPr>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lang="fr-FR" b="1" kern="0" dirty="0">
              <a:solidFill>
                <a:schemeClr val="tx2"/>
              </a:solidFill>
              <a:latin typeface="+mj-lt"/>
              <a:ea typeface="+mj-ea"/>
              <a:cs typeface="+mj-cs"/>
            </a:endParaRPr>
          </a:p>
        </p:txBody>
      </p:sp>
      <p:sp>
        <p:nvSpPr>
          <p:cNvPr id="16" name="Espace réservé du numéro de diapositive 1"/>
          <p:cNvSpPr>
            <a:spLocks noGrp="1"/>
          </p:cNvSpPr>
          <p:nvPr>
            <p:ph type="sldNum" sz="quarter" idx="11"/>
          </p:nvPr>
        </p:nvSpPr>
        <p:spPr>
          <a:xfrm>
            <a:off x="2100263" y="6453189"/>
            <a:ext cx="836612" cy="288925"/>
          </a:xfrm>
        </p:spPr>
        <p:txBody>
          <a:bodyPr/>
          <a:lstStyle/>
          <a:p>
            <a:r>
              <a:rPr lang="fr-FR" dirty="0" smtClean="0"/>
              <a:t>page </a:t>
            </a:r>
            <a:fld id="{C6DDD436-036D-4AFC-B45E-DF406FB8E6F8}" type="slidenum">
              <a:rPr lang="fr-FR" smtClean="0"/>
              <a:pPr/>
              <a:t>42</a:t>
            </a:fld>
            <a:endParaRPr lang="fr-FR" dirty="0"/>
          </a:p>
        </p:txBody>
      </p:sp>
      <p:sp>
        <p:nvSpPr>
          <p:cNvPr id="5" name="Rectangle 4">
            <a:extLst>
              <a:ext uri="{FF2B5EF4-FFF2-40B4-BE49-F238E27FC236}">
                <a16:creationId xmlns:a16="http://schemas.microsoft.com/office/drawing/2014/main" id="{B4013623-FB02-07A1-E8F7-D76B9D9FE5E2}"/>
              </a:ext>
            </a:extLst>
          </p:cNvPr>
          <p:cNvSpPr/>
          <p:nvPr/>
        </p:nvSpPr>
        <p:spPr>
          <a:xfrm>
            <a:off x="1524000" y="1402640"/>
            <a:ext cx="4087906" cy="369332"/>
          </a:xfrm>
          <a:prstGeom prst="rect">
            <a:avLst/>
          </a:prstGeom>
        </p:spPr>
        <p:txBody>
          <a:bodyPr wrap="square">
            <a:spAutoFit/>
          </a:bodyPr>
          <a:lstStyle/>
          <a:p>
            <a:r>
              <a:rPr lang="en-US" b="1" dirty="0">
                <a:solidFill>
                  <a:srgbClr val="099A48"/>
                </a:solidFill>
              </a:rPr>
              <a:t>Private communications in the MIR</a:t>
            </a:r>
          </a:p>
        </p:txBody>
      </p:sp>
      <p:sp>
        <p:nvSpPr>
          <p:cNvPr id="8" name="Espace réservé du texte 2">
            <a:extLst>
              <a:ext uri="{FF2B5EF4-FFF2-40B4-BE49-F238E27FC236}">
                <a16:creationId xmlns:a16="http://schemas.microsoft.com/office/drawing/2014/main" id="{7B76ED85-ECCA-DF4E-E829-F4CD434D109A}"/>
              </a:ext>
            </a:extLst>
          </p:cNvPr>
          <p:cNvSpPr txBox="1">
            <a:spLocks/>
          </p:cNvSpPr>
          <p:nvPr/>
        </p:nvSpPr>
        <p:spPr>
          <a:xfrm>
            <a:off x="1524001" y="1840182"/>
            <a:ext cx="5289901" cy="3770881"/>
          </a:xfrm>
          <a:prstGeom prst="rect">
            <a:avLst/>
          </a:prstGeom>
          <a:ln w="12700">
            <a:miter lim="400000"/>
          </a:ln>
          <a:extLst>
            <a:ext uri="{C572A759-6A51-4108-AA02-DFA0A04FC94B}">
              <ma14:wrappingTextBoxFlag xmlns:mc="http://schemas.openxmlformats.org/markup-compatibility/2006" xmlns:a14="http://schemas.microsoft.com/office/drawing/2010/main" xmlns="" xmlns:m="http://schemas.openxmlformats.org/officeDocument/2006/math" xmlns:ma14="http://schemas.microsoft.com/office/mac/drawingml/2011/main" val="1"/>
            </a:ext>
          </a:extLst>
        </p:spPr>
        <p:txBody>
          <a:bodyPr lIns="50800" tIns="50800" rIns="50800" bIns="50800">
            <a:noAutofit/>
          </a:bodyPr>
          <a:lstStyle>
            <a:lvl1pPr marL="720725" marR="0" indent="-720725" algn="l" defTabSz="2438337" rtl="0" latinLnBrk="0">
              <a:lnSpc>
                <a:spcPct val="100000"/>
              </a:lnSpc>
              <a:spcBef>
                <a:spcPts val="0"/>
              </a:spcBef>
              <a:spcAft>
                <a:spcPts val="500"/>
              </a:spcAft>
              <a:buClrTx/>
              <a:buSzPct val="125000"/>
              <a:buFont typeface="Courier New" panose="02070309020205020404" pitchFamily="49" charset="0"/>
              <a:buChar char="o"/>
              <a:tabLst/>
              <a:defRPr sz="4400" b="0" i="0" u="none" strike="noStrike" cap="none" spc="0" baseline="0">
                <a:solidFill>
                  <a:srgbClr val="000000"/>
                </a:solidFill>
                <a:uFillTx/>
                <a:latin typeface="DINOT-Regular" panose="02000503030000020004" pitchFamily="50" charset="0"/>
                <a:ea typeface="DINOT-Regular" panose="02000503030000020004" pitchFamily="50" charset="0"/>
                <a:cs typeface="Arial"/>
                <a:sym typeface="Arial"/>
              </a:defRPr>
            </a:lvl1pPr>
            <a:lvl2pPr marL="720725" marR="0" indent="441325" algn="l" defTabSz="2438337" rtl="0" latinLnBrk="0">
              <a:lnSpc>
                <a:spcPct val="100000"/>
              </a:lnSpc>
              <a:spcBef>
                <a:spcPts val="500"/>
              </a:spcBef>
              <a:spcAft>
                <a:spcPts val="500"/>
              </a:spcAft>
              <a:buClrTx/>
              <a:buSzPct val="125000"/>
              <a:buFont typeface="Arial" panose="020B0604020202020204" pitchFamily="34" charset="0"/>
              <a:buChar char="•"/>
              <a:tabLst>
                <a:tab pos="277813" algn="l"/>
              </a:tabLst>
              <a:defRPr sz="4400" b="0" i="0" u="none" strike="noStrike" cap="none" spc="0" baseline="0">
                <a:solidFill>
                  <a:srgbClr val="000000"/>
                </a:solidFill>
                <a:uFillTx/>
                <a:latin typeface="DINOT-Regular" panose="02000503030000020004" pitchFamily="50" charset="0"/>
                <a:ea typeface="DINOT-Regular" panose="02000503030000020004" pitchFamily="50" charset="0"/>
                <a:cs typeface="Arial"/>
                <a:sym typeface="Arial"/>
              </a:defRPr>
            </a:lvl2pPr>
            <a:lvl3pPr marL="1785938" marR="0" indent="-357188" algn="l" defTabSz="2438337" rtl="0" latinLnBrk="0">
              <a:lnSpc>
                <a:spcPct val="100000"/>
              </a:lnSpc>
              <a:spcBef>
                <a:spcPts val="500"/>
              </a:spcBef>
              <a:spcAft>
                <a:spcPts val="500"/>
              </a:spcAft>
              <a:buClrTx/>
              <a:buSzPct val="123000"/>
              <a:buFont typeface="Arial" panose="020B0604020202020204" pitchFamily="34" charset="0"/>
              <a:buChar char="•"/>
              <a:tabLst/>
              <a:defRPr sz="3600" b="0" i="0" u="none" strike="noStrike" cap="none" spc="0" baseline="0">
                <a:solidFill>
                  <a:srgbClr val="000000"/>
                </a:solidFill>
                <a:uFillTx/>
                <a:latin typeface="DINOT-Regular" panose="02000503030000020004" pitchFamily="50" charset="0"/>
                <a:ea typeface="DINOT-Regular" panose="02000503030000020004" pitchFamily="50" charset="0"/>
                <a:cs typeface="Arial"/>
                <a:sym typeface="Arial"/>
              </a:defRPr>
            </a:lvl3pPr>
            <a:lvl4pPr marL="2286000" marR="0" indent="-457200" algn="l" defTabSz="2438337" rtl="0" latinLnBrk="0">
              <a:lnSpc>
                <a:spcPct val="90000"/>
              </a:lnSpc>
              <a:spcBef>
                <a:spcPts val="4500"/>
              </a:spcBef>
              <a:spcAft>
                <a:spcPts val="0"/>
              </a:spcAft>
              <a:buClrTx/>
              <a:buSzPct val="123000"/>
              <a:buFont typeface="Wingdings" panose="05000000000000000000" pitchFamily="2" charset="2"/>
              <a:buChar char="Ø"/>
              <a:tabLst/>
              <a:defRPr sz="2800" b="0" i="0" u="none" strike="noStrike" cap="none" spc="0" baseline="0">
                <a:solidFill>
                  <a:srgbClr val="000000"/>
                </a:solidFill>
                <a:uFillTx/>
                <a:latin typeface="Arial"/>
                <a:ea typeface="DINOT-Regular" panose="02000503030000020004" pitchFamily="50" charset="0"/>
                <a:cs typeface="Arial"/>
                <a:sym typeface="Arial"/>
              </a:defRPr>
            </a:lvl4pPr>
            <a:lvl5pPr marL="2540000" marR="0" indent="0" algn="l" defTabSz="2438337" rtl="0" latinLnBrk="0">
              <a:lnSpc>
                <a:spcPct val="90000"/>
              </a:lnSpc>
              <a:spcBef>
                <a:spcPts val="4500"/>
              </a:spcBef>
              <a:spcAft>
                <a:spcPts val="0"/>
              </a:spcAft>
              <a:buClrTx/>
              <a:buSzPct val="123000"/>
              <a:buFontTx/>
              <a:buNone/>
              <a:tabLst/>
              <a:defRPr sz="1600" b="0" i="0" u="none" strike="noStrike" cap="none" spc="0" baseline="0">
                <a:solidFill>
                  <a:srgbClr val="000000"/>
                </a:solidFill>
                <a:uFillTx/>
                <a:latin typeface="DINOT-Regular" panose="02000503030000020004" pitchFamily="50" charset="0"/>
                <a:ea typeface="DINOT-Regular" panose="02000503030000020004" pitchFamily="50" charset="0"/>
                <a:cs typeface="Arial"/>
                <a:sym typeface="Arial"/>
              </a:defRPr>
            </a:lvl5pPr>
            <a:lvl6pPr marL="3048000" marR="0" indent="0" algn="l" defTabSz="2438337" rtl="0" latinLnBrk="0">
              <a:lnSpc>
                <a:spcPct val="90000"/>
              </a:lnSpc>
              <a:spcBef>
                <a:spcPts val="4500"/>
              </a:spcBef>
              <a:spcAft>
                <a:spcPts val="0"/>
              </a:spcAft>
              <a:buClr>
                <a:srgbClr val="BF1238"/>
              </a:buClr>
              <a:buSzPct val="123000"/>
              <a:buFontTx/>
              <a:buNone/>
              <a:tabLst/>
              <a:defRPr sz="4400" b="0" i="0" u="none" strike="noStrike" cap="none" spc="0" baseline="0">
                <a:solidFill>
                  <a:srgbClr val="000000"/>
                </a:solidFill>
                <a:uFillTx/>
                <a:latin typeface="Arial"/>
                <a:ea typeface="Arial"/>
                <a:cs typeface="Arial"/>
                <a:sym typeface="Arial"/>
              </a:defRPr>
            </a:lvl6pPr>
            <a:lvl7pPr marL="4216400" marR="0" indent="-558800" algn="l" defTabSz="2438337" rtl="0" latinLnBrk="0">
              <a:lnSpc>
                <a:spcPct val="90000"/>
              </a:lnSpc>
              <a:spcBef>
                <a:spcPts val="4500"/>
              </a:spcBef>
              <a:spcAft>
                <a:spcPts val="0"/>
              </a:spcAft>
              <a:buClr>
                <a:srgbClr val="BF1238"/>
              </a:buClr>
              <a:buSzPct val="123000"/>
              <a:buFontTx/>
              <a:buChar char="•"/>
              <a:tabLst/>
              <a:defRPr sz="4400" b="0" i="0" u="none" strike="noStrike" cap="none" spc="0" baseline="0">
                <a:solidFill>
                  <a:srgbClr val="000000"/>
                </a:solidFill>
                <a:uFillTx/>
                <a:latin typeface="Arial"/>
                <a:ea typeface="Arial"/>
                <a:cs typeface="Arial"/>
                <a:sym typeface="Arial"/>
              </a:defRPr>
            </a:lvl7pPr>
            <a:lvl8pPr marL="4826000" marR="0" indent="-558800" algn="l" defTabSz="2438337" rtl="0" latinLnBrk="0">
              <a:lnSpc>
                <a:spcPct val="90000"/>
              </a:lnSpc>
              <a:spcBef>
                <a:spcPts val="4500"/>
              </a:spcBef>
              <a:spcAft>
                <a:spcPts val="0"/>
              </a:spcAft>
              <a:buClr>
                <a:srgbClr val="BF1238"/>
              </a:buClr>
              <a:buSzPct val="123000"/>
              <a:buFontTx/>
              <a:buChar char="•"/>
              <a:tabLst/>
              <a:defRPr sz="4400" b="0" i="0" u="none" strike="noStrike" cap="none" spc="0" baseline="0">
                <a:solidFill>
                  <a:srgbClr val="000000"/>
                </a:solidFill>
                <a:uFillTx/>
                <a:latin typeface="Arial"/>
                <a:ea typeface="Arial"/>
                <a:cs typeface="Arial"/>
                <a:sym typeface="Arial"/>
              </a:defRPr>
            </a:lvl8pPr>
            <a:lvl9pPr marL="5435600" marR="0" indent="-558800" algn="l" defTabSz="2438337" rtl="0" latinLnBrk="0">
              <a:lnSpc>
                <a:spcPct val="90000"/>
              </a:lnSpc>
              <a:spcBef>
                <a:spcPts val="4500"/>
              </a:spcBef>
              <a:spcAft>
                <a:spcPts val="0"/>
              </a:spcAft>
              <a:buClr>
                <a:srgbClr val="BF1238"/>
              </a:buClr>
              <a:buSzPct val="123000"/>
              <a:buFontTx/>
              <a:buChar char="•"/>
              <a:tabLst/>
              <a:defRPr sz="4400" b="0" i="0" u="none" strike="noStrike" cap="none" spc="0" baseline="0">
                <a:solidFill>
                  <a:srgbClr val="000000"/>
                </a:solidFill>
                <a:uFillTx/>
                <a:latin typeface="Arial"/>
                <a:ea typeface="Arial"/>
                <a:cs typeface="Arial"/>
                <a:sym typeface="Arial"/>
              </a:defRPr>
            </a:lvl9pPr>
          </a:lstStyle>
          <a:p>
            <a:pPr marL="0" indent="0">
              <a:buNone/>
            </a:pPr>
            <a:r>
              <a:rPr lang="en-US" sz="1800" b="1" dirty="0">
                <a:solidFill>
                  <a:schemeClr val="tx1"/>
                </a:solidFill>
                <a:latin typeface="+mn-lt"/>
              </a:rPr>
              <a:t>Comment?</a:t>
            </a:r>
          </a:p>
          <a:p>
            <a:pPr marL="0" indent="0">
              <a:buNone/>
            </a:pPr>
            <a:r>
              <a:rPr lang="en-US" sz="1800" dirty="0">
                <a:solidFill>
                  <a:schemeClr val="tx1"/>
                </a:solidFill>
                <a:latin typeface="+mn-lt"/>
              </a:rPr>
              <a:t>- Photonics chaos</a:t>
            </a:r>
          </a:p>
          <a:p>
            <a:pPr marL="0" indent="0">
              <a:buNone/>
            </a:pPr>
            <a:r>
              <a:rPr lang="en-US" sz="1800" dirty="0">
                <a:solidFill>
                  <a:schemeClr val="tx1"/>
                </a:solidFill>
                <a:latin typeface="+mn-lt"/>
              </a:rPr>
              <a:t>- Lasers à Cascade </a:t>
            </a:r>
            <a:r>
              <a:rPr lang="en-US" sz="1800" dirty="0" err="1">
                <a:solidFill>
                  <a:schemeClr val="tx1"/>
                </a:solidFill>
                <a:latin typeface="+mn-lt"/>
              </a:rPr>
              <a:t>quantique</a:t>
            </a:r>
            <a:endParaRPr lang="en-US" sz="1800" dirty="0">
              <a:solidFill>
                <a:schemeClr val="tx1"/>
              </a:solidFill>
              <a:latin typeface="+mn-lt"/>
            </a:endParaRPr>
          </a:p>
          <a:p>
            <a:pPr marL="0" indent="0">
              <a:buNone/>
            </a:pPr>
            <a:r>
              <a:rPr lang="en-US" sz="1800" dirty="0">
                <a:solidFill>
                  <a:schemeClr val="tx1"/>
                </a:solidFill>
                <a:latin typeface="+mn-lt"/>
              </a:rPr>
              <a:t>- </a:t>
            </a:r>
            <a:r>
              <a:rPr lang="en-US" sz="1800" dirty="0" err="1">
                <a:solidFill>
                  <a:schemeClr val="tx1"/>
                </a:solidFill>
                <a:latin typeface="+mn-lt"/>
              </a:rPr>
              <a:t>Fenetre</a:t>
            </a:r>
            <a:r>
              <a:rPr lang="en-US" sz="1800" dirty="0">
                <a:solidFill>
                  <a:schemeClr val="tx1"/>
                </a:solidFill>
                <a:latin typeface="+mn-lt"/>
              </a:rPr>
              <a:t> </a:t>
            </a:r>
            <a:r>
              <a:rPr lang="en-US" sz="1800" dirty="0" err="1">
                <a:solidFill>
                  <a:schemeClr val="tx1"/>
                </a:solidFill>
                <a:latin typeface="+mn-lt"/>
              </a:rPr>
              <a:t>atmosphérique</a:t>
            </a:r>
            <a:r>
              <a:rPr lang="en-US" sz="1800" dirty="0">
                <a:solidFill>
                  <a:schemeClr val="tx1"/>
                </a:solidFill>
                <a:latin typeface="+mn-lt"/>
              </a:rPr>
              <a:t> </a:t>
            </a:r>
            <a:r>
              <a:rPr lang="en-US" sz="1800" dirty="0" err="1">
                <a:solidFill>
                  <a:schemeClr val="tx1"/>
                </a:solidFill>
                <a:latin typeface="+mn-lt"/>
              </a:rPr>
              <a:t>Moyen</a:t>
            </a:r>
            <a:r>
              <a:rPr lang="en-US" sz="1800" dirty="0">
                <a:solidFill>
                  <a:schemeClr val="tx1"/>
                </a:solidFill>
                <a:latin typeface="+mn-lt"/>
              </a:rPr>
              <a:t> IR (9-11 microns)</a:t>
            </a:r>
          </a:p>
          <a:p>
            <a:pPr marL="0" indent="0">
              <a:buNone/>
            </a:pPr>
            <a:endParaRPr lang="en-US" sz="1800" dirty="0">
              <a:solidFill>
                <a:schemeClr val="tx1"/>
              </a:solidFill>
              <a:latin typeface="+mn-lt"/>
            </a:endParaRPr>
          </a:p>
          <a:p>
            <a:pPr marL="0" indent="0">
              <a:buNone/>
            </a:pPr>
            <a:r>
              <a:rPr lang="en-US" sz="1800" b="1" dirty="0" err="1">
                <a:solidFill>
                  <a:schemeClr val="tx1"/>
                </a:solidFill>
                <a:latin typeface="+mn-lt"/>
              </a:rPr>
              <a:t>Pourquoi</a:t>
            </a:r>
            <a:r>
              <a:rPr lang="en-US" sz="1800" b="1" dirty="0">
                <a:solidFill>
                  <a:schemeClr val="tx1"/>
                </a:solidFill>
                <a:latin typeface="+mn-lt"/>
              </a:rPr>
              <a:t>? </a:t>
            </a:r>
          </a:p>
          <a:p>
            <a:pPr marL="0" indent="0">
              <a:buNone/>
            </a:pPr>
            <a:r>
              <a:rPr lang="fr-FR" sz="1800" dirty="0">
                <a:solidFill>
                  <a:schemeClr val="tx1"/>
                </a:solidFill>
                <a:latin typeface="+mn-lt"/>
              </a:rPr>
              <a:t>- Rayonnement infrarouge moyen furtif </a:t>
            </a:r>
          </a:p>
          <a:p>
            <a:pPr marL="0" indent="0">
              <a:buNone/>
            </a:pPr>
            <a:r>
              <a:rPr lang="fr-FR" sz="1800" dirty="0">
                <a:solidFill>
                  <a:schemeClr val="tx1"/>
                </a:solidFill>
                <a:latin typeface="+mn-lt"/>
              </a:rPr>
              <a:t>- Imprévisibilité du chaos </a:t>
            </a:r>
          </a:p>
          <a:p>
            <a:pPr marL="0" indent="0">
              <a:buNone/>
            </a:pPr>
            <a:r>
              <a:rPr lang="fr-FR" sz="1800" dirty="0">
                <a:solidFill>
                  <a:schemeClr val="tx1"/>
                </a:solidFill>
                <a:latin typeface="+mn-lt"/>
              </a:rPr>
              <a:t>- Mise en œuvre simple </a:t>
            </a:r>
          </a:p>
        </p:txBody>
      </p:sp>
      <p:sp>
        <p:nvSpPr>
          <p:cNvPr id="11" name="Rectangle 2"/>
          <p:cNvSpPr txBox="1">
            <a:spLocks noChangeArrowheads="1"/>
          </p:cNvSpPr>
          <p:nvPr/>
        </p:nvSpPr>
        <p:spPr>
          <a:xfrm>
            <a:off x="132315" y="991627"/>
            <a:ext cx="9067800" cy="513169"/>
          </a:xfrm>
          <a:prstGeom prst="rect">
            <a:avLst/>
          </a:prstGeom>
        </p:spPr>
        <p:txBody>
          <a:bodyPr/>
          <a:lstStyle/>
          <a:p>
            <a:r>
              <a:rPr lang="fr-FR" sz="2400" b="1" kern="0" dirty="0">
                <a:solidFill>
                  <a:srgbClr val="DA6667"/>
                </a:solidFill>
                <a:latin typeface="Arial Narrow" pitchFamily="34" charset="0"/>
              </a:rPr>
              <a:t>Propriétés : </a:t>
            </a:r>
            <a:r>
              <a:rPr lang="fr-FR" sz="2400" b="1" kern="0" dirty="0">
                <a:solidFill>
                  <a:schemeClr val="accent5">
                    <a:lumMod val="50000"/>
                  </a:schemeClr>
                </a:solidFill>
                <a:latin typeface="Arial Narrow" pitchFamily="34" charset="0"/>
              </a:rPr>
              <a:t>Des émissions chaotiques possible </a:t>
            </a:r>
            <a:endParaRPr lang="fr-FR" sz="2400" b="1" kern="0" dirty="0">
              <a:solidFill>
                <a:schemeClr val="accent5">
                  <a:lumMod val="50000"/>
                </a:schemeClr>
              </a:solidFill>
              <a:latin typeface="Arial Narrow" pitchFamily="34" charset="0"/>
              <a:ea typeface="+mj-ea"/>
              <a:cs typeface="+mj-cs"/>
            </a:endParaRPr>
          </a:p>
        </p:txBody>
      </p:sp>
      <p:sp>
        <p:nvSpPr>
          <p:cNvPr id="17" name="Titre 1"/>
          <p:cNvSpPr txBox="1">
            <a:spLocks/>
          </p:cNvSpPr>
          <p:nvPr/>
        </p:nvSpPr>
        <p:spPr>
          <a:xfrm>
            <a:off x="3071813" y="6351034"/>
            <a:ext cx="7391400" cy="392666"/>
          </a:xfrm>
          <a:prstGeom prst="rect">
            <a:avLst/>
          </a:prstGeom>
        </p:spPr>
        <p:txBody>
          <a:bodyPr/>
          <a:lstStyle/>
          <a:p>
            <a:pPr>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lang="fr-FR" b="1" kern="0" dirty="0">
              <a:solidFill>
                <a:schemeClr val="tx2"/>
              </a:solidFill>
              <a:latin typeface="+mj-lt"/>
              <a:ea typeface="+mj-ea"/>
              <a:cs typeface="+mj-cs"/>
            </a:endParaRPr>
          </a:p>
        </p:txBody>
      </p:sp>
      <p:grpSp>
        <p:nvGrpSpPr>
          <p:cNvPr id="22" name="Groupe 21"/>
          <p:cNvGrpSpPr/>
          <p:nvPr/>
        </p:nvGrpSpPr>
        <p:grpSpPr>
          <a:xfrm>
            <a:off x="12831093" y="1163239"/>
            <a:ext cx="8367883" cy="5455360"/>
            <a:chOff x="9783093" y="1163239"/>
            <a:chExt cx="8367883" cy="5455360"/>
          </a:xfrm>
        </p:grpSpPr>
        <p:grpSp>
          <p:nvGrpSpPr>
            <p:cNvPr id="15" name="Groupe 14"/>
            <p:cNvGrpSpPr/>
            <p:nvPr/>
          </p:nvGrpSpPr>
          <p:grpSpPr>
            <a:xfrm>
              <a:off x="9783093" y="1163239"/>
              <a:ext cx="8367883" cy="5455360"/>
              <a:chOff x="3698876" y="465213"/>
              <a:chExt cx="5613426" cy="3529770"/>
            </a:xfrm>
          </p:grpSpPr>
          <p:sp>
            <p:nvSpPr>
              <p:cNvPr id="14" name="Rectangle 13"/>
              <p:cNvSpPr/>
              <p:nvPr/>
            </p:nvSpPr>
            <p:spPr>
              <a:xfrm>
                <a:off x="3698876" y="465213"/>
                <a:ext cx="5613426" cy="3529770"/>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pic>
            <p:nvPicPr>
              <p:cNvPr id="6" name="Image 5">
                <a:extLst>
                  <a:ext uri="{FF2B5EF4-FFF2-40B4-BE49-F238E27FC236}">
                    <a16:creationId xmlns:a16="http://schemas.microsoft.com/office/drawing/2014/main" id="{C2FA7070-6AB6-F7C5-9438-7BBFCB626868}"/>
                  </a:ext>
                </a:extLst>
              </p:cNvPr>
              <p:cNvPicPr>
                <a:picLocks noChangeAspect="1"/>
              </p:cNvPicPr>
              <p:nvPr/>
            </p:nvPicPr>
            <p:blipFill rotWithShape="1">
              <a:blip r:embed="rId2">
                <a:extLst>
                  <a:ext uri="{28A0092B-C50C-407E-A947-70E740481C1C}">
                    <a14:useLocalDpi xmlns:a14="http://schemas.microsoft.com/office/drawing/2010/main" val="0"/>
                  </a:ext>
                </a:extLst>
              </a:blip>
              <a:srcRect t="13257" b="22783"/>
              <a:stretch/>
            </p:blipFill>
            <p:spPr>
              <a:xfrm>
                <a:off x="3837978" y="588802"/>
                <a:ext cx="5352592" cy="3328104"/>
              </a:xfrm>
              <a:prstGeom prst="rect">
                <a:avLst/>
              </a:prstGeom>
              <a:solidFill>
                <a:schemeClr val="tx2"/>
              </a:solidFill>
            </p:spPr>
          </p:pic>
        </p:grpSp>
        <p:sp>
          <p:nvSpPr>
            <p:cNvPr id="20" name="Rectangle 19"/>
            <p:cNvSpPr/>
            <p:nvPr/>
          </p:nvSpPr>
          <p:spPr>
            <a:xfrm>
              <a:off x="9990451" y="5149397"/>
              <a:ext cx="3209007" cy="923330"/>
            </a:xfrm>
            <a:prstGeom prst="rect">
              <a:avLst/>
            </a:prstGeom>
          </p:spPr>
          <p:txBody>
            <a:bodyPr wrap="square">
              <a:spAutoFit/>
            </a:bodyPr>
            <a:lstStyle/>
            <a:p>
              <a:r>
                <a:rPr lang="fr-FR" b="1" dirty="0" smtClean="0">
                  <a:solidFill>
                    <a:srgbClr val="FF0000"/>
                  </a:solidFill>
                  <a:latin typeface="arial" panose="020B0604020202020204" pitchFamily="34" charset="0"/>
                </a:rPr>
                <a:t>Message </a:t>
              </a:r>
              <a:r>
                <a:rPr lang="fr-FR" b="1" dirty="0">
                  <a:solidFill>
                    <a:srgbClr val="FF0000"/>
                  </a:solidFill>
                  <a:latin typeface="arial" panose="020B0604020202020204" pitchFamily="34" charset="0"/>
                </a:rPr>
                <a:t>modulé est encrypté dans une onde porteuse chaotique</a:t>
              </a:r>
              <a:endParaRPr lang="fr-FR" b="1" dirty="0">
                <a:solidFill>
                  <a:srgbClr val="FF0000"/>
                </a:solidFill>
              </a:endParaRPr>
            </a:p>
          </p:txBody>
        </p:sp>
        <p:sp>
          <p:nvSpPr>
            <p:cNvPr id="21" name="Rectangle 20"/>
            <p:cNvSpPr/>
            <p:nvPr/>
          </p:nvSpPr>
          <p:spPr>
            <a:xfrm>
              <a:off x="15580001" y="1592531"/>
              <a:ext cx="2304769" cy="923330"/>
            </a:xfrm>
            <a:prstGeom prst="rect">
              <a:avLst/>
            </a:prstGeom>
          </p:spPr>
          <p:txBody>
            <a:bodyPr wrap="square">
              <a:spAutoFit/>
            </a:bodyPr>
            <a:lstStyle/>
            <a:p>
              <a:pPr algn="r"/>
              <a:r>
                <a:rPr lang="fr-FR" b="1" dirty="0">
                  <a:solidFill>
                    <a:srgbClr val="FF0000"/>
                  </a:solidFill>
                  <a:latin typeface="arial" panose="020B0604020202020204" pitchFamily="34" charset="0"/>
                </a:rPr>
                <a:t>ne copie que l’onde chaotique (enveloppe).</a:t>
              </a:r>
              <a:endParaRPr lang="fr-FR" b="1" dirty="0">
                <a:solidFill>
                  <a:srgbClr val="FF0000"/>
                </a:solidFill>
              </a:endParaRPr>
            </a:p>
          </p:txBody>
        </p:sp>
      </p:grpSp>
      <p:grpSp>
        <p:nvGrpSpPr>
          <p:cNvPr id="23" name="Groupe 22"/>
          <p:cNvGrpSpPr/>
          <p:nvPr/>
        </p:nvGrpSpPr>
        <p:grpSpPr>
          <a:xfrm>
            <a:off x="2653553" y="679411"/>
            <a:ext cx="6145306" cy="6145306"/>
            <a:chOff x="1129553" y="679411"/>
            <a:chExt cx="6145306" cy="6145306"/>
          </a:xfrm>
        </p:grpSpPr>
        <p:pic>
          <p:nvPicPr>
            <p:cNvPr id="24" name="Image 23" descr="2016-02-02 14.49.22.jpg">
              <a:extLst>
                <a:ext uri="{FF2B5EF4-FFF2-40B4-BE49-F238E27FC236}">
                  <a16:creationId xmlns:a16="http://schemas.microsoft.com/office/drawing/2014/main" id="{DDDFCB7E-9F43-412A-CFD6-6F7286AECCD8}"/>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129553" y="679411"/>
              <a:ext cx="6145306" cy="6145306"/>
            </a:xfrm>
            <a:prstGeom prst="rect">
              <a:avLst/>
            </a:prstGeom>
          </p:spPr>
        </p:pic>
        <p:cxnSp>
          <p:nvCxnSpPr>
            <p:cNvPr id="25" name="Connecteur droit avec flèche 24"/>
            <p:cNvCxnSpPr/>
            <p:nvPr/>
          </p:nvCxnSpPr>
          <p:spPr>
            <a:xfrm>
              <a:off x="5930153" y="5499847"/>
              <a:ext cx="1156447" cy="1021977"/>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26" name="ZoneTexte 25"/>
            <p:cNvSpPr txBox="1"/>
            <p:nvPr/>
          </p:nvSpPr>
          <p:spPr>
            <a:xfrm rot="2482841">
              <a:off x="6153745" y="5731753"/>
              <a:ext cx="1120820" cy="369332"/>
            </a:xfrm>
            <a:prstGeom prst="rect">
              <a:avLst/>
            </a:prstGeom>
            <a:noFill/>
          </p:spPr>
          <p:txBody>
            <a:bodyPr wrap="none" rtlCol="0">
              <a:spAutoFit/>
            </a:bodyPr>
            <a:lstStyle/>
            <a:p>
              <a:r>
                <a:rPr lang="fr-FR" dirty="0" smtClean="0">
                  <a:solidFill>
                    <a:schemeClr val="bg1"/>
                  </a:solidFill>
                </a:rPr>
                <a:t>Emission</a:t>
              </a:r>
              <a:endParaRPr lang="fr-FR" dirty="0">
                <a:solidFill>
                  <a:schemeClr val="bg1"/>
                </a:solidFill>
              </a:endParaRPr>
            </a:p>
          </p:txBody>
        </p:sp>
        <p:cxnSp>
          <p:nvCxnSpPr>
            <p:cNvPr id="27" name="Connecteur droit avec flèche 26"/>
            <p:cNvCxnSpPr/>
            <p:nvPr/>
          </p:nvCxnSpPr>
          <p:spPr>
            <a:xfrm>
              <a:off x="4202206" y="3267635"/>
              <a:ext cx="1727947" cy="1694330"/>
            </a:xfrm>
            <a:prstGeom prst="straightConnector1">
              <a:avLst/>
            </a:prstGeom>
            <a:ln w="57150">
              <a:solidFill>
                <a:srgbClr val="FF0000"/>
              </a:solidFill>
              <a:headEnd type="arrow" w="med" len="med"/>
              <a:tailEnd type="arrow" w="med" len="med"/>
            </a:ln>
          </p:spPr>
          <p:style>
            <a:lnRef idx="1">
              <a:schemeClr val="accent1"/>
            </a:lnRef>
            <a:fillRef idx="0">
              <a:schemeClr val="accent1"/>
            </a:fillRef>
            <a:effectRef idx="0">
              <a:schemeClr val="accent1"/>
            </a:effectRef>
            <a:fontRef idx="minor">
              <a:schemeClr val="tx1"/>
            </a:fontRef>
          </p:style>
        </p:cxnSp>
        <p:sp>
          <p:nvSpPr>
            <p:cNvPr id="28" name="ZoneTexte 27"/>
            <p:cNvSpPr txBox="1"/>
            <p:nvPr/>
          </p:nvSpPr>
          <p:spPr>
            <a:xfrm rot="2666374">
              <a:off x="4506169" y="3692492"/>
              <a:ext cx="1364476" cy="369332"/>
            </a:xfrm>
            <a:prstGeom prst="rect">
              <a:avLst/>
            </a:prstGeom>
            <a:noFill/>
          </p:spPr>
          <p:txBody>
            <a:bodyPr wrap="none" rtlCol="0">
              <a:spAutoFit/>
            </a:bodyPr>
            <a:lstStyle/>
            <a:p>
              <a:r>
                <a:rPr lang="fr-FR" b="1" dirty="0" smtClean="0"/>
                <a:t>Oscillation</a:t>
              </a:r>
              <a:endParaRPr lang="fr-FR" b="1" dirty="0"/>
            </a:p>
          </p:txBody>
        </p:sp>
        <p:pic>
          <p:nvPicPr>
            <p:cNvPr id="29" name="Picture 2" descr="undefined"/>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58081" y="2212917"/>
              <a:ext cx="2361371" cy="1621137"/>
            </a:xfrm>
            <a:prstGeom prst="snip2DiagRect">
              <a:avLst>
                <a:gd name="adj1" fmla="val 0"/>
                <a:gd name="adj2" fmla="val 50000"/>
              </a:avLst>
            </a:prstGeom>
            <a:solidFill>
              <a:schemeClr val="bg1"/>
            </a:solidFill>
          </p:spPr>
        </p:pic>
      </p:grpSp>
      <p:sp>
        <p:nvSpPr>
          <p:cNvPr id="13" name="Rectangle 2"/>
          <p:cNvSpPr>
            <a:spLocks noChangeArrowheads="1"/>
          </p:cNvSpPr>
          <p:nvPr/>
        </p:nvSpPr>
        <p:spPr bwMode="auto">
          <a:xfrm>
            <a:off x="1588294" y="4691067"/>
            <a:ext cx="8939213" cy="1980682"/>
          </a:xfrm>
          <a:prstGeom prst="rect">
            <a:avLst/>
          </a:prstGeom>
          <a:solidFill>
            <a:srgbClr val="F8F9FA"/>
          </a:solidFill>
          <a:ln w="57150">
            <a:solidFill>
              <a:srgbClr val="C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17457" rIns="0" bIns="-17457" numCol="1" anchor="ctr" anchorCtr="0" compatLnSpc="1">
            <a:prstTxWarp prst="textNoShape">
              <a:avLst/>
            </a:prstTxWarp>
            <a:spAutoFit/>
          </a:bodyPr>
          <a:lstStyle/>
          <a:p>
            <a:r>
              <a:rPr lang="fr-FR" sz="2000" b="1" dirty="0">
                <a:solidFill>
                  <a:srgbClr val="FF0000"/>
                </a:solidFill>
              </a:rPr>
              <a:t>La génération du chaos est basée sur le signal d'entrée, donc seul le récepteur qui connaît la façon dont le chaos est généré peut reproduire le chaos et l'annuler pour récupérer le signal.</a:t>
            </a:r>
          </a:p>
          <a:p>
            <a:pPr marL="342900" indent="-342900" eaLnBrk="0" hangingPunct="0">
              <a:buFont typeface="Wingdings" panose="05000000000000000000" pitchFamily="2" charset="2"/>
              <a:buChar char="à"/>
            </a:pPr>
            <a:r>
              <a:rPr lang="fr-FR" altLang="fr-FR" sz="2000" b="1" dirty="0">
                <a:solidFill>
                  <a:srgbClr val="FF0000"/>
                </a:solidFill>
                <a:latin typeface="inherit"/>
                <a:sym typeface="Wingdings" panose="05000000000000000000" pitchFamily="2" charset="2"/>
              </a:rPr>
              <a:t>Record sur fibre optique 120km </a:t>
            </a:r>
          </a:p>
          <a:p>
            <a:pPr lvl="0"/>
            <a:r>
              <a:rPr lang="fr-FR" altLang="fr-FR" sz="2000" b="1" dirty="0">
                <a:solidFill>
                  <a:srgbClr val="FF0000"/>
                </a:solidFill>
                <a:latin typeface="inherit"/>
                <a:sym typeface="Wingdings" panose="05000000000000000000" pitchFamily="2" charset="2"/>
              </a:rPr>
              <a:t> Record Espace Libre 35m </a:t>
            </a:r>
            <a:r>
              <a:rPr lang="fr-FR" altLang="fr-FR" sz="1200" b="1" dirty="0">
                <a:solidFill>
                  <a:srgbClr val="FF0000"/>
                </a:solidFill>
                <a:latin typeface="inherit"/>
                <a:sym typeface="Wingdings" panose="05000000000000000000" pitchFamily="2" charset="2"/>
              </a:rPr>
              <a:t>(</a:t>
            </a:r>
            <a:r>
              <a:rPr lang="en-US" sz="1200" b="1" dirty="0" err="1">
                <a:solidFill>
                  <a:srgbClr val="FF0000"/>
                </a:solidFill>
              </a:rPr>
              <a:t>Grillot</a:t>
            </a:r>
            <a:r>
              <a:rPr lang="en-US" sz="1200" b="1" dirty="0">
                <a:solidFill>
                  <a:srgbClr val="FF0000"/>
                </a:solidFill>
              </a:rPr>
              <a:t>, F. et al., Optics and Photonics News (2021))</a:t>
            </a:r>
          </a:p>
          <a:p>
            <a:pPr marL="342900" indent="-342900" eaLnBrk="0" hangingPunct="0">
              <a:buFont typeface="Wingdings" panose="05000000000000000000" pitchFamily="2" charset="2"/>
              <a:buChar char="à"/>
            </a:pPr>
            <a:endParaRPr lang="fr-FR" altLang="fr-FR" sz="2000" b="1" dirty="0">
              <a:solidFill>
                <a:srgbClr val="FF0000"/>
              </a:solidFill>
              <a:latin typeface="inherit"/>
              <a:sym typeface="Wingdings" panose="05000000000000000000" pitchFamily="2" charset="2"/>
            </a:endParaRPr>
          </a:p>
          <a:p>
            <a:pPr marL="171450" indent="-171450" eaLnBrk="0" hangingPunct="0">
              <a:buFont typeface="Wingdings" panose="05000000000000000000" pitchFamily="2" charset="2"/>
              <a:buChar char="à"/>
            </a:pPr>
            <a:endParaRPr lang="fr-FR" altLang="fr-FR" sz="700" b="1" dirty="0">
              <a:solidFill>
                <a:srgbClr val="FF0000"/>
              </a:solidFill>
            </a:endParaRPr>
          </a:p>
        </p:txBody>
      </p:sp>
      <p:sp>
        <p:nvSpPr>
          <p:cNvPr id="32" name="Rectangle 31"/>
          <p:cNvSpPr/>
          <p:nvPr/>
        </p:nvSpPr>
        <p:spPr>
          <a:xfrm>
            <a:off x="2076450" y="456754"/>
            <a:ext cx="1943161" cy="523220"/>
          </a:xfrm>
          <a:prstGeom prst="rect">
            <a:avLst/>
          </a:prstGeom>
        </p:spPr>
        <p:txBody>
          <a:bodyPr wrap="none">
            <a:spAutoFit/>
          </a:bodyPr>
          <a:lstStyle/>
          <a:p>
            <a:r>
              <a:rPr lang="fr-FR" sz="2800" b="1" kern="0" dirty="0" smtClean="0">
                <a:solidFill>
                  <a:srgbClr val="DA6667"/>
                </a:solidFill>
                <a:latin typeface="Arial"/>
              </a:rPr>
              <a:t>4. Le </a:t>
            </a:r>
            <a:r>
              <a:rPr lang="fr-FR" sz="2800" b="1" kern="0" dirty="0">
                <a:solidFill>
                  <a:srgbClr val="DA6667"/>
                </a:solidFill>
                <a:latin typeface="Arial"/>
              </a:rPr>
              <a:t>laser</a:t>
            </a:r>
          </a:p>
        </p:txBody>
      </p:sp>
    </p:spTree>
    <p:extLst>
      <p:ext uri="{BB962C8B-B14F-4D97-AF65-F5344CB8AC3E}">
        <p14:creationId xmlns:p14="http://schemas.microsoft.com/office/powerpoint/2010/main" val="32278142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nodeType="clickEffect">
                                  <p:stCondLst>
                                    <p:cond delay="0"/>
                                  </p:stCondLst>
                                  <p:childTnLst>
                                    <p:animMotion origin="layout" path="M -5.55556E-7 -1.11111E-6 L -1.0566 0.02431 " pathEditMode="relative" rAng="0" ptsTypes="AA">
                                      <p:cBhvr>
                                        <p:cTn id="6" dur="2000" fill="hold"/>
                                        <p:tgtEl>
                                          <p:spTgt spid="22"/>
                                        </p:tgtEl>
                                        <p:attrNameLst>
                                          <p:attrName>ppt_x</p:attrName>
                                          <p:attrName>ppt_y</p:attrName>
                                        </p:attrNameLst>
                                      </p:cBhvr>
                                      <p:rCtr x="-52830" y="1204"/>
                                    </p:animMotion>
                                  </p:childTnLst>
                                </p:cTn>
                              </p:par>
                            </p:childTnLst>
                          </p:cTn>
                        </p:par>
                      </p:childTnLst>
                    </p:cTn>
                  </p:par>
                  <p:par>
                    <p:cTn id="7" fill="hold">
                      <p:stCondLst>
                        <p:cond delay="indefinite"/>
                      </p:stCondLst>
                      <p:childTnLst>
                        <p:par>
                          <p:cTn id="8" fill="hold">
                            <p:stCondLst>
                              <p:cond delay="0"/>
                            </p:stCondLst>
                            <p:childTnLst>
                              <p:par>
                                <p:cTn id="9" presetID="53" presetClass="entr" presetSubtype="16" fill="hold" nodeType="click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p:cTn id="11" dur="500" fill="hold"/>
                                        <p:tgtEl>
                                          <p:spTgt spid="23"/>
                                        </p:tgtEl>
                                        <p:attrNameLst>
                                          <p:attrName>ppt_w</p:attrName>
                                        </p:attrNameLst>
                                      </p:cBhvr>
                                      <p:tavLst>
                                        <p:tav tm="0">
                                          <p:val>
                                            <p:fltVal val="0"/>
                                          </p:val>
                                        </p:tav>
                                        <p:tav tm="100000">
                                          <p:val>
                                            <p:strVal val="#ppt_w"/>
                                          </p:val>
                                        </p:tav>
                                      </p:tavLst>
                                    </p:anim>
                                    <p:anim calcmode="lin" valueType="num">
                                      <p:cBhvr>
                                        <p:cTn id="12" dur="500" fill="hold"/>
                                        <p:tgtEl>
                                          <p:spTgt spid="23"/>
                                        </p:tgtEl>
                                        <p:attrNameLst>
                                          <p:attrName>ppt_h</p:attrName>
                                        </p:attrNameLst>
                                      </p:cBhvr>
                                      <p:tavLst>
                                        <p:tav tm="0">
                                          <p:val>
                                            <p:fltVal val="0"/>
                                          </p:val>
                                        </p:tav>
                                        <p:tav tm="100000">
                                          <p:val>
                                            <p:strVal val="#ppt_h"/>
                                          </p:val>
                                        </p:tav>
                                      </p:tavLst>
                                    </p:anim>
                                    <p:animEffect transition="in" filter="fade">
                                      <p:cBhvr>
                                        <p:cTn id="13" dur="500"/>
                                        <p:tgtEl>
                                          <p:spTgt spid="23"/>
                                        </p:tgtEl>
                                      </p:cBhvr>
                                    </p:animEffec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txBox="1">
            <a:spLocks noChangeArrowheads="1"/>
          </p:cNvSpPr>
          <p:nvPr/>
        </p:nvSpPr>
        <p:spPr>
          <a:xfrm>
            <a:off x="131427" y="994957"/>
            <a:ext cx="9067800" cy="513169"/>
          </a:xfrm>
          <a:prstGeom prst="rect">
            <a:avLst/>
          </a:prstGeom>
        </p:spPr>
        <p:txBody>
          <a:bodyPr/>
          <a:lstStyle/>
          <a:p>
            <a:r>
              <a:rPr lang="fr-FR" sz="2400" b="1" kern="0" dirty="0">
                <a:solidFill>
                  <a:srgbClr val="DA6667"/>
                </a:solidFill>
                <a:latin typeface="Arial Narrow" pitchFamily="34" charset="0"/>
              </a:rPr>
              <a:t>Propriétés : </a:t>
            </a:r>
            <a:r>
              <a:rPr lang="fr-FR" sz="2400" b="1" kern="0" dirty="0">
                <a:solidFill>
                  <a:schemeClr val="accent5">
                    <a:lumMod val="50000"/>
                  </a:schemeClr>
                </a:solidFill>
                <a:latin typeface="Arial Narrow" pitchFamily="34" charset="0"/>
              </a:rPr>
              <a:t>La polarisation de son rayonnement </a:t>
            </a:r>
            <a:endParaRPr lang="fr-FR" sz="2400" b="1" kern="0" dirty="0">
              <a:solidFill>
                <a:schemeClr val="accent5">
                  <a:lumMod val="50000"/>
                </a:schemeClr>
              </a:solidFill>
              <a:latin typeface="Arial Narrow" pitchFamily="34" charset="0"/>
              <a:ea typeface="+mj-ea"/>
              <a:cs typeface="+mj-cs"/>
            </a:endParaRPr>
          </a:p>
        </p:txBody>
      </p:sp>
      <p:grpSp>
        <p:nvGrpSpPr>
          <p:cNvPr id="6" name="Groupe 10"/>
          <p:cNvGrpSpPr>
            <a:grpSpLocks/>
          </p:cNvGrpSpPr>
          <p:nvPr/>
        </p:nvGrpSpPr>
        <p:grpSpPr bwMode="auto">
          <a:xfrm>
            <a:off x="1674814" y="1908176"/>
            <a:ext cx="8802687" cy="2066925"/>
            <a:chOff x="150813" y="1908274"/>
            <a:chExt cx="8803406" cy="2066925"/>
          </a:xfrm>
        </p:grpSpPr>
        <p:pic>
          <p:nvPicPr>
            <p:cNvPr id="7" name="Picture 2" descr="http://www.google.fr/url?source=imglanding&amp;ct=img&amp;q=http://img.tablette-tactile.net/wp-content/uploads/2012/01/a4312_polarisation_fr_p.jpg&amp;sa=X&amp;ei=h4REVfunDsS0UayngdAD&amp;ved=0CAkQ8wc&amp;usg=AFQjCNFAbkRifSHM58ebuI-53VrBznBmBw"/>
            <p:cNvPicPr>
              <a:picLocks noChangeAspect="1" noChangeArrowheads="1"/>
            </p:cNvPicPr>
            <p:nvPr/>
          </p:nvPicPr>
          <p:blipFill>
            <a:blip r:embed="rId2"/>
            <a:srcRect/>
            <a:stretch>
              <a:fillRect/>
            </a:stretch>
          </p:blipFill>
          <p:spPr bwMode="auto">
            <a:xfrm>
              <a:off x="150813" y="1908274"/>
              <a:ext cx="4762500" cy="2066925"/>
            </a:xfrm>
            <a:prstGeom prst="rect">
              <a:avLst/>
            </a:prstGeom>
            <a:noFill/>
            <a:ln w="9525">
              <a:noFill/>
              <a:miter lim="800000"/>
              <a:headEnd/>
              <a:tailEnd/>
            </a:ln>
          </p:spPr>
        </p:pic>
        <p:sp>
          <p:nvSpPr>
            <p:cNvPr id="8" name="Freeform 28"/>
            <p:cNvSpPr>
              <a:spLocks/>
            </p:cNvSpPr>
            <p:nvPr/>
          </p:nvSpPr>
          <p:spPr bwMode="auto">
            <a:xfrm>
              <a:off x="6788432" y="2609935"/>
              <a:ext cx="1876425" cy="1066800"/>
            </a:xfrm>
            <a:custGeom>
              <a:avLst/>
              <a:gdLst>
                <a:gd name="T0" fmla="*/ 2147483647 w 485"/>
                <a:gd name="T1" fmla="*/ 2147483647 h 500"/>
                <a:gd name="T2" fmla="*/ 2147483647 w 485"/>
                <a:gd name="T3" fmla="*/ 2147483647 h 500"/>
                <a:gd name="T4" fmla="*/ 2147483647 w 485"/>
                <a:gd name="T5" fmla="*/ 2147483647 h 500"/>
                <a:gd name="T6" fmla="*/ 2147483647 w 485"/>
                <a:gd name="T7" fmla="*/ 2147483647 h 500"/>
                <a:gd name="T8" fmla="*/ 2147483647 w 485"/>
                <a:gd name="T9" fmla="*/ 2147483647 h 500"/>
                <a:gd name="T10" fmla="*/ 2147483647 w 485"/>
                <a:gd name="T11" fmla="*/ 2147483647 h 500"/>
                <a:gd name="T12" fmla="*/ 2147483647 w 485"/>
                <a:gd name="T13" fmla="*/ 2147483647 h 500"/>
                <a:gd name="T14" fmla="*/ 2147483647 w 485"/>
                <a:gd name="T15" fmla="*/ 2147483647 h 500"/>
                <a:gd name="T16" fmla="*/ 2147483647 w 485"/>
                <a:gd name="T17" fmla="*/ 2147483647 h 500"/>
                <a:gd name="T18" fmla="*/ 2147483647 w 485"/>
                <a:gd name="T19" fmla="*/ 2147483647 h 500"/>
                <a:gd name="T20" fmla="*/ 2147483647 w 485"/>
                <a:gd name="T21" fmla="*/ 2147483647 h 500"/>
                <a:gd name="T22" fmla="*/ 2147483647 w 485"/>
                <a:gd name="T23" fmla="*/ 2147483647 h 500"/>
                <a:gd name="T24" fmla="*/ 2147483647 w 485"/>
                <a:gd name="T25" fmla="*/ 2147483647 h 500"/>
                <a:gd name="T26" fmla="*/ 2147483647 w 485"/>
                <a:gd name="T27" fmla="*/ 2147483647 h 500"/>
                <a:gd name="T28" fmla="*/ 2147483647 w 485"/>
                <a:gd name="T29" fmla="*/ 2147483647 h 500"/>
                <a:gd name="T30" fmla="*/ 2147483647 w 485"/>
                <a:gd name="T31" fmla="*/ 2147483647 h 500"/>
                <a:gd name="T32" fmla="*/ 2147483647 w 485"/>
                <a:gd name="T33" fmla="*/ 2147483647 h 500"/>
                <a:gd name="T34" fmla="*/ 2147483647 w 485"/>
                <a:gd name="T35" fmla="*/ 2147483647 h 500"/>
                <a:gd name="T36" fmla="*/ 2147483647 w 485"/>
                <a:gd name="T37" fmla="*/ 2147483647 h 500"/>
                <a:gd name="T38" fmla="*/ 2147483647 w 485"/>
                <a:gd name="T39" fmla="*/ 2147483647 h 500"/>
                <a:gd name="T40" fmla="*/ 2147483647 w 485"/>
                <a:gd name="T41" fmla="*/ 2147483647 h 500"/>
                <a:gd name="T42" fmla="*/ 2147483647 w 485"/>
                <a:gd name="T43" fmla="*/ 2147483647 h 500"/>
                <a:gd name="T44" fmla="*/ 2147483647 w 485"/>
                <a:gd name="T45" fmla="*/ 2147483647 h 500"/>
                <a:gd name="T46" fmla="*/ 2147483647 w 485"/>
                <a:gd name="T47" fmla="*/ 2147483647 h 500"/>
                <a:gd name="T48" fmla="*/ 2147483647 w 485"/>
                <a:gd name="T49" fmla="*/ 2147483647 h 500"/>
                <a:gd name="T50" fmla="*/ 2147483647 w 485"/>
                <a:gd name="T51" fmla="*/ 2147483647 h 500"/>
                <a:gd name="T52" fmla="*/ 2147483647 w 485"/>
                <a:gd name="T53" fmla="*/ 2147483647 h 500"/>
                <a:gd name="T54" fmla="*/ 2147483647 w 485"/>
                <a:gd name="T55" fmla="*/ 2147483647 h 500"/>
                <a:gd name="T56" fmla="*/ 2147483647 w 485"/>
                <a:gd name="T57" fmla="*/ 2147483647 h 500"/>
                <a:gd name="T58" fmla="*/ 2147483647 w 485"/>
                <a:gd name="T59" fmla="*/ 2147483647 h 500"/>
                <a:gd name="T60" fmla="*/ 2147483647 w 485"/>
                <a:gd name="T61" fmla="*/ 2147483647 h 500"/>
                <a:gd name="T62" fmla="*/ 2147483647 w 485"/>
                <a:gd name="T63" fmla="*/ 2147483647 h 500"/>
                <a:gd name="T64" fmla="*/ 2147483647 w 485"/>
                <a:gd name="T65" fmla="*/ 2147483647 h 500"/>
                <a:gd name="T66" fmla="*/ 2147483647 w 485"/>
                <a:gd name="T67" fmla="*/ 2147483647 h 500"/>
                <a:gd name="T68" fmla="*/ 2147483647 w 485"/>
                <a:gd name="T69" fmla="*/ 2147483647 h 500"/>
                <a:gd name="T70" fmla="*/ 2147483647 w 485"/>
                <a:gd name="T71" fmla="*/ 2147483647 h 500"/>
                <a:gd name="T72" fmla="*/ 2147483647 w 485"/>
                <a:gd name="T73" fmla="*/ 2147483647 h 500"/>
                <a:gd name="T74" fmla="*/ 2147483647 w 485"/>
                <a:gd name="T75" fmla="*/ 2147483647 h 500"/>
                <a:gd name="T76" fmla="*/ 2147483647 w 485"/>
                <a:gd name="T77" fmla="*/ 2147483647 h 500"/>
                <a:gd name="T78" fmla="*/ 2147483647 w 485"/>
                <a:gd name="T79" fmla="*/ 2147483647 h 500"/>
                <a:gd name="T80" fmla="*/ 2147483647 w 485"/>
                <a:gd name="T81" fmla="*/ 2147483647 h 500"/>
                <a:gd name="T82" fmla="*/ 2147483647 w 485"/>
                <a:gd name="T83" fmla="*/ 2147483647 h 500"/>
                <a:gd name="T84" fmla="*/ 2147483647 w 485"/>
                <a:gd name="T85" fmla="*/ 2147483647 h 500"/>
                <a:gd name="T86" fmla="*/ 2147483647 w 485"/>
                <a:gd name="T87" fmla="*/ 2147483647 h 500"/>
                <a:gd name="T88" fmla="*/ 2147483647 w 485"/>
                <a:gd name="T89" fmla="*/ 2147483647 h 500"/>
                <a:gd name="T90" fmla="*/ 2147483647 w 485"/>
                <a:gd name="T91" fmla="*/ 2147483647 h 500"/>
                <a:gd name="T92" fmla="*/ 2147483647 w 485"/>
                <a:gd name="T93" fmla="*/ 2147483647 h 500"/>
                <a:gd name="T94" fmla="*/ 2147483647 w 485"/>
                <a:gd name="T95" fmla="*/ 2147483647 h 500"/>
                <a:gd name="T96" fmla="*/ 2147483647 w 485"/>
                <a:gd name="T97" fmla="*/ 2147483647 h 500"/>
                <a:gd name="T98" fmla="*/ 2147483647 w 485"/>
                <a:gd name="T99" fmla="*/ 2147483647 h 500"/>
                <a:gd name="T100" fmla="*/ 2147483647 w 485"/>
                <a:gd name="T101" fmla="*/ 2147483647 h 500"/>
                <a:gd name="T102" fmla="*/ 2147483647 w 485"/>
                <a:gd name="T103" fmla="*/ 2147483647 h 500"/>
                <a:gd name="T104" fmla="*/ 2147483647 w 485"/>
                <a:gd name="T105" fmla="*/ 2147483647 h 500"/>
                <a:gd name="T106" fmla="*/ 2147483647 w 485"/>
                <a:gd name="T107" fmla="*/ 2147483647 h 500"/>
                <a:gd name="T108" fmla="*/ 2147483647 w 485"/>
                <a:gd name="T109" fmla="*/ 2147483647 h 500"/>
                <a:gd name="T110" fmla="*/ 2147483647 w 485"/>
                <a:gd name="T111" fmla="*/ 2147483647 h 500"/>
                <a:gd name="T112" fmla="*/ 2147483647 w 485"/>
                <a:gd name="T113" fmla="*/ 2147483647 h 500"/>
                <a:gd name="T114" fmla="*/ 2147483647 w 485"/>
                <a:gd name="T115" fmla="*/ 0 h 500"/>
                <a:gd name="T116" fmla="*/ 2147483647 w 485"/>
                <a:gd name="T117" fmla="*/ 2147483647 h 500"/>
                <a:gd name="T118" fmla="*/ 2147483647 w 485"/>
                <a:gd name="T119" fmla="*/ 2147483647 h 5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85"/>
                <a:gd name="T181" fmla="*/ 0 h 500"/>
                <a:gd name="T182" fmla="*/ 485 w 485"/>
                <a:gd name="T183" fmla="*/ 500 h 50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85" h="500">
                  <a:moveTo>
                    <a:pt x="485" y="331"/>
                  </a:moveTo>
                  <a:lnTo>
                    <a:pt x="482" y="367"/>
                  </a:lnTo>
                  <a:lnTo>
                    <a:pt x="479" y="401"/>
                  </a:lnTo>
                  <a:lnTo>
                    <a:pt x="477" y="432"/>
                  </a:lnTo>
                  <a:lnTo>
                    <a:pt x="474" y="458"/>
                  </a:lnTo>
                  <a:lnTo>
                    <a:pt x="471" y="479"/>
                  </a:lnTo>
                  <a:lnTo>
                    <a:pt x="469" y="493"/>
                  </a:lnTo>
                  <a:lnTo>
                    <a:pt x="466" y="500"/>
                  </a:lnTo>
                  <a:lnTo>
                    <a:pt x="463" y="499"/>
                  </a:lnTo>
                  <a:lnTo>
                    <a:pt x="461" y="491"/>
                  </a:lnTo>
                  <a:lnTo>
                    <a:pt x="458" y="475"/>
                  </a:lnTo>
                  <a:lnTo>
                    <a:pt x="455" y="452"/>
                  </a:lnTo>
                  <a:lnTo>
                    <a:pt x="452" y="424"/>
                  </a:lnTo>
                  <a:lnTo>
                    <a:pt x="450" y="391"/>
                  </a:lnTo>
                  <a:lnTo>
                    <a:pt x="447" y="355"/>
                  </a:lnTo>
                  <a:lnTo>
                    <a:pt x="444" y="317"/>
                  </a:lnTo>
                  <a:lnTo>
                    <a:pt x="442" y="280"/>
                  </a:lnTo>
                  <a:lnTo>
                    <a:pt x="439" y="244"/>
                  </a:lnTo>
                  <a:lnTo>
                    <a:pt x="436" y="211"/>
                  </a:lnTo>
                  <a:lnTo>
                    <a:pt x="434" y="183"/>
                  </a:lnTo>
                  <a:lnTo>
                    <a:pt x="431" y="160"/>
                  </a:lnTo>
                  <a:lnTo>
                    <a:pt x="428" y="144"/>
                  </a:lnTo>
                  <a:lnTo>
                    <a:pt x="426" y="136"/>
                  </a:lnTo>
                  <a:lnTo>
                    <a:pt x="423" y="135"/>
                  </a:lnTo>
                  <a:lnTo>
                    <a:pt x="420" y="141"/>
                  </a:lnTo>
                  <a:lnTo>
                    <a:pt x="417" y="155"/>
                  </a:lnTo>
                  <a:lnTo>
                    <a:pt x="415" y="176"/>
                  </a:lnTo>
                  <a:lnTo>
                    <a:pt x="412" y="203"/>
                  </a:lnTo>
                  <a:lnTo>
                    <a:pt x="409" y="234"/>
                  </a:lnTo>
                  <a:lnTo>
                    <a:pt x="407" y="268"/>
                  </a:lnTo>
                  <a:lnTo>
                    <a:pt x="404" y="304"/>
                  </a:lnTo>
                  <a:lnTo>
                    <a:pt x="401" y="340"/>
                  </a:lnTo>
                  <a:lnTo>
                    <a:pt x="399" y="374"/>
                  </a:lnTo>
                  <a:lnTo>
                    <a:pt x="396" y="405"/>
                  </a:lnTo>
                  <a:lnTo>
                    <a:pt x="393" y="432"/>
                  </a:lnTo>
                  <a:lnTo>
                    <a:pt x="391" y="452"/>
                  </a:lnTo>
                  <a:lnTo>
                    <a:pt x="388" y="466"/>
                  </a:lnTo>
                  <a:lnTo>
                    <a:pt x="385" y="473"/>
                  </a:lnTo>
                  <a:lnTo>
                    <a:pt x="382" y="472"/>
                  </a:lnTo>
                  <a:lnTo>
                    <a:pt x="380" y="464"/>
                  </a:lnTo>
                  <a:lnTo>
                    <a:pt x="377" y="448"/>
                  </a:lnTo>
                  <a:lnTo>
                    <a:pt x="374" y="425"/>
                  </a:lnTo>
                  <a:lnTo>
                    <a:pt x="372" y="397"/>
                  </a:lnTo>
                  <a:lnTo>
                    <a:pt x="369" y="364"/>
                  </a:lnTo>
                  <a:lnTo>
                    <a:pt x="366" y="328"/>
                  </a:lnTo>
                  <a:lnTo>
                    <a:pt x="364" y="290"/>
                  </a:lnTo>
                  <a:lnTo>
                    <a:pt x="361" y="253"/>
                  </a:lnTo>
                  <a:lnTo>
                    <a:pt x="358" y="217"/>
                  </a:lnTo>
                  <a:lnTo>
                    <a:pt x="356" y="184"/>
                  </a:lnTo>
                  <a:lnTo>
                    <a:pt x="353" y="156"/>
                  </a:lnTo>
                  <a:lnTo>
                    <a:pt x="350" y="133"/>
                  </a:lnTo>
                  <a:lnTo>
                    <a:pt x="347" y="117"/>
                  </a:lnTo>
                  <a:lnTo>
                    <a:pt x="345" y="109"/>
                  </a:lnTo>
                  <a:lnTo>
                    <a:pt x="342" y="108"/>
                  </a:lnTo>
                  <a:lnTo>
                    <a:pt x="339" y="114"/>
                  </a:lnTo>
                  <a:lnTo>
                    <a:pt x="337" y="129"/>
                  </a:lnTo>
                  <a:lnTo>
                    <a:pt x="334" y="149"/>
                  </a:lnTo>
                  <a:lnTo>
                    <a:pt x="331" y="176"/>
                  </a:lnTo>
                  <a:lnTo>
                    <a:pt x="329" y="207"/>
                  </a:lnTo>
                  <a:lnTo>
                    <a:pt x="326" y="241"/>
                  </a:lnTo>
                  <a:lnTo>
                    <a:pt x="323" y="277"/>
                  </a:lnTo>
                  <a:lnTo>
                    <a:pt x="321" y="313"/>
                  </a:lnTo>
                  <a:lnTo>
                    <a:pt x="318" y="347"/>
                  </a:lnTo>
                  <a:lnTo>
                    <a:pt x="315" y="378"/>
                  </a:lnTo>
                  <a:lnTo>
                    <a:pt x="312" y="405"/>
                  </a:lnTo>
                  <a:lnTo>
                    <a:pt x="310" y="425"/>
                  </a:lnTo>
                  <a:lnTo>
                    <a:pt x="307" y="439"/>
                  </a:lnTo>
                  <a:lnTo>
                    <a:pt x="304" y="446"/>
                  </a:lnTo>
                  <a:lnTo>
                    <a:pt x="302" y="445"/>
                  </a:lnTo>
                  <a:lnTo>
                    <a:pt x="299" y="437"/>
                  </a:lnTo>
                  <a:lnTo>
                    <a:pt x="296" y="421"/>
                  </a:lnTo>
                  <a:lnTo>
                    <a:pt x="294" y="398"/>
                  </a:lnTo>
                  <a:lnTo>
                    <a:pt x="291" y="370"/>
                  </a:lnTo>
                  <a:lnTo>
                    <a:pt x="288" y="337"/>
                  </a:lnTo>
                  <a:lnTo>
                    <a:pt x="286" y="301"/>
                  </a:lnTo>
                  <a:lnTo>
                    <a:pt x="283" y="263"/>
                  </a:lnTo>
                  <a:lnTo>
                    <a:pt x="280" y="226"/>
                  </a:lnTo>
                  <a:lnTo>
                    <a:pt x="277" y="190"/>
                  </a:lnTo>
                  <a:lnTo>
                    <a:pt x="275" y="157"/>
                  </a:lnTo>
                  <a:lnTo>
                    <a:pt x="272" y="129"/>
                  </a:lnTo>
                  <a:lnTo>
                    <a:pt x="269" y="106"/>
                  </a:lnTo>
                  <a:lnTo>
                    <a:pt x="267" y="90"/>
                  </a:lnTo>
                  <a:lnTo>
                    <a:pt x="264" y="82"/>
                  </a:lnTo>
                  <a:lnTo>
                    <a:pt x="261" y="81"/>
                  </a:lnTo>
                  <a:lnTo>
                    <a:pt x="259" y="87"/>
                  </a:lnTo>
                  <a:lnTo>
                    <a:pt x="256" y="102"/>
                  </a:lnTo>
                  <a:lnTo>
                    <a:pt x="253" y="122"/>
                  </a:lnTo>
                  <a:lnTo>
                    <a:pt x="251" y="149"/>
                  </a:lnTo>
                  <a:lnTo>
                    <a:pt x="248" y="180"/>
                  </a:lnTo>
                  <a:lnTo>
                    <a:pt x="245" y="214"/>
                  </a:lnTo>
                  <a:lnTo>
                    <a:pt x="242" y="250"/>
                  </a:lnTo>
                  <a:lnTo>
                    <a:pt x="240" y="286"/>
                  </a:lnTo>
                  <a:lnTo>
                    <a:pt x="237" y="320"/>
                  </a:lnTo>
                  <a:lnTo>
                    <a:pt x="234" y="351"/>
                  </a:lnTo>
                  <a:lnTo>
                    <a:pt x="232" y="378"/>
                  </a:lnTo>
                  <a:lnTo>
                    <a:pt x="229" y="398"/>
                  </a:lnTo>
                  <a:lnTo>
                    <a:pt x="226" y="413"/>
                  </a:lnTo>
                  <a:lnTo>
                    <a:pt x="224" y="419"/>
                  </a:lnTo>
                  <a:lnTo>
                    <a:pt x="221" y="418"/>
                  </a:lnTo>
                  <a:lnTo>
                    <a:pt x="218" y="410"/>
                  </a:lnTo>
                  <a:lnTo>
                    <a:pt x="216" y="394"/>
                  </a:lnTo>
                  <a:lnTo>
                    <a:pt x="213" y="371"/>
                  </a:lnTo>
                  <a:lnTo>
                    <a:pt x="210" y="343"/>
                  </a:lnTo>
                  <a:lnTo>
                    <a:pt x="208" y="310"/>
                  </a:lnTo>
                  <a:lnTo>
                    <a:pt x="205" y="274"/>
                  </a:lnTo>
                  <a:lnTo>
                    <a:pt x="202" y="237"/>
                  </a:lnTo>
                  <a:lnTo>
                    <a:pt x="199" y="199"/>
                  </a:lnTo>
                  <a:lnTo>
                    <a:pt x="197" y="163"/>
                  </a:lnTo>
                  <a:lnTo>
                    <a:pt x="194" y="130"/>
                  </a:lnTo>
                  <a:lnTo>
                    <a:pt x="191" y="102"/>
                  </a:lnTo>
                  <a:lnTo>
                    <a:pt x="189" y="79"/>
                  </a:lnTo>
                  <a:lnTo>
                    <a:pt x="186" y="63"/>
                  </a:lnTo>
                  <a:lnTo>
                    <a:pt x="183" y="55"/>
                  </a:lnTo>
                  <a:lnTo>
                    <a:pt x="181" y="54"/>
                  </a:lnTo>
                  <a:lnTo>
                    <a:pt x="178" y="61"/>
                  </a:lnTo>
                  <a:lnTo>
                    <a:pt x="175" y="75"/>
                  </a:lnTo>
                  <a:lnTo>
                    <a:pt x="173" y="95"/>
                  </a:lnTo>
                  <a:lnTo>
                    <a:pt x="170" y="122"/>
                  </a:lnTo>
                  <a:lnTo>
                    <a:pt x="167" y="153"/>
                  </a:lnTo>
                  <a:lnTo>
                    <a:pt x="164" y="187"/>
                  </a:lnTo>
                  <a:lnTo>
                    <a:pt x="162" y="223"/>
                  </a:lnTo>
                  <a:lnTo>
                    <a:pt x="159" y="259"/>
                  </a:lnTo>
                  <a:lnTo>
                    <a:pt x="156" y="293"/>
                  </a:lnTo>
                  <a:lnTo>
                    <a:pt x="154" y="324"/>
                  </a:lnTo>
                  <a:lnTo>
                    <a:pt x="151" y="351"/>
                  </a:lnTo>
                  <a:lnTo>
                    <a:pt x="148" y="371"/>
                  </a:lnTo>
                  <a:lnTo>
                    <a:pt x="146" y="386"/>
                  </a:lnTo>
                  <a:lnTo>
                    <a:pt x="143" y="392"/>
                  </a:lnTo>
                  <a:lnTo>
                    <a:pt x="140" y="391"/>
                  </a:lnTo>
                  <a:lnTo>
                    <a:pt x="138" y="383"/>
                  </a:lnTo>
                  <a:lnTo>
                    <a:pt x="135" y="367"/>
                  </a:lnTo>
                  <a:lnTo>
                    <a:pt x="132" y="344"/>
                  </a:lnTo>
                  <a:lnTo>
                    <a:pt x="129" y="316"/>
                  </a:lnTo>
                  <a:lnTo>
                    <a:pt x="127" y="283"/>
                  </a:lnTo>
                  <a:lnTo>
                    <a:pt x="124" y="247"/>
                  </a:lnTo>
                  <a:lnTo>
                    <a:pt x="121" y="210"/>
                  </a:lnTo>
                  <a:lnTo>
                    <a:pt x="119" y="172"/>
                  </a:lnTo>
                  <a:lnTo>
                    <a:pt x="116" y="136"/>
                  </a:lnTo>
                  <a:lnTo>
                    <a:pt x="113" y="103"/>
                  </a:lnTo>
                  <a:lnTo>
                    <a:pt x="111" y="75"/>
                  </a:lnTo>
                  <a:lnTo>
                    <a:pt x="108" y="52"/>
                  </a:lnTo>
                  <a:lnTo>
                    <a:pt x="105" y="36"/>
                  </a:lnTo>
                  <a:lnTo>
                    <a:pt x="103" y="28"/>
                  </a:lnTo>
                  <a:lnTo>
                    <a:pt x="100" y="27"/>
                  </a:lnTo>
                  <a:lnTo>
                    <a:pt x="97" y="34"/>
                  </a:lnTo>
                  <a:lnTo>
                    <a:pt x="94" y="48"/>
                  </a:lnTo>
                  <a:lnTo>
                    <a:pt x="92" y="68"/>
                  </a:lnTo>
                  <a:lnTo>
                    <a:pt x="89" y="95"/>
                  </a:lnTo>
                  <a:lnTo>
                    <a:pt x="86" y="126"/>
                  </a:lnTo>
                  <a:lnTo>
                    <a:pt x="84" y="160"/>
                  </a:lnTo>
                  <a:lnTo>
                    <a:pt x="81" y="196"/>
                  </a:lnTo>
                  <a:lnTo>
                    <a:pt x="78" y="232"/>
                  </a:lnTo>
                  <a:lnTo>
                    <a:pt x="76" y="266"/>
                  </a:lnTo>
                  <a:lnTo>
                    <a:pt x="73" y="297"/>
                  </a:lnTo>
                  <a:lnTo>
                    <a:pt x="70" y="324"/>
                  </a:lnTo>
                  <a:lnTo>
                    <a:pt x="68" y="345"/>
                  </a:lnTo>
                  <a:lnTo>
                    <a:pt x="65" y="359"/>
                  </a:lnTo>
                  <a:lnTo>
                    <a:pt x="62" y="365"/>
                  </a:lnTo>
                  <a:lnTo>
                    <a:pt x="59" y="364"/>
                  </a:lnTo>
                  <a:lnTo>
                    <a:pt x="57" y="356"/>
                  </a:lnTo>
                  <a:lnTo>
                    <a:pt x="54" y="340"/>
                  </a:lnTo>
                  <a:lnTo>
                    <a:pt x="51" y="317"/>
                  </a:lnTo>
                  <a:lnTo>
                    <a:pt x="49" y="289"/>
                  </a:lnTo>
                  <a:lnTo>
                    <a:pt x="46" y="256"/>
                  </a:lnTo>
                  <a:lnTo>
                    <a:pt x="43" y="220"/>
                  </a:lnTo>
                  <a:lnTo>
                    <a:pt x="41" y="183"/>
                  </a:lnTo>
                  <a:lnTo>
                    <a:pt x="38" y="145"/>
                  </a:lnTo>
                  <a:lnTo>
                    <a:pt x="35" y="109"/>
                  </a:lnTo>
                  <a:lnTo>
                    <a:pt x="33" y="76"/>
                  </a:lnTo>
                  <a:lnTo>
                    <a:pt x="30" y="48"/>
                  </a:lnTo>
                  <a:lnTo>
                    <a:pt x="27" y="25"/>
                  </a:lnTo>
                  <a:lnTo>
                    <a:pt x="24" y="9"/>
                  </a:lnTo>
                  <a:lnTo>
                    <a:pt x="22" y="1"/>
                  </a:lnTo>
                  <a:lnTo>
                    <a:pt x="19" y="0"/>
                  </a:lnTo>
                  <a:lnTo>
                    <a:pt x="16" y="7"/>
                  </a:lnTo>
                  <a:lnTo>
                    <a:pt x="14" y="21"/>
                  </a:lnTo>
                  <a:lnTo>
                    <a:pt x="11" y="42"/>
                  </a:lnTo>
                  <a:lnTo>
                    <a:pt x="8" y="68"/>
                  </a:lnTo>
                  <a:lnTo>
                    <a:pt x="6" y="99"/>
                  </a:lnTo>
                  <a:lnTo>
                    <a:pt x="3" y="133"/>
                  </a:lnTo>
                  <a:lnTo>
                    <a:pt x="0" y="169"/>
                  </a:lnTo>
                </a:path>
              </a:pathLst>
            </a:custGeom>
            <a:noFill/>
            <a:ln w="28575" cmpd="sng">
              <a:solidFill>
                <a:srgbClr val="0000FF"/>
              </a:solidFill>
              <a:prstDash val="solid"/>
              <a:round/>
              <a:headEnd/>
              <a:tailEnd/>
            </a:ln>
          </p:spPr>
          <p:txBody>
            <a:bodyPr/>
            <a:lstStyle/>
            <a:p>
              <a:endParaRPr lang="fr-FR"/>
            </a:p>
          </p:txBody>
        </p:sp>
        <p:sp>
          <p:nvSpPr>
            <p:cNvPr id="9" name="Line 41"/>
            <p:cNvSpPr>
              <a:spLocks noChangeShapeType="1"/>
            </p:cNvSpPr>
            <p:nvPr/>
          </p:nvSpPr>
          <p:spPr bwMode="auto">
            <a:xfrm>
              <a:off x="6595552" y="2923466"/>
              <a:ext cx="2300288" cy="439738"/>
            </a:xfrm>
            <a:prstGeom prst="line">
              <a:avLst/>
            </a:prstGeom>
            <a:noFill/>
            <a:ln w="9525">
              <a:solidFill>
                <a:schemeClr val="tx1"/>
              </a:solidFill>
              <a:round/>
              <a:headEnd/>
              <a:tailEnd type="arrow" w="med" len="med"/>
            </a:ln>
          </p:spPr>
          <p:txBody>
            <a:bodyPr/>
            <a:lstStyle/>
            <a:p>
              <a:endParaRPr lang="fr-FR"/>
            </a:p>
          </p:txBody>
        </p:sp>
        <p:pic>
          <p:nvPicPr>
            <p:cNvPr id="10" name="Picture 4" descr="http://www.google.fr/url?source=imglanding&amp;ct=img&amp;q=http://www.happytobuymall.com/pics/HQ01GN0012/5.jpg&amp;sa=X&amp;ei=coVEVc3zBIXwUp3hgeAM&amp;ved=0CAkQ8wc&amp;usg=AFQjCNE7nobIJ54x-XMp7w-U7-NXH6gXcw"/>
            <p:cNvPicPr>
              <a:picLocks noChangeAspect="1" noChangeArrowheads="1"/>
            </p:cNvPicPr>
            <p:nvPr/>
          </p:nvPicPr>
          <p:blipFill>
            <a:blip r:embed="rId3"/>
            <a:srcRect/>
            <a:stretch>
              <a:fillRect/>
            </a:stretch>
          </p:blipFill>
          <p:spPr bwMode="auto">
            <a:xfrm rot="-944007">
              <a:off x="5310125" y="2197918"/>
              <a:ext cx="1150942" cy="1150942"/>
            </a:xfrm>
            <a:prstGeom prst="rect">
              <a:avLst/>
            </a:prstGeom>
            <a:noFill/>
            <a:ln w="9525">
              <a:noFill/>
              <a:miter lim="800000"/>
              <a:headEnd/>
              <a:tailEnd/>
            </a:ln>
          </p:spPr>
        </p:pic>
        <p:sp>
          <p:nvSpPr>
            <p:cNvPr id="11" name="Rectangle 10"/>
            <p:cNvSpPr/>
            <p:nvPr/>
          </p:nvSpPr>
          <p:spPr>
            <a:xfrm>
              <a:off x="4994671" y="1914624"/>
              <a:ext cx="3959548" cy="2036763"/>
            </a:xfrm>
            <a:prstGeom prst="rect">
              <a:avLst/>
            </a:prstGeom>
            <a:noFill/>
            <a:ln>
              <a:solidFill>
                <a:srgbClr val="E4E4E4"/>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12" name="ZoneTexte 8"/>
            <p:cNvSpPr txBox="1">
              <a:spLocks noChangeArrowheads="1"/>
            </p:cNvSpPr>
            <p:nvPr/>
          </p:nvSpPr>
          <p:spPr bwMode="auto">
            <a:xfrm>
              <a:off x="155283" y="1915075"/>
              <a:ext cx="691215" cy="276999"/>
            </a:xfrm>
            <a:prstGeom prst="rect">
              <a:avLst/>
            </a:prstGeom>
            <a:noFill/>
            <a:ln w="9525">
              <a:noFill/>
              <a:miter lim="800000"/>
              <a:headEnd/>
              <a:tailEnd/>
            </a:ln>
          </p:spPr>
          <p:txBody>
            <a:bodyPr wrap="none">
              <a:spAutoFit/>
            </a:bodyPr>
            <a:lstStyle/>
            <a:p>
              <a:r>
                <a:rPr lang="fr-FR" sz="1200" b="1">
                  <a:latin typeface="Arial Narrow" pitchFamily="34" charset="0"/>
                </a:rPr>
                <a:t>Le soleil</a:t>
              </a:r>
            </a:p>
          </p:txBody>
        </p:sp>
        <p:sp>
          <p:nvSpPr>
            <p:cNvPr id="13" name="ZoneTexte 9"/>
            <p:cNvSpPr txBox="1">
              <a:spLocks noChangeArrowheads="1"/>
            </p:cNvSpPr>
            <p:nvPr/>
          </p:nvSpPr>
          <p:spPr bwMode="auto">
            <a:xfrm>
              <a:off x="4991827" y="1912200"/>
              <a:ext cx="2336087" cy="276999"/>
            </a:xfrm>
            <a:prstGeom prst="rect">
              <a:avLst/>
            </a:prstGeom>
            <a:noFill/>
            <a:ln w="9525">
              <a:noFill/>
              <a:miter lim="800000"/>
              <a:headEnd/>
              <a:tailEnd/>
            </a:ln>
          </p:spPr>
          <p:txBody>
            <a:bodyPr wrap="none">
              <a:spAutoFit/>
            </a:bodyPr>
            <a:lstStyle/>
            <a:p>
              <a:r>
                <a:rPr lang="fr-FR" sz="1200" b="1" dirty="0">
                  <a:latin typeface="Arial Narrow" pitchFamily="34" charset="0"/>
                </a:rPr>
                <a:t>Le laser : potentiellement polarisé…</a:t>
              </a:r>
            </a:p>
          </p:txBody>
        </p:sp>
      </p:grpSp>
      <p:sp>
        <p:nvSpPr>
          <p:cNvPr id="14" name="Espace réservé du numéro de diapositive 1"/>
          <p:cNvSpPr>
            <a:spLocks noGrp="1"/>
          </p:cNvSpPr>
          <p:nvPr>
            <p:ph type="sldNum" sz="quarter" idx="11"/>
          </p:nvPr>
        </p:nvSpPr>
        <p:spPr>
          <a:xfrm>
            <a:off x="438151" y="6403938"/>
            <a:ext cx="1115483" cy="288925"/>
          </a:xfrm>
        </p:spPr>
        <p:txBody>
          <a:bodyPr/>
          <a:lstStyle/>
          <a:p>
            <a:r>
              <a:rPr lang="fr-FR" dirty="0" smtClean="0"/>
              <a:t>page </a:t>
            </a:r>
            <a:fld id="{C6DDD436-036D-4AFC-B45E-DF406FB8E6F8}" type="slidenum">
              <a:rPr lang="fr-FR" smtClean="0"/>
              <a:pPr/>
              <a:t>43</a:t>
            </a:fld>
            <a:endParaRPr lang="fr-FR" dirty="0"/>
          </a:p>
        </p:txBody>
      </p:sp>
      <p:sp>
        <p:nvSpPr>
          <p:cNvPr id="16" name="Titre 1"/>
          <p:cNvSpPr txBox="1">
            <a:spLocks/>
          </p:cNvSpPr>
          <p:nvPr/>
        </p:nvSpPr>
        <p:spPr>
          <a:xfrm>
            <a:off x="2288659" y="6352067"/>
            <a:ext cx="7391400" cy="392666"/>
          </a:xfrm>
          <a:prstGeom prst="rect">
            <a:avLst/>
          </a:prstGeom>
        </p:spPr>
        <p:txBody>
          <a:bodyPr/>
          <a:lstStyle/>
          <a:p>
            <a:pPr>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lang="fr-FR" b="1" kern="0" dirty="0">
              <a:solidFill>
                <a:schemeClr val="tx2"/>
              </a:solidFill>
              <a:latin typeface="+mj-lt"/>
              <a:ea typeface="+mj-ea"/>
              <a:cs typeface="+mj-cs"/>
            </a:endParaRPr>
          </a:p>
        </p:txBody>
      </p:sp>
      <p:sp>
        <p:nvSpPr>
          <p:cNvPr id="17" name="Rectangle 16"/>
          <p:cNvSpPr/>
          <p:nvPr/>
        </p:nvSpPr>
        <p:spPr>
          <a:xfrm>
            <a:off x="2076450" y="456754"/>
            <a:ext cx="1943161" cy="523220"/>
          </a:xfrm>
          <a:prstGeom prst="rect">
            <a:avLst/>
          </a:prstGeom>
        </p:spPr>
        <p:txBody>
          <a:bodyPr wrap="none">
            <a:spAutoFit/>
          </a:bodyPr>
          <a:lstStyle/>
          <a:p>
            <a:r>
              <a:rPr lang="fr-FR" sz="2800" b="1" kern="0" dirty="0" smtClean="0">
                <a:solidFill>
                  <a:srgbClr val="DA6667"/>
                </a:solidFill>
                <a:latin typeface="Arial"/>
              </a:rPr>
              <a:t>4. Le </a:t>
            </a:r>
            <a:r>
              <a:rPr lang="fr-FR" sz="2800" b="1" kern="0" dirty="0">
                <a:solidFill>
                  <a:srgbClr val="DA6667"/>
                </a:solidFill>
                <a:latin typeface="Arial"/>
              </a:rPr>
              <a:t>laser</a:t>
            </a:r>
          </a:p>
        </p:txBody>
      </p:sp>
    </p:spTree>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Espace réservé du numéro de diapositive 1"/>
          <p:cNvSpPr>
            <a:spLocks noGrp="1"/>
          </p:cNvSpPr>
          <p:nvPr>
            <p:ph type="sldNum" sz="quarter" idx="11"/>
          </p:nvPr>
        </p:nvSpPr>
        <p:spPr>
          <a:xfrm>
            <a:off x="438151" y="6403938"/>
            <a:ext cx="1115483" cy="288925"/>
          </a:xfrm>
        </p:spPr>
        <p:txBody>
          <a:bodyPr/>
          <a:lstStyle/>
          <a:p>
            <a:r>
              <a:rPr lang="fr-FR" dirty="0" smtClean="0"/>
              <a:t>page </a:t>
            </a:r>
            <a:fld id="{C6DDD436-036D-4AFC-B45E-DF406FB8E6F8}" type="slidenum">
              <a:rPr lang="fr-FR" smtClean="0"/>
              <a:pPr/>
              <a:t>44</a:t>
            </a:fld>
            <a:endParaRPr lang="fr-FR" dirty="0"/>
          </a:p>
        </p:txBody>
      </p:sp>
      <p:sp>
        <p:nvSpPr>
          <p:cNvPr id="19" name="Titre 1"/>
          <p:cNvSpPr txBox="1">
            <a:spLocks/>
          </p:cNvSpPr>
          <p:nvPr/>
        </p:nvSpPr>
        <p:spPr>
          <a:xfrm>
            <a:off x="2288659" y="6352067"/>
            <a:ext cx="7391400" cy="392666"/>
          </a:xfrm>
          <a:prstGeom prst="rect">
            <a:avLst/>
          </a:prstGeom>
        </p:spPr>
        <p:txBody>
          <a:bodyPr/>
          <a:lstStyle/>
          <a:p>
            <a:pPr>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lang="fr-FR" b="1" kern="0" dirty="0">
              <a:solidFill>
                <a:schemeClr val="tx2"/>
              </a:solidFill>
              <a:latin typeface="+mj-lt"/>
              <a:ea typeface="+mj-ea"/>
              <a:cs typeface="+mj-cs"/>
            </a:endParaRPr>
          </a:p>
        </p:txBody>
      </p:sp>
      <p:sp>
        <p:nvSpPr>
          <p:cNvPr id="4" name="Shape 131"/>
          <p:cNvSpPr/>
          <p:nvPr/>
        </p:nvSpPr>
        <p:spPr>
          <a:xfrm>
            <a:off x="2321752" y="171982"/>
            <a:ext cx="7809481" cy="430887"/>
          </a:xfrm>
          <a:prstGeom prst="rect">
            <a:avLst/>
          </a:prstGeom>
          <a:extLst>
            <a:ext uri="{C572A759-6A51-4108-AA02-DFA0A04FC94B}">
              <ma14:wrappingTextBoxFlag xmlns:ma14="http://schemas.microsoft.com/office/mac/drawingml/2011/main" xmlns="" val="1"/>
            </a:ext>
          </a:extLst>
        </p:spPr>
        <p:txBody>
          <a:bodyPr wrap="square" lIns="0" tIns="0" rIns="0" bIns="0" anchor="b">
            <a:spAutoFit/>
          </a:bodyPr>
          <a:lstStyle>
            <a:lvl1pPr marL="0" marR="0" algn="l">
              <a:buClr>
                <a:srgbClr val="CD2848"/>
              </a:buClr>
              <a:buFont typeface="Arial"/>
              <a:tabLst>
                <a:tab pos="914400" algn="l"/>
                <a:tab pos="1828800" algn="l"/>
                <a:tab pos="2743200" algn="l"/>
                <a:tab pos="3657600" algn="l"/>
                <a:tab pos="4572000" algn="l"/>
                <a:tab pos="5486400" algn="l"/>
                <a:tab pos="6400800" algn="l"/>
                <a:tab pos="7315200" algn="l"/>
                <a:tab pos="8229600" algn="l"/>
                <a:tab pos="9144000" algn="l"/>
                <a:tab pos="10058400" algn="l"/>
              </a:tabLst>
              <a:defRPr sz="2600" b="1">
                <a:solidFill>
                  <a:srgbClr val="CD2848"/>
                </a:solidFill>
                <a:uFill>
                  <a:solidFill>
                    <a:srgbClr val="CD2848"/>
                  </a:solidFill>
                </a:uFill>
                <a:latin typeface="Arial"/>
                <a:ea typeface="Arial"/>
                <a:cs typeface="Arial"/>
                <a:sym typeface="Arial"/>
              </a:defRPr>
            </a:lvl1pPr>
          </a:lstStyle>
          <a:p>
            <a:pPr algn="ctr"/>
            <a:r>
              <a:rPr lang="en-US" sz="2800" i="1" dirty="0">
                <a:solidFill>
                  <a:srgbClr val="FF0000"/>
                </a:solidFill>
              </a:rPr>
              <a:t>Private communications</a:t>
            </a:r>
          </a:p>
        </p:txBody>
      </p:sp>
      <p:sp>
        <p:nvSpPr>
          <p:cNvPr id="5" name="Espace réservé du pied de page 1">
            <a:extLst>
              <a:ext uri="{FF2B5EF4-FFF2-40B4-BE49-F238E27FC236}">
                <a16:creationId xmlns:a16="http://schemas.microsoft.com/office/drawing/2014/main" id="{CC98A3A5-4B6F-6C40-8C7D-7C17B26BF0A8}"/>
              </a:ext>
            </a:extLst>
          </p:cNvPr>
          <p:cNvSpPr txBox="1">
            <a:spLocks/>
          </p:cNvSpPr>
          <p:nvPr/>
        </p:nvSpPr>
        <p:spPr>
          <a:xfrm>
            <a:off x="5591944" y="6381328"/>
            <a:ext cx="3674823" cy="360000"/>
          </a:xfrm>
          <a:prstGeom prst="rect">
            <a:avLst/>
          </a:prstGeom>
        </p:spPr>
        <p:txBody>
          <a:bodyPr/>
          <a:lstStyle>
            <a:defPPr>
              <a:defRPr lang="fr-FR"/>
            </a:defPPr>
            <a:lvl1pPr algn="l" rtl="0" fontAlgn="base">
              <a:spcBef>
                <a:spcPct val="0"/>
              </a:spcBef>
              <a:spcAft>
                <a:spcPct val="0"/>
              </a:spcAft>
              <a:defRPr kern="1200">
                <a:solidFill>
                  <a:schemeClr val="tx1"/>
                </a:solidFill>
                <a:latin typeface="Arial" pitchFamily="4" charset="0"/>
                <a:ea typeface="+mn-ea"/>
                <a:cs typeface="+mn-cs"/>
              </a:defRPr>
            </a:lvl1pPr>
            <a:lvl2pPr marL="457200" algn="l" rtl="0" fontAlgn="base">
              <a:spcBef>
                <a:spcPct val="0"/>
              </a:spcBef>
              <a:spcAft>
                <a:spcPct val="0"/>
              </a:spcAft>
              <a:defRPr kern="1200">
                <a:solidFill>
                  <a:schemeClr val="tx1"/>
                </a:solidFill>
                <a:latin typeface="Arial" pitchFamily="4" charset="0"/>
                <a:ea typeface="+mn-ea"/>
                <a:cs typeface="+mn-cs"/>
              </a:defRPr>
            </a:lvl2pPr>
            <a:lvl3pPr marL="914400" algn="l" rtl="0" fontAlgn="base">
              <a:spcBef>
                <a:spcPct val="0"/>
              </a:spcBef>
              <a:spcAft>
                <a:spcPct val="0"/>
              </a:spcAft>
              <a:defRPr kern="1200">
                <a:solidFill>
                  <a:schemeClr val="tx1"/>
                </a:solidFill>
                <a:latin typeface="Arial" pitchFamily="4" charset="0"/>
                <a:ea typeface="+mn-ea"/>
                <a:cs typeface="+mn-cs"/>
              </a:defRPr>
            </a:lvl3pPr>
            <a:lvl4pPr marL="1371600" algn="l" rtl="0" fontAlgn="base">
              <a:spcBef>
                <a:spcPct val="0"/>
              </a:spcBef>
              <a:spcAft>
                <a:spcPct val="0"/>
              </a:spcAft>
              <a:defRPr kern="1200">
                <a:solidFill>
                  <a:schemeClr val="tx1"/>
                </a:solidFill>
                <a:latin typeface="Arial" pitchFamily="4" charset="0"/>
                <a:ea typeface="+mn-ea"/>
                <a:cs typeface="+mn-cs"/>
              </a:defRPr>
            </a:lvl4pPr>
            <a:lvl5pPr marL="1828800" algn="l" rtl="0" fontAlgn="base">
              <a:spcBef>
                <a:spcPct val="0"/>
              </a:spcBef>
              <a:spcAft>
                <a:spcPct val="0"/>
              </a:spcAft>
              <a:defRPr kern="1200">
                <a:solidFill>
                  <a:schemeClr val="tx1"/>
                </a:solidFill>
                <a:latin typeface="Arial" pitchFamily="4" charset="0"/>
                <a:ea typeface="+mn-ea"/>
                <a:cs typeface="+mn-cs"/>
              </a:defRPr>
            </a:lvl5pPr>
            <a:lvl6pPr marL="2286000" algn="l" defTabSz="457200" rtl="0" eaLnBrk="1" latinLnBrk="0" hangingPunct="1">
              <a:defRPr kern="1200">
                <a:solidFill>
                  <a:schemeClr val="tx1"/>
                </a:solidFill>
                <a:latin typeface="Arial" pitchFamily="4" charset="0"/>
                <a:ea typeface="+mn-ea"/>
                <a:cs typeface="+mn-cs"/>
              </a:defRPr>
            </a:lvl6pPr>
            <a:lvl7pPr marL="2743200" algn="l" defTabSz="457200" rtl="0" eaLnBrk="1" latinLnBrk="0" hangingPunct="1">
              <a:defRPr kern="1200">
                <a:solidFill>
                  <a:schemeClr val="tx1"/>
                </a:solidFill>
                <a:latin typeface="Arial" pitchFamily="4" charset="0"/>
                <a:ea typeface="+mn-ea"/>
                <a:cs typeface="+mn-cs"/>
              </a:defRPr>
            </a:lvl7pPr>
            <a:lvl8pPr marL="3200400" algn="l" defTabSz="457200" rtl="0" eaLnBrk="1" latinLnBrk="0" hangingPunct="1">
              <a:defRPr kern="1200">
                <a:solidFill>
                  <a:schemeClr val="tx1"/>
                </a:solidFill>
                <a:latin typeface="Arial" pitchFamily="4" charset="0"/>
                <a:ea typeface="+mn-ea"/>
                <a:cs typeface="+mn-cs"/>
              </a:defRPr>
            </a:lvl8pPr>
            <a:lvl9pPr marL="3657600" algn="l" defTabSz="457200" rtl="0" eaLnBrk="1" latinLnBrk="0" hangingPunct="1">
              <a:defRPr kern="1200">
                <a:solidFill>
                  <a:schemeClr val="tx1"/>
                </a:solidFill>
                <a:latin typeface="Arial" pitchFamily="4" charset="0"/>
                <a:ea typeface="+mn-ea"/>
                <a:cs typeface="+mn-cs"/>
              </a:defRPr>
            </a:lvl9pPr>
          </a:lstStyle>
          <a:p>
            <a:r>
              <a:rPr lang="fr-FR" smtClean="0"/>
              <a:t>Master CAT - QLMN - ROSP, Frederic GRILLOT</a:t>
            </a:r>
            <a:endParaRPr lang="fr-FR" dirty="0"/>
          </a:p>
        </p:txBody>
      </p:sp>
      <p:sp>
        <p:nvSpPr>
          <p:cNvPr id="6" name="Rectangle 5">
            <a:extLst>
              <a:ext uri="{FF2B5EF4-FFF2-40B4-BE49-F238E27FC236}">
                <a16:creationId xmlns:a16="http://schemas.microsoft.com/office/drawing/2014/main" id="{6959C169-4F77-5F49-BAD4-ED8F386D7CC5}"/>
              </a:ext>
            </a:extLst>
          </p:cNvPr>
          <p:cNvSpPr/>
          <p:nvPr/>
        </p:nvSpPr>
        <p:spPr>
          <a:xfrm>
            <a:off x="120692" y="985321"/>
            <a:ext cx="8844410" cy="1323439"/>
          </a:xfrm>
          <a:prstGeom prst="rect">
            <a:avLst/>
          </a:prstGeom>
        </p:spPr>
        <p:txBody>
          <a:bodyPr wrap="square">
            <a:spAutoFit/>
          </a:bodyPr>
          <a:lstStyle/>
          <a:p>
            <a:pPr algn="just" fontAlgn="base">
              <a:spcBef>
                <a:spcPct val="0"/>
              </a:spcBef>
              <a:spcAft>
                <a:spcPct val="0"/>
              </a:spcAft>
            </a:pPr>
            <a:r>
              <a:rPr lang="en-US" sz="2000" b="1" dirty="0">
                <a:solidFill>
                  <a:schemeClr val="accent1">
                    <a:lumMod val="60000"/>
                    <a:lumOff val="40000"/>
                  </a:schemeClr>
                </a:solidFill>
                <a:latin typeface="Arial" charset="0"/>
              </a:rPr>
              <a:t>The generation of the chaos is based on the input signal, so only the receiver that has knowledge on how the chaos is generated can reproduce the chaos and cancel it to recover the signal</a:t>
            </a:r>
          </a:p>
          <a:p>
            <a:pPr algn="just" fontAlgn="base">
              <a:spcBef>
                <a:spcPct val="0"/>
              </a:spcBef>
              <a:spcAft>
                <a:spcPct val="0"/>
              </a:spcAft>
            </a:pPr>
            <a:endParaRPr lang="en-US" sz="2000" b="1" dirty="0">
              <a:solidFill>
                <a:schemeClr val="accent1">
                  <a:lumMod val="60000"/>
                  <a:lumOff val="40000"/>
                </a:schemeClr>
              </a:solidFill>
              <a:latin typeface="Arial" charset="0"/>
            </a:endParaRPr>
          </a:p>
        </p:txBody>
      </p:sp>
      <p:sp>
        <p:nvSpPr>
          <p:cNvPr id="7" name="Rectangle 6">
            <a:extLst>
              <a:ext uri="{FF2B5EF4-FFF2-40B4-BE49-F238E27FC236}">
                <a16:creationId xmlns:a16="http://schemas.microsoft.com/office/drawing/2014/main" id="{CE785DF1-DFB7-F84A-89F7-145D5BF92BA9}"/>
              </a:ext>
            </a:extLst>
          </p:cNvPr>
          <p:cNvSpPr/>
          <p:nvPr/>
        </p:nvSpPr>
        <p:spPr>
          <a:xfrm>
            <a:off x="1669161" y="5817687"/>
            <a:ext cx="8016989" cy="307777"/>
          </a:xfrm>
          <a:prstGeom prst="rect">
            <a:avLst/>
          </a:prstGeom>
        </p:spPr>
        <p:txBody>
          <a:bodyPr wrap="square">
            <a:spAutoFit/>
          </a:bodyPr>
          <a:lstStyle/>
          <a:p>
            <a:pPr algn="l"/>
            <a:r>
              <a:rPr lang="en-US" sz="1400" b="1" dirty="0">
                <a:latin typeface="Arial"/>
                <a:cs typeface="Arial"/>
              </a:rPr>
              <a:t>A. Uchida, Optical Communication with Chaotic Lasers, Wiley, (2012)</a:t>
            </a:r>
          </a:p>
        </p:txBody>
      </p:sp>
      <p:sp>
        <p:nvSpPr>
          <p:cNvPr id="8" name="Rectangle 7">
            <a:extLst>
              <a:ext uri="{FF2B5EF4-FFF2-40B4-BE49-F238E27FC236}">
                <a16:creationId xmlns:a16="http://schemas.microsoft.com/office/drawing/2014/main" id="{4E8361C4-D9D2-4661-5C14-EE5BBE46DE48}"/>
              </a:ext>
            </a:extLst>
          </p:cNvPr>
          <p:cNvSpPr/>
          <p:nvPr/>
        </p:nvSpPr>
        <p:spPr>
          <a:xfrm>
            <a:off x="1733951" y="4155450"/>
            <a:ext cx="5450366" cy="461665"/>
          </a:xfrm>
          <a:prstGeom prst="rect">
            <a:avLst/>
          </a:prstGeom>
          <a:noFill/>
          <a:ln w="63500">
            <a:solidFill>
              <a:srgbClr val="C00000"/>
            </a:solidFill>
          </a:ln>
        </p:spPr>
        <p:txBody>
          <a:bodyPr wrap="square">
            <a:spAutoFit/>
          </a:bodyPr>
          <a:lstStyle/>
          <a:p>
            <a:pPr algn="ctr" defTabSz="228600">
              <a:defRPr/>
            </a:pPr>
            <a:r>
              <a:rPr lang="fr-FR" sz="2400" b="1" dirty="0">
                <a:solidFill>
                  <a:prstClr val="black"/>
                </a:solidFill>
                <a:effectLst>
                  <a:outerShdw blurRad="38100" dist="38100" dir="2700000" algn="tl">
                    <a:srgbClr val="000000">
                      <a:alpha val="43137"/>
                    </a:srgbClr>
                  </a:outerShdw>
                </a:effectLst>
                <a:latin typeface="+mj-lt"/>
                <a:cs typeface="+mj-lt"/>
                <a:sym typeface="Arial"/>
              </a:rPr>
              <a:t>M + C - C’ = M’ ≈ M         C - C’&lt;&lt;1</a:t>
            </a:r>
          </a:p>
        </p:txBody>
      </p:sp>
      <p:pic>
        <p:nvPicPr>
          <p:cNvPr id="9" name="Picture 7">
            <a:extLst>
              <a:ext uri="{FF2B5EF4-FFF2-40B4-BE49-F238E27FC236}">
                <a16:creationId xmlns:a16="http://schemas.microsoft.com/office/drawing/2014/main" id="{FFC0E52C-00F5-379D-0666-2F2445B00006}"/>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556766" y="2110760"/>
            <a:ext cx="6062484" cy="1947676"/>
          </a:xfrm>
          <a:prstGeom prst="rect">
            <a:avLst/>
          </a:prstGeom>
        </p:spPr>
      </p:pic>
      <p:pic>
        <p:nvPicPr>
          <p:cNvPr id="10" name="Picture 8">
            <a:extLst>
              <a:ext uri="{FF2B5EF4-FFF2-40B4-BE49-F238E27FC236}">
                <a16:creationId xmlns:a16="http://schemas.microsoft.com/office/drawing/2014/main" id="{9472FD13-1E2A-6952-D215-95CB8BA90151}"/>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5416" t="15055" r="685" b="20081"/>
          <a:stretch/>
        </p:blipFill>
        <p:spPr>
          <a:xfrm>
            <a:off x="3703741" y="2617219"/>
            <a:ext cx="759950" cy="481474"/>
          </a:xfrm>
          <a:prstGeom prst="rect">
            <a:avLst/>
          </a:prstGeom>
        </p:spPr>
      </p:pic>
      <p:pic>
        <p:nvPicPr>
          <p:cNvPr id="11" name="Picture 20">
            <a:extLst>
              <a:ext uri="{FF2B5EF4-FFF2-40B4-BE49-F238E27FC236}">
                <a16:creationId xmlns:a16="http://schemas.microsoft.com/office/drawing/2014/main" id="{8C11A5E5-2A86-2081-3568-E7B22DFD6B9C}"/>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2407" t="34632" r="72180" b="35287"/>
          <a:stretch/>
        </p:blipFill>
        <p:spPr>
          <a:xfrm>
            <a:off x="2784903" y="2141030"/>
            <a:ext cx="951979" cy="263047"/>
          </a:xfrm>
          <a:prstGeom prst="rect">
            <a:avLst/>
          </a:prstGeom>
        </p:spPr>
      </p:pic>
      <p:pic>
        <p:nvPicPr>
          <p:cNvPr id="12" name="Picture 25">
            <a:extLst>
              <a:ext uri="{FF2B5EF4-FFF2-40B4-BE49-F238E27FC236}">
                <a16:creationId xmlns:a16="http://schemas.microsoft.com/office/drawing/2014/main" id="{AF5962AB-1BDC-D691-0957-14E9B68735DE}"/>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36738" t="21262" r="39186" b="30138"/>
          <a:stretch/>
        </p:blipFill>
        <p:spPr>
          <a:xfrm>
            <a:off x="2699573" y="2773829"/>
            <a:ext cx="602829" cy="284070"/>
          </a:xfrm>
          <a:prstGeom prst="rect">
            <a:avLst/>
          </a:prstGeom>
        </p:spPr>
      </p:pic>
      <p:pic>
        <p:nvPicPr>
          <p:cNvPr id="13" name="Picture 26">
            <a:extLst>
              <a:ext uri="{FF2B5EF4-FFF2-40B4-BE49-F238E27FC236}">
                <a16:creationId xmlns:a16="http://schemas.microsoft.com/office/drawing/2014/main" id="{4BBF468C-DE39-DCA1-A418-C481105AA051}"/>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2407" t="34632" r="72180" b="35287"/>
          <a:stretch/>
        </p:blipFill>
        <p:spPr>
          <a:xfrm>
            <a:off x="6740554" y="3216852"/>
            <a:ext cx="951979" cy="263047"/>
          </a:xfrm>
          <a:prstGeom prst="rect">
            <a:avLst/>
          </a:prstGeom>
        </p:spPr>
      </p:pic>
      <p:pic>
        <p:nvPicPr>
          <p:cNvPr id="14" name="Picture 27">
            <a:extLst>
              <a:ext uri="{FF2B5EF4-FFF2-40B4-BE49-F238E27FC236}">
                <a16:creationId xmlns:a16="http://schemas.microsoft.com/office/drawing/2014/main" id="{6BECED33-0193-3DC2-5742-2BFFF71EB83F}"/>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36738" t="21262" r="39186" b="30138"/>
          <a:stretch/>
        </p:blipFill>
        <p:spPr>
          <a:xfrm>
            <a:off x="5925079" y="3235997"/>
            <a:ext cx="602829" cy="284070"/>
          </a:xfrm>
          <a:prstGeom prst="rect">
            <a:avLst/>
          </a:prstGeom>
        </p:spPr>
      </p:pic>
      <p:pic>
        <p:nvPicPr>
          <p:cNvPr id="15" name="Picture 28">
            <a:extLst>
              <a:ext uri="{FF2B5EF4-FFF2-40B4-BE49-F238E27FC236}">
                <a16:creationId xmlns:a16="http://schemas.microsoft.com/office/drawing/2014/main" id="{A3CEFCFE-3E2E-92D6-399F-EDC7B8AF19CF}"/>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75416" t="15055" r="685" b="20081"/>
          <a:stretch/>
        </p:blipFill>
        <p:spPr>
          <a:xfrm>
            <a:off x="5423539" y="3520068"/>
            <a:ext cx="611721" cy="387563"/>
          </a:xfrm>
          <a:prstGeom prst="rect">
            <a:avLst/>
          </a:prstGeom>
        </p:spPr>
      </p:pic>
      <p:pic>
        <p:nvPicPr>
          <p:cNvPr id="16" name="Image 15"/>
          <p:cNvPicPr>
            <a:picLocks noChangeAspect="1"/>
          </p:cNvPicPr>
          <p:nvPr/>
        </p:nvPicPr>
        <p:blipFill rotWithShape="1">
          <a:blip r:embed="rId6"/>
          <a:srcRect r="9890"/>
          <a:stretch/>
        </p:blipFill>
        <p:spPr>
          <a:xfrm>
            <a:off x="7363804" y="2141030"/>
            <a:ext cx="3304196" cy="2962357"/>
          </a:xfrm>
          <a:prstGeom prst="rect">
            <a:avLst/>
          </a:prstGeom>
        </p:spPr>
      </p:pic>
      <p:sp>
        <p:nvSpPr>
          <p:cNvPr id="17" name="Espace réservé du contenu 2">
            <a:extLst>
              <a:ext uri="{FF2B5EF4-FFF2-40B4-BE49-F238E27FC236}">
                <a16:creationId xmlns:a16="http://schemas.microsoft.com/office/drawing/2014/main" id="{C97DB2E7-BBCC-04C7-B4FF-19E4A39F1173}"/>
              </a:ext>
            </a:extLst>
          </p:cNvPr>
          <p:cNvSpPr txBox="1">
            <a:spLocks/>
          </p:cNvSpPr>
          <p:nvPr/>
        </p:nvSpPr>
        <p:spPr>
          <a:xfrm>
            <a:off x="1733952" y="5056019"/>
            <a:ext cx="8902037" cy="719354"/>
          </a:xfrm>
          <a:prstGeom prst="rect">
            <a:avLst/>
          </a:prstGeom>
        </p:spPr>
        <p:txBody>
          <a:bodyPr>
            <a:noAutofit/>
          </a:bodyPr>
          <a:lstStyle>
            <a:lvl1pPr marL="342900" indent="-342900" algn="l" defTabSz="914400" rtl="0" eaLnBrk="1" latinLnBrk="0" hangingPunct="1">
              <a:spcBef>
                <a:spcPct val="20000"/>
              </a:spcBef>
              <a:buClr>
                <a:schemeClr val="tx2"/>
              </a:buClr>
              <a:buSzPct val="100000"/>
              <a:buFont typeface="Wingdings" pitchFamily="2" charset="2"/>
              <a:buChar char="n"/>
              <a:defRPr sz="2200" b="1" kern="1200">
                <a:solidFill>
                  <a:schemeClr val="tx1"/>
                </a:solidFill>
                <a:latin typeface="+mn-lt"/>
                <a:ea typeface="+mn-ea"/>
                <a:cs typeface="+mn-cs"/>
              </a:defRPr>
            </a:lvl1pPr>
            <a:lvl2pPr marL="800100" indent="-342900" algn="l" defTabSz="914400" rtl="0" eaLnBrk="1" latinLnBrk="0" hangingPunct="1">
              <a:spcBef>
                <a:spcPct val="20000"/>
              </a:spcBef>
              <a:buClr>
                <a:srgbClr val="6D5047"/>
              </a:buClr>
              <a:buFont typeface="Arial" pitchFamily="34" charset="0"/>
              <a:buChar char="•"/>
              <a:defRPr sz="2000" kern="1200">
                <a:solidFill>
                  <a:schemeClr val="tx1"/>
                </a:solidFill>
                <a:latin typeface="+mn-lt"/>
                <a:ea typeface="+mn-ea"/>
                <a:cs typeface="+mn-cs"/>
              </a:defRPr>
            </a:lvl2pPr>
            <a:lvl3pPr marL="1143000" indent="-228600" algn="l" defTabSz="914400" rtl="0" eaLnBrk="1" latinLnBrk="0" hangingPunct="1">
              <a:spcBef>
                <a:spcPct val="20000"/>
              </a:spcBef>
              <a:buClr>
                <a:schemeClr val="tx2"/>
              </a:buClr>
              <a:buFont typeface="Arial" pitchFamily="34" charset="0"/>
              <a:buChar char="─"/>
              <a:defRPr sz="18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4pPr>
            <a:lvl5pPr marL="2057400" indent="-228600" algn="l" defTabSz="914400" rtl="0" eaLnBrk="1" latinLnBrk="0" hangingPunct="1">
              <a:spcBef>
                <a:spcPct val="20000"/>
              </a:spcBef>
              <a:buFont typeface="Courier New" pitchFamily="49" charset="0"/>
              <a:buChar char="o"/>
              <a:defRPr sz="14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2000" dirty="0">
                <a:solidFill>
                  <a:srgbClr val="099A48"/>
                </a:solidFill>
              </a:rPr>
              <a:t>Matched parameters (or with a very small mismatch) between the two physical systems is assumed for synchronized chaos</a:t>
            </a:r>
          </a:p>
        </p:txBody>
      </p:sp>
      <p:sp>
        <p:nvSpPr>
          <p:cNvPr id="20" name="Rectangle 19"/>
          <p:cNvSpPr/>
          <p:nvPr/>
        </p:nvSpPr>
        <p:spPr>
          <a:xfrm>
            <a:off x="2076450" y="456754"/>
            <a:ext cx="1943161" cy="523220"/>
          </a:xfrm>
          <a:prstGeom prst="rect">
            <a:avLst/>
          </a:prstGeom>
        </p:spPr>
        <p:txBody>
          <a:bodyPr wrap="none">
            <a:spAutoFit/>
          </a:bodyPr>
          <a:lstStyle/>
          <a:p>
            <a:r>
              <a:rPr lang="fr-FR" sz="2800" b="1" kern="0" dirty="0" smtClean="0">
                <a:solidFill>
                  <a:srgbClr val="DA6667"/>
                </a:solidFill>
                <a:latin typeface="Arial"/>
              </a:rPr>
              <a:t>4. Le </a:t>
            </a:r>
            <a:r>
              <a:rPr lang="fr-FR" sz="2800" b="1" kern="0" dirty="0">
                <a:solidFill>
                  <a:srgbClr val="DA6667"/>
                </a:solidFill>
                <a:latin typeface="Arial"/>
              </a:rPr>
              <a:t>laser</a:t>
            </a:r>
          </a:p>
        </p:txBody>
      </p:sp>
    </p:spTree>
    <p:extLst>
      <p:ext uri="{BB962C8B-B14F-4D97-AF65-F5344CB8AC3E}">
        <p14:creationId xmlns:p14="http://schemas.microsoft.com/office/powerpoint/2010/main" val="3328640086"/>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ZoneTexte 3"/>
          <p:cNvSpPr txBox="1"/>
          <p:nvPr/>
        </p:nvSpPr>
        <p:spPr>
          <a:xfrm>
            <a:off x="5370285" y="3106058"/>
            <a:ext cx="845103" cy="584775"/>
          </a:xfrm>
          <a:prstGeom prst="rect">
            <a:avLst/>
          </a:prstGeom>
          <a:noFill/>
        </p:spPr>
        <p:txBody>
          <a:bodyPr wrap="none" rtlCol="0">
            <a:spAutoFit/>
          </a:bodyPr>
          <a:lstStyle/>
          <a:p>
            <a:r>
              <a:rPr lang="fr-FR" sz="3200" dirty="0" smtClean="0"/>
              <a:t>FIN</a:t>
            </a:r>
            <a:endParaRPr lang="fr-FR" sz="3200" dirty="0"/>
          </a:p>
        </p:txBody>
      </p:sp>
      <p:sp>
        <p:nvSpPr>
          <p:cNvPr id="5" name="Espace réservé du numéro de diapositive 1"/>
          <p:cNvSpPr>
            <a:spLocks noGrp="1"/>
          </p:cNvSpPr>
          <p:nvPr>
            <p:ph type="sldNum" sz="quarter" idx="11"/>
          </p:nvPr>
        </p:nvSpPr>
        <p:spPr>
          <a:xfrm>
            <a:off x="438151" y="6403938"/>
            <a:ext cx="1115483" cy="288925"/>
          </a:xfrm>
        </p:spPr>
        <p:txBody>
          <a:bodyPr/>
          <a:lstStyle/>
          <a:p>
            <a:r>
              <a:rPr lang="fr-FR" dirty="0" smtClean="0"/>
              <a:t>page </a:t>
            </a:r>
            <a:fld id="{C6DDD436-036D-4AFC-B45E-DF406FB8E6F8}" type="slidenum">
              <a:rPr lang="fr-FR" smtClean="0"/>
              <a:pPr/>
              <a:t>45</a:t>
            </a:fld>
            <a:endParaRPr lang="fr-FR" dirty="0"/>
          </a:p>
        </p:txBody>
      </p:sp>
      <p:sp>
        <p:nvSpPr>
          <p:cNvPr id="6" name="Titre 1"/>
          <p:cNvSpPr txBox="1">
            <a:spLocks/>
          </p:cNvSpPr>
          <p:nvPr/>
        </p:nvSpPr>
        <p:spPr>
          <a:xfrm>
            <a:off x="2288659" y="6352067"/>
            <a:ext cx="7391400" cy="392666"/>
          </a:xfrm>
          <a:prstGeom prst="rect">
            <a:avLst/>
          </a:prstGeom>
        </p:spPr>
        <p:txBody>
          <a:bodyPr/>
          <a:lstStyle/>
          <a:p>
            <a:pPr>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lang="fr-FR" b="1" kern="0" dirty="0">
              <a:solidFill>
                <a:schemeClr val="tx2"/>
              </a:solidFill>
              <a:latin typeface="+mj-lt"/>
              <a:ea typeface="+mj-ea"/>
              <a:cs typeface="+mj-cs"/>
            </a:endParaRPr>
          </a:p>
        </p:txBody>
      </p:sp>
    </p:spTree>
    <p:extLst>
      <p:ext uri="{BB962C8B-B14F-4D97-AF65-F5344CB8AC3E}">
        <p14:creationId xmlns:p14="http://schemas.microsoft.com/office/powerpoint/2010/main" val="2319313253"/>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Rectangle 2"/>
          <p:cNvSpPr txBox="1">
            <a:spLocks noChangeArrowheads="1"/>
          </p:cNvSpPr>
          <p:nvPr/>
        </p:nvSpPr>
        <p:spPr>
          <a:xfrm>
            <a:off x="120784" y="984678"/>
            <a:ext cx="9067800" cy="513169"/>
          </a:xfrm>
          <a:prstGeom prst="rect">
            <a:avLst/>
          </a:prstGeom>
        </p:spPr>
        <p:txBody>
          <a:bodyPr/>
          <a:lstStyle/>
          <a:p>
            <a:r>
              <a:rPr lang="fr-FR" sz="2400" b="1" kern="0" dirty="0">
                <a:solidFill>
                  <a:srgbClr val="DA6667"/>
                </a:solidFill>
                <a:latin typeface="Arial Narrow" pitchFamily="34" charset="0"/>
              </a:rPr>
              <a:t>La cavité résonante</a:t>
            </a:r>
            <a:endParaRPr lang="fr-FR" sz="2400" b="1" kern="0" dirty="0">
              <a:solidFill>
                <a:srgbClr val="DA6667"/>
              </a:solidFill>
              <a:latin typeface="Arial Narrow" pitchFamily="34" charset="0"/>
              <a:ea typeface="+mj-ea"/>
              <a:cs typeface="+mj-cs"/>
            </a:endParaRPr>
          </a:p>
        </p:txBody>
      </p:sp>
      <p:sp>
        <p:nvSpPr>
          <p:cNvPr id="223234" name="Rectangle 2"/>
          <p:cNvSpPr>
            <a:spLocks noChangeArrowheads="1"/>
          </p:cNvSpPr>
          <p:nvPr/>
        </p:nvSpPr>
        <p:spPr bwMode="auto">
          <a:xfrm>
            <a:off x="1524000" y="-184666"/>
            <a:ext cx="184731" cy="369332"/>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sp>
        <p:nvSpPr>
          <p:cNvPr id="223235" name="Rectangle 3"/>
          <p:cNvSpPr>
            <a:spLocks noChangeArrowheads="1"/>
          </p:cNvSpPr>
          <p:nvPr/>
        </p:nvSpPr>
        <p:spPr bwMode="auto">
          <a:xfrm>
            <a:off x="1524000" y="72509"/>
            <a:ext cx="184731" cy="369332"/>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sp>
        <p:nvSpPr>
          <p:cNvPr id="223237" name="Rectangle 5"/>
          <p:cNvSpPr>
            <a:spLocks noChangeArrowheads="1"/>
          </p:cNvSpPr>
          <p:nvPr/>
        </p:nvSpPr>
        <p:spPr bwMode="auto">
          <a:xfrm>
            <a:off x="1524000" y="-184666"/>
            <a:ext cx="184731" cy="369332"/>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sp>
        <p:nvSpPr>
          <p:cNvPr id="223238" name="Rectangle 6"/>
          <p:cNvSpPr>
            <a:spLocks noChangeArrowheads="1"/>
          </p:cNvSpPr>
          <p:nvPr/>
        </p:nvSpPr>
        <p:spPr bwMode="auto">
          <a:xfrm>
            <a:off x="1524000" y="977384"/>
            <a:ext cx="184731" cy="369332"/>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sp>
        <p:nvSpPr>
          <p:cNvPr id="223240" name="Rectangle 8"/>
          <p:cNvSpPr>
            <a:spLocks noChangeArrowheads="1"/>
          </p:cNvSpPr>
          <p:nvPr/>
        </p:nvSpPr>
        <p:spPr bwMode="auto">
          <a:xfrm>
            <a:off x="1524000" y="-184666"/>
            <a:ext cx="184731" cy="369332"/>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sp>
        <p:nvSpPr>
          <p:cNvPr id="223241" name="Rectangle 9"/>
          <p:cNvSpPr>
            <a:spLocks noChangeArrowheads="1"/>
          </p:cNvSpPr>
          <p:nvPr/>
        </p:nvSpPr>
        <p:spPr bwMode="auto">
          <a:xfrm>
            <a:off x="1524000" y="158234"/>
            <a:ext cx="184731" cy="369332"/>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sp>
        <p:nvSpPr>
          <p:cNvPr id="223249" name="Rectangle 17"/>
          <p:cNvSpPr>
            <a:spLocks noChangeArrowheads="1"/>
          </p:cNvSpPr>
          <p:nvPr/>
        </p:nvSpPr>
        <p:spPr bwMode="auto">
          <a:xfrm>
            <a:off x="1524000" y="-184666"/>
            <a:ext cx="184731" cy="369332"/>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sp>
        <p:nvSpPr>
          <p:cNvPr id="223250" name="Rectangle 18"/>
          <p:cNvSpPr>
            <a:spLocks noChangeArrowheads="1"/>
          </p:cNvSpPr>
          <p:nvPr/>
        </p:nvSpPr>
        <p:spPr bwMode="auto">
          <a:xfrm>
            <a:off x="1524000" y="205859"/>
            <a:ext cx="184731" cy="369332"/>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sp>
        <p:nvSpPr>
          <p:cNvPr id="223253" name="Rectangle 21"/>
          <p:cNvSpPr>
            <a:spLocks noChangeArrowheads="1"/>
          </p:cNvSpPr>
          <p:nvPr/>
        </p:nvSpPr>
        <p:spPr bwMode="auto">
          <a:xfrm>
            <a:off x="1524000" y="-184666"/>
            <a:ext cx="184731" cy="369332"/>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sp>
        <p:nvSpPr>
          <p:cNvPr id="223254" name="Rectangle 22"/>
          <p:cNvSpPr>
            <a:spLocks noChangeArrowheads="1"/>
          </p:cNvSpPr>
          <p:nvPr/>
        </p:nvSpPr>
        <p:spPr bwMode="auto">
          <a:xfrm>
            <a:off x="1524000" y="729734"/>
            <a:ext cx="184731" cy="369332"/>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grpSp>
        <p:nvGrpSpPr>
          <p:cNvPr id="76" name="Groupe 75"/>
          <p:cNvGrpSpPr/>
          <p:nvPr/>
        </p:nvGrpSpPr>
        <p:grpSpPr>
          <a:xfrm>
            <a:off x="1972572" y="1420744"/>
            <a:ext cx="3639451" cy="465677"/>
            <a:chOff x="448571" y="1757157"/>
            <a:chExt cx="3639451" cy="465677"/>
          </a:xfrm>
        </p:grpSpPr>
        <p:sp>
          <p:nvSpPr>
            <p:cNvPr id="70" name="ZoneTexte 69"/>
            <p:cNvSpPr txBox="1"/>
            <p:nvPr/>
          </p:nvSpPr>
          <p:spPr>
            <a:xfrm>
              <a:off x="448571" y="1768415"/>
              <a:ext cx="453970" cy="369332"/>
            </a:xfrm>
            <a:prstGeom prst="rect">
              <a:avLst/>
            </a:prstGeom>
            <a:noFill/>
          </p:spPr>
          <p:txBody>
            <a:bodyPr wrap="none" rtlCol="0">
              <a:spAutoFit/>
            </a:bodyPr>
            <a:lstStyle/>
            <a:p>
              <a:r>
                <a:rPr lang="fr-FR" dirty="0" smtClean="0"/>
                <a:t>Si </a:t>
              </a:r>
              <a:endParaRPr lang="fr-FR" dirty="0"/>
            </a:p>
          </p:txBody>
        </p:sp>
        <p:sp>
          <p:nvSpPr>
            <p:cNvPr id="75" name="Flèche droite 74"/>
            <p:cNvSpPr/>
            <p:nvPr/>
          </p:nvSpPr>
          <p:spPr>
            <a:xfrm>
              <a:off x="3492799" y="1757157"/>
              <a:ext cx="595223" cy="465677"/>
            </a:xfrm>
            <a:prstGeom prst="righ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grpSp>
      <p:grpSp>
        <p:nvGrpSpPr>
          <p:cNvPr id="82" name="Groupe 81"/>
          <p:cNvGrpSpPr/>
          <p:nvPr/>
        </p:nvGrpSpPr>
        <p:grpSpPr>
          <a:xfrm>
            <a:off x="2105368" y="2993400"/>
            <a:ext cx="8385063" cy="597455"/>
            <a:chOff x="184571" y="3674853"/>
            <a:chExt cx="8385063" cy="597455"/>
          </a:xfrm>
        </p:grpSpPr>
        <p:grpSp>
          <p:nvGrpSpPr>
            <p:cNvPr id="61" name="Groupe 60"/>
            <p:cNvGrpSpPr/>
            <p:nvPr/>
          </p:nvGrpSpPr>
          <p:grpSpPr>
            <a:xfrm>
              <a:off x="790045" y="3749088"/>
              <a:ext cx="7779589" cy="523220"/>
              <a:chOff x="56808" y="1808104"/>
              <a:chExt cx="7779589" cy="523220"/>
            </a:xfrm>
          </p:grpSpPr>
          <p:graphicFrame>
            <p:nvGraphicFramePr>
              <p:cNvPr id="223245" name="Object 13"/>
              <p:cNvGraphicFramePr>
                <a:graphicFrameLocks noChangeAspect="1"/>
              </p:cNvGraphicFramePr>
              <p:nvPr/>
            </p:nvGraphicFramePr>
            <p:xfrm>
              <a:off x="3355673" y="1939025"/>
              <a:ext cx="443208" cy="320944"/>
            </p:xfrm>
            <a:graphic>
              <a:graphicData uri="http://schemas.openxmlformats.org/presentationml/2006/ole">
                <mc:AlternateContent xmlns:mc="http://schemas.openxmlformats.org/markup-compatibility/2006">
                  <mc:Choice xmlns:v="urn:schemas-microsoft-com:vml" Requires="v">
                    <p:oleObj spid="_x0000_s223633" name="Équation" r:id="rId3" imgW="279279" imgH="203112" progId="Equation.3">
                      <p:embed/>
                    </p:oleObj>
                  </mc:Choice>
                  <mc:Fallback>
                    <p:oleObj name="Équation" r:id="rId3" imgW="279279" imgH="203112" progId="Equation.3">
                      <p:embed/>
                      <p:pic>
                        <p:nvPicPr>
                          <p:cNvPr id="0" name="Picture 1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55673" y="1939025"/>
                            <a:ext cx="443208" cy="320944"/>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23247" name="Rectangle 15"/>
              <p:cNvSpPr>
                <a:spLocks noChangeArrowheads="1"/>
              </p:cNvSpPr>
              <p:nvPr/>
            </p:nvSpPr>
            <p:spPr bwMode="auto">
              <a:xfrm>
                <a:off x="56808" y="1808104"/>
                <a:ext cx="7779589" cy="52322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algn="just"/>
                <a:r>
                  <a:rPr lang="fr-FR" dirty="0" smtClean="0">
                    <a:latin typeface="Arial Narrow" pitchFamily="34" charset="0"/>
                    <a:ea typeface="Times New Roman" pitchFamily="18" charset="0"/>
                    <a:cs typeface="Arial" pitchFamily="34" charset="0"/>
                  </a:rPr>
                  <a:t>C’est une suite géométrique de raison         , </a:t>
                </a:r>
                <a:r>
                  <a:rPr kumimoji="0" lang="fr-FR" b="0" i="0" u="none" strike="noStrike" cap="none" normalizeH="0" baseline="0" dirty="0" smtClean="0">
                    <a:ln>
                      <a:noFill/>
                    </a:ln>
                    <a:solidFill>
                      <a:schemeClr val="tx1"/>
                    </a:solidFill>
                    <a:effectLst/>
                    <a:latin typeface="Arial Narrow" pitchFamily="34" charset="0"/>
                    <a:ea typeface="Times New Roman" pitchFamily="18" charset="0"/>
                    <a:cs typeface="Times New Roman" pitchFamily="18" charset="0"/>
                  </a:rPr>
                  <a:t> Puisque R&lt;1, on trouve après sommation :</a:t>
                </a:r>
                <a:endParaRPr lang="fr-FR" sz="2800" dirty="0">
                  <a:latin typeface="Arial" pitchFamily="34" charset="0"/>
                </a:endParaRPr>
              </a:p>
            </p:txBody>
          </p:sp>
        </p:grpSp>
        <p:sp>
          <p:nvSpPr>
            <p:cNvPr id="77" name="Flèche à angle droit 76"/>
            <p:cNvSpPr/>
            <p:nvPr/>
          </p:nvSpPr>
          <p:spPr>
            <a:xfrm rot="5400000">
              <a:off x="175945" y="3683479"/>
              <a:ext cx="491705" cy="474453"/>
            </a:xfrm>
            <a:prstGeom prst="bentUp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grpSp>
      <p:graphicFrame>
        <p:nvGraphicFramePr>
          <p:cNvPr id="89" name="Object 7"/>
          <p:cNvGraphicFramePr>
            <a:graphicFrameLocks noChangeAspect="1"/>
          </p:cNvGraphicFramePr>
          <p:nvPr/>
        </p:nvGraphicFramePr>
        <p:xfrm>
          <a:off x="9313654" y="5386452"/>
          <a:ext cx="983411" cy="606212"/>
        </p:xfrm>
        <a:graphic>
          <a:graphicData uri="http://schemas.openxmlformats.org/presentationml/2006/ole">
            <mc:AlternateContent xmlns:mc="http://schemas.openxmlformats.org/markup-compatibility/2006">
              <mc:Choice xmlns:v="urn:schemas-microsoft-com:vml" Requires="v">
                <p:oleObj spid="_x0000_s223634" name="Équation" r:id="rId5" imgW="698197" imgH="431613" progId="Equation.3">
                  <p:embed/>
                </p:oleObj>
              </mc:Choice>
              <mc:Fallback>
                <p:oleObj name="Équation" r:id="rId5" imgW="698197" imgH="431613" progId="Equation.3">
                  <p:embed/>
                  <p:pic>
                    <p:nvPicPr>
                      <p:cNvPr id="0" name="Picture 2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313654" y="5386452"/>
                        <a:ext cx="983411" cy="60621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23257" name="Rectangle 25"/>
          <p:cNvSpPr>
            <a:spLocks noChangeArrowheads="1"/>
          </p:cNvSpPr>
          <p:nvPr/>
        </p:nvSpPr>
        <p:spPr bwMode="auto">
          <a:xfrm>
            <a:off x="1524000" y="-184666"/>
            <a:ext cx="184731" cy="369332"/>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mc:AlternateContent xmlns:mc="http://schemas.openxmlformats.org/markup-compatibility/2006" xmlns:a14="http://schemas.microsoft.com/office/drawing/2010/main">
        <mc:Choice Requires="a14">
          <p:sp>
            <p:nvSpPr>
              <p:cNvPr id="3" name="Rectangle 2"/>
              <p:cNvSpPr/>
              <p:nvPr/>
            </p:nvSpPr>
            <p:spPr>
              <a:xfrm>
                <a:off x="2431207" y="1415951"/>
                <a:ext cx="2403287" cy="400110"/>
              </a:xfrm>
              <a:prstGeom prst="rect">
                <a:avLst/>
              </a:prstGeom>
            </p:spPr>
            <p:txBody>
              <a:bodyPr wrap="none">
                <a:spAutoFit/>
              </a:bodyPr>
              <a:lstStyle/>
              <a:p>
                <a14:m>
                  <m:oMath xmlns:m="http://schemas.openxmlformats.org/officeDocument/2006/math">
                    <m:r>
                      <a:rPr lang="fr-FR" sz="2000" i="1">
                        <a:latin typeface="Cambria Math" panose="02040503050406030204" pitchFamily="18" charset="0"/>
                        <a:ea typeface="Times New Roman" panose="02020603050405020304" pitchFamily="18" charset="0"/>
                        <a:cs typeface="Times New Roman" panose="02020603050405020304" pitchFamily="18" charset="0"/>
                      </a:rPr>
                      <m:t>𝑅</m:t>
                    </m:r>
                    <m:r>
                      <a:rPr lang="fr-FR" sz="2000" i="1">
                        <a:latin typeface="Cambria Math" panose="02040503050406030204" pitchFamily="18" charset="0"/>
                        <a:ea typeface="Times New Roman" panose="02020603050405020304" pitchFamily="18" charset="0"/>
                        <a:cs typeface="Times New Roman" panose="02020603050405020304" pitchFamily="18" charset="0"/>
                      </a:rPr>
                      <m:t>=</m:t>
                    </m:r>
                    <m:sSup>
                      <m:sSupPr>
                        <m:ctrlPr>
                          <a:rPr lang="fr-FR" sz="2000" i="1">
                            <a:latin typeface="Cambria Math" panose="02040503050406030204" pitchFamily="18" charset="0"/>
                          </a:rPr>
                        </m:ctrlPr>
                      </m:sSupPr>
                      <m:e>
                        <m:r>
                          <a:rPr lang="fr-FR" sz="2000" i="1">
                            <a:latin typeface="Cambria Math" panose="02040503050406030204" pitchFamily="18" charset="0"/>
                            <a:ea typeface="Times New Roman" panose="02020603050405020304" pitchFamily="18" charset="0"/>
                            <a:cs typeface="Times New Roman" panose="02020603050405020304" pitchFamily="18" charset="0"/>
                          </a:rPr>
                          <m:t>𝑟</m:t>
                        </m:r>
                      </m:e>
                      <m:sup>
                        <m:r>
                          <a:rPr lang="fr-FR" sz="2000" i="1">
                            <a:latin typeface="Cambria Math" panose="02040503050406030204" pitchFamily="18" charset="0"/>
                            <a:ea typeface="Times New Roman" panose="02020603050405020304" pitchFamily="18" charset="0"/>
                            <a:cs typeface="Times New Roman" panose="02020603050405020304" pitchFamily="18" charset="0"/>
                          </a:rPr>
                          <m:t>2</m:t>
                        </m:r>
                      </m:sup>
                    </m:sSup>
                  </m:oMath>
                </a14:m>
                <a:r>
                  <a:rPr lang="fr-FR" sz="2000" dirty="0">
                    <a:latin typeface="Arial Narrow" panose="020B0606020202030204" pitchFamily="34" charset="0"/>
                    <a:ea typeface="Times New Roman" panose="02020603050405020304" pitchFamily="18" charset="0"/>
                    <a:cs typeface="Times New Roman" panose="02020603050405020304" pitchFamily="18" charset="0"/>
                  </a:rPr>
                  <a:t>     et     </a:t>
                </a:r>
                <a14:m>
                  <m:oMath xmlns:m="http://schemas.openxmlformats.org/officeDocument/2006/math">
                    <m:r>
                      <a:rPr lang="fr-FR" sz="2000" i="1">
                        <a:latin typeface="Cambria Math" panose="02040503050406030204" pitchFamily="18" charset="0"/>
                        <a:ea typeface="Times New Roman" panose="02020603050405020304" pitchFamily="18" charset="0"/>
                        <a:cs typeface="Times New Roman" panose="02020603050405020304" pitchFamily="18" charset="0"/>
                      </a:rPr>
                      <m:t>𝑇</m:t>
                    </m:r>
                    <m:r>
                      <a:rPr lang="fr-FR" sz="2000" i="1">
                        <a:latin typeface="Cambria Math" panose="02040503050406030204" pitchFamily="18" charset="0"/>
                        <a:ea typeface="Times New Roman" panose="02020603050405020304" pitchFamily="18" charset="0"/>
                        <a:cs typeface="Times New Roman" panose="02020603050405020304" pitchFamily="18" charset="0"/>
                      </a:rPr>
                      <m:t>=</m:t>
                    </m:r>
                    <m:sSup>
                      <m:sSupPr>
                        <m:ctrlPr>
                          <a:rPr lang="fr-FR" sz="2000" i="1">
                            <a:latin typeface="Cambria Math" panose="02040503050406030204" pitchFamily="18" charset="0"/>
                          </a:rPr>
                        </m:ctrlPr>
                      </m:sSupPr>
                      <m:e>
                        <m:r>
                          <a:rPr lang="fr-FR" sz="2000" i="1">
                            <a:latin typeface="Cambria Math" panose="02040503050406030204" pitchFamily="18" charset="0"/>
                            <a:ea typeface="Times New Roman" panose="02020603050405020304" pitchFamily="18" charset="0"/>
                            <a:cs typeface="Times New Roman" panose="02020603050405020304" pitchFamily="18" charset="0"/>
                          </a:rPr>
                          <m:t>𝑡</m:t>
                        </m:r>
                      </m:e>
                      <m:sup>
                        <m:r>
                          <a:rPr lang="fr-FR" sz="2000" i="1">
                            <a:latin typeface="Cambria Math" panose="02040503050406030204" pitchFamily="18" charset="0"/>
                            <a:ea typeface="Times New Roman" panose="02020603050405020304" pitchFamily="18" charset="0"/>
                            <a:cs typeface="Times New Roman" panose="02020603050405020304" pitchFamily="18" charset="0"/>
                          </a:rPr>
                          <m:t>2</m:t>
                        </m:r>
                      </m:sup>
                    </m:sSup>
                  </m:oMath>
                </a14:m>
                <a:endParaRPr lang="fr-FR" sz="2000" dirty="0"/>
              </a:p>
            </p:txBody>
          </p:sp>
        </mc:Choice>
        <mc:Fallback xmlns="">
          <p:sp>
            <p:nvSpPr>
              <p:cNvPr id="3" name="Rectangle 2"/>
              <p:cNvSpPr>
                <a:spLocks noRot="1" noChangeAspect="1" noMove="1" noResize="1" noEditPoints="1" noAdjustHandles="1" noChangeArrowheads="1" noChangeShapeType="1" noTextEdit="1"/>
              </p:cNvSpPr>
              <p:nvPr/>
            </p:nvSpPr>
            <p:spPr>
              <a:xfrm>
                <a:off x="2431207" y="1415951"/>
                <a:ext cx="2403287" cy="400110"/>
              </a:xfrm>
              <a:prstGeom prst="rect">
                <a:avLst/>
              </a:prstGeom>
              <a:blipFill>
                <a:blip r:embed="rId14"/>
                <a:stretch>
                  <a:fillRect t="-7576" b="-25758"/>
                </a:stretch>
              </a:blipFill>
            </p:spPr>
            <p:txBody>
              <a:bodyPr/>
              <a:lstStyle/>
              <a:p>
                <a:r>
                  <a:rPr lang="fr-FR">
                    <a:noFill/>
                  </a:rPr>
                  <a:t> </a:t>
                </a:r>
              </a:p>
            </p:txBody>
          </p:sp>
        </mc:Fallback>
      </mc:AlternateContent>
      <mc:AlternateContent xmlns:mc="http://schemas.openxmlformats.org/markup-compatibility/2006" xmlns:a14="http://schemas.microsoft.com/office/drawing/2010/main">
        <mc:Choice Requires="a14">
          <p:sp>
            <p:nvSpPr>
              <p:cNvPr id="4" name="Rectangle 3"/>
              <p:cNvSpPr/>
              <p:nvPr/>
            </p:nvSpPr>
            <p:spPr>
              <a:xfrm>
                <a:off x="4741653" y="756869"/>
                <a:ext cx="4572000" cy="1764073"/>
              </a:xfrm>
              <a:prstGeom prst="rect">
                <a:avLst/>
              </a:prstGeom>
            </p:spPr>
            <p:txBody>
              <a:bodyPr>
                <a:spAutoFit/>
              </a:bodyPr>
              <a:lstStyle/>
              <a:p>
                <a:pPr marL="1444625" indent="-6350">
                  <a:spcAft>
                    <a:spcPts val="0"/>
                  </a:spcAft>
                </a:pPr>
                <a14:m>
                  <m:oMathPara xmlns:m="http://schemas.openxmlformats.org/officeDocument/2006/math">
                    <m:oMathParaPr>
                      <m:jc m:val="centerGroup"/>
                    </m:oMathParaPr>
                    <m:oMath xmlns:m="http://schemas.openxmlformats.org/officeDocument/2006/math">
                      <m:sSub>
                        <m:sSubPr>
                          <m:ctrlPr>
                            <a:rPr lang="fr-FR" i="1">
                              <a:latin typeface="Cambria Math" panose="02040503050406030204" pitchFamily="18" charset="0"/>
                              <a:ea typeface="Times New Roman" panose="02020603050405020304" pitchFamily="18" charset="0"/>
                              <a:cs typeface="Times New Roman" panose="02020603050405020304" pitchFamily="18" charset="0"/>
                            </a:rPr>
                          </m:ctrlPr>
                        </m:sSubPr>
                        <m:e>
                          <m:r>
                            <a:rPr lang="fr-FR" i="1">
                              <a:latin typeface="Cambria Math" panose="02040503050406030204" pitchFamily="18" charset="0"/>
                              <a:ea typeface="Times New Roman" panose="02020603050405020304" pitchFamily="18" charset="0"/>
                              <a:cs typeface="Times New Roman" panose="02020603050405020304" pitchFamily="18" charset="0"/>
                            </a:rPr>
                            <m:t>𝜓</m:t>
                          </m:r>
                        </m:e>
                        <m:sub>
                          <m:r>
                            <a:rPr lang="fr-FR" i="1">
                              <a:latin typeface="Cambria Math" panose="02040503050406030204" pitchFamily="18" charset="0"/>
                              <a:ea typeface="Times New Roman" panose="02020603050405020304" pitchFamily="18" charset="0"/>
                              <a:cs typeface="Times New Roman" panose="02020603050405020304" pitchFamily="18" charset="0"/>
                            </a:rPr>
                            <m:t>1</m:t>
                          </m:r>
                        </m:sub>
                      </m:sSub>
                      <m:r>
                        <a:rPr lang="fr-FR" i="1">
                          <a:latin typeface="Cambria Math" panose="02040503050406030204" pitchFamily="18" charset="0"/>
                          <a:ea typeface="Times New Roman" panose="02020603050405020304" pitchFamily="18" charset="0"/>
                          <a:cs typeface="Times New Roman" panose="02020603050405020304" pitchFamily="18" charset="0"/>
                        </a:rPr>
                        <m:t>=</m:t>
                      </m:r>
                      <m:r>
                        <a:rPr lang="fr-FR" i="1">
                          <a:latin typeface="Cambria Math" panose="02040503050406030204" pitchFamily="18" charset="0"/>
                          <a:ea typeface="Times New Roman" panose="02020603050405020304" pitchFamily="18" charset="0"/>
                          <a:cs typeface="Times New Roman" panose="02020603050405020304" pitchFamily="18" charset="0"/>
                        </a:rPr>
                        <m:t>𝑇</m:t>
                      </m:r>
                      <m:sSub>
                        <m:sSubPr>
                          <m:ctrlPr>
                            <a:rPr lang="fr-FR" i="1">
                              <a:latin typeface="Cambria Math" panose="02040503050406030204" pitchFamily="18" charset="0"/>
                              <a:ea typeface="Times New Roman" panose="02020603050405020304" pitchFamily="18" charset="0"/>
                              <a:cs typeface="Times New Roman" panose="02020603050405020304" pitchFamily="18" charset="0"/>
                            </a:rPr>
                          </m:ctrlPr>
                        </m:sSubPr>
                        <m:e>
                          <m:r>
                            <a:rPr lang="fr-FR" i="1">
                              <a:latin typeface="Cambria Math" panose="02040503050406030204" pitchFamily="18" charset="0"/>
                              <a:ea typeface="Times New Roman" panose="02020603050405020304" pitchFamily="18" charset="0"/>
                              <a:cs typeface="Times New Roman" panose="02020603050405020304" pitchFamily="18" charset="0"/>
                            </a:rPr>
                            <m:t>𝜓</m:t>
                          </m:r>
                        </m:e>
                        <m:sub>
                          <m:r>
                            <a:rPr lang="fr-FR" i="1">
                              <a:latin typeface="Cambria Math" panose="02040503050406030204" pitchFamily="18" charset="0"/>
                              <a:ea typeface="Times New Roman" panose="02020603050405020304" pitchFamily="18" charset="0"/>
                              <a:cs typeface="Times New Roman" panose="02020603050405020304" pitchFamily="18" charset="0"/>
                            </a:rPr>
                            <m:t>0</m:t>
                          </m:r>
                        </m:sub>
                      </m:sSub>
                      <m:sSup>
                        <m:sSupPr>
                          <m:ctrlPr>
                            <a:rPr lang="fr-FR" i="1">
                              <a:latin typeface="Cambria Math" panose="02040503050406030204" pitchFamily="18" charset="0"/>
                              <a:ea typeface="Times New Roman" panose="02020603050405020304" pitchFamily="18" charset="0"/>
                              <a:cs typeface="Times New Roman" panose="02020603050405020304" pitchFamily="18" charset="0"/>
                            </a:rPr>
                          </m:ctrlPr>
                        </m:sSupPr>
                        <m:e>
                          <m:r>
                            <a:rPr lang="fr-FR" i="1">
                              <a:latin typeface="Cambria Math" panose="02040503050406030204" pitchFamily="18" charset="0"/>
                              <a:ea typeface="Times New Roman" panose="02020603050405020304" pitchFamily="18" charset="0"/>
                              <a:cs typeface="Times New Roman" panose="02020603050405020304" pitchFamily="18" charset="0"/>
                            </a:rPr>
                            <m:t>𝑒</m:t>
                          </m:r>
                        </m:e>
                        <m:sup>
                          <m:r>
                            <a:rPr lang="fr-FR" i="1">
                              <a:latin typeface="Cambria Math" panose="02040503050406030204" pitchFamily="18" charset="0"/>
                              <a:ea typeface="Times New Roman" panose="02020603050405020304" pitchFamily="18" charset="0"/>
                              <a:cs typeface="Times New Roman" panose="02020603050405020304" pitchFamily="18" charset="0"/>
                            </a:rPr>
                            <m:t>𝑖</m:t>
                          </m:r>
                          <m:f>
                            <m:fPr>
                              <m:type m:val="skw"/>
                              <m:ctrlPr>
                                <a:rPr lang="fr-FR" i="1">
                                  <a:latin typeface="Cambria Math" panose="02040503050406030204" pitchFamily="18" charset="0"/>
                                  <a:ea typeface="Times New Roman" panose="02020603050405020304" pitchFamily="18" charset="0"/>
                                  <a:cs typeface="Times New Roman" panose="02020603050405020304" pitchFamily="18" charset="0"/>
                                </a:rPr>
                              </m:ctrlPr>
                            </m:fPr>
                            <m:num>
                              <m:r>
                                <a:rPr lang="fr-FR" i="1">
                                  <a:latin typeface="Cambria Math" panose="02040503050406030204" pitchFamily="18" charset="0"/>
                                  <a:ea typeface="Times New Roman" panose="02020603050405020304" pitchFamily="18" charset="0"/>
                                  <a:cs typeface="Times New Roman" panose="02020603050405020304" pitchFamily="18" charset="0"/>
                                </a:rPr>
                                <m:t>𝜑</m:t>
                              </m:r>
                            </m:num>
                            <m:den>
                              <m:r>
                                <a:rPr lang="fr-FR" i="1">
                                  <a:latin typeface="Cambria Math" panose="02040503050406030204" pitchFamily="18" charset="0"/>
                                  <a:ea typeface="Times New Roman" panose="02020603050405020304" pitchFamily="18" charset="0"/>
                                  <a:cs typeface="Times New Roman" panose="02020603050405020304" pitchFamily="18" charset="0"/>
                                </a:rPr>
                                <m:t>2</m:t>
                              </m:r>
                            </m:den>
                          </m:f>
                        </m:sup>
                      </m:sSup>
                    </m:oMath>
                  </m:oMathPara>
                </a14:m>
                <a:endParaRPr lang="fr-FR" dirty="0">
                  <a:latin typeface="Arial Narrow" panose="020B0606020202030204" pitchFamily="34" charset="0"/>
                  <a:ea typeface="Times New Roman" panose="02020603050405020304" pitchFamily="18" charset="0"/>
                  <a:cs typeface="Times New Roman" panose="02020603050405020304" pitchFamily="18" charset="0"/>
                </a:endParaRPr>
              </a:p>
              <a:p>
                <a:pPr marL="1445260" indent="342900">
                  <a:spcAft>
                    <a:spcPts val="0"/>
                  </a:spcAft>
                </a:pPr>
                <a14:m>
                  <m:oMathPara xmlns:m="http://schemas.openxmlformats.org/officeDocument/2006/math">
                    <m:oMathParaPr>
                      <m:jc m:val="centerGroup"/>
                    </m:oMathParaPr>
                    <m:oMath xmlns:m="http://schemas.openxmlformats.org/officeDocument/2006/math">
                      <m:sSub>
                        <m:sSubPr>
                          <m:ctrlPr>
                            <a:rPr lang="fr-FR" i="1">
                              <a:latin typeface="Cambria Math" panose="02040503050406030204" pitchFamily="18" charset="0"/>
                              <a:ea typeface="Times New Roman" panose="02020603050405020304" pitchFamily="18" charset="0"/>
                              <a:cs typeface="Times New Roman" panose="02020603050405020304" pitchFamily="18" charset="0"/>
                            </a:rPr>
                          </m:ctrlPr>
                        </m:sSubPr>
                        <m:e>
                          <m:r>
                            <a:rPr lang="fr-FR" i="1">
                              <a:latin typeface="Cambria Math" panose="02040503050406030204" pitchFamily="18" charset="0"/>
                              <a:ea typeface="Times New Roman" panose="02020603050405020304" pitchFamily="18" charset="0"/>
                              <a:cs typeface="Times New Roman" panose="02020603050405020304" pitchFamily="18" charset="0"/>
                            </a:rPr>
                            <m:t>𝜓</m:t>
                          </m:r>
                        </m:e>
                        <m:sub>
                          <m:r>
                            <a:rPr lang="fr-FR" i="1">
                              <a:latin typeface="Cambria Math" panose="02040503050406030204" pitchFamily="18" charset="0"/>
                              <a:ea typeface="Times New Roman" panose="02020603050405020304" pitchFamily="18" charset="0"/>
                              <a:cs typeface="Times New Roman" panose="02020603050405020304" pitchFamily="18" charset="0"/>
                            </a:rPr>
                            <m:t>2</m:t>
                          </m:r>
                        </m:sub>
                      </m:sSub>
                      <m:r>
                        <a:rPr lang="fr-FR" i="1">
                          <a:latin typeface="Cambria Math" panose="02040503050406030204" pitchFamily="18" charset="0"/>
                          <a:ea typeface="Times New Roman" panose="02020603050405020304" pitchFamily="18" charset="0"/>
                          <a:cs typeface="Times New Roman" panose="02020603050405020304" pitchFamily="18" charset="0"/>
                        </a:rPr>
                        <m:t>=</m:t>
                      </m:r>
                      <m:r>
                        <a:rPr lang="fr-FR" i="1">
                          <a:latin typeface="Cambria Math" panose="02040503050406030204" pitchFamily="18" charset="0"/>
                          <a:ea typeface="Times New Roman" panose="02020603050405020304" pitchFamily="18" charset="0"/>
                          <a:cs typeface="Times New Roman" panose="02020603050405020304" pitchFamily="18" charset="0"/>
                        </a:rPr>
                        <m:t>𝑅𝑇</m:t>
                      </m:r>
                      <m:sSub>
                        <m:sSubPr>
                          <m:ctrlPr>
                            <a:rPr lang="fr-FR" i="1">
                              <a:latin typeface="Cambria Math" panose="02040503050406030204" pitchFamily="18" charset="0"/>
                              <a:ea typeface="Times New Roman" panose="02020603050405020304" pitchFamily="18" charset="0"/>
                              <a:cs typeface="Times New Roman" panose="02020603050405020304" pitchFamily="18" charset="0"/>
                            </a:rPr>
                          </m:ctrlPr>
                        </m:sSubPr>
                        <m:e>
                          <m:r>
                            <a:rPr lang="fr-FR" i="1">
                              <a:latin typeface="Cambria Math" panose="02040503050406030204" pitchFamily="18" charset="0"/>
                              <a:ea typeface="Times New Roman" panose="02020603050405020304" pitchFamily="18" charset="0"/>
                              <a:cs typeface="Times New Roman" panose="02020603050405020304" pitchFamily="18" charset="0"/>
                            </a:rPr>
                            <m:t>𝜓</m:t>
                          </m:r>
                        </m:e>
                        <m:sub>
                          <m:r>
                            <a:rPr lang="fr-FR" i="1">
                              <a:latin typeface="Cambria Math" panose="02040503050406030204" pitchFamily="18" charset="0"/>
                              <a:ea typeface="Times New Roman" panose="02020603050405020304" pitchFamily="18" charset="0"/>
                              <a:cs typeface="Times New Roman" panose="02020603050405020304" pitchFamily="18" charset="0"/>
                            </a:rPr>
                            <m:t>0</m:t>
                          </m:r>
                        </m:sub>
                      </m:sSub>
                      <m:sSup>
                        <m:sSupPr>
                          <m:ctrlPr>
                            <a:rPr lang="fr-FR" i="1">
                              <a:latin typeface="Cambria Math" panose="02040503050406030204" pitchFamily="18" charset="0"/>
                              <a:ea typeface="Times New Roman" panose="02020603050405020304" pitchFamily="18" charset="0"/>
                              <a:cs typeface="Times New Roman" panose="02020603050405020304" pitchFamily="18" charset="0"/>
                            </a:rPr>
                          </m:ctrlPr>
                        </m:sSupPr>
                        <m:e>
                          <m:sSup>
                            <m:sSupPr>
                              <m:ctrlPr>
                                <a:rPr lang="fr-FR" i="1">
                                  <a:latin typeface="Cambria Math" panose="02040503050406030204" pitchFamily="18" charset="0"/>
                                  <a:ea typeface="Times New Roman" panose="02020603050405020304" pitchFamily="18" charset="0"/>
                                  <a:cs typeface="Times New Roman" panose="02020603050405020304" pitchFamily="18" charset="0"/>
                                </a:rPr>
                              </m:ctrlPr>
                            </m:sSupPr>
                            <m:e>
                              <m:r>
                                <a:rPr lang="fr-FR" i="1">
                                  <a:latin typeface="Cambria Math" panose="02040503050406030204" pitchFamily="18" charset="0"/>
                                  <a:ea typeface="Times New Roman" panose="02020603050405020304" pitchFamily="18" charset="0"/>
                                  <a:cs typeface="Times New Roman" panose="02020603050405020304" pitchFamily="18" charset="0"/>
                                </a:rPr>
                                <m:t>𝑒</m:t>
                              </m:r>
                            </m:e>
                            <m:sup>
                              <m:r>
                                <a:rPr lang="fr-FR" i="1">
                                  <a:latin typeface="Cambria Math" panose="02040503050406030204" pitchFamily="18" charset="0"/>
                                  <a:ea typeface="Times New Roman" panose="02020603050405020304" pitchFamily="18" charset="0"/>
                                  <a:cs typeface="Times New Roman" panose="02020603050405020304" pitchFamily="18" charset="0"/>
                                </a:rPr>
                                <m:t>𝑖</m:t>
                              </m:r>
                              <m:r>
                                <a:rPr lang="fr-FR" i="1">
                                  <a:latin typeface="Cambria Math" panose="02040503050406030204" pitchFamily="18" charset="0"/>
                                  <a:ea typeface="Times New Roman" panose="02020603050405020304" pitchFamily="18" charset="0"/>
                                  <a:cs typeface="Times New Roman" panose="02020603050405020304" pitchFamily="18" charset="0"/>
                                </a:rPr>
                                <m:t>𝜑</m:t>
                              </m:r>
                            </m:sup>
                          </m:sSup>
                          <m:r>
                            <a:rPr lang="fr-FR" i="1">
                              <a:latin typeface="Cambria Math" panose="02040503050406030204" pitchFamily="18" charset="0"/>
                              <a:ea typeface="Times New Roman" panose="02020603050405020304" pitchFamily="18" charset="0"/>
                              <a:cs typeface="Times New Roman" panose="02020603050405020304" pitchFamily="18" charset="0"/>
                            </a:rPr>
                            <m:t>𝑒</m:t>
                          </m:r>
                        </m:e>
                        <m:sup>
                          <m:r>
                            <a:rPr lang="fr-FR" i="1">
                              <a:latin typeface="Cambria Math" panose="02040503050406030204" pitchFamily="18" charset="0"/>
                              <a:ea typeface="Times New Roman" panose="02020603050405020304" pitchFamily="18" charset="0"/>
                              <a:cs typeface="Times New Roman" panose="02020603050405020304" pitchFamily="18" charset="0"/>
                            </a:rPr>
                            <m:t>𝑖</m:t>
                          </m:r>
                          <m:f>
                            <m:fPr>
                              <m:type m:val="skw"/>
                              <m:ctrlPr>
                                <a:rPr lang="fr-FR" i="1">
                                  <a:latin typeface="Cambria Math" panose="02040503050406030204" pitchFamily="18" charset="0"/>
                                  <a:ea typeface="Times New Roman" panose="02020603050405020304" pitchFamily="18" charset="0"/>
                                  <a:cs typeface="Times New Roman" panose="02020603050405020304" pitchFamily="18" charset="0"/>
                                </a:rPr>
                              </m:ctrlPr>
                            </m:fPr>
                            <m:num>
                              <m:r>
                                <a:rPr lang="fr-FR" i="1">
                                  <a:latin typeface="Cambria Math" panose="02040503050406030204" pitchFamily="18" charset="0"/>
                                  <a:ea typeface="Times New Roman" panose="02020603050405020304" pitchFamily="18" charset="0"/>
                                  <a:cs typeface="Times New Roman" panose="02020603050405020304" pitchFamily="18" charset="0"/>
                                </a:rPr>
                                <m:t>𝜑</m:t>
                              </m:r>
                            </m:num>
                            <m:den>
                              <m:r>
                                <a:rPr lang="fr-FR" i="1">
                                  <a:latin typeface="Cambria Math" panose="02040503050406030204" pitchFamily="18" charset="0"/>
                                  <a:ea typeface="Times New Roman" panose="02020603050405020304" pitchFamily="18" charset="0"/>
                                  <a:cs typeface="Times New Roman" panose="02020603050405020304" pitchFamily="18" charset="0"/>
                                </a:rPr>
                                <m:t>2</m:t>
                              </m:r>
                            </m:den>
                          </m:f>
                        </m:sup>
                      </m:sSup>
                    </m:oMath>
                  </m:oMathPara>
                </a14:m>
                <a:endParaRPr lang="fr-FR" dirty="0">
                  <a:latin typeface="Arial Narrow" panose="020B0606020202030204" pitchFamily="34" charset="0"/>
                  <a:ea typeface="Times New Roman" panose="02020603050405020304" pitchFamily="18" charset="0"/>
                  <a:cs typeface="Times New Roman" panose="02020603050405020304" pitchFamily="18" charset="0"/>
                </a:endParaRPr>
              </a:p>
              <a:p>
                <a:pPr marL="1445260" indent="342900">
                  <a:spcAft>
                    <a:spcPts val="0"/>
                  </a:spcAft>
                </a:pPr>
                <a14:m>
                  <m:oMathPara xmlns:m="http://schemas.openxmlformats.org/officeDocument/2006/math">
                    <m:oMathParaPr>
                      <m:jc m:val="centerGroup"/>
                    </m:oMathParaPr>
                    <m:oMath xmlns:m="http://schemas.openxmlformats.org/officeDocument/2006/math">
                      <m:sSub>
                        <m:sSubPr>
                          <m:ctrlPr>
                            <a:rPr lang="fr-FR" i="1">
                              <a:latin typeface="Cambria Math" panose="02040503050406030204" pitchFamily="18" charset="0"/>
                              <a:ea typeface="Times New Roman" panose="02020603050405020304" pitchFamily="18" charset="0"/>
                              <a:cs typeface="Times New Roman" panose="02020603050405020304" pitchFamily="18" charset="0"/>
                            </a:rPr>
                          </m:ctrlPr>
                        </m:sSubPr>
                        <m:e>
                          <m:r>
                            <a:rPr lang="fr-FR" i="1">
                              <a:latin typeface="Cambria Math" panose="02040503050406030204" pitchFamily="18" charset="0"/>
                              <a:ea typeface="Times New Roman" panose="02020603050405020304" pitchFamily="18" charset="0"/>
                              <a:cs typeface="Times New Roman" panose="02020603050405020304" pitchFamily="18" charset="0"/>
                            </a:rPr>
                            <m:t>𝜓</m:t>
                          </m:r>
                        </m:e>
                        <m:sub>
                          <m:r>
                            <a:rPr lang="fr-FR" i="1">
                              <a:latin typeface="Cambria Math" panose="02040503050406030204" pitchFamily="18" charset="0"/>
                              <a:ea typeface="Times New Roman" panose="02020603050405020304" pitchFamily="18" charset="0"/>
                              <a:cs typeface="Times New Roman" panose="02020603050405020304" pitchFamily="18" charset="0"/>
                            </a:rPr>
                            <m:t>3</m:t>
                          </m:r>
                        </m:sub>
                      </m:sSub>
                      <m:r>
                        <a:rPr lang="fr-FR" i="1">
                          <a:latin typeface="Cambria Math" panose="02040503050406030204" pitchFamily="18" charset="0"/>
                          <a:ea typeface="Times New Roman" panose="02020603050405020304" pitchFamily="18" charset="0"/>
                          <a:cs typeface="Times New Roman" panose="02020603050405020304" pitchFamily="18" charset="0"/>
                        </a:rPr>
                        <m:t>=</m:t>
                      </m:r>
                      <m:sSub>
                        <m:sSubPr>
                          <m:ctrlPr>
                            <a:rPr lang="fr-FR" i="1">
                              <a:latin typeface="Cambria Math" panose="02040503050406030204" pitchFamily="18" charset="0"/>
                              <a:ea typeface="Times New Roman" panose="02020603050405020304" pitchFamily="18" charset="0"/>
                              <a:cs typeface="Times New Roman" panose="02020603050405020304" pitchFamily="18" charset="0"/>
                            </a:rPr>
                          </m:ctrlPr>
                        </m:sSubPr>
                        <m:e>
                          <m:sSup>
                            <m:sSupPr>
                              <m:ctrlPr>
                                <a:rPr lang="fr-FR" i="1">
                                  <a:latin typeface="Cambria Math" panose="02040503050406030204" pitchFamily="18" charset="0"/>
                                  <a:ea typeface="Times New Roman" panose="02020603050405020304" pitchFamily="18" charset="0"/>
                                  <a:cs typeface="Times New Roman" panose="02020603050405020304" pitchFamily="18" charset="0"/>
                                </a:rPr>
                              </m:ctrlPr>
                            </m:sSupPr>
                            <m:e>
                              <m:r>
                                <a:rPr lang="fr-FR" i="1">
                                  <a:latin typeface="Cambria Math" panose="02040503050406030204" pitchFamily="18" charset="0"/>
                                  <a:ea typeface="Times New Roman" panose="02020603050405020304" pitchFamily="18" charset="0"/>
                                  <a:cs typeface="Times New Roman" panose="02020603050405020304" pitchFamily="18" charset="0"/>
                                </a:rPr>
                                <m:t>𝑅</m:t>
                              </m:r>
                            </m:e>
                            <m:sup>
                              <m:r>
                                <a:rPr lang="fr-FR" i="1">
                                  <a:latin typeface="Cambria Math" panose="02040503050406030204" pitchFamily="18" charset="0"/>
                                  <a:ea typeface="Times New Roman" panose="02020603050405020304" pitchFamily="18" charset="0"/>
                                  <a:cs typeface="Times New Roman" panose="02020603050405020304" pitchFamily="18" charset="0"/>
                                </a:rPr>
                                <m:t>2</m:t>
                              </m:r>
                            </m:sup>
                          </m:sSup>
                          <m:r>
                            <a:rPr lang="fr-FR" i="1">
                              <a:latin typeface="Cambria Math" panose="02040503050406030204" pitchFamily="18" charset="0"/>
                              <a:ea typeface="Times New Roman" panose="02020603050405020304" pitchFamily="18" charset="0"/>
                              <a:cs typeface="Times New Roman" panose="02020603050405020304" pitchFamily="18" charset="0"/>
                            </a:rPr>
                            <m:t>𝑇</m:t>
                          </m:r>
                          <m:r>
                            <a:rPr lang="fr-FR" i="1">
                              <a:latin typeface="Cambria Math" panose="02040503050406030204" pitchFamily="18" charset="0"/>
                              <a:ea typeface="Times New Roman" panose="02020603050405020304" pitchFamily="18" charset="0"/>
                              <a:cs typeface="Times New Roman" panose="02020603050405020304" pitchFamily="18" charset="0"/>
                            </a:rPr>
                            <m:t>𝜓</m:t>
                          </m:r>
                        </m:e>
                        <m:sub>
                          <m:r>
                            <a:rPr lang="fr-FR" i="1">
                              <a:latin typeface="Cambria Math" panose="02040503050406030204" pitchFamily="18" charset="0"/>
                              <a:ea typeface="Times New Roman" panose="02020603050405020304" pitchFamily="18" charset="0"/>
                              <a:cs typeface="Times New Roman" panose="02020603050405020304" pitchFamily="18" charset="0"/>
                            </a:rPr>
                            <m:t>0</m:t>
                          </m:r>
                        </m:sub>
                      </m:sSub>
                      <m:sSup>
                        <m:sSupPr>
                          <m:ctrlPr>
                            <a:rPr lang="fr-FR" i="1">
                              <a:latin typeface="Cambria Math" panose="02040503050406030204" pitchFamily="18" charset="0"/>
                              <a:ea typeface="Times New Roman" panose="02020603050405020304" pitchFamily="18" charset="0"/>
                              <a:cs typeface="Times New Roman" panose="02020603050405020304" pitchFamily="18" charset="0"/>
                            </a:rPr>
                          </m:ctrlPr>
                        </m:sSupPr>
                        <m:e>
                          <m:sSup>
                            <m:sSupPr>
                              <m:ctrlPr>
                                <a:rPr lang="fr-FR" i="1">
                                  <a:latin typeface="Cambria Math" panose="02040503050406030204" pitchFamily="18" charset="0"/>
                                  <a:ea typeface="Times New Roman" panose="02020603050405020304" pitchFamily="18" charset="0"/>
                                  <a:cs typeface="Times New Roman" panose="02020603050405020304" pitchFamily="18" charset="0"/>
                                </a:rPr>
                              </m:ctrlPr>
                            </m:sSupPr>
                            <m:e>
                              <m:r>
                                <a:rPr lang="fr-FR" i="1">
                                  <a:latin typeface="Cambria Math" panose="02040503050406030204" pitchFamily="18" charset="0"/>
                                  <a:ea typeface="Times New Roman" panose="02020603050405020304" pitchFamily="18" charset="0"/>
                                  <a:cs typeface="Times New Roman" panose="02020603050405020304" pitchFamily="18" charset="0"/>
                                </a:rPr>
                                <m:t>𝑒</m:t>
                              </m:r>
                            </m:e>
                            <m:sup>
                              <m:r>
                                <a:rPr lang="fr-FR" i="1">
                                  <a:latin typeface="Cambria Math" panose="02040503050406030204" pitchFamily="18" charset="0"/>
                                  <a:ea typeface="Times New Roman" panose="02020603050405020304" pitchFamily="18" charset="0"/>
                                  <a:cs typeface="Times New Roman" panose="02020603050405020304" pitchFamily="18" charset="0"/>
                                </a:rPr>
                                <m:t>𝑖</m:t>
                              </m:r>
                              <m:r>
                                <a:rPr lang="fr-FR" i="1">
                                  <a:latin typeface="Cambria Math" panose="02040503050406030204" pitchFamily="18" charset="0"/>
                                  <a:ea typeface="Times New Roman" panose="02020603050405020304" pitchFamily="18" charset="0"/>
                                  <a:cs typeface="Times New Roman" panose="02020603050405020304" pitchFamily="18" charset="0"/>
                                </a:rPr>
                                <m:t>2</m:t>
                              </m:r>
                              <m:r>
                                <a:rPr lang="fr-FR" i="1">
                                  <a:latin typeface="Cambria Math" panose="02040503050406030204" pitchFamily="18" charset="0"/>
                                  <a:ea typeface="Times New Roman" panose="02020603050405020304" pitchFamily="18" charset="0"/>
                                  <a:cs typeface="Times New Roman" panose="02020603050405020304" pitchFamily="18" charset="0"/>
                                </a:rPr>
                                <m:t>𝜑</m:t>
                              </m:r>
                            </m:sup>
                          </m:sSup>
                          <m:r>
                            <a:rPr lang="fr-FR" i="1">
                              <a:latin typeface="Cambria Math" panose="02040503050406030204" pitchFamily="18" charset="0"/>
                              <a:ea typeface="Times New Roman" panose="02020603050405020304" pitchFamily="18" charset="0"/>
                              <a:cs typeface="Times New Roman" panose="02020603050405020304" pitchFamily="18" charset="0"/>
                            </a:rPr>
                            <m:t>𝑒</m:t>
                          </m:r>
                        </m:e>
                        <m:sup>
                          <m:r>
                            <a:rPr lang="fr-FR" i="1">
                              <a:latin typeface="Cambria Math" panose="02040503050406030204" pitchFamily="18" charset="0"/>
                              <a:ea typeface="Times New Roman" panose="02020603050405020304" pitchFamily="18" charset="0"/>
                              <a:cs typeface="Times New Roman" panose="02020603050405020304" pitchFamily="18" charset="0"/>
                            </a:rPr>
                            <m:t>𝑖</m:t>
                          </m:r>
                          <m:f>
                            <m:fPr>
                              <m:type m:val="skw"/>
                              <m:ctrlPr>
                                <a:rPr lang="fr-FR" i="1">
                                  <a:latin typeface="Cambria Math" panose="02040503050406030204" pitchFamily="18" charset="0"/>
                                  <a:ea typeface="Times New Roman" panose="02020603050405020304" pitchFamily="18" charset="0"/>
                                  <a:cs typeface="Times New Roman" panose="02020603050405020304" pitchFamily="18" charset="0"/>
                                </a:rPr>
                              </m:ctrlPr>
                            </m:fPr>
                            <m:num>
                              <m:r>
                                <a:rPr lang="fr-FR" i="1">
                                  <a:latin typeface="Cambria Math" panose="02040503050406030204" pitchFamily="18" charset="0"/>
                                  <a:ea typeface="Times New Roman" panose="02020603050405020304" pitchFamily="18" charset="0"/>
                                  <a:cs typeface="Times New Roman" panose="02020603050405020304" pitchFamily="18" charset="0"/>
                                </a:rPr>
                                <m:t>𝜑</m:t>
                              </m:r>
                            </m:num>
                            <m:den>
                              <m:r>
                                <a:rPr lang="fr-FR" i="1">
                                  <a:latin typeface="Cambria Math" panose="02040503050406030204" pitchFamily="18" charset="0"/>
                                  <a:ea typeface="Times New Roman" panose="02020603050405020304" pitchFamily="18" charset="0"/>
                                  <a:cs typeface="Times New Roman" panose="02020603050405020304" pitchFamily="18" charset="0"/>
                                </a:rPr>
                                <m:t>2</m:t>
                              </m:r>
                            </m:den>
                          </m:f>
                        </m:sup>
                      </m:sSup>
                    </m:oMath>
                  </m:oMathPara>
                </a14:m>
                <a:endParaRPr lang="fr-FR" dirty="0">
                  <a:latin typeface="Arial Narrow" panose="020B0606020202030204" pitchFamily="34" charset="0"/>
                  <a:ea typeface="Times New Roman" panose="02020603050405020304" pitchFamily="18" charset="0"/>
                  <a:cs typeface="Times New Roman" panose="02020603050405020304" pitchFamily="18" charset="0"/>
                </a:endParaRPr>
              </a:p>
              <a:p>
                <a:pPr marL="1445260" indent="342900">
                  <a:spcAft>
                    <a:spcPts val="0"/>
                  </a:spcAft>
                </a:pPr>
                <a14:m>
                  <m:oMathPara xmlns:m="http://schemas.openxmlformats.org/officeDocument/2006/math">
                    <m:oMathParaPr>
                      <m:jc m:val="centerGroup"/>
                    </m:oMathParaPr>
                    <m:oMath xmlns:m="http://schemas.openxmlformats.org/officeDocument/2006/math">
                      <m:sSub>
                        <m:sSubPr>
                          <m:ctrlPr>
                            <a:rPr lang="fr-FR" i="1">
                              <a:latin typeface="Cambria Math" panose="02040503050406030204" pitchFamily="18" charset="0"/>
                              <a:ea typeface="Times New Roman" panose="02020603050405020304" pitchFamily="18" charset="0"/>
                              <a:cs typeface="Times New Roman" panose="02020603050405020304" pitchFamily="18" charset="0"/>
                            </a:rPr>
                          </m:ctrlPr>
                        </m:sSubPr>
                        <m:e>
                          <m:r>
                            <a:rPr lang="fr-FR" i="1">
                              <a:latin typeface="Cambria Math" panose="02040503050406030204" pitchFamily="18" charset="0"/>
                              <a:ea typeface="Times New Roman" panose="02020603050405020304" pitchFamily="18" charset="0"/>
                              <a:cs typeface="Times New Roman" panose="02020603050405020304" pitchFamily="18" charset="0"/>
                            </a:rPr>
                            <m:t>𝜓</m:t>
                          </m:r>
                        </m:e>
                        <m:sub>
                          <m:r>
                            <a:rPr lang="fr-FR" i="1">
                              <a:latin typeface="Cambria Math" panose="02040503050406030204" pitchFamily="18" charset="0"/>
                              <a:ea typeface="Times New Roman" panose="02020603050405020304" pitchFamily="18" charset="0"/>
                              <a:cs typeface="Times New Roman" panose="02020603050405020304" pitchFamily="18" charset="0"/>
                            </a:rPr>
                            <m:t>4</m:t>
                          </m:r>
                        </m:sub>
                      </m:sSub>
                      <m:r>
                        <a:rPr lang="fr-FR" i="1">
                          <a:latin typeface="Cambria Math" panose="02040503050406030204" pitchFamily="18" charset="0"/>
                          <a:ea typeface="Times New Roman" panose="02020603050405020304" pitchFamily="18" charset="0"/>
                          <a:cs typeface="Times New Roman" panose="02020603050405020304" pitchFamily="18" charset="0"/>
                        </a:rPr>
                        <m:t>=</m:t>
                      </m:r>
                      <m:sSub>
                        <m:sSubPr>
                          <m:ctrlPr>
                            <a:rPr lang="fr-FR" i="1">
                              <a:latin typeface="Cambria Math" panose="02040503050406030204" pitchFamily="18" charset="0"/>
                              <a:ea typeface="Times New Roman" panose="02020603050405020304" pitchFamily="18" charset="0"/>
                              <a:cs typeface="Times New Roman" panose="02020603050405020304" pitchFamily="18" charset="0"/>
                            </a:rPr>
                          </m:ctrlPr>
                        </m:sSubPr>
                        <m:e>
                          <m:sSup>
                            <m:sSupPr>
                              <m:ctrlPr>
                                <a:rPr lang="fr-FR" i="1">
                                  <a:latin typeface="Cambria Math" panose="02040503050406030204" pitchFamily="18" charset="0"/>
                                  <a:ea typeface="Times New Roman" panose="02020603050405020304" pitchFamily="18" charset="0"/>
                                  <a:cs typeface="Times New Roman" panose="02020603050405020304" pitchFamily="18" charset="0"/>
                                </a:rPr>
                              </m:ctrlPr>
                            </m:sSupPr>
                            <m:e>
                              <m:r>
                                <a:rPr lang="fr-FR" i="1">
                                  <a:latin typeface="Cambria Math" panose="02040503050406030204" pitchFamily="18" charset="0"/>
                                  <a:ea typeface="Times New Roman" panose="02020603050405020304" pitchFamily="18" charset="0"/>
                                  <a:cs typeface="Times New Roman" panose="02020603050405020304" pitchFamily="18" charset="0"/>
                                </a:rPr>
                                <m:t>𝑅</m:t>
                              </m:r>
                            </m:e>
                            <m:sup>
                              <m:r>
                                <a:rPr lang="fr-FR" i="1">
                                  <a:latin typeface="Cambria Math" panose="02040503050406030204" pitchFamily="18" charset="0"/>
                                  <a:ea typeface="Times New Roman" panose="02020603050405020304" pitchFamily="18" charset="0"/>
                                  <a:cs typeface="Times New Roman" panose="02020603050405020304" pitchFamily="18" charset="0"/>
                                </a:rPr>
                                <m:t>3</m:t>
                              </m:r>
                            </m:sup>
                          </m:sSup>
                          <m:r>
                            <a:rPr lang="fr-FR" i="1">
                              <a:latin typeface="Cambria Math" panose="02040503050406030204" pitchFamily="18" charset="0"/>
                              <a:ea typeface="Times New Roman" panose="02020603050405020304" pitchFamily="18" charset="0"/>
                              <a:cs typeface="Times New Roman" panose="02020603050405020304" pitchFamily="18" charset="0"/>
                            </a:rPr>
                            <m:t>𝑇</m:t>
                          </m:r>
                          <m:r>
                            <a:rPr lang="fr-FR" i="1">
                              <a:latin typeface="Cambria Math" panose="02040503050406030204" pitchFamily="18" charset="0"/>
                              <a:ea typeface="Times New Roman" panose="02020603050405020304" pitchFamily="18" charset="0"/>
                              <a:cs typeface="Times New Roman" panose="02020603050405020304" pitchFamily="18" charset="0"/>
                            </a:rPr>
                            <m:t>𝜓</m:t>
                          </m:r>
                        </m:e>
                        <m:sub>
                          <m:r>
                            <a:rPr lang="fr-FR" i="1">
                              <a:latin typeface="Cambria Math" panose="02040503050406030204" pitchFamily="18" charset="0"/>
                              <a:ea typeface="Times New Roman" panose="02020603050405020304" pitchFamily="18" charset="0"/>
                              <a:cs typeface="Times New Roman" panose="02020603050405020304" pitchFamily="18" charset="0"/>
                            </a:rPr>
                            <m:t>0</m:t>
                          </m:r>
                        </m:sub>
                      </m:sSub>
                      <m:sSup>
                        <m:sSupPr>
                          <m:ctrlPr>
                            <a:rPr lang="fr-FR" i="1">
                              <a:latin typeface="Cambria Math" panose="02040503050406030204" pitchFamily="18" charset="0"/>
                              <a:ea typeface="Times New Roman" panose="02020603050405020304" pitchFamily="18" charset="0"/>
                              <a:cs typeface="Times New Roman" panose="02020603050405020304" pitchFamily="18" charset="0"/>
                            </a:rPr>
                          </m:ctrlPr>
                        </m:sSupPr>
                        <m:e>
                          <m:sSup>
                            <m:sSupPr>
                              <m:ctrlPr>
                                <a:rPr lang="fr-FR" i="1">
                                  <a:latin typeface="Cambria Math" panose="02040503050406030204" pitchFamily="18" charset="0"/>
                                  <a:ea typeface="Times New Roman" panose="02020603050405020304" pitchFamily="18" charset="0"/>
                                  <a:cs typeface="Times New Roman" panose="02020603050405020304" pitchFamily="18" charset="0"/>
                                </a:rPr>
                              </m:ctrlPr>
                            </m:sSupPr>
                            <m:e>
                              <m:r>
                                <a:rPr lang="fr-FR" i="1">
                                  <a:latin typeface="Cambria Math" panose="02040503050406030204" pitchFamily="18" charset="0"/>
                                  <a:ea typeface="Times New Roman" panose="02020603050405020304" pitchFamily="18" charset="0"/>
                                  <a:cs typeface="Times New Roman" panose="02020603050405020304" pitchFamily="18" charset="0"/>
                                </a:rPr>
                                <m:t>𝑒</m:t>
                              </m:r>
                            </m:e>
                            <m:sup>
                              <m:r>
                                <a:rPr lang="fr-FR" i="1">
                                  <a:latin typeface="Cambria Math" panose="02040503050406030204" pitchFamily="18" charset="0"/>
                                  <a:ea typeface="Times New Roman" panose="02020603050405020304" pitchFamily="18" charset="0"/>
                                  <a:cs typeface="Times New Roman" panose="02020603050405020304" pitchFamily="18" charset="0"/>
                                </a:rPr>
                                <m:t>𝑖</m:t>
                              </m:r>
                              <m:r>
                                <a:rPr lang="fr-FR" i="1">
                                  <a:latin typeface="Cambria Math" panose="02040503050406030204" pitchFamily="18" charset="0"/>
                                  <a:ea typeface="Times New Roman" panose="02020603050405020304" pitchFamily="18" charset="0"/>
                                  <a:cs typeface="Times New Roman" panose="02020603050405020304" pitchFamily="18" charset="0"/>
                                </a:rPr>
                                <m:t>2</m:t>
                              </m:r>
                              <m:r>
                                <a:rPr lang="fr-FR" i="1">
                                  <a:latin typeface="Cambria Math" panose="02040503050406030204" pitchFamily="18" charset="0"/>
                                  <a:ea typeface="Times New Roman" panose="02020603050405020304" pitchFamily="18" charset="0"/>
                                  <a:cs typeface="Times New Roman" panose="02020603050405020304" pitchFamily="18" charset="0"/>
                                </a:rPr>
                                <m:t>𝜑</m:t>
                              </m:r>
                            </m:sup>
                          </m:sSup>
                          <m:r>
                            <a:rPr lang="fr-FR" i="1">
                              <a:latin typeface="Cambria Math" panose="02040503050406030204" pitchFamily="18" charset="0"/>
                              <a:ea typeface="Times New Roman" panose="02020603050405020304" pitchFamily="18" charset="0"/>
                              <a:cs typeface="Times New Roman" panose="02020603050405020304" pitchFamily="18" charset="0"/>
                            </a:rPr>
                            <m:t>𝑒</m:t>
                          </m:r>
                        </m:e>
                        <m:sup>
                          <m:r>
                            <a:rPr lang="fr-FR" i="1">
                              <a:latin typeface="Cambria Math" panose="02040503050406030204" pitchFamily="18" charset="0"/>
                              <a:ea typeface="Times New Roman" panose="02020603050405020304" pitchFamily="18" charset="0"/>
                              <a:cs typeface="Times New Roman" panose="02020603050405020304" pitchFamily="18" charset="0"/>
                            </a:rPr>
                            <m:t>𝑖</m:t>
                          </m:r>
                          <m:f>
                            <m:fPr>
                              <m:type m:val="skw"/>
                              <m:ctrlPr>
                                <a:rPr lang="fr-FR" i="1">
                                  <a:latin typeface="Cambria Math" panose="02040503050406030204" pitchFamily="18" charset="0"/>
                                  <a:ea typeface="Times New Roman" panose="02020603050405020304" pitchFamily="18" charset="0"/>
                                  <a:cs typeface="Times New Roman" panose="02020603050405020304" pitchFamily="18" charset="0"/>
                                </a:rPr>
                              </m:ctrlPr>
                            </m:fPr>
                            <m:num>
                              <m:r>
                                <a:rPr lang="fr-FR" i="1">
                                  <a:latin typeface="Cambria Math" panose="02040503050406030204" pitchFamily="18" charset="0"/>
                                  <a:ea typeface="Times New Roman" panose="02020603050405020304" pitchFamily="18" charset="0"/>
                                  <a:cs typeface="Times New Roman" panose="02020603050405020304" pitchFamily="18" charset="0"/>
                                </a:rPr>
                                <m:t>𝜑</m:t>
                              </m:r>
                            </m:num>
                            <m:den>
                              <m:r>
                                <a:rPr lang="fr-FR" i="1">
                                  <a:latin typeface="Cambria Math" panose="02040503050406030204" pitchFamily="18" charset="0"/>
                                  <a:ea typeface="Times New Roman" panose="02020603050405020304" pitchFamily="18" charset="0"/>
                                  <a:cs typeface="Times New Roman" panose="02020603050405020304" pitchFamily="18" charset="0"/>
                                </a:rPr>
                                <m:t>2</m:t>
                              </m:r>
                            </m:den>
                          </m:f>
                        </m:sup>
                      </m:sSup>
                    </m:oMath>
                  </m:oMathPara>
                </a14:m>
                <a:endParaRPr lang="fr-FR" dirty="0">
                  <a:latin typeface="Arial Narrow" panose="020B0606020202030204" pitchFamily="34" charset="0"/>
                  <a:ea typeface="Times New Roman" panose="02020603050405020304" pitchFamily="18" charset="0"/>
                  <a:cs typeface="Times New Roman" panose="02020603050405020304" pitchFamily="18" charset="0"/>
                </a:endParaRPr>
              </a:p>
              <a:p>
                <a:pPr marL="1445260" algn="just">
                  <a:spcAft>
                    <a:spcPts val="0"/>
                  </a:spcAft>
                </a:pPr>
                <a:r>
                  <a:rPr lang="fr-FR" dirty="0">
                    <a:latin typeface="Arial Narrow" panose="020B0606020202030204" pitchFamily="34" charset="0"/>
                    <a:ea typeface="Times New Roman" panose="02020603050405020304" pitchFamily="18" charset="0"/>
                    <a:cs typeface="Times New Roman" panose="02020603050405020304" pitchFamily="18" charset="0"/>
                  </a:rPr>
                  <a:t>…</a:t>
                </a:r>
              </a:p>
            </p:txBody>
          </p:sp>
        </mc:Choice>
        <mc:Fallback xmlns="">
          <p:sp>
            <p:nvSpPr>
              <p:cNvPr id="4" name="Rectangle 3"/>
              <p:cNvSpPr>
                <a:spLocks noRot="1" noChangeAspect="1" noMove="1" noResize="1" noEditPoints="1" noAdjustHandles="1" noChangeArrowheads="1" noChangeShapeType="1" noTextEdit="1"/>
              </p:cNvSpPr>
              <p:nvPr/>
            </p:nvSpPr>
            <p:spPr>
              <a:xfrm>
                <a:off x="4741653" y="756869"/>
                <a:ext cx="4572000" cy="1764073"/>
              </a:xfrm>
              <a:prstGeom prst="rect">
                <a:avLst/>
              </a:prstGeom>
              <a:blipFill>
                <a:blip r:embed="rId15"/>
                <a:stretch>
                  <a:fillRect t="-22069" b="-14138"/>
                </a:stretch>
              </a:blipFill>
            </p:spPr>
            <p:txBody>
              <a:bodyPr/>
              <a:lstStyle/>
              <a:p>
                <a:r>
                  <a:rPr lang="fr-FR">
                    <a:noFill/>
                  </a:rPr>
                  <a:t> </a:t>
                </a:r>
              </a:p>
            </p:txBody>
          </p:sp>
        </mc:Fallback>
      </mc:AlternateContent>
      <p:grpSp>
        <p:nvGrpSpPr>
          <p:cNvPr id="6" name="Groupe 5"/>
          <p:cNvGrpSpPr/>
          <p:nvPr/>
        </p:nvGrpSpPr>
        <p:grpSpPr>
          <a:xfrm>
            <a:off x="1743075" y="2208214"/>
            <a:ext cx="7898888" cy="1143447"/>
            <a:chOff x="219075" y="2208213"/>
            <a:chExt cx="7898888" cy="1143447"/>
          </a:xfrm>
        </p:grpSpPr>
        <p:sp>
          <p:nvSpPr>
            <p:cNvPr id="57" name="Rectangle 56"/>
            <p:cNvSpPr/>
            <p:nvPr/>
          </p:nvSpPr>
          <p:spPr>
            <a:xfrm>
              <a:off x="219075" y="2208213"/>
              <a:ext cx="3058851" cy="369332"/>
            </a:xfrm>
            <a:prstGeom prst="rect">
              <a:avLst/>
            </a:prstGeom>
          </p:spPr>
          <p:txBody>
            <a:bodyPr wrap="none">
              <a:spAutoFit/>
            </a:bodyPr>
            <a:lstStyle/>
            <a:p>
              <a:r>
                <a:rPr lang="fr-FR" b="1" i="1" dirty="0" smtClean="0">
                  <a:latin typeface="Arial Narrow" pitchFamily="34" charset="0"/>
                </a:rPr>
                <a:t>Amplitude de l’onde transmise :</a:t>
              </a:r>
              <a:endParaRPr lang="fr-FR" dirty="0">
                <a:latin typeface="Arial Narrow" pitchFamily="34" charset="0"/>
              </a:endParaRPr>
            </a:p>
          </p:txBody>
        </p:sp>
        <mc:AlternateContent xmlns:mc="http://schemas.openxmlformats.org/markup-compatibility/2006" xmlns:a14="http://schemas.microsoft.com/office/drawing/2010/main">
          <mc:Choice Requires="a14">
            <p:sp>
              <p:nvSpPr>
                <p:cNvPr id="5" name="Rectangle 4"/>
                <p:cNvSpPr/>
                <p:nvPr/>
              </p:nvSpPr>
              <p:spPr>
                <a:xfrm>
                  <a:off x="1336163" y="2587092"/>
                  <a:ext cx="6781800" cy="764568"/>
                </a:xfrm>
                <a:prstGeom prst="rect">
                  <a:avLst/>
                </a:prstGeom>
              </p:spPr>
              <p:txBody>
                <a:bodyPr wrap="square">
                  <a:spAutoFit/>
                </a:bodyPr>
                <a:lstStyle/>
                <a:p>
                  <a:pPr/>
                  <a14:m>
                    <m:oMathPara xmlns:m="http://schemas.openxmlformats.org/officeDocument/2006/math">
                      <m:oMathParaPr>
                        <m:jc m:val="centerGroup"/>
                      </m:oMathParaPr>
                      <m:oMath xmlns:m="http://schemas.openxmlformats.org/officeDocument/2006/math">
                        <m:sSub>
                          <m:sSubPr>
                            <m:ctrlPr>
                              <a:rPr lang="fr-FR" i="1">
                                <a:latin typeface="Cambria Math" panose="02040503050406030204" pitchFamily="18" charset="0"/>
                              </a:rPr>
                            </m:ctrlPr>
                          </m:sSubPr>
                          <m:e>
                            <m:r>
                              <a:rPr lang="fr-FR" i="1">
                                <a:latin typeface="Cambria Math" panose="02040503050406030204" pitchFamily="18" charset="0"/>
                              </a:rPr>
                              <m:t>𝜓</m:t>
                            </m:r>
                          </m:e>
                          <m:sub>
                            <m:r>
                              <a:rPr lang="fr-FR" i="1">
                                <a:latin typeface="Cambria Math" panose="02040503050406030204" pitchFamily="18" charset="0"/>
                              </a:rPr>
                              <m:t>𝑡</m:t>
                            </m:r>
                          </m:sub>
                        </m:sSub>
                        <m:d>
                          <m:dPr>
                            <m:ctrlPr>
                              <a:rPr lang="fr-FR" i="1">
                                <a:latin typeface="Cambria Math" panose="02040503050406030204" pitchFamily="18" charset="0"/>
                              </a:rPr>
                            </m:ctrlPr>
                          </m:dPr>
                          <m:e>
                            <m:r>
                              <a:rPr lang="fr-FR" i="1">
                                <a:latin typeface="Cambria Math" panose="02040503050406030204" pitchFamily="18" charset="0"/>
                              </a:rPr>
                              <m:t>𝑃</m:t>
                            </m:r>
                          </m:e>
                        </m:d>
                        <m:r>
                          <a:rPr lang="fr-FR" i="0">
                            <a:latin typeface="Cambria Math" panose="02040503050406030204" pitchFamily="18" charset="0"/>
                          </a:rPr>
                          <m:t>=</m:t>
                        </m:r>
                        <m:nary>
                          <m:naryPr>
                            <m:chr m:val="∑"/>
                            <m:limLoc m:val="undOvr"/>
                            <m:supHide m:val="on"/>
                            <m:ctrlPr>
                              <a:rPr lang="fr-FR" i="1">
                                <a:latin typeface="Cambria Math" panose="02040503050406030204" pitchFamily="18" charset="0"/>
                              </a:rPr>
                            </m:ctrlPr>
                          </m:naryPr>
                          <m:sub>
                            <m:r>
                              <a:rPr lang="fr-FR" i="1">
                                <a:latin typeface="Cambria Math" panose="02040503050406030204" pitchFamily="18" charset="0"/>
                              </a:rPr>
                              <m:t>𝑖</m:t>
                            </m:r>
                          </m:sub>
                          <m:sup/>
                          <m:e>
                            <m:sSub>
                              <m:sSubPr>
                                <m:ctrlPr>
                                  <a:rPr lang="fr-FR" i="1">
                                    <a:latin typeface="Cambria Math" panose="02040503050406030204" pitchFamily="18" charset="0"/>
                                  </a:rPr>
                                </m:ctrlPr>
                              </m:sSubPr>
                              <m:e>
                                <m:r>
                                  <a:rPr lang="fr-FR" i="1">
                                    <a:latin typeface="Cambria Math" panose="02040503050406030204" pitchFamily="18" charset="0"/>
                                  </a:rPr>
                                  <m:t>𝜓</m:t>
                                </m:r>
                              </m:e>
                              <m:sub>
                                <m:r>
                                  <a:rPr lang="fr-FR" i="1">
                                    <a:latin typeface="Cambria Math" panose="02040503050406030204" pitchFamily="18" charset="0"/>
                                  </a:rPr>
                                  <m:t>𝑖</m:t>
                                </m:r>
                              </m:sub>
                            </m:sSub>
                          </m:e>
                        </m:nary>
                        <m:r>
                          <a:rPr lang="fr-FR" i="0">
                            <a:latin typeface="Cambria Math" panose="02040503050406030204" pitchFamily="18" charset="0"/>
                          </a:rPr>
                          <m:t>= </m:t>
                        </m:r>
                        <m:r>
                          <a:rPr lang="fr-FR" i="1">
                            <a:latin typeface="Cambria Math" panose="02040503050406030204" pitchFamily="18" charset="0"/>
                          </a:rPr>
                          <m:t>𝑇</m:t>
                        </m:r>
                        <m:sSub>
                          <m:sSubPr>
                            <m:ctrlPr>
                              <a:rPr lang="fr-FR" i="1">
                                <a:latin typeface="Cambria Math" panose="02040503050406030204" pitchFamily="18" charset="0"/>
                              </a:rPr>
                            </m:ctrlPr>
                          </m:sSubPr>
                          <m:e>
                            <m:r>
                              <a:rPr lang="fr-FR" i="1">
                                <a:latin typeface="Cambria Math" panose="02040503050406030204" pitchFamily="18" charset="0"/>
                              </a:rPr>
                              <m:t>𝜓</m:t>
                            </m:r>
                          </m:e>
                          <m:sub>
                            <m:r>
                              <a:rPr lang="fr-FR" i="0">
                                <a:latin typeface="Cambria Math" panose="02040503050406030204" pitchFamily="18" charset="0"/>
                              </a:rPr>
                              <m:t>0</m:t>
                            </m:r>
                          </m:sub>
                        </m:sSub>
                        <m:d>
                          <m:dPr>
                            <m:begChr m:val="["/>
                            <m:endChr m:val="]"/>
                            <m:ctrlPr>
                              <a:rPr lang="fr-FR" i="1">
                                <a:latin typeface="Cambria Math" panose="02040503050406030204" pitchFamily="18" charset="0"/>
                              </a:rPr>
                            </m:ctrlPr>
                          </m:dPr>
                          <m:e>
                            <m:r>
                              <a:rPr lang="fr-FR" i="0">
                                <a:latin typeface="Cambria Math" panose="02040503050406030204" pitchFamily="18" charset="0"/>
                              </a:rPr>
                              <m:t>1+</m:t>
                            </m:r>
                            <m:sSup>
                              <m:sSupPr>
                                <m:ctrlPr>
                                  <a:rPr lang="fr-FR" i="1">
                                    <a:latin typeface="Cambria Math" panose="02040503050406030204" pitchFamily="18" charset="0"/>
                                  </a:rPr>
                                </m:ctrlPr>
                              </m:sSupPr>
                              <m:e>
                                <m:r>
                                  <a:rPr lang="fr-FR" i="1">
                                    <a:latin typeface="Cambria Math" panose="02040503050406030204" pitchFamily="18" charset="0"/>
                                  </a:rPr>
                                  <m:t>𝑅𝑒</m:t>
                                </m:r>
                              </m:e>
                              <m:sup>
                                <m:r>
                                  <a:rPr lang="fr-FR" i="1">
                                    <a:latin typeface="Cambria Math" panose="02040503050406030204" pitchFamily="18" charset="0"/>
                                  </a:rPr>
                                  <m:t>𝑖</m:t>
                                </m:r>
                                <m:r>
                                  <a:rPr lang="fr-FR" i="1">
                                    <a:latin typeface="Cambria Math" panose="02040503050406030204" pitchFamily="18" charset="0"/>
                                  </a:rPr>
                                  <m:t>𝜑</m:t>
                                </m:r>
                              </m:sup>
                            </m:sSup>
                            <m:sSup>
                              <m:sSupPr>
                                <m:ctrlPr>
                                  <a:rPr lang="fr-FR" i="1">
                                    <a:latin typeface="Cambria Math" panose="02040503050406030204" pitchFamily="18" charset="0"/>
                                  </a:rPr>
                                </m:ctrlPr>
                              </m:sSupPr>
                              <m:e>
                                <m:r>
                                  <a:rPr lang="fr-FR" i="0">
                                    <a:latin typeface="Cambria Math" panose="02040503050406030204" pitchFamily="18" charset="0"/>
                                  </a:rPr>
                                  <m:t>+</m:t>
                                </m:r>
                                <m:sSup>
                                  <m:sSupPr>
                                    <m:ctrlPr>
                                      <a:rPr lang="fr-FR" i="1">
                                        <a:latin typeface="Cambria Math" panose="02040503050406030204" pitchFamily="18" charset="0"/>
                                      </a:rPr>
                                    </m:ctrlPr>
                                  </m:sSupPr>
                                  <m:e>
                                    <m:r>
                                      <a:rPr lang="fr-FR" i="1">
                                        <a:latin typeface="Cambria Math" panose="02040503050406030204" pitchFamily="18" charset="0"/>
                                      </a:rPr>
                                      <m:t>𝑅</m:t>
                                    </m:r>
                                  </m:e>
                                  <m:sup>
                                    <m:r>
                                      <a:rPr lang="fr-FR" i="0">
                                        <a:latin typeface="Cambria Math" panose="02040503050406030204" pitchFamily="18" charset="0"/>
                                      </a:rPr>
                                      <m:t>2</m:t>
                                    </m:r>
                                  </m:sup>
                                </m:sSup>
                                <m:r>
                                  <a:rPr lang="fr-FR" i="1">
                                    <a:latin typeface="Cambria Math" panose="02040503050406030204" pitchFamily="18" charset="0"/>
                                  </a:rPr>
                                  <m:t>𝑒</m:t>
                                </m:r>
                              </m:e>
                              <m:sup>
                                <m:r>
                                  <a:rPr lang="fr-FR" i="1">
                                    <a:latin typeface="Cambria Math" panose="02040503050406030204" pitchFamily="18" charset="0"/>
                                  </a:rPr>
                                  <m:t>𝑖</m:t>
                                </m:r>
                                <m:r>
                                  <a:rPr lang="fr-FR" i="0">
                                    <a:latin typeface="Cambria Math" panose="02040503050406030204" pitchFamily="18" charset="0"/>
                                  </a:rPr>
                                  <m:t>2</m:t>
                                </m:r>
                                <m:r>
                                  <a:rPr lang="fr-FR" i="1">
                                    <a:latin typeface="Cambria Math" panose="02040503050406030204" pitchFamily="18" charset="0"/>
                                  </a:rPr>
                                  <m:t>𝜑</m:t>
                                </m:r>
                              </m:sup>
                            </m:sSup>
                            <m:r>
                              <a:rPr lang="fr-FR" i="0">
                                <a:latin typeface="Cambria Math" panose="02040503050406030204" pitchFamily="18" charset="0"/>
                              </a:rPr>
                              <m:t>+…</m:t>
                            </m:r>
                            <m:sSup>
                              <m:sSupPr>
                                <m:ctrlPr>
                                  <a:rPr lang="fr-FR" i="1">
                                    <a:latin typeface="Cambria Math" panose="02040503050406030204" pitchFamily="18" charset="0"/>
                                  </a:rPr>
                                </m:ctrlPr>
                              </m:sSupPr>
                              <m:e>
                                <m:r>
                                  <a:rPr lang="fr-FR" i="0">
                                    <a:latin typeface="Cambria Math" panose="02040503050406030204" pitchFamily="18" charset="0"/>
                                  </a:rPr>
                                  <m:t>+</m:t>
                                </m:r>
                                <m:sSup>
                                  <m:sSupPr>
                                    <m:ctrlPr>
                                      <a:rPr lang="fr-FR" i="1">
                                        <a:latin typeface="Cambria Math" panose="02040503050406030204" pitchFamily="18" charset="0"/>
                                      </a:rPr>
                                    </m:ctrlPr>
                                  </m:sSupPr>
                                  <m:e>
                                    <m:r>
                                      <a:rPr lang="fr-FR" i="1">
                                        <a:latin typeface="Cambria Math" panose="02040503050406030204" pitchFamily="18" charset="0"/>
                                      </a:rPr>
                                      <m:t>𝑅</m:t>
                                    </m:r>
                                  </m:e>
                                  <m:sup>
                                    <m:r>
                                      <a:rPr lang="fr-FR" i="1">
                                        <a:latin typeface="Cambria Math" panose="02040503050406030204" pitchFamily="18" charset="0"/>
                                      </a:rPr>
                                      <m:t>𝑚</m:t>
                                    </m:r>
                                  </m:sup>
                                </m:sSup>
                                <m:r>
                                  <a:rPr lang="fr-FR" i="1">
                                    <a:latin typeface="Cambria Math" panose="02040503050406030204" pitchFamily="18" charset="0"/>
                                  </a:rPr>
                                  <m:t>𝑒</m:t>
                                </m:r>
                              </m:e>
                              <m:sup>
                                <m:r>
                                  <a:rPr lang="fr-FR" i="1">
                                    <a:latin typeface="Cambria Math" panose="02040503050406030204" pitchFamily="18" charset="0"/>
                                  </a:rPr>
                                  <m:t>𝑖𝑚</m:t>
                                </m:r>
                                <m:r>
                                  <a:rPr lang="fr-FR" i="1">
                                    <a:latin typeface="Cambria Math" panose="02040503050406030204" pitchFamily="18" charset="0"/>
                                  </a:rPr>
                                  <m:t>𝜑</m:t>
                                </m:r>
                              </m:sup>
                            </m:sSup>
                            <m:r>
                              <a:rPr lang="fr-FR" i="0">
                                <a:latin typeface="Cambria Math" panose="02040503050406030204" pitchFamily="18" charset="0"/>
                              </a:rPr>
                              <m:t>+…</m:t>
                            </m:r>
                          </m:e>
                        </m:d>
                        <m:sSup>
                          <m:sSupPr>
                            <m:ctrlPr>
                              <a:rPr lang="fr-FR" i="1">
                                <a:latin typeface="Cambria Math" panose="02040503050406030204" pitchFamily="18" charset="0"/>
                              </a:rPr>
                            </m:ctrlPr>
                          </m:sSupPr>
                          <m:e>
                            <m:r>
                              <a:rPr lang="fr-FR" i="1">
                                <a:latin typeface="Cambria Math" panose="02040503050406030204" pitchFamily="18" charset="0"/>
                              </a:rPr>
                              <m:t>𝑒</m:t>
                            </m:r>
                          </m:e>
                          <m:sup>
                            <m:r>
                              <a:rPr lang="fr-FR" i="1">
                                <a:latin typeface="Cambria Math" panose="02040503050406030204" pitchFamily="18" charset="0"/>
                              </a:rPr>
                              <m:t>𝑖</m:t>
                            </m:r>
                            <m:f>
                              <m:fPr>
                                <m:type m:val="skw"/>
                                <m:ctrlPr>
                                  <a:rPr lang="fr-FR" i="1">
                                    <a:latin typeface="Cambria Math" panose="02040503050406030204" pitchFamily="18" charset="0"/>
                                  </a:rPr>
                                </m:ctrlPr>
                              </m:fPr>
                              <m:num>
                                <m:r>
                                  <a:rPr lang="fr-FR" i="1">
                                    <a:latin typeface="Cambria Math" panose="02040503050406030204" pitchFamily="18" charset="0"/>
                                  </a:rPr>
                                  <m:t>𝜑</m:t>
                                </m:r>
                              </m:num>
                              <m:den>
                                <m:r>
                                  <a:rPr lang="fr-FR" i="0">
                                    <a:latin typeface="Cambria Math" panose="02040503050406030204" pitchFamily="18" charset="0"/>
                                  </a:rPr>
                                  <m:t>2</m:t>
                                </m:r>
                              </m:den>
                            </m:f>
                          </m:sup>
                        </m:sSup>
                      </m:oMath>
                    </m:oMathPara>
                  </a14:m>
                  <a:endParaRPr lang="fr-FR" dirty="0"/>
                </a:p>
              </p:txBody>
            </p:sp>
          </mc:Choice>
          <mc:Fallback xmlns="">
            <p:sp>
              <p:nvSpPr>
                <p:cNvPr id="5" name="Rectangle 4"/>
                <p:cNvSpPr>
                  <a:spLocks noRot="1" noChangeAspect="1" noMove="1" noResize="1" noEditPoints="1" noAdjustHandles="1" noChangeArrowheads="1" noChangeShapeType="1" noTextEdit="1"/>
                </p:cNvSpPr>
                <p:nvPr/>
              </p:nvSpPr>
              <p:spPr>
                <a:xfrm>
                  <a:off x="1336163" y="2587092"/>
                  <a:ext cx="6781800" cy="764568"/>
                </a:xfrm>
                <a:prstGeom prst="rect">
                  <a:avLst/>
                </a:prstGeom>
                <a:blipFill>
                  <a:blip r:embed="rId9"/>
                  <a:stretch>
                    <a:fillRect/>
                  </a:stretch>
                </a:blipFill>
              </p:spPr>
              <p:txBody>
                <a:bodyPr/>
                <a:lstStyle/>
                <a:p>
                  <a:r>
                    <a:rPr lang="fr-FR">
                      <a:noFill/>
                    </a:rPr>
                    <a:t> </a:t>
                  </a:r>
                </a:p>
              </p:txBody>
            </p:sp>
          </mc:Fallback>
        </mc:AlternateContent>
      </p:grpSp>
      <p:grpSp>
        <p:nvGrpSpPr>
          <p:cNvPr id="8" name="Groupe 7"/>
          <p:cNvGrpSpPr/>
          <p:nvPr/>
        </p:nvGrpSpPr>
        <p:grpSpPr>
          <a:xfrm>
            <a:off x="4388510" y="3631747"/>
            <a:ext cx="3844837" cy="802257"/>
            <a:chOff x="2864509" y="3631746"/>
            <a:chExt cx="3844837" cy="802257"/>
          </a:xfrm>
        </p:grpSpPr>
        <p:grpSp>
          <p:nvGrpSpPr>
            <p:cNvPr id="85" name="Groupe 84"/>
            <p:cNvGrpSpPr/>
            <p:nvPr/>
          </p:nvGrpSpPr>
          <p:grpSpPr>
            <a:xfrm>
              <a:off x="2864509" y="3631746"/>
              <a:ext cx="3844836" cy="802257"/>
              <a:chOff x="2864510" y="4166558"/>
              <a:chExt cx="2556983" cy="802257"/>
            </a:xfrm>
          </p:grpSpPr>
          <p:sp>
            <p:nvSpPr>
              <p:cNvPr id="84" name="Rectangle 83"/>
              <p:cNvSpPr/>
              <p:nvPr/>
            </p:nvSpPr>
            <p:spPr>
              <a:xfrm>
                <a:off x="3426371" y="4166558"/>
                <a:ext cx="1995122" cy="80225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83" name="Flèche à angle droit 82"/>
              <p:cNvSpPr/>
              <p:nvPr/>
            </p:nvSpPr>
            <p:spPr>
              <a:xfrm rot="5400000">
                <a:off x="2855884" y="4206824"/>
                <a:ext cx="491705" cy="474453"/>
              </a:xfrm>
              <a:prstGeom prst="bentUp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grpSp>
        <mc:AlternateContent xmlns:mc="http://schemas.openxmlformats.org/markup-compatibility/2006" xmlns:a14="http://schemas.microsoft.com/office/drawing/2010/main">
          <mc:Choice Requires="a14">
            <p:sp>
              <p:nvSpPr>
                <p:cNvPr id="7" name="Rectangle 6"/>
                <p:cNvSpPr/>
                <p:nvPr/>
              </p:nvSpPr>
              <p:spPr>
                <a:xfrm>
                  <a:off x="3709358" y="3673118"/>
                  <a:ext cx="2999988" cy="614848"/>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
                          <m:sSubPr>
                            <m:ctrlPr>
                              <a:rPr lang="fr-FR" i="1">
                                <a:latin typeface="Cambria Math" panose="02040503050406030204" pitchFamily="18" charset="0"/>
                              </a:rPr>
                            </m:ctrlPr>
                          </m:sSubPr>
                          <m:e>
                            <m:r>
                              <a:rPr lang="fr-FR" i="1">
                                <a:latin typeface="Cambria Math" panose="02040503050406030204" pitchFamily="18" charset="0"/>
                              </a:rPr>
                              <m:t>𝜓</m:t>
                            </m:r>
                          </m:e>
                          <m:sub>
                            <m:r>
                              <a:rPr lang="fr-FR" i="1">
                                <a:latin typeface="Cambria Math" panose="02040503050406030204" pitchFamily="18" charset="0"/>
                              </a:rPr>
                              <m:t>𝑡</m:t>
                            </m:r>
                          </m:sub>
                        </m:sSub>
                        <m:d>
                          <m:dPr>
                            <m:ctrlPr>
                              <a:rPr lang="fr-FR" i="1">
                                <a:latin typeface="Cambria Math" panose="02040503050406030204" pitchFamily="18" charset="0"/>
                              </a:rPr>
                            </m:ctrlPr>
                          </m:dPr>
                          <m:e>
                            <m:r>
                              <a:rPr lang="fr-FR" i="1">
                                <a:latin typeface="Cambria Math" panose="02040503050406030204" pitchFamily="18" charset="0"/>
                              </a:rPr>
                              <m:t>𝑃</m:t>
                            </m:r>
                          </m:e>
                        </m:d>
                        <m:r>
                          <a:rPr lang="fr-FR" i="0">
                            <a:latin typeface="Cambria Math" panose="02040503050406030204" pitchFamily="18" charset="0"/>
                          </a:rPr>
                          <m:t>=</m:t>
                        </m:r>
                        <m:r>
                          <a:rPr lang="fr-FR" i="1">
                            <a:latin typeface="Cambria Math" panose="02040503050406030204" pitchFamily="18" charset="0"/>
                          </a:rPr>
                          <m:t>𝑇</m:t>
                        </m:r>
                        <m:sSub>
                          <m:sSubPr>
                            <m:ctrlPr>
                              <a:rPr lang="fr-FR" i="1">
                                <a:latin typeface="Cambria Math" panose="02040503050406030204" pitchFamily="18" charset="0"/>
                              </a:rPr>
                            </m:ctrlPr>
                          </m:sSubPr>
                          <m:e>
                            <m:r>
                              <a:rPr lang="fr-FR" i="1">
                                <a:latin typeface="Cambria Math" panose="02040503050406030204" pitchFamily="18" charset="0"/>
                              </a:rPr>
                              <m:t>𝜓</m:t>
                            </m:r>
                          </m:e>
                          <m:sub>
                            <m:r>
                              <a:rPr lang="fr-FR" i="0">
                                <a:latin typeface="Cambria Math" panose="02040503050406030204" pitchFamily="18" charset="0"/>
                              </a:rPr>
                              <m:t>0</m:t>
                            </m:r>
                          </m:sub>
                        </m:sSub>
                        <m:f>
                          <m:fPr>
                            <m:ctrlPr>
                              <a:rPr lang="fr-FR" i="1">
                                <a:latin typeface="Cambria Math" panose="02040503050406030204" pitchFamily="18" charset="0"/>
                              </a:rPr>
                            </m:ctrlPr>
                          </m:fPr>
                          <m:num>
                            <m:r>
                              <a:rPr lang="fr-FR" i="0">
                                <a:latin typeface="Cambria Math" panose="02040503050406030204" pitchFamily="18" charset="0"/>
                              </a:rPr>
                              <m:t>1</m:t>
                            </m:r>
                          </m:num>
                          <m:den>
                            <m:r>
                              <a:rPr lang="fr-FR" i="0">
                                <a:latin typeface="Cambria Math" panose="02040503050406030204" pitchFamily="18" charset="0"/>
                              </a:rPr>
                              <m:t>1−</m:t>
                            </m:r>
                            <m:sSup>
                              <m:sSupPr>
                                <m:ctrlPr>
                                  <a:rPr lang="fr-FR" i="1">
                                    <a:latin typeface="Cambria Math" panose="02040503050406030204" pitchFamily="18" charset="0"/>
                                  </a:rPr>
                                </m:ctrlPr>
                              </m:sSupPr>
                              <m:e>
                                <m:r>
                                  <a:rPr lang="fr-FR" i="1">
                                    <a:latin typeface="Cambria Math" panose="02040503050406030204" pitchFamily="18" charset="0"/>
                                  </a:rPr>
                                  <m:t>𝑅𝑒</m:t>
                                </m:r>
                              </m:e>
                              <m:sup>
                                <m:r>
                                  <a:rPr lang="fr-FR" i="1">
                                    <a:latin typeface="Cambria Math" panose="02040503050406030204" pitchFamily="18" charset="0"/>
                                  </a:rPr>
                                  <m:t>𝑖</m:t>
                                </m:r>
                                <m:r>
                                  <a:rPr lang="fr-FR" i="1">
                                    <a:latin typeface="Cambria Math" panose="02040503050406030204" pitchFamily="18" charset="0"/>
                                  </a:rPr>
                                  <m:t>𝜑</m:t>
                                </m:r>
                              </m:sup>
                            </m:sSup>
                          </m:den>
                        </m:f>
                        <m:sSup>
                          <m:sSupPr>
                            <m:ctrlPr>
                              <a:rPr lang="fr-FR" i="1">
                                <a:latin typeface="Cambria Math" panose="02040503050406030204" pitchFamily="18" charset="0"/>
                              </a:rPr>
                            </m:ctrlPr>
                          </m:sSupPr>
                          <m:e>
                            <m:r>
                              <a:rPr lang="fr-FR" i="1">
                                <a:latin typeface="Cambria Math" panose="02040503050406030204" pitchFamily="18" charset="0"/>
                              </a:rPr>
                              <m:t>𝑒</m:t>
                            </m:r>
                          </m:e>
                          <m:sup>
                            <m:r>
                              <a:rPr lang="fr-FR" i="1">
                                <a:latin typeface="Cambria Math" panose="02040503050406030204" pitchFamily="18" charset="0"/>
                              </a:rPr>
                              <m:t>𝑖</m:t>
                            </m:r>
                            <m:f>
                              <m:fPr>
                                <m:type m:val="skw"/>
                                <m:ctrlPr>
                                  <a:rPr lang="fr-FR" i="1">
                                    <a:latin typeface="Cambria Math" panose="02040503050406030204" pitchFamily="18" charset="0"/>
                                  </a:rPr>
                                </m:ctrlPr>
                              </m:fPr>
                              <m:num>
                                <m:r>
                                  <a:rPr lang="fr-FR" i="1">
                                    <a:latin typeface="Cambria Math" panose="02040503050406030204" pitchFamily="18" charset="0"/>
                                  </a:rPr>
                                  <m:t>𝜑</m:t>
                                </m:r>
                              </m:num>
                              <m:den>
                                <m:r>
                                  <a:rPr lang="fr-FR" i="0">
                                    <a:latin typeface="Cambria Math" panose="02040503050406030204" pitchFamily="18" charset="0"/>
                                  </a:rPr>
                                  <m:t>2</m:t>
                                </m:r>
                              </m:den>
                            </m:f>
                          </m:sup>
                        </m:sSup>
                      </m:oMath>
                    </m:oMathPara>
                  </a14:m>
                  <a:endParaRPr lang="fr-FR" dirty="0"/>
                </a:p>
              </p:txBody>
            </p:sp>
          </mc:Choice>
          <mc:Fallback xmlns="">
            <p:sp>
              <p:nvSpPr>
                <p:cNvPr id="7" name="Rectangle 6"/>
                <p:cNvSpPr>
                  <a:spLocks noRot="1" noChangeAspect="1" noMove="1" noResize="1" noEditPoints="1" noAdjustHandles="1" noChangeArrowheads="1" noChangeShapeType="1" noTextEdit="1"/>
                </p:cNvSpPr>
                <p:nvPr/>
              </p:nvSpPr>
              <p:spPr>
                <a:xfrm>
                  <a:off x="3709358" y="3673118"/>
                  <a:ext cx="2999988" cy="614848"/>
                </a:xfrm>
                <a:prstGeom prst="rect">
                  <a:avLst/>
                </a:prstGeom>
                <a:blipFill>
                  <a:blip r:embed="rId10"/>
                  <a:stretch>
                    <a:fillRect/>
                  </a:stretch>
                </a:blipFill>
              </p:spPr>
              <p:txBody>
                <a:bodyPr/>
                <a:lstStyle/>
                <a:p>
                  <a:r>
                    <a:rPr lang="fr-FR">
                      <a:noFill/>
                    </a:rPr>
                    <a:t> </a:t>
                  </a:r>
                </a:p>
              </p:txBody>
            </p:sp>
          </mc:Fallback>
        </mc:AlternateContent>
      </p:grpSp>
      <p:grpSp>
        <p:nvGrpSpPr>
          <p:cNvPr id="10" name="Groupe 9"/>
          <p:cNvGrpSpPr/>
          <p:nvPr/>
        </p:nvGrpSpPr>
        <p:grpSpPr>
          <a:xfrm>
            <a:off x="1743075" y="4546922"/>
            <a:ext cx="7199680" cy="1655470"/>
            <a:chOff x="219075" y="4546922"/>
            <a:chExt cx="7199680" cy="1655470"/>
          </a:xfrm>
        </p:grpSpPr>
        <p:grpSp>
          <p:nvGrpSpPr>
            <p:cNvPr id="88" name="Groupe 87"/>
            <p:cNvGrpSpPr/>
            <p:nvPr/>
          </p:nvGrpSpPr>
          <p:grpSpPr>
            <a:xfrm>
              <a:off x="219075" y="4546922"/>
              <a:ext cx="7199680" cy="1655470"/>
              <a:chOff x="219075" y="4546922"/>
              <a:chExt cx="7199680" cy="1655470"/>
            </a:xfrm>
          </p:grpSpPr>
          <p:sp>
            <p:nvSpPr>
              <p:cNvPr id="223251" name="Rectangle 19"/>
              <p:cNvSpPr>
                <a:spLocks noChangeArrowheads="1"/>
              </p:cNvSpPr>
              <p:nvPr/>
            </p:nvSpPr>
            <p:spPr bwMode="auto">
              <a:xfrm>
                <a:off x="219075" y="4546922"/>
                <a:ext cx="3571336" cy="369332"/>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algn="just"/>
                <a:r>
                  <a:rPr lang="fr-FR" b="1" i="1" dirty="0" smtClean="0">
                    <a:latin typeface="Arial Narrow" pitchFamily="34" charset="0"/>
                  </a:rPr>
                  <a:t>Intensité de l’onde transmise :</a:t>
                </a:r>
              </a:p>
            </p:txBody>
          </p:sp>
          <p:sp>
            <p:nvSpPr>
              <p:cNvPr id="86" name="Rectangle 85"/>
              <p:cNvSpPr/>
              <p:nvPr/>
            </p:nvSpPr>
            <p:spPr>
              <a:xfrm>
                <a:off x="1664936" y="4839419"/>
                <a:ext cx="5753819" cy="1362973"/>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grpSp>
        <mc:AlternateContent xmlns:mc="http://schemas.openxmlformats.org/markup-compatibility/2006" xmlns:a14="http://schemas.microsoft.com/office/drawing/2010/main">
          <mc:Choice Requires="a14">
            <p:sp>
              <p:nvSpPr>
                <p:cNvPr id="9" name="Rectangle 8"/>
                <p:cNvSpPr/>
                <p:nvPr/>
              </p:nvSpPr>
              <p:spPr>
                <a:xfrm>
                  <a:off x="1547813" y="5072540"/>
                  <a:ext cx="5670255" cy="994631"/>
                </a:xfrm>
                <a:prstGeom prst="rect">
                  <a:avLst/>
                </a:prstGeom>
              </p:spPr>
              <p:txBody>
                <a:bodyPr wrap="square">
                  <a:spAutoFit/>
                </a:bodyPr>
                <a:lstStyle/>
                <a:p>
                  <a:pPr marL="455295" indent="342900">
                    <a:spcAft>
                      <a:spcPts val="0"/>
                    </a:spcAft>
                  </a:pPr>
                  <a14:m>
                    <m:oMath xmlns:m="http://schemas.openxmlformats.org/officeDocument/2006/math">
                      <m:sSub>
                        <m:sSubPr>
                          <m:ctrlPr>
                            <a:rPr lang="fr-FR" i="1">
                              <a:latin typeface="Cambria Math" panose="02040503050406030204" pitchFamily="18" charset="0"/>
                              <a:ea typeface="Times New Roman" panose="02020603050405020304" pitchFamily="18" charset="0"/>
                              <a:cs typeface="Times New Roman" panose="02020603050405020304" pitchFamily="18" charset="0"/>
                            </a:rPr>
                          </m:ctrlPr>
                        </m:sSubPr>
                        <m:e>
                          <m:r>
                            <a:rPr lang="fr-FR" i="1">
                              <a:latin typeface="Cambria Math" panose="02040503050406030204" pitchFamily="18" charset="0"/>
                              <a:ea typeface="Times New Roman" panose="02020603050405020304" pitchFamily="18" charset="0"/>
                              <a:cs typeface="Times New Roman" panose="02020603050405020304" pitchFamily="18" charset="0"/>
                            </a:rPr>
                            <m:t>𝐼</m:t>
                          </m:r>
                        </m:e>
                        <m:sub>
                          <m:r>
                            <a:rPr lang="fr-FR" i="1">
                              <a:latin typeface="Cambria Math" panose="02040503050406030204" pitchFamily="18" charset="0"/>
                              <a:ea typeface="Times New Roman" panose="02020603050405020304" pitchFamily="18" charset="0"/>
                              <a:cs typeface="Times New Roman" panose="02020603050405020304" pitchFamily="18" charset="0"/>
                            </a:rPr>
                            <m:t>𝑡</m:t>
                          </m:r>
                        </m:sub>
                      </m:sSub>
                      <m:d>
                        <m:dPr>
                          <m:ctrlPr>
                            <a:rPr lang="fr-FR" i="1">
                              <a:latin typeface="Cambria Math" panose="02040503050406030204" pitchFamily="18" charset="0"/>
                              <a:ea typeface="Times New Roman" panose="02020603050405020304" pitchFamily="18" charset="0"/>
                              <a:cs typeface="Times New Roman" panose="02020603050405020304" pitchFamily="18" charset="0"/>
                            </a:rPr>
                          </m:ctrlPr>
                        </m:dPr>
                        <m:e>
                          <m:r>
                            <a:rPr lang="fr-FR" i="1">
                              <a:latin typeface="Cambria Math" panose="02040503050406030204" pitchFamily="18" charset="0"/>
                              <a:ea typeface="Times New Roman" panose="02020603050405020304" pitchFamily="18" charset="0"/>
                              <a:cs typeface="Times New Roman" panose="02020603050405020304" pitchFamily="18" charset="0"/>
                            </a:rPr>
                            <m:t>𝑃</m:t>
                          </m:r>
                        </m:e>
                      </m:d>
                      <m:r>
                        <a:rPr lang="fr-FR" i="1">
                          <a:latin typeface="Cambria Math" panose="02040503050406030204" pitchFamily="18" charset="0"/>
                          <a:ea typeface="Times New Roman" panose="02020603050405020304" pitchFamily="18" charset="0"/>
                          <a:cs typeface="Times New Roman" panose="02020603050405020304" pitchFamily="18" charset="0"/>
                        </a:rPr>
                        <m:t>∝</m:t>
                      </m:r>
                      <m:sSup>
                        <m:sSupPr>
                          <m:ctrlPr>
                            <a:rPr lang="fr-FR" i="1">
                              <a:latin typeface="Cambria Math" panose="02040503050406030204" pitchFamily="18" charset="0"/>
                              <a:ea typeface="Times New Roman" panose="02020603050405020304" pitchFamily="18" charset="0"/>
                              <a:cs typeface="Times New Roman" panose="02020603050405020304" pitchFamily="18" charset="0"/>
                            </a:rPr>
                          </m:ctrlPr>
                        </m:sSupPr>
                        <m:e>
                          <m:d>
                            <m:dPr>
                              <m:begChr m:val="|"/>
                              <m:endChr m:val="|"/>
                              <m:ctrlPr>
                                <a:rPr lang="fr-FR" i="1">
                                  <a:latin typeface="Cambria Math" panose="02040503050406030204" pitchFamily="18" charset="0"/>
                                  <a:ea typeface="Times New Roman" panose="02020603050405020304" pitchFamily="18" charset="0"/>
                                  <a:cs typeface="Times New Roman" panose="02020603050405020304" pitchFamily="18" charset="0"/>
                                </a:rPr>
                              </m:ctrlPr>
                            </m:dPr>
                            <m:e>
                              <m:sSub>
                                <m:sSubPr>
                                  <m:ctrlPr>
                                    <a:rPr lang="fr-FR" i="1">
                                      <a:latin typeface="Cambria Math" panose="02040503050406030204" pitchFamily="18" charset="0"/>
                                      <a:ea typeface="Times New Roman" panose="02020603050405020304" pitchFamily="18" charset="0"/>
                                      <a:cs typeface="Times New Roman" panose="02020603050405020304" pitchFamily="18" charset="0"/>
                                    </a:rPr>
                                  </m:ctrlPr>
                                </m:sSubPr>
                                <m:e>
                                  <m:r>
                                    <a:rPr lang="fr-FR" i="1">
                                      <a:latin typeface="Cambria Math" panose="02040503050406030204" pitchFamily="18" charset="0"/>
                                      <a:ea typeface="Times New Roman" panose="02020603050405020304" pitchFamily="18" charset="0"/>
                                      <a:cs typeface="Times New Roman" panose="02020603050405020304" pitchFamily="18" charset="0"/>
                                    </a:rPr>
                                    <m:t>𝜓</m:t>
                                  </m:r>
                                </m:e>
                                <m:sub>
                                  <m:r>
                                    <a:rPr lang="fr-FR" i="1">
                                      <a:latin typeface="Cambria Math" panose="02040503050406030204" pitchFamily="18" charset="0"/>
                                      <a:ea typeface="Times New Roman" panose="02020603050405020304" pitchFamily="18" charset="0"/>
                                      <a:cs typeface="Times New Roman" panose="02020603050405020304" pitchFamily="18" charset="0"/>
                                    </a:rPr>
                                    <m:t>𝑡</m:t>
                                  </m:r>
                                </m:sub>
                              </m:sSub>
                              <m:d>
                                <m:dPr>
                                  <m:ctrlPr>
                                    <a:rPr lang="fr-FR" i="1">
                                      <a:latin typeface="Cambria Math" panose="02040503050406030204" pitchFamily="18" charset="0"/>
                                      <a:ea typeface="Times New Roman" panose="02020603050405020304" pitchFamily="18" charset="0"/>
                                      <a:cs typeface="Times New Roman" panose="02020603050405020304" pitchFamily="18" charset="0"/>
                                    </a:rPr>
                                  </m:ctrlPr>
                                </m:dPr>
                                <m:e>
                                  <m:r>
                                    <a:rPr lang="fr-FR" i="1">
                                      <a:latin typeface="Cambria Math" panose="02040503050406030204" pitchFamily="18" charset="0"/>
                                      <a:ea typeface="Times New Roman" panose="02020603050405020304" pitchFamily="18" charset="0"/>
                                      <a:cs typeface="Times New Roman" panose="02020603050405020304" pitchFamily="18" charset="0"/>
                                    </a:rPr>
                                    <m:t>𝑃</m:t>
                                  </m:r>
                                </m:e>
                              </m:d>
                            </m:e>
                          </m:d>
                        </m:e>
                        <m:sup>
                          <m:r>
                            <a:rPr lang="fr-FR" i="1">
                              <a:latin typeface="Cambria Math" panose="02040503050406030204" pitchFamily="18" charset="0"/>
                              <a:ea typeface="Times New Roman" panose="02020603050405020304" pitchFamily="18" charset="0"/>
                              <a:cs typeface="Times New Roman" panose="02020603050405020304" pitchFamily="18" charset="0"/>
                            </a:rPr>
                            <m:t>2</m:t>
                          </m:r>
                        </m:sup>
                      </m:sSup>
                      <m:r>
                        <a:rPr lang="fr-FR" i="1">
                          <a:latin typeface="Cambria Math" panose="02040503050406030204" pitchFamily="18" charset="0"/>
                          <a:ea typeface="Times New Roman" panose="02020603050405020304" pitchFamily="18" charset="0"/>
                          <a:cs typeface="Times New Roman" panose="02020603050405020304" pitchFamily="18" charset="0"/>
                        </a:rPr>
                        <m:t>=</m:t>
                      </m:r>
                      <m:f>
                        <m:fPr>
                          <m:ctrlPr>
                            <a:rPr lang="fr-FR" i="1">
                              <a:latin typeface="Cambria Math" panose="02040503050406030204" pitchFamily="18" charset="0"/>
                              <a:ea typeface="Times New Roman" panose="02020603050405020304" pitchFamily="18" charset="0"/>
                              <a:cs typeface="Times New Roman" panose="02020603050405020304" pitchFamily="18" charset="0"/>
                            </a:rPr>
                          </m:ctrlPr>
                        </m:fPr>
                        <m:num>
                          <m:sSub>
                            <m:sSubPr>
                              <m:ctrlPr>
                                <a:rPr lang="fr-FR" i="1">
                                  <a:latin typeface="Cambria Math" panose="02040503050406030204" pitchFamily="18" charset="0"/>
                                  <a:ea typeface="Times New Roman" panose="02020603050405020304" pitchFamily="18" charset="0"/>
                                  <a:cs typeface="Times New Roman" panose="02020603050405020304" pitchFamily="18" charset="0"/>
                                </a:rPr>
                              </m:ctrlPr>
                            </m:sSubPr>
                            <m:e>
                              <m:r>
                                <a:rPr lang="fr-FR" i="1">
                                  <a:latin typeface="Cambria Math" panose="02040503050406030204" pitchFamily="18" charset="0"/>
                                  <a:ea typeface="Times New Roman" panose="02020603050405020304" pitchFamily="18" charset="0"/>
                                  <a:cs typeface="Times New Roman" panose="02020603050405020304" pitchFamily="18" charset="0"/>
                                </a:rPr>
                                <m:t>𝐼</m:t>
                              </m:r>
                            </m:e>
                            <m:sub>
                              <m:r>
                                <a:rPr lang="fr-FR" i="1">
                                  <a:latin typeface="Cambria Math" panose="02040503050406030204" pitchFamily="18" charset="0"/>
                                  <a:ea typeface="Times New Roman" panose="02020603050405020304" pitchFamily="18" charset="0"/>
                                  <a:cs typeface="Times New Roman" panose="02020603050405020304" pitchFamily="18" charset="0"/>
                                </a:rPr>
                                <m:t>𝑚𝑎𝑥</m:t>
                              </m:r>
                            </m:sub>
                          </m:sSub>
                        </m:num>
                        <m:den>
                          <m:r>
                            <a:rPr lang="fr-FR" i="1">
                              <a:latin typeface="Cambria Math" panose="02040503050406030204" pitchFamily="18" charset="0"/>
                              <a:ea typeface="Times New Roman" panose="02020603050405020304" pitchFamily="18" charset="0"/>
                              <a:cs typeface="Times New Roman" panose="02020603050405020304" pitchFamily="18" charset="0"/>
                            </a:rPr>
                            <m:t>1+</m:t>
                          </m:r>
                          <m:r>
                            <a:rPr lang="fr-FR" i="1">
                              <a:latin typeface="Cambria Math" panose="02040503050406030204" pitchFamily="18" charset="0"/>
                              <a:ea typeface="Times New Roman" panose="02020603050405020304" pitchFamily="18" charset="0"/>
                              <a:cs typeface="Times New Roman" panose="02020603050405020304" pitchFamily="18" charset="0"/>
                            </a:rPr>
                            <m:t>𝑀</m:t>
                          </m:r>
                          <m:func>
                            <m:funcPr>
                              <m:ctrlPr>
                                <a:rPr lang="fr-FR" i="1">
                                  <a:latin typeface="Cambria Math" panose="02040503050406030204" pitchFamily="18" charset="0"/>
                                  <a:ea typeface="Times New Roman" panose="02020603050405020304" pitchFamily="18" charset="0"/>
                                  <a:cs typeface="Times New Roman" panose="02020603050405020304" pitchFamily="18" charset="0"/>
                                </a:rPr>
                              </m:ctrlPr>
                            </m:funcPr>
                            <m:fName>
                              <m:sSup>
                                <m:sSupPr>
                                  <m:ctrlPr>
                                    <a:rPr lang="fr-FR" i="1">
                                      <a:latin typeface="Cambria Math" panose="02040503050406030204" pitchFamily="18" charset="0"/>
                                      <a:ea typeface="Times New Roman" panose="02020603050405020304" pitchFamily="18" charset="0"/>
                                      <a:cs typeface="Times New Roman" panose="02020603050405020304" pitchFamily="18" charset="0"/>
                                    </a:rPr>
                                  </m:ctrlPr>
                                </m:sSupPr>
                                <m:e>
                                  <m:r>
                                    <m:rPr>
                                      <m:sty m:val="p"/>
                                    </m:rPr>
                                    <a:rPr lang="fr-FR">
                                      <a:latin typeface="Cambria Math" panose="02040503050406030204" pitchFamily="18" charset="0"/>
                                      <a:ea typeface="Times New Roman" panose="02020603050405020304" pitchFamily="18" charset="0"/>
                                      <a:cs typeface="Times New Roman" panose="02020603050405020304" pitchFamily="18" charset="0"/>
                                    </a:rPr>
                                    <m:t>sin</m:t>
                                  </m:r>
                                </m:e>
                                <m:sup>
                                  <m:r>
                                    <a:rPr lang="fr-FR" i="1">
                                      <a:latin typeface="Cambria Math" panose="02040503050406030204" pitchFamily="18" charset="0"/>
                                      <a:ea typeface="Times New Roman" panose="02020603050405020304" pitchFamily="18" charset="0"/>
                                      <a:cs typeface="Times New Roman" panose="02020603050405020304" pitchFamily="18" charset="0"/>
                                    </a:rPr>
                                    <m:t>2</m:t>
                                  </m:r>
                                </m:sup>
                              </m:sSup>
                            </m:fName>
                            <m:e>
                              <m:f>
                                <m:fPr>
                                  <m:type m:val="skw"/>
                                  <m:ctrlPr>
                                    <a:rPr lang="fr-FR" i="1">
                                      <a:latin typeface="Cambria Math" panose="02040503050406030204" pitchFamily="18" charset="0"/>
                                      <a:ea typeface="Times New Roman" panose="02020603050405020304" pitchFamily="18" charset="0"/>
                                      <a:cs typeface="Times New Roman" panose="02020603050405020304" pitchFamily="18" charset="0"/>
                                    </a:rPr>
                                  </m:ctrlPr>
                                </m:fPr>
                                <m:num>
                                  <m:r>
                                    <a:rPr lang="fr-FR" i="1">
                                      <a:latin typeface="Cambria Math" panose="02040503050406030204" pitchFamily="18" charset="0"/>
                                      <a:ea typeface="Times New Roman" panose="02020603050405020304" pitchFamily="18" charset="0"/>
                                      <a:cs typeface="Times New Roman" panose="02020603050405020304" pitchFamily="18" charset="0"/>
                                    </a:rPr>
                                    <m:t>𝜑</m:t>
                                  </m:r>
                                </m:num>
                                <m:den>
                                  <m:r>
                                    <a:rPr lang="fr-FR" i="1">
                                      <a:latin typeface="Cambria Math" panose="02040503050406030204" pitchFamily="18" charset="0"/>
                                      <a:ea typeface="Times New Roman" panose="02020603050405020304" pitchFamily="18" charset="0"/>
                                      <a:cs typeface="Times New Roman" panose="02020603050405020304" pitchFamily="18" charset="0"/>
                                    </a:rPr>
                                    <m:t>2</m:t>
                                  </m:r>
                                </m:den>
                              </m:f>
                            </m:e>
                          </m:func>
                        </m:den>
                      </m:f>
                      <m:r>
                        <a:rPr lang="fr-FR" i="1">
                          <a:latin typeface="Cambria Math" panose="02040503050406030204" pitchFamily="18" charset="0"/>
                          <a:ea typeface="Times New Roman" panose="02020603050405020304" pitchFamily="18" charset="0"/>
                          <a:cs typeface="Times New Roman" panose="02020603050405020304" pitchFamily="18" charset="0"/>
                        </a:rPr>
                        <m:t> </m:t>
                      </m:r>
                    </m:oMath>
                  </a14:m>
                  <a:r>
                    <a:rPr lang="fr-FR" dirty="0">
                      <a:latin typeface="Arial Narrow" panose="020B0606020202030204" pitchFamily="34" charset="0"/>
                      <a:ea typeface="Times New Roman" panose="02020603050405020304" pitchFamily="18" charset="0"/>
                      <a:cs typeface="Times New Roman" panose="02020603050405020304" pitchFamily="18" charset="0"/>
                    </a:rPr>
                    <a:t>   </a:t>
                  </a:r>
                </a:p>
                <a:p>
                  <a:r>
                    <a:rPr lang="fr-FR" dirty="0">
                      <a:latin typeface="Arial Narrow" panose="020B0606020202030204" pitchFamily="34" charset="0"/>
                      <a:ea typeface="Times New Roman" panose="02020603050405020304" pitchFamily="18" charset="0"/>
                      <a:cs typeface="Times New Roman" panose="02020603050405020304" pitchFamily="18" charset="0"/>
                    </a:rPr>
                    <a:t>            avec   </a:t>
                  </a:r>
                  <a14:m>
                    <m:oMath xmlns:m="http://schemas.openxmlformats.org/officeDocument/2006/math">
                      <m:r>
                        <a:rPr lang="fr-FR" i="1">
                          <a:latin typeface="Cambria Math" panose="02040503050406030204" pitchFamily="18" charset="0"/>
                          <a:ea typeface="Times New Roman" panose="02020603050405020304" pitchFamily="18" charset="0"/>
                          <a:cs typeface="Times New Roman" panose="02020603050405020304" pitchFamily="18" charset="0"/>
                        </a:rPr>
                        <m:t>𝑀</m:t>
                      </m:r>
                      <m:r>
                        <a:rPr lang="fr-FR" i="1">
                          <a:latin typeface="Cambria Math" panose="02040503050406030204" pitchFamily="18" charset="0"/>
                          <a:ea typeface="Times New Roman" panose="02020603050405020304" pitchFamily="18" charset="0"/>
                          <a:cs typeface="Times New Roman" panose="02020603050405020304" pitchFamily="18" charset="0"/>
                        </a:rPr>
                        <m:t>=</m:t>
                      </m:r>
                      <m:f>
                        <m:fPr>
                          <m:ctrlPr>
                            <a:rPr lang="fr-FR" i="1">
                              <a:effectLst/>
                              <a:latin typeface="Cambria Math" panose="02040503050406030204" pitchFamily="18" charset="0"/>
                            </a:rPr>
                          </m:ctrlPr>
                        </m:fPr>
                        <m:num>
                          <m:r>
                            <a:rPr lang="fr-FR" i="1">
                              <a:latin typeface="Cambria Math" panose="02040503050406030204" pitchFamily="18" charset="0"/>
                              <a:ea typeface="Times New Roman" panose="02020603050405020304" pitchFamily="18" charset="0"/>
                              <a:cs typeface="Times New Roman" panose="02020603050405020304" pitchFamily="18" charset="0"/>
                            </a:rPr>
                            <m:t>4</m:t>
                          </m:r>
                          <m:r>
                            <a:rPr lang="fr-FR" i="1">
                              <a:latin typeface="Cambria Math" panose="02040503050406030204" pitchFamily="18" charset="0"/>
                              <a:ea typeface="Times New Roman" panose="02020603050405020304" pitchFamily="18" charset="0"/>
                              <a:cs typeface="Times New Roman" panose="02020603050405020304" pitchFamily="18" charset="0"/>
                            </a:rPr>
                            <m:t>𝑅</m:t>
                          </m:r>
                        </m:num>
                        <m:den>
                          <m:sSup>
                            <m:sSupPr>
                              <m:ctrlPr>
                                <a:rPr lang="fr-FR" i="1">
                                  <a:effectLst/>
                                  <a:latin typeface="Cambria Math" panose="02040503050406030204" pitchFamily="18" charset="0"/>
                                </a:rPr>
                              </m:ctrlPr>
                            </m:sSupPr>
                            <m:e>
                              <m:r>
                                <a:rPr lang="fr-FR" i="1">
                                  <a:latin typeface="Cambria Math" panose="02040503050406030204" pitchFamily="18" charset="0"/>
                                  <a:ea typeface="Times New Roman" panose="02020603050405020304" pitchFamily="18" charset="0"/>
                                  <a:cs typeface="Times New Roman" panose="02020603050405020304" pitchFamily="18" charset="0"/>
                                </a:rPr>
                                <m:t>(1−</m:t>
                              </m:r>
                              <m:r>
                                <a:rPr lang="fr-FR" i="1">
                                  <a:latin typeface="Cambria Math" panose="02040503050406030204" pitchFamily="18" charset="0"/>
                                  <a:ea typeface="Times New Roman" panose="02020603050405020304" pitchFamily="18" charset="0"/>
                                  <a:cs typeface="Times New Roman" panose="02020603050405020304" pitchFamily="18" charset="0"/>
                                </a:rPr>
                                <m:t>𝑅</m:t>
                              </m:r>
                              <m:r>
                                <a:rPr lang="fr-FR" i="1">
                                  <a:latin typeface="Cambria Math" panose="02040503050406030204" pitchFamily="18" charset="0"/>
                                  <a:ea typeface="Times New Roman" panose="02020603050405020304" pitchFamily="18" charset="0"/>
                                  <a:cs typeface="Times New Roman" panose="02020603050405020304" pitchFamily="18" charset="0"/>
                                </a:rPr>
                                <m:t>)</m:t>
                              </m:r>
                            </m:e>
                            <m:sup>
                              <m:r>
                                <a:rPr lang="fr-FR" i="1">
                                  <a:latin typeface="Cambria Math" panose="02040503050406030204" pitchFamily="18" charset="0"/>
                                  <a:ea typeface="Times New Roman" panose="02020603050405020304" pitchFamily="18" charset="0"/>
                                  <a:cs typeface="Times New Roman" panose="02020603050405020304" pitchFamily="18" charset="0"/>
                                </a:rPr>
                                <m:t>2</m:t>
                              </m:r>
                            </m:sup>
                          </m:sSup>
                        </m:den>
                      </m:f>
                    </m:oMath>
                  </a14:m>
                  <a:r>
                    <a:rPr lang="fr-FR" dirty="0">
                      <a:latin typeface="Arial Narrow" panose="020B0606020202030204" pitchFamily="34" charset="0"/>
                      <a:ea typeface="Times New Roman" panose="02020603050405020304" pitchFamily="18" charset="0"/>
                      <a:cs typeface="Times New Roman" panose="02020603050405020304" pitchFamily="18" charset="0"/>
                    </a:rPr>
                    <a:t>     et   </a:t>
                  </a:r>
                  <a14:m>
                    <m:oMath xmlns:m="http://schemas.openxmlformats.org/officeDocument/2006/math">
                      <m:sSub>
                        <m:sSubPr>
                          <m:ctrlPr>
                            <a:rPr lang="fr-FR" i="1">
                              <a:effectLst/>
                              <a:latin typeface="Cambria Math" panose="02040503050406030204" pitchFamily="18" charset="0"/>
                            </a:rPr>
                          </m:ctrlPr>
                        </m:sSubPr>
                        <m:e>
                          <m:r>
                            <a:rPr lang="fr-FR" i="1">
                              <a:latin typeface="Cambria Math" panose="02040503050406030204" pitchFamily="18" charset="0"/>
                              <a:ea typeface="Times New Roman" panose="02020603050405020304" pitchFamily="18" charset="0"/>
                              <a:cs typeface="Times New Roman" panose="02020603050405020304" pitchFamily="18" charset="0"/>
                            </a:rPr>
                            <m:t>𝐼</m:t>
                          </m:r>
                        </m:e>
                        <m:sub>
                          <m:r>
                            <a:rPr lang="fr-FR" i="1">
                              <a:latin typeface="Cambria Math" panose="02040503050406030204" pitchFamily="18" charset="0"/>
                              <a:ea typeface="Times New Roman" panose="02020603050405020304" pitchFamily="18" charset="0"/>
                              <a:cs typeface="Times New Roman" panose="02020603050405020304" pitchFamily="18" charset="0"/>
                            </a:rPr>
                            <m:t>𝑚𝑎𝑥</m:t>
                          </m:r>
                        </m:sub>
                      </m:sSub>
                      <m:r>
                        <a:rPr lang="fr-FR" i="1">
                          <a:latin typeface="Cambria Math" panose="02040503050406030204" pitchFamily="18" charset="0"/>
                          <a:ea typeface="Times New Roman" panose="02020603050405020304" pitchFamily="18" charset="0"/>
                          <a:cs typeface="Times New Roman" panose="02020603050405020304" pitchFamily="18" charset="0"/>
                        </a:rPr>
                        <m:t>=</m:t>
                      </m:r>
                      <m:sSub>
                        <m:sSubPr>
                          <m:ctrlPr>
                            <a:rPr lang="fr-FR" i="1">
                              <a:effectLst/>
                              <a:latin typeface="Cambria Math" panose="02040503050406030204" pitchFamily="18" charset="0"/>
                            </a:rPr>
                          </m:ctrlPr>
                        </m:sSubPr>
                        <m:e>
                          <m:r>
                            <a:rPr lang="fr-FR" i="1">
                              <a:latin typeface="Cambria Math" panose="02040503050406030204" pitchFamily="18" charset="0"/>
                              <a:ea typeface="Times New Roman" panose="02020603050405020304" pitchFamily="18" charset="0"/>
                              <a:cs typeface="Times New Roman" panose="02020603050405020304" pitchFamily="18" charset="0"/>
                            </a:rPr>
                            <m:t>𝐼</m:t>
                          </m:r>
                        </m:e>
                        <m:sub>
                          <m:r>
                            <a:rPr lang="fr-FR" i="1">
                              <a:latin typeface="Cambria Math" panose="02040503050406030204" pitchFamily="18" charset="0"/>
                              <a:ea typeface="Times New Roman" panose="02020603050405020304" pitchFamily="18" charset="0"/>
                              <a:cs typeface="Times New Roman" panose="02020603050405020304" pitchFamily="18" charset="0"/>
                            </a:rPr>
                            <m:t>0</m:t>
                          </m:r>
                        </m:sub>
                      </m:sSub>
                      <m:sSup>
                        <m:sSupPr>
                          <m:ctrlPr>
                            <a:rPr lang="fr-FR" i="1">
                              <a:effectLst/>
                              <a:latin typeface="Cambria Math" panose="02040503050406030204" pitchFamily="18" charset="0"/>
                            </a:rPr>
                          </m:ctrlPr>
                        </m:sSupPr>
                        <m:e>
                          <m:d>
                            <m:dPr>
                              <m:ctrlPr>
                                <a:rPr lang="fr-FR" i="1">
                                  <a:effectLst/>
                                  <a:latin typeface="Cambria Math" panose="02040503050406030204" pitchFamily="18" charset="0"/>
                                </a:rPr>
                              </m:ctrlPr>
                            </m:dPr>
                            <m:e>
                              <m:f>
                                <m:fPr>
                                  <m:ctrlPr>
                                    <a:rPr lang="fr-FR" i="1">
                                      <a:effectLst/>
                                      <a:latin typeface="Cambria Math" panose="02040503050406030204" pitchFamily="18" charset="0"/>
                                    </a:rPr>
                                  </m:ctrlPr>
                                </m:fPr>
                                <m:num>
                                  <m:r>
                                    <a:rPr lang="fr-FR" i="1">
                                      <a:latin typeface="Cambria Math" panose="02040503050406030204" pitchFamily="18" charset="0"/>
                                      <a:ea typeface="Times New Roman" panose="02020603050405020304" pitchFamily="18" charset="0"/>
                                      <a:cs typeface="Times New Roman" panose="02020603050405020304" pitchFamily="18" charset="0"/>
                                    </a:rPr>
                                    <m:t>𝑇</m:t>
                                  </m:r>
                                </m:num>
                                <m:den>
                                  <m:r>
                                    <a:rPr lang="fr-FR" i="1">
                                      <a:latin typeface="Cambria Math" panose="02040503050406030204" pitchFamily="18" charset="0"/>
                                      <a:ea typeface="Times New Roman" panose="02020603050405020304" pitchFamily="18" charset="0"/>
                                      <a:cs typeface="Times New Roman" panose="02020603050405020304" pitchFamily="18" charset="0"/>
                                    </a:rPr>
                                    <m:t>1−</m:t>
                                  </m:r>
                                  <m:r>
                                    <a:rPr lang="fr-FR" i="1">
                                      <a:latin typeface="Cambria Math" panose="02040503050406030204" pitchFamily="18" charset="0"/>
                                      <a:ea typeface="Times New Roman" panose="02020603050405020304" pitchFamily="18" charset="0"/>
                                      <a:cs typeface="Times New Roman" panose="02020603050405020304" pitchFamily="18" charset="0"/>
                                    </a:rPr>
                                    <m:t>𝑅</m:t>
                                  </m:r>
                                </m:den>
                              </m:f>
                            </m:e>
                          </m:d>
                        </m:e>
                        <m:sup>
                          <m:r>
                            <a:rPr lang="fr-FR" i="1">
                              <a:latin typeface="Cambria Math" panose="02040503050406030204" pitchFamily="18" charset="0"/>
                              <a:ea typeface="Times New Roman" panose="02020603050405020304" pitchFamily="18" charset="0"/>
                              <a:cs typeface="Times New Roman" panose="02020603050405020304" pitchFamily="18" charset="0"/>
                            </a:rPr>
                            <m:t>2</m:t>
                          </m:r>
                        </m:sup>
                      </m:sSup>
                    </m:oMath>
                  </a14:m>
                  <a:endParaRPr lang="fr-FR" dirty="0"/>
                </a:p>
              </p:txBody>
            </p:sp>
          </mc:Choice>
          <mc:Fallback xmlns="">
            <p:sp>
              <p:nvSpPr>
                <p:cNvPr id="9" name="Rectangle 8"/>
                <p:cNvSpPr>
                  <a:spLocks noRot="1" noChangeAspect="1" noMove="1" noResize="1" noEditPoints="1" noAdjustHandles="1" noChangeArrowheads="1" noChangeShapeType="1" noTextEdit="1"/>
                </p:cNvSpPr>
                <p:nvPr/>
              </p:nvSpPr>
              <p:spPr>
                <a:xfrm>
                  <a:off x="1547813" y="5072540"/>
                  <a:ext cx="5670255" cy="994631"/>
                </a:xfrm>
                <a:prstGeom prst="rect">
                  <a:avLst/>
                </a:prstGeom>
                <a:blipFill>
                  <a:blip r:embed="rId11"/>
                  <a:stretch>
                    <a:fillRect t="-20859" b="-17178"/>
                  </a:stretch>
                </a:blipFill>
              </p:spPr>
              <p:txBody>
                <a:bodyPr/>
                <a:lstStyle/>
                <a:p>
                  <a:r>
                    <a:rPr lang="fr-FR">
                      <a:noFill/>
                    </a:rPr>
                    <a:t> </a:t>
                  </a:r>
                </a:p>
              </p:txBody>
            </p:sp>
          </mc:Fallback>
        </mc:AlternateContent>
      </p:grpSp>
      <p:grpSp>
        <p:nvGrpSpPr>
          <p:cNvPr id="94" name="Groupe 93"/>
          <p:cNvGrpSpPr/>
          <p:nvPr/>
        </p:nvGrpSpPr>
        <p:grpSpPr>
          <a:xfrm>
            <a:off x="5712146" y="4113016"/>
            <a:ext cx="3416059" cy="1621765"/>
            <a:chOff x="2260122" y="4597879"/>
            <a:chExt cx="3416059" cy="1621765"/>
          </a:xfrm>
        </p:grpSpPr>
        <p:sp>
          <p:nvSpPr>
            <p:cNvPr id="92" name="Rectangle 91"/>
            <p:cNvSpPr/>
            <p:nvPr/>
          </p:nvSpPr>
          <p:spPr>
            <a:xfrm>
              <a:off x="4132053" y="4597879"/>
              <a:ext cx="1544128" cy="845389"/>
            </a:xfrm>
            <a:prstGeom prst="rect">
              <a:avLst/>
            </a:prstGeom>
            <a:solidFill>
              <a:schemeClr val="accent4">
                <a:lumMod val="10000"/>
                <a:lumOff val="9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graphicFrame>
          <p:nvGraphicFramePr>
            <p:cNvPr id="223256" name="Object 24"/>
            <p:cNvGraphicFramePr>
              <a:graphicFrameLocks noChangeAspect="1"/>
            </p:cNvGraphicFramePr>
            <p:nvPr/>
          </p:nvGraphicFramePr>
          <p:xfrm>
            <a:off x="4201064" y="4666892"/>
            <a:ext cx="1402733" cy="719048"/>
          </p:xfrm>
          <a:graphic>
            <a:graphicData uri="http://schemas.openxmlformats.org/presentationml/2006/ole">
              <mc:AlternateContent xmlns:mc="http://schemas.openxmlformats.org/markup-compatibility/2006">
                <mc:Choice xmlns:v="urn:schemas-microsoft-com:vml" Requires="v">
                  <p:oleObj spid="_x0000_s223635" name="Équation" r:id="rId16" imgW="1129810" imgH="583947" progId="Equation.3">
                    <p:embed/>
                  </p:oleObj>
                </mc:Choice>
                <mc:Fallback>
                  <p:oleObj name="Équation" r:id="rId16" imgW="1129810" imgH="583947" progId="Equation.3">
                    <p:embed/>
                    <p:pic>
                      <p:nvPicPr>
                        <p:cNvPr id="0" name="Picture 24"/>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4201064" y="4666892"/>
                          <a:ext cx="1402733" cy="71904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90" name="Ellipse 89"/>
            <p:cNvSpPr/>
            <p:nvPr/>
          </p:nvSpPr>
          <p:spPr>
            <a:xfrm>
              <a:off x="2260122" y="5253486"/>
              <a:ext cx="1155940" cy="966158"/>
            </a:xfrm>
            <a:prstGeom prst="ellipse">
              <a:avLst/>
            </a:prstGeom>
            <a:noFill/>
            <a:ln w="38100">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91" name="Forme libre 90"/>
            <p:cNvSpPr/>
            <p:nvPr/>
          </p:nvSpPr>
          <p:spPr>
            <a:xfrm>
              <a:off x="3416060" y="5322498"/>
              <a:ext cx="1147314" cy="636917"/>
            </a:xfrm>
            <a:custGeom>
              <a:avLst/>
              <a:gdLst>
                <a:gd name="connsiteX0" fmla="*/ 0 w 1147314"/>
                <a:gd name="connsiteY0" fmla="*/ 560717 h 636917"/>
                <a:gd name="connsiteX1" fmla="*/ 664234 w 1147314"/>
                <a:gd name="connsiteY1" fmla="*/ 543464 h 636917"/>
                <a:gd name="connsiteX2" fmla="*/ 1147314 w 1147314"/>
                <a:gd name="connsiteY2" fmla="*/ 0 h 636917"/>
              </a:gdLst>
              <a:ahLst/>
              <a:cxnLst>
                <a:cxn ang="0">
                  <a:pos x="connsiteX0" y="connsiteY0"/>
                </a:cxn>
                <a:cxn ang="0">
                  <a:pos x="connsiteX1" y="connsiteY1"/>
                </a:cxn>
                <a:cxn ang="0">
                  <a:pos x="connsiteX2" y="connsiteY2"/>
                </a:cxn>
              </a:cxnLst>
              <a:rect l="l" t="t" r="r" b="b"/>
              <a:pathLst>
                <a:path w="1147314" h="636917">
                  <a:moveTo>
                    <a:pt x="0" y="560717"/>
                  </a:moveTo>
                  <a:cubicBezTo>
                    <a:pt x="236507" y="598817"/>
                    <a:pt x="473015" y="636917"/>
                    <a:pt x="664234" y="543464"/>
                  </a:cubicBezTo>
                  <a:cubicBezTo>
                    <a:pt x="855453" y="450011"/>
                    <a:pt x="1001383" y="225005"/>
                    <a:pt x="1147314" y="0"/>
                  </a:cubicBezTo>
                </a:path>
              </a:pathLst>
            </a:custGeom>
            <a:ln w="38100">
              <a:solidFill>
                <a:srgbClr val="FF0000"/>
              </a:solidFill>
              <a:tailEnd type="arrow"/>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fr-FR"/>
            </a:p>
          </p:txBody>
        </p:sp>
      </p:grpSp>
      <p:sp>
        <p:nvSpPr>
          <p:cNvPr id="47" name="Espace réservé du numéro de diapositive 1"/>
          <p:cNvSpPr>
            <a:spLocks noGrp="1"/>
          </p:cNvSpPr>
          <p:nvPr>
            <p:ph type="sldNum" sz="quarter" idx="11"/>
          </p:nvPr>
        </p:nvSpPr>
        <p:spPr>
          <a:xfrm>
            <a:off x="438151" y="6403938"/>
            <a:ext cx="1115483" cy="288925"/>
          </a:xfrm>
        </p:spPr>
        <p:txBody>
          <a:bodyPr/>
          <a:lstStyle/>
          <a:p>
            <a:r>
              <a:rPr lang="fr-FR" dirty="0" smtClean="0"/>
              <a:t>page </a:t>
            </a:r>
            <a:fld id="{C6DDD436-036D-4AFC-B45E-DF406FB8E6F8}" type="slidenum">
              <a:rPr lang="fr-FR" smtClean="0"/>
              <a:pPr/>
              <a:t>46</a:t>
            </a:fld>
            <a:endParaRPr lang="fr-FR" dirty="0"/>
          </a:p>
        </p:txBody>
      </p:sp>
      <p:sp>
        <p:nvSpPr>
          <p:cNvPr id="48" name="Titre 1"/>
          <p:cNvSpPr txBox="1">
            <a:spLocks/>
          </p:cNvSpPr>
          <p:nvPr/>
        </p:nvSpPr>
        <p:spPr>
          <a:xfrm>
            <a:off x="2288659" y="6352067"/>
            <a:ext cx="7391400" cy="392666"/>
          </a:xfrm>
          <a:prstGeom prst="rect">
            <a:avLst/>
          </a:prstGeom>
        </p:spPr>
        <p:txBody>
          <a:bodyPr/>
          <a:lstStyle/>
          <a:p>
            <a:pPr>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lang="fr-FR" b="1" kern="0" dirty="0">
              <a:solidFill>
                <a:schemeClr val="tx2"/>
              </a:solidFill>
              <a:latin typeface="+mj-lt"/>
              <a:ea typeface="+mj-ea"/>
              <a:cs typeface="+mj-cs"/>
            </a:endParaRPr>
          </a:p>
        </p:txBody>
      </p:sp>
      <p:sp>
        <p:nvSpPr>
          <p:cNvPr id="49" name="Rectangle 48"/>
          <p:cNvSpPr/>
          <p:nvPr/>
        </p:nvSpPr>
        <p:spPr>
          <a:xfrm>
            <a:off x="2076450" y="456754"/>
            <a:ext cx="1943161" cy="523220"/>
          </a:xfrm>
          <a:prstGeom prst="rect">
            <a:avLst/>
          </a:prstGeom>
        </p:spPr>
        <p:txBody>
          <a:bodyPr wrap="none">
            <a:spAutoFit/>
          </a:bodyPr>
          <a:lstStyle/>
          <a:p>
            <a:r>
              <a:rPr lang="fr-FR" sz="2800" b="1" kern="0" dirty="0" smtClean="0">
                <a:solidFill>
                  <a:srgbClr val="DA6667"/>
                </a:solidFill>
                <a:latin typeface="Arial"/>
              </a:rPr>
              <a:t>4. Le </a:t>
            </a:r>
            <a:r>
              <a:rPr lang="fr-FR" sz="2800" b="1" kern="0" dirty="0">
                <a:solidFill>
                  <a:srgbClr val="DA6667"/>
                </a:solidFill>
                <a:latin typeface="Arial"/>
              </a:rPr>
              <a:t>laser</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499"/>
                                          </p:stCondLst>
                                        </p:cTn>
                                        <p:tgtEl>
                                          <p:spTgt spid="8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par>
                          <p:cTn id="15" fill="hold">
                            <p:stCondLst>
                              <p:cond delay="0"/>
                            </p:stCondLst>
                            <p:childTnLst>
                              <p:par>
                                <p:cTn id="16" presetID="1" presetClass="entr" presetSubtype="0" fill="hold" nodeType="afterEffect">
                                  <p:stCondLst>
                                    <p:cond delay="0"/>
                                  </p:stCondLst>
                                  <p:childTnLst>
                                    <p:set>
                                      <p:cBhvr>
                                        <p:cTn id="17" dur="1" fill="hold">
                                          <p:stCondLst>
                                            <p:cond delay="499"/>
                                          </p:stCondLst>
                                        </p:cTn>
                                        <p:tgtEl>
                                          <p:spTgt spid="89"/>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nodeType="clickEffect">
                                  <p:stCondLst>
                                    <p:cond delay="0"/>
                                  </p:stCondLst>
                                  <p:childTnLst>
                                    <p:set>
                                      <p:cBhvr>
                                        <p:cTn id="21" dur="1" fill="hold">
                                          <p:stCondLst>
                                            <p:cond delay="0"/>
                                          </p:stCondLst>
                                        </p:cTn>
                                        <p:tgtEl>
                                          <p:spTgt spid="10"/>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94"/>
                                        </p:tgtEl>
                                        <p:attrNameLst>
                                          <p:attrName>style.visibility</p:attrName>
                                        </p:attrNameLst>
                                      </p:cBhvr>
                                      <p:to>
                                        <p:strVal val="visible"/>
                                      </p:to>
                                    </p:set>
                                    <p:animEffect transition="in" filter="wipe(left)">
                                      <p:cBhvr>
                                        <p:cTn id="26" dur="500"/>
                                        <p:tgtEl>
                                          <p:spTgt spid="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142115" y="1824362"/>
            <a:ext cx="8537944" cy="2862322"/>
          </a:xfrm>
          <a:prstGeom prst="rect">
            <a:avLst/>
          </a:prstGeom>
        </p:spPr>
        <p:txBody>
          <a:bodyPr wrap="square">
            <a:spAutoFit/>
          </a:bodyPr>
          <a:lstStyle/>
          <a:p>
            <a:pPr marL="342900" indent="-342900">
              <a:lnSpc>
                <a:spcPct val="150000"/>
              </a:lnSpc>
              <a:buFont typeface="+mj-lt"/>
              <a:buAutoNum type="arabicPeriod"/>
            </a:pPr>
            <a:r>
              <a:rPr lang="fr-FR" sz="2000" b="1" dirty="0" smtClean="0">
                <a:solidFill>
                  <a:schemeClr val="tx1">
                    <a:lumMod val="50000"/>
                    <a:lumOff val="50000"/>
                  </a:schemeClr>
                </a:solidFill>
                <a:latin typeface="Arial Narrow" pitchFamily="34" charset="0"/>
              </a:rPr>
              <a:t>Principe de l’émission de lumière</a:t>
            </a:r>
          </a:p>
          <a:p>
            <a:pPr marL="342900" indent="-342900">
              <a:lnSpc>
                <a:spcPct val="150000"/>
              </a:lnSpc>
              <a:buFont typeface="+mj-lt"/>
              <a:buAutoNum type="arabicPeriod"/>
            </a:pPr>
            <a:r>
              <a:rPr lang="fr-FR" sz="2000" b="1" dirty="0" smtClean="0">
                <a:latin typeface="Arial Narrow" pitchFamily="34" charset="0"/>
              </a:rPr>
              <a:t>Le rayonnement thermique</a:t>
            </a:r>
          </a:p>
          <a:p>
            <a:pPr lvl="1">
              <a:lnSpc>
                <a:spcPct val="150000"/>
              </a:lnSpc>
              <a:buFont typeface="Arial" pitchFamily="34" charset="0"/>
              <a:buChar char="•"/>
            </a:pPr>
            <a:r>
              <a:rPr lang="fr-FR" sz="2000" dirty="0" smtClean="0">
                <a:latin typeface="Arial Narrow" pitchFamily="34" charset="0"/>
              </a:rPr>
              <a:t> Principe d’émission</a:t>
            </a:r>
          </a:p>
          <a:p>
            <a:pPr lvl="1">
              <a:lnSpc>
                <a:spcPct val="150000"/>
              </a:lnSpc>
              <a:buFont typeface="Arial" pitchFamily="34" charset="0"/>
              <a:buChar char="•"/>
            </a:pPr>
            <a:r>
              <a:rPr lang="fr-FR" sz="2000" dirty="0" smtClean="0">
                <a:latin typeface="Arial Narrow" pitchFamily="34" charset="0"/>
              </a:rPr>
              <a:t> Propriétés de la lumière émise  </a:t>
            </a:r>
          </a:p>
          <a:p>
            <a:pPr marL="342900" indent="-342900">
              <a:lnSpc>
                <a:spcPct val="150000"/>
              </a:lnSpc>
              <a:buFont typeface="+mj-lt"/>
              <a:buAutoNum type="arabicPeriod"/>
            </a:pPr>
            <a:r>
              <a:rPr lang="fr-FR" sz="2000" b="1" dirty="0" smtClean="0">
                <a:solidFill>
                  <a:schemeClr val="tx1">
                    <a:lumMod val="50000"/>
                    <a:lumOff val="50000"/>
                  </a:schemeClr>
                </a:solidFill>
                <a:latin typeface="Arial Narrow" pitchFamily="34" charset="0"/>
              </a:rPr>
              <a:t>Les transitions radiatives : La luminescence</a:t>
            </a:r>
          </a:p>
          <a:p>
            <a:pPr marL="69850" indent="-342900">
              <a:lnSpc>
                <a:spcPct val="150000"/>
              </a:lnSpc>
              <a:buFont typeface="+mj-lt"/>
              <a:buAutoNum type="arabicPeriod"/>
            </a:pPr>
            <a:r>
              <a:rPr lang="fr-FR" sz="2000" b="1" dirty="0" smtClean="0">
                <a:solidFill>
                  <a:srgbClr val="8F8685"/>
                </a:solidFill>
                <a:latin typeface="Arial Narrow" pitchFamily="34" charset="0"/>
                <a:sym typeface="Wingdings" pitchFamily="2" charset="2"/>
              </a:rPr>
              <a:t>Les lasers</a:t>
            </a:r>
          </a:p>
        </p:txBody>
      </p:sp>
      <p:sp>
        <p:nvSpPr>
          <p:cNvPr id="6" name="Espace réservé du numéro de diapositive 1"/>
          <p:cNvSpPr>
            <a:spLocks noGrp="1"/>
          </p:cNvSpPr>
          <p:nvPr>
            <p:ph type="sldNum" sz="quarter" idx="11"/>
          </p:nvPr>
        </p:nvSpPr>
        <p:spPr>
          <a:xfrm>
            <a:off x="438151" y="6403938"/>
            <a:ext cx="1115483" cy="288925"/>
          </a:xfrm>
        </p:spPr>
        <p:txBody>
          <a:bodyPr/>
          <a:lstStyle/>
          <a:p>
            <a:r>
              <a:rPr lang="fr-FR" dirty="0" smtClean="0"/>
              <a:t>page </a:t>
            </a:r>
            <a:fld id="{C6DDD436-036D-4AFC-B45E-DF406FB8E6F8}" type="slidenum">
              <a:rPr lang="fr-FR" smtClean="0"/>
              <a:pPr/>
              <a:t>4</a:t>
            </a:fld>
            <a:endParaRPr lang="fr-FR" dirty="0"/>
          </a:p>
        </p:txBody>
      </p:sp>
      <p:sp>
        <p:nvSpPr>
          <p:cNvPr id="8" name="Titre 1"/>
          <p:cNvSpPr txBox="1">
            <a:spLocks/>
          </p:cNvSpPr>
          <p:nvPr/>
        </p:nvSpPr>
        <p:spPr>
          <a:xfrm>
            <a:off x="2288659" y="6352067"/>
            <a:ext cx="7391400" cy="392666"/>
          </a:xfrm>
          <a:prstGeom prst="rect">
            <a:avLst/>
          </a:prstGeom>
        </p:spPr>
        <p:txBody>
          <a:bodyPr/>
          <a:lstStyle/>
          <a:p>
            <a:pPr>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lang="fr-FR" b="1" kern="0" dirty="0">
              <a:solidFill>
                <a:schemeClr val="tx2"/>
              </a:solidFill>
              <a:latin typeface="+mj-lt"/>
              <a:ea typeface="+mj-ea"/>
              <a:cs typeface="+mj-cs"/>
            </a:endParaRPr>
          </a:p>
        </p:txBody>
      </p:sp>
      <p:sp>
        <p:nvSpPr>
          <p:cNvPr id="9" name="Titre 1"/>
          <p:cNvSpPr txBox="1">
            <a:spLocks/>
          </p:cNvSpPr>
          <p:nvPr/>
        </p:nvSpPr>
        <p:spPr>
          <a:xfrm>
            <a:off x="2076450" y="426484"/>
            <a:ext cx="7391400" cy="545066"/>
          </a:xfrm>
          <a:prstGeom prst="rect">
            <a:avLst/>
          </a:prstGeom>
        </p:spPr>
        <p:txBody>
          <a:bodyPr/>
          <a:lstStyle/>
          <a:p>
            <a:pPr>
              <a:defRPr/>
            </a:pPr>
            <a:r>
              <a:rPr lang="fr-FR" sz="2800" b="1" kern="0" dirty="0">
                <a:solidFill>
                  <a:srgbClr val="DA6667"/>
                </a:solidFill>
                <a:latin typeface="+mj-lt"/>
                <a:ea typeface="+mj-ea"/>
                <a:cs typeface="+mj-cs"/>
              </a:rPr>
              <a:t>Plan</a:t>
            </a:r>
          </a:p>
        </p:txBody>
      </p:sp>
    </p:spTree>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 name="Rectangle 193"/>
          <p:cNvSpPr/>
          <p:nvPr/>
        </p:nvSpPr>
        <p:spPr>
          <a:xfrm>
            <a:off x="2086216" y="448708"/>
            <a:ext cx="5198859" cy="523220"/>
          </a:xfrm>
          <a:prstGeom prst="rect">
            <a:avLst/>
          </a:prstGeom>
        </p:spPr>
        <p:txBody>
          <a:bodyPr wrap="none">
            <a:spAutoFit/>
          </a:bodyPr>
          <a:lstStyle/>
          <a:p>
            <a:pPr>
              <a:defRPr/>
            </a:pPr>
            <a:r>
              <a:rPr lang="fr-FR" sz="2800" b="1" kern="0" dirty="0" smtClean="0">
                <a:solidFill>
                  <a:srgbClr val="DA6667"/>
                </a:solidFill>
                <a:latin typeface="+mj-lt"/>
                <a:ea typeface="+mj-ea"/>
                <a:cs typeface="+mj-cs"/>
              </a:rPr>
              <a:t>2. Le </a:t>
            </a:r>
            <a:r>
              <a:rPr lang="fr-FR" sz="2800" b="1" kern="0" dirty="0">
                <a:solidFill>
                  <a:srgbClr val="DA6667"/>
                </a:solidFill>
                <a:latin typeface="+mj-lt"/>
                <a:ea typeface="+mj-ea"/>
                <a:cs typeface="+mj-cs"/>
              </a:rPr>
              <a:t>rayonnement thermique</a:t>
            </a:r>
          </a:p>
        </p:txBody>
      </p:sp>
      <p:sp>
        <p:nvSpPr>
          <p:cNvPr id="196" name="ZoneTexte 195"/>
          <p:cNvSpPr txBox="1"/>
          <p:nvPr/>
        </p:nvSpPr>
        <p:spPr>
          <a:xfrm>
            <a:off x="328559" y="1509824"/>
            <a:ext cx="9889497" cy="369332"/>
          </a:xfrm>
          <a:prstGeom prst="rect">
            <a:avLst/>
          </a:prstGeom>
          <a:noFill/>
        </p:spPr>
        <p:txBody>
          <a:bodyPr wrap="square" rtlCol="0">
            <a:spAutoFit/>
          </a:bodyPr>
          <a:lstStyle/>
          <a:p>
            <a:r>
              <a:rPr lang="fr-FR" b="1" dirty="0" smtClean="0">
                <a:latin typeface="+mj-lt"/>
              </a:rPr>
              <a:t>Température </a:t>
            </a:r>
            <a:r>
              <a:rPr lang="fr-FR" b="1" dirty="0" smtClean="0">
                <a:latin typeface="+mj-lt"/>
                <a:sym typeface="Symbol"/>
              </a:rPr>
              <a:t> agitation thermique </a:t>
            </a:r>
            <a:r>
              <a:rPr lang="fr-FR" b="1" dirty="0" smtClean="0">
                <a:latin typeface="+mj-lt"/>
                <a:sym typeface="Wingdings" pitchFamily="2" charset="2"/>
              </a:rPr>
              <a:t> charges en mouvement  émission d’ondes </a:t>
            </a:r>
            <a:r>
              <a:rPr lang="fr-FR" b="1" dirty="0" smtClean="0">
                <a:latin typeface="Kunstler Script" panose="030304020206070D0D06" pitchFamily="66" charset="0"/>
                <a:sym typeface="Wingdings" pitchFamily="2" charset="2"/>
              </a:rPr>
              <a:t>EM  </a:t>
            </a:r>
            <a:r>
              <a:rPr lang="fr-FR" b="1" dirty="0" smtClean="0">
                <a:latin typeface="Arial Narrow" pitchFamily="34" charset="0"/>
                <a:sym typeface="Wingdings" pitchFamily="2" charset="2"/>
              </a:rPr>
              <a:t>!</a:t>
            </a:r>
            <a:endParaRPr lang="fr-FR" b="1" dirty="0">
              <a:latin typeface="Arial Narrow" pitchFamily="34" charset="0"/>
            </a:endParaRPr>
          </a:p>
        </p:txBody>
      </p:sp>
      <p:grpSp>
        <p:nvGrpSpPr>
          <p:cNvPr id="221" name="Groupe 220"/>
          <p:cNvGrpSpPr/>
          <p:nvPr/>
        </p:nvGrpSpPr>
        <p:grpSpPr>
          <a:xfrm>
            <a:off x="2288659" y="275595"/>
            <a:ext cx="9703742" cy="2334408"/>
            <a:chOff x="2005658" y="260639"/>
            <a:chExt cx="9703742" cy="2334408"/>
          </a:xfrm>
        </p:grpSpPr>
        <p:grpSp>
          <p:nvGrpSpPr>
            <p:cNvPr id="220" name="Groupe 219"/>
            <p:cNvGrpSpPr/>
            <p:nvPr/>
          </p:nvGrpSpPr>
          <p:grpSpPr>
            <a:xfrm>
              <a:off x="2005658" y="2066123"/>
              <a:ext cx="6213194" cy="528924"/>
              <a:chOff x="2005658" y="2066123"/>
              <a:chExt cx="6213194" cy="528924"/>
            </a:xfrm>
          </p:grpSpPr>
          <p:sp>
            <p:nvSpPr>
              <p:cNvPr id="197" name="Flèche à angle droit 196"/>
              <p:cNvSpPr/>
              <p:nvPr/>
            </p:nvSpPr>
            <p:spPr>
              <a:xfrm rot="5400000">
                <a:off x="2018597" y="2053184"/>
                <a:ext cx="439947" cy="465826"/>
              </a:xfrm>
              <a:prstGeom prst="bentUp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198" name="ZoneTexte 197"/>
              <p:cNvSpPr txBox="1"/>
              <p:nvPr/>
            </p:nvSpPr>
            <p:spPr>
              <a:xfrm>
                <a:off x="2622448" y="2225715"/>
                <a:ext cx="5596404" cy="369332"/>
              </a:xfrm>
              <a:prstGeom prst="rect">
                <a:avLst/>
              </a:prstGeom>
              <a:noFill/>
            </p:spPr>
            <p:txBody>
              <a:bodyPr wrap="none" rtlCol="0">
                <a:spAutoFit/>
              </a:bodyPr>
              <a:lstStyle/>
              <a:p>
                <a:r>
                  <a:rPr lang="fr-FR" b="1" dirty="0" smtClean="0">
                    <a:latin typeface="+mj-lt"/>
                  </a:rPr>
                  <a:t>Rayonnement thermique (Max Planck, 1858-1947)</a:t>
                </a:r>
                <a:endParaRPr lang="fr-FR" b="1" dirty="0">
                  <a:latin typeface="+mj-lt"/>
                </a:endParaRPr>
              </a:p>
            </p:txBody>
          </p:sp>
        </p:grpSp>
        <p:pic>
          <p:nvPicPr>
            <p:cNvPr id="166914" name="Picture 2" descr="Description de cette image, également commentée ci-après"/>
            <p:cNvPicPr>
              <a:picLocks noChangeAspect="1" noChangeArrowheads="1"/>
            </p:cNvPicPr>
            <p:nvPr/>
          </p:nvPicPr>
          <p:blipFill>
            <a:blip r:embed="rId2"/>
            <a:srcRect/>
            <a:stretch>
              <a:fillRect/>
            </a:stretch>
          </p:blipFill>
          <p:spPr bwMode="auto">
            <a:xfrm>
              <a:off x="10163834" y="260639"/>
              <a:ext cx="1545566" cy="2149742"/>
            </a:xfrm>
            <a:prstGeom prst="rect">
              <a:avLst/>
            </a:prstGeom>
            <a:noFill/>
          </p:spPr>
        </p:pic>
      </p:grpSp>
      <p:grpSp>
        <p:nvGrpSpPr>
          <p:cNvPr id="216" name="Groupe 215"/>
          <p:cNvGrpSpPr/>
          <p:nvPr/>
        </p:nvGrpSpPr>
        <p:grpSpPr>
          <a:xfrm>
            <a:off x="1524000" y="2915728"/>
            <a:ext cx="9590645" cy="1061049"/>
            <a:chOff x="0" y="2915727"/>
            <a:chExt cx="9590645" cy="1061049"/>
          </a:xfrm>
        </p:grpSpPr>
        <p:sp>
          <p:nvSpPr>
            <p:cNvPr id="203" name="Rectangle 202"/>
            <p:cNvSpPr/>
            <p:nvPr/>
          </p:nvSpPr>
          <p:spPr>
            <a:xfrm>
              <a:off x="0" y="3070852"/>
              <a:ext cx="4572000" cy="369332"/>
            </a:xfrm>
            <a:prstGeom prst="rect">
              <a:avLst/>
            </a:prstGeom>
          </p:spPr>
          <p:txBody>
            <a:bodyPr>
              <a:spAutoFit/>
            </a:bodyPr>
            <a:lstStyle/>
            <a:p>
              <a:r>
                <a:rPr lang="fr-FR" dirty="0" smtClean="0">
                  <a:latin typeface="Arial Narrow" pitchFamily="34" charset="0"/>
                </a:rPr>
                <a:t>Loi de Rayleigh-Jeans (basses fréquences)</a:t>
              </a:r>
              <a:endParaRPr lang="fr-FR" dirty="0">
                <a:latin typeface="Arial Narrow" pitchFamily="34" charset="0"/>
              </a:endParaRPr>
            </a:p>
          </p:txBody>
        </p:sp>
        <p:sp>
          <p:nvSpPr>
            <p:cNvPr id="204" name="Rectangle 203"/>
            <p:cNvSpPr/>
            <p:nvPr/>
          </p:nvSpPr>
          <p:spPr>
            <a:xfrm>
              <a:off x="0" y="3537156"/>
              <a:ext cx="3165894" cy="369332"/>
            </a:xfrm>
            <a:prstGeom prst="rect">
              <a:avLst/>
            </a:prstGeom>
          </p:spPr>
          <p:txBody>
            <a:bodyPr wrap="square">
              <a:spAutoFit/>
            </a:bodyPr>
            <a:lstStyle/>
            <a:p>
              <a:r>
                <a:rPr lang="fr-FR" dirty="0" smtClean="0">
                  <a:latin typeface="Arial Narrow" pitchFamily="34" charset="0"/>
                </a:rPr>
                <a:t>Loi de Wien (hautes fréquences)</a:t>
              </a:r>
              <a:endParaRPr lang="fr-FR" dirty="0">
                <a:latin typeface="Arial Narrow" pitchFamily="34" charset="0"/>
              </a:endParaRPr>
            </a:p>
          </p:txBody>
        </p:sp>
        <p:sp>
          <p:nvSpPr>
            <p:cNvPr id="205" name="Rectangle 204"/>
            <p:cNvSpPr/>
            <p:nvPr/>
          </p:nvSpPr>
          <p:spPr>
            <a:xfrm>
              <a:off x="5018645" y="3115060"/>
              <a:ext cx="4572000" cy="646331"/>
            </a:xfrm>
            <a:prstGeom prst="rect">
              <a:avLst/>
            </a:prstGeom>
          </p:spPr>
          <p:txBody>
            <a:bodyPr>
              <a:spAutoFit/>
            </a:bodyPr>
            <a:lstStyle/>
            <a:p>
              <a:pPr algn="ctr"/>
              <a:r>
                <a:rPr lang="fr-FR" b="1" dirty="0" smtClean="0">
                  <a:latin typeface="+mj-lt"/>
                </a:rPr>
                <a:t>Loi spectrale du rayonnement d'un corps noir (1901)</a:t>
              </a:r>
              <a:endParaRPr lang="fr-FR" b="1" dirty="0">
                <a:latin typeface="+mj-lt"/>
              </a:endParaRPr>
            </a:p>
          </p:txBody>
        </p:sp>
        <p:sp>
          <p:nvSpPr>
            <p:cNvPr id="207" name="Flèche droite rayée 206"/>
            <p:cNvSpPr/>
            <p:nvPr/>
          </p:nvSpPr>
          <p:spPr>
            <a:xfrm>
              <a:off x="4028535" y="2915727"/>
              <a:ext cx="586596" cy="1061049"/>
            </a:xfrm>
            <a:prstGeom prst="stripedRigh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grpSp>
      <p:pic>
        <p:nvPicPr>
          <p:cNvPr id="166917" name="Picture 5"/>
          <p:cNvPicPr>
            <a:picLocks noChangeAspect="1" noChangeArrowheads="1"/>
          </p:cNvPicPr>
          <p:nvPr/>
        </p:nvPicPr>
        <p:blipFill>
          <a:blip r:embed="rId3"/>
          <a:srcRect/>
          <a:stretch>
            <a:fillRect/>
          </a:stretch>
        </p:blipFill>
        <p:spPr bwMode="auto">
          <a:xfrm>
            <a:off x="2022716" y="3890082"/>
            <a:ext cx="3038115" cy="2430492"/>
          </a:xfrm>
          <a:prstGeom prst="rect">
            <a:avLst/>
          </a:prstGeom>
          <a:noFill/>
          <a:ln w="9525">
            <a:noFill/>
            <a:miter lim="800000"/>
            <a:headEnd/>
            <a:tailEnd/>
          </a:ln>
        </p:spPr>
      </p:pic>
      <p:sp>
        <p:nvSpPr>
          <p:cNvPr id="166920" name="Rectangle 8"/>
          <p:cNvSpPr>
            <a:spLocks noChangeArrowheads="1"/>
          </p:cNvSpPr>
          <p:nvPr/>
        </p:nvSpPr>
        <p:spPr bwMode="auto">
          <a:xfrm>
            <a:off x="1524000" y="-184666"/>
            <a:ext cx="184731" cy="369332"/>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sp>
        <p:nvSpPr>
          <p:cNvPr id="166921" name="Rectangle 9"/>
          <p:cNvSpPr>
            <a:spLocks noChangeArrowheads="1"/>
          </p:cNvSpPr>
          <p:nvPr/>
        </p:nvSpPr>
        <p:spPr bwMode="auto">
          <a:xfrm>
            <a:off x="1524000" y="234434"/>
            <a:ext cx="184731" cy="369332"/>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fr-FR"/>
          </a:p>
        </p:txBody>
      </p:sp>
      <p:sp>
        <p:nvSpPr>
          <p:cNvPr id="215" name="Rectangle 2"/>
          <p:cNvSpPr txBox="1">
            <a:spLocks noChangeArrowheads="1"/>
          </p:cNvSpPr>
          <p:nvPr/>
        </p:nvSpPr>
        <p:spPr>
          <a:xfrm>
            <a:off x="125148" y="996655"/>
            <a:ext cx="7715272" cy="513169"/>
          </a:xfrm>
          <a:prstGeom prst="rect">
            <a:avLst/>
          </a:prstGeom>
        </p:spPr>
        <p:txBody>
          <a:bodyPr/>
          <a:lstStyle/>
          <a:p>
            <a:r>
              <a:rPr lang="fr-FR" sz="2400" b="1" kern="0" dirty="0">
                <a:solidFill>
                  <a:srgbClr val="DA6667"/>
                </a:solidFill>
                <a:latin typeface="Arial Narrow" pitchFamily="34" charset="0"/>
                <a:ea typeface="+mj-ea"/>
                <a:cs typeface="+mj-cs"/>
              </a:rPr>
              <a:t>Principe d’émission</a:t>
            </a:r>
          </a:p>
        </p:txBody>
      </p:sp>
      <p:grpSp>
        <p:nvGrpSpPr>
          <p:cNvPr id="5" name="Groupe 4"/>
          <p:cNvGrpSpPr/>
          <p:nvPr/>
        </p:nvGrpSpPr>
        <p:grpSpPr>
          <a:xfrm>
            <a:off x="6845580" y="4266450"/>
            <a:ext cx="3966129" cy="1216324"/>
            <a:chOff x="4599901" y="4502989"/>
            <a:chExt cx="3966129" cy="1216324"/>
          </a:xfrm>
        </p:grpSpPr>
        <p:grpSp>
          <p:nvGrpSpPr>
            <p:cNvPr id="219" name="Groupe 218"/>
            <p:cNvGrpSpPr/>
            <p:nvPr/>
          </p:nvGrpSpPr>
          <p:grpSpPr>
            <a:xfrm>
              <a:off x="4599901" y="4502989"/>
              <a:ext cx="3966129" cy="1216324"/>
              <a:chOff x="4599901" y="4502989"/>
              <a:chExt cx="3966129" cy="1216324"/>
            </a:xfrm>
          </p:grpSpPr>
          <p:sp>
            <p:nvSpPr>
              <p:cNvPr id="218" name="Rectangle à coins arrondis 217"/>
              <p:cNvSpPr/>
              <p:nvPr/>
            </p:nvSpPr>
            <p:spPr>
              <a:xfrm>
                <a:off x="4623758" y="4502989"/>
                <a:ext cx="3899140" cy="1216324"/>
              </a:xfrm>
              <a:prstGeom prst="round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214" name="Rectangle 213"/>
              <p:cNvSpPr/>
              <p:nvPr/>
            </p:nvSpPr>
            <p:spPr>
              <a:xfrm>
                <a:off x="4599901" y="4529654"/>
                <a:ext cx="3966129" cy="369332"/>
              </a:xfrm>
              <a:prstGeom prst="rect">
                <a:avLst/>
              </a:prstGeom>
            </p:spPr>
            <p:txBody>
              <a:bodyPr wrap="square">
                <a:spAutoFit/>
              </a:bodyPr>
              <a:lstStyle/>
              <a:p>
                <a:r>
                  <a:rPr lang="fr-FR" b="1" dirty="0" smtClean="0">
                    <a:latin typeface="Arial Narrow" pitchFamily="34" charset="0"/>
                  </a:rPr>
                  <a:t>Densité volumique et spectrale d’énergie </a:t>
                </a:r>
                <a:endParaRPr lang="fr-FR" b="1" dirty="0">
                  <a:latin typeface="Arial Narrow" pitchFamily="34" charset="0"/>
                </a:endParaRPr>
              </a:p>
            </p:txBody>
          </p:sp>
        </p:grpSp>
        <mc:AlternateContent xmlns:mc="http://schemas.openxmlformats.org/markup-compatibility/2006" xmlns:a14="http://schemas.microsoft.com/office/drawing/2010/main">
          <mc:Choice Requires="a14">
            <p:sp>
              <p:nvSpPr>
                <p:cNvPr id="4" name="Rectangle 3"/>
                <p:cNvSpPr/>
                <p:nvPr/>
              </p:nvSpPr>
              <p:spPr>
                <a:xfrm>
                  <a:off x="4858916" y="4820499"/>
                  <a:ext cx="3428824" cy="847348"/>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
                          <m:sSubPr>
                            <m:ctrlPr>
                              <a:rPr lang="fr-FR" sz="2400" i="1">
                                <a:latin typeface="Cambria Math" panose="02040503050406030204" pitchFamily="18" charset="0"/>
                              </a:rPr>
                            </m:ctrlPr>
                          </m:sSubPr>
                          <m:e>
                            <m:r>
                              <a:rPr lang="fr-FR" sz="2400" i="1">
                                <a:latin typeface="Cambria Math" panose="02040503050406030204" pitchFamily="18" charset="0"/>
                              </a:rPr>
                              <m:t>𝜌</m:t>
                            </m:r>
                          </m:e>
                          <m:sub>
                            <m:r>
                              <a:rPr lang="fr-FR" sz="2400" i="1">
                                <a:latin typeface="Cambria Math" panose="02040503050406030204" pitchFamily="18" charset="0"/>
                              </a:rPr>
                              <m:t>𝜈</m:t>
                            </m:r>
                          </m:sub>
                        </m:sSub>
                        <m:r>
                          <a:rPr lang="fr-FR" sz="2400">
                            <a:latin typeface="Cambria Math" panose="02040503050406030204" pitchFamily="18" charset="0"/>
                          </a:rPr>
                          <m:t>=</m:t>
                        </m:r>
                        <m:f>
                          <m:fPr>
                            <m:ctrlPr>
                              <a:rPr lang="fr-FR" sz="2400" i="1">
                                <a:latin typeface="Cambria Math" panose="02040503050406030204" pitchFamily="18" charset="0"/>
                              </a:rPr>
                            </m:ctrlPr>
                          </m:fPr>
                          <m:num>
                            <m:r>
                              <a:rPr lang="fr-FR" sz="2400">
                                <a:latin typeface="Cambria Math" panose="02040503050406030204" pitchFamily="18" charset="0"/>
                              </a:rPr>
                              <m:t>8</m:t>
                            </m:r>
                            <m:r>
                              <a:rPr lang="fr-FR" sz="2400" i="1">
                                <a:latin typeface="Cambria Math" panose="02040503050406030204" pitchFamily="18" charset="0"/>
                              </a:rPr>
                              <m:t>𝜋</m:t>
                            </m:r>
                            <m:r>
                              <a:rPr lang="fr-FR" sz="2400" i="1">
                                <a:latin typeface="Cambria Math" panose="02040503050406030204" pitchFamily="18" charset="0"/>
                              </a:rPr>
                              <m:t>h</m:t>
                            </m:r>
                            <m:sSup>
                              <m:sSupPr>
                                <m:ctrlPr>
                                  <a:rPr lang="fr-FR" sz="2400" i="1">
                                    <a:latin typeface="Cambria Math" panose="02040503050406030204" pitchFamily="18" charset="0"/>
                                  </a:rPr>
                                </m:ctrlPr>
                              </m:sSupPr>
                              <m:e>
                                <m:r>
                                  <a:rPr lang="fr-FR" sz="2400" i="1">
                                    <a:latin typeface="Cambria Math" panose="02040503050406030204" pitchFamily="18" charset="0"/>
                                  </a:rPr>
                                  <m:t>𝜈</m:t>
                                </m:r>
                              </m:e>
                              <m:sup>
                                <m:r>
                                  <a:rPr lang="fr-FR" sz="2400">
                                    <a:latin typeface="Cambria Math" panose="02040503050406030204" pitchFamily="18" charset="0"/>
                                  </a:rPr>
                                  <m:t>3</m:t>
                                </m:r>
                              </m:sup>
                            </m:sSup>
                          </m:num>
                          <m:den>
                            <m:sSup>
                              <m:sSupPr>
                                <m:ctrlPr>
                                  <a:rPr lang="fr-FR" sz="2400" i="1">
                                    <a:latin typeface="Cambria Math" panose="02040503050406030204" pitchFamily="18" charset="0"/>
                                  </a:rPr>
                                </m:ctrlPr>
                              </m:sSupPr>
                              <m:e>
                                <m:r>
                                  <a:rPr lang="fr-FR" sz="2400" i="1">
                                    <a:latin typeface="Cambria Math" panose="02040503050406030204" pitchFamily="18" charset="0"/>
                                  </a:rPr>
                                  <m:t>𝑐</m:t>
                                </m:r>
                              </m:e>
                              <m:sup>
                                <m:r>
                                  <a:rPr lang="fr-FR" sz="2400">
                                    <a:latin typeface="Cambria Math" panose="02040503050406030204" pitchFamily="18" charset="0"/>
                                  </a:rPr>
                                  <m:t>3</m:t>
                                </m:r>
                              </m:sup>
                            </m:sSup>
                          </m:den>
                        </m:f>
                        <m:f>
                          <m:fPr>
                            <m:ctrlPr>
                              <a:rPr lang="fr-FR" sz="2400" i="1">
                                <a:latin typeface="Cambria Math" panose="02040503050406030204" pitchFamily="18" charset="0"/>
                              </a:rPr>
                            </m:ctrlPr>
                          </m:fPr>
                          <m:num>
                            <m:r>
                              <a:rPr lang="fr-FR" sz="2400">
                                <a:latin typeface="Cambria Math" panose="02040503050406030204" pitchFamily="18" charset="0"/>
                              </a:rPr>
                              <m:t>1</m:t>
                            </m:r>
                          </m:num>
                          <m:den>
                            <m:sSup>
                              <m:sSupPr>
                                <m:ctrlPr>
                                  <a:rPr lang="fr-FR" sz="2400" i="1">
                                    <a:latin typeface="Cambria Math" panose="02040503050406030204" pitchFamily="18" charset="0"/>
                                  </a:rPr>
                                </m:ctrlPr>
                              </m:sSupPr>
                              <m:e>
                                <m:r>
                                  <a:rPr lang="fr-FR" sz="2400" i="1">
                                    <a:latin typeface="Cambria Math" panose="02040503050406030204" pitchFamily="18" charset="0"/>
                                  </a:rPr>
                                  <m:t>𝑒</m:t>
                                </m:r>
                              </m:e>
                              <m:sup>
                                <m:r>
                                  <a:rPr lang="fr-FR" sz="2400" i="1">
                                    <a:latin typeface="Cambria Math" panose="02040503050406030204" pitchFamily="18" charset="0"/>
                                  </a:rPr>
                                  <m:t>h</m:t>
                                </m:r>
                                <m:f>
                                  <m:fPr>
                                    <m:type m:val="lin"/>
                                    <m:ctrlPr>
                                      <a:rPr lang="fr-FR" sz="2400" i="1">
                                        <a:latin typeface="Cambria Math" panose="02040503050406030204" pitchFamily="18" charset="0"/>
                                      </a:rPr>
                                    </m:ctrlPr>
                                  </m:fPr>
                                  <m:num>
                                    <m:r>
                                      <a:rPr lang="fr-FR" sz="2400" i="1">
                                        <a:latin typeface="Cambria Math" panose="02040503050406030204" pitchFamily="18" charset="0"/>
                                      </a:rPr>
                                      <m:t>𝜈</m:t>
                                    </m:r>
                                  </m:num>
                                  <m:den>
                                    <m:sSub>
                                      <m:sSubPr>
                                        <m:ctrlPr>
                                          <a:rPr lang="fr-FR" sz="2400" i="1">
                                            <a:latin typeface="Cambria Math" panose="02040503050406030204" pitchFamily="18" charset="0"/>
                                          </a:rPr>
                                        </m:ctrlPr>
                                      </m:sSubPr>
                                      <m:e>
                                        <m:r>
                                          <a:rPr lang="fr-FR" sz="2400" i="1">
                                            <a:latin typeface="Cambria Math" panose="02040503050406030204" pitchFamily="18" charset="0"/>
                                          </a:rPr>
                                          <m:t>𝑘</m:t>
                                        </m:r>
                                      </m:e>
                                      <m:sub>
                                        <m:r>
                                          <a:rPr lang="fr-FR" sz="2400" i="1">
                                            <a:latin typeface="Cambria Math" panose="02040503050406030204" pitchFamily="18" charset="0"/>
                                          </a:rPr>
                                          <m:t>𝐵</m:t>
                                        </m:r>
                                      </m:sub>
                                    </m:sSub>
                                  </m:den>
                                </m:f>
                                <m:r>
                                  <a:rPr lang="fr-FR" sz="2400" i="1">
                                    <a:latin typeface="Cambria Math" panose="02040503050406030204" pitchFamily="18" charset="0"/>
                                  </a:rPr>
                                  <m:t>𝑇</m:t>
                                </m:r>
                              </m:sup>
                            </m:sSup>
                            <m:r>
                              <a:rPr lang="fr-FR" sz="2400">
                                <a:latin typeface="Cambria Math" panose="02040503050406030204" pitchFamily="18" charset="0"/>
                              </a:rPr>
                              <m:t>−1</m:t>
                            </m:r>
                          </m:den>
                        </m:f>
                      </m:oMath>
                    </m:oMathPara>
                  </a14:m>
                  <a:endParaRPr lang="fr-FR" sz="2400" dirty="0"/>
                </a:p>
              </p:txBody>
            </p:sp>
          </mc:Choice>
          <mc:Fallback xmlns="">
            <p:sp>
              <p:nvSpPr>
                <p:cNvPr id="4" name="Rectangle 3"/>
                <p:cNvSpPr>
                  <a:spLocks noRot="1" noChangeAspect="1" noMove="1" noResize="1" noEditPoints="1" noAdjustHandles="1" noChangeArrowheads="1" noChangeShapeType="1" noTextEdit="1"/>
                </p:cNvSpPr>
                <p:nvPr/>
              </p:nvSpPr>
              <p:spPr>
                <a:xfrm>
                  <a:off x="4858916" y="4820499"/>
                  <a:ext cx="3428824" cy="847348"/>
                </a:xfrm>
                <a:prstGeom prst="rect">
                  <a:avLst/>
                </a:prstGeom>
                <a:blipFill>
                  <a:blip r:embed="rId4"/>
                  <a:stretch>
                    <a:fillRect/>
                  </a:stretch>
                </a:blipFill>
              </p:spPr>
              <p:txBody>
                <a:bodyPr/>
                <a:lstStyle/>
                <a:p>
                  <a:r>
                    <a:rPr lang="fr-FR">
                      <a:noFill/>
                    </a:rPr>
                    <a:t> </a:t>
                  </a:r>
                </a:p>
              </p:txBody>
            </p:sp>
          </mc:Fallback>
        </mc:AlternateContent>
      </p:grpSp>
      <p:sp>
        <p:nvSpPr>
          <p:cNvPr id="25" name="Espace réservé du numéro de diapositive 1"/>
          <p:cNvSpPr>
            <a:spLocks noGrp="1"/>
          </p:cNvSpPr>
          <p:nvPr>
            <p:ph type="sldNum" sz="quarter" idx="11"/>
          </p:nvPr>
        </p:nvSpPr>
        <p:spPr>
          <a:xfrm>
            <a:off x="438151" y="6403938"/>
            <a:ext cx="1115483" cy="288925"/>
          </a:xfrm>
        </p:spPr>
        <p:txBody>
          <a:bodyPr/>
          <a:lstStyle/>
          <a:p>
            <a:r>
              <a:rPr lang="fr-FR" dirty="0" smtClean="0"/>
              <a:t>page </a:t>
            </a:r>
            <a:fld id="{C6DDD436-036D-4AFC-B45E-DF406FB8E6F8}" type="slidenum">
              <a:rPr lang="fr-FR" smtClean="0"/>
              <a:pPr/>
              <a:t>5</a:t>
            </a:fld>
            <a:endParaRPr lang="fr-FR" dirty="0"/>
          </a:p>
        </p:txBody>
      </p:sp>
      <p:sp>
        <p:nvSpPr>
          <p:cNvPr id="27" name="Titre 1"/>
          <p:cNvSpPr txBox="1">
            <a:spLocks/>
          </p:cNvSpPr>
          <p:nvPr/>
        </p:nvSpPr>
        <p:spPr>
          <a:xfrm>
            <a:off x="2288659" y="6352067"/>
            <a:ext cx="7391400" cy="392666"/>
          </a:xfrm>
          <a:prstGeom prst="rect">
            <a:avLst/>
          </a:prstGeom>
        </p:spPr>
        <p:txBody>
          <a:bodyPr/>
          <a:lstStyle/>
          <a:p>
            <a:pPr>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lang="fr-FR" b="1" kern="0" dirty="0">
              <a:solidFill>
                <a:schemeClr val="tx2"/>
              </a:solidFill>
              <a:latin typeface="+mj-lt"/>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21"/>
                                        </p:tgtEl>
                                        <p:attrNameLst>
                                          <p:attrName>style.visibility</p:attrName>
                                        </p:attrNameLst>
                                      </p:cBhvr>
                                      <p:to>
                                        <p:strVal val="visible"/>
                                      </p:to>
                                    </p:set>
                                    <p:animEffect transition="in" filter="wipe(left)">
                                      <p:cBhvr>
                                        <p:cTn id="7" dur="500"/>
                                        <p:tgtEl>
                                          <p:spTgt spid="22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16"/>
                                        </p:tgtEl>
                                        <p:attrNameLst>
                                          <p:attrName>style.visibility</p:attrName>
                                        </p:attrNameLst>
                                      </p:cBhvr>
                                      <p:to>
                                        <p:strVal val="visible"/>
                                      </p:to>
                                    </p:set>
                                    <p:animEffect transition="in" filter="wipe(left)">
                                      <p:cBhvr>
                                        <p:cTn id="12" dur="500"/>
                                        <p:tgtEl>
                                          <p:spTgt spid="216"/>
                                        </p:tgtEl>
                                      </p:cBhvr>
                                    </p:animEffect>
                                  </p:childTnLst>
                                </p:cTn>
                              </p:par>
                            </p:childTnLst>
                          </p:cTn>
                        </p:par>
                        <p:par>
                          <p:cTn id="13" fill="hold">
                            <p:stCondLst>
                              <p:cond delay="500"/>
                            </p:stCondLst>
                            <p:childTnLst>
                              <p:par>
                                <p:cTn id="14" presetID="1" presetClass="entr" presetSubtype="0" fill="hold" nodeType="afterEffect">
                                  <p:stCondLst>
                                    <p:cond delay="0"/>
                                  </p:stCondLst>
                                  <p:childTnLst>
                                    <p:set>
                                      <p:cBhvr>
                                        <p:cTn id="15" dur="1" fill="hold">
                                          <p:stCondLst>
                                            <p:cond delay="0"/>
                                          </p:stCondLst>
                                        </p:cTn>
                                        <p:tgtEl>
                                          <p:spTgt spid="166917"/>
                                        </p:tgtEl>
                                        <p:attrNameLst>
                                          <p:attrName>style.visibility</p:attrName>
                                        </p:attrNameLst>
                                      </p:cBhvr>
                                      <p:to>
                                        <p:strVal val="visible"/>
                                      </p:to>
                                    </p:set>
                                  </p:childTnLst>
                                </p:cTn>
                              </p:par>
                            </p:childTnLst>
                          </p:cTn>
                        </p:par>
                        <p:par>
                          <p:cTn id="16" fill="hold">
                            <p:stCondLst>
                              <p:cond delay="500"/>
                            </p:stCondLst>
                            <p:childTnLst>
                              <p:par>
                                <p:cTn id="17" presetID="1" presetClass="entr" presetSubtype="0"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Groupe 56"/>
          <p:cNvGrpSpPr/>
          <p:nvPr/>
        </p:nvGrpSpPr>
        <p:grpSpPr>
          <a:xfrm>
            <a:off x="1358900" y="1768222"/>
            <a:ext cx="9675481" cy="4467478"/>
            <a:chOff x="-1279313" y="1571940"/>
            <a:chExt cx="9675481" cy="3871269"/>
          </a:xfrm>
        </p:grpSpPr>
        <p:sp>
          <p:nvSpPr>
            <p:cNvPr id="6" name="Rectangle 6"/>
            <p:cNvSpPr>
              <a:spLocks noChangeArrowheads="1"/>
            </p:cNvSpPr>
            <p:nvPr/>
          </p:nvSpPr>
          <p:spPr bwMode="auto">
            <a:xfrm>
              <a:off x="-1279313" y="4309231"/>
              <a:ext cx="9675481" cy="1133978"/>
            </a:xfrm>
            <a:prstGeom prst="rect">
              <a:avLst/>
            </a:prstGeom>
            <a:solidFill>
              <a:schemeClr val="tx2"/>
            </a:solidFill>
            <a:ln w="57150">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342900" indent="-342900">
                <a:buFont typeface="Wingdings" panose="05000000000000000000" pitchFamily="2" charset="2"/>
                <a:buChar char="Ø"/>
              </a:pPr>
              <a:r>
                <a:rPr lang="fr-FR" altLang="fr-FR" sz="2000" b="1" dirty="0">
                  <a:solidFill>
                    <a:srgbClr val="FF0000"/>
                  </a:solidFill>
                  <a:latin typeface="+mn-lt"/>
                </a:rPr>
                <a:t>Le rayonnement thermique est désordonné (incohérent)</a:t>
              </a:r>
            </a:p>
            <a:p>
              <a:pPr marL="342900" indent="-342900">
                <a:buFont typeface="Wingdings" panose="05000000000000000000" pitchFamily="2" charset="2"/>
                <a:buChar char="Ø"/>
              </a:pPr>
              <a:r>
                <a:rPr lang="fr-FR" altLang="fr-FR" sz="2000" b="1" dirty="0">
                  <a:solidFill>
                    <a:srgbClr val="FF0000"/>
                  </a:solidFill>
                  <a:latin typeface="+mn-lt"/>
                </a:rPr>
                <a:t>Toutes les directions</a:t>
              </a:r>
            </a:p>
            <a:p>
              <a:pPr marL="342900" indent="-342900">
                <a:buFont typeface="Wingdings" panose="05000000000000000000" pitchFamily="2" charset="2"/>
                <a:buChar char="Ø"/>
              </a:pPr>
              <a:r>
                <a:rPr lang="fr-FR" altLang="fr-FR" sz="2000" b="1" dirty="0">
                  <a:solidFill>
                    <a:srgbClr val="FF0000"/>
                  </a:solidFill>
                  <a:latin typeface="+mn-lt"/>
                </a:rPr>
                <a:t>Toutes les couleurs (spectre de plusieurs </a:t>
              </a:r>
              <a:r>
                <a:rPr lang="fr-FR" altLang="fr-FR" sz="2000" b="1" dirty="0" err="1">
                  <a:solidFill>
                    <a:srgbClr val="FF0000"/>
                  </a:solidFill>
                  <a:latin typeface="+mn-lt"/>
                </a:rPr>
                <a:t>téra</a:t>
              </a:r>
              <a:r>
                <a:rPr lang="fr-FR" altLang="fr-FR" sz="2000" b="1" dirty="0">
                  <a:solidFill>
                    <a:srgbClr val="FF0000"/>
                  </a:solidFill>
                  <a:latin typeface="+mn-lt"/>
                </a:rPr>
                <a:t>-Hertz de large)</a:t>
              </a:r>
            </a:p>
          </p:txBody>
        </p:sp>
        <p:grpSp>
          <p:nvGrpSpPr>
            <p:cNvPr id="56" name="Groupe 55"/>
            <p:cNvGrpSpPr/>
            <p:nvPr/>
          </p:nvGrpSpPr>
          <p:grpSpPr>
            <a:xfrm>
              <a:off x="6308605" y="1571940"/>
              <a:ext cx="2087563" cy="2604180"/>
              <a:chOff x="684182" y="1865239"/>
              <a:chExt cx="2087563" cy="2604180"/>
            </a:xfrm>
          </p:grpSpPr>
          <p:grpSp>
            <p:nvGrpSpPr>
              <p:cNvPr id="8" name="Group 7"/>
              <p:cNvGrpSpPr>
                <a:grpSpLocks/>
              </p:cNvGrpSpPr>
              <p:nvPr/>
            </p:nvGrpSpPr>
            <p:grpSpPr bwMode="auto">
              <a:xfrm>
                <a:off x="1654146" y="3816421"/>
                <a:ext cx="168275" cy="65093"/>
                <a:chOff x="3076" y="3013"/>
                <a:chExt cx="252" cy="81"/>
              </a:xfrm>
            </p:grpSpPr>
            <p:sp>
              <p:nvSpPr>
                <p:cNvPr id="52" name="Freeform 8"/>
                <p:cNvSpPr>
                  <a:spLocks/>
                </p:cNvSpPr>
                <p:nvPr/>
              </p:nvSpPr>
              <p:spPr bwMode="auto">
                <a:xfrm>
                  <a:off x="3076" y="3013"/>
                  <a:ext cx="252" cy="81"/>
                </a:xfrm>
                <a:custGeom>
                  <a:avLst/>
                  <a:gdLst>
                    <a:gd name="T0" fmla="*/ 0 w 505"/>
                    <a:gd name="T1" fmla="*/ 0 h 161"/>
                    <a:gd name="T2" fmla="*/ 0 w 505"/>
                    <a:gd name="T3" fmla="*/ 1 h 161"/>
                    <a:gd name="T4" fmla="*/ 0 w 505"/>
                    <a:gd name="T5" fmla="*/ 1 h 161"/>
                    <a:gd name="T6" fmla="*/ 0 w 505"/>
                    <a:gd name="T7" fmla="*/ 1 h 161"/>
                    <a:gd name="T8" fmla="*/ 0 w 505"/>
                    <a:gd name="T9" fmla="*/ 1 h 161"/>
                    <a:gd name="T10" fmla="*/ 0 w 505"/>
                    <a:gd name="T11" fmla="*/ 1 h 161"/>
                    <a:gd name="T12" fmla="*/ 0 w 505"/>
                    <a:gd name="T13" fmla="*/ 1 h 161"/>
                    <a:gd name="T14" fmla="*/ 0 w 505"/>
                    <a:gd name="T15" fmla="*/ 1 h 161"/>
                    <a:gd name="T16" fmla="*/ 0 w 505"/>
                    <a:gd name="T17" fmla="*/ 1 h 161"/>
                    <a:gd name="T18" fmla="*/ 0 w 505"/>
                    <a:gd name="T19" fmla="*/ 1 h 161"/>
                    <a:gd name="T20" fmla="*/ 0 w 505"/>
                    <a:gd name="T21" fmla="*/ 1 h 161"/>
                    <a:gd name="T22" fmla="*/ 0 w 505"/>
                    <a:gd name="T23" fmla="*/ 1 h 161"/>
                    <a:gd name="T24" fmla="*/ 0 w 505"/>
                    <a:gd name="T25" fmla="*/ 1 h 161"/>
                    <a:gd name="T26" fmla="*/ 0 w 505"/>
                    <a:gd name="T27" fmla="*/ 1 h 161"/>
                    <a:gd name="T28" fmla="*/ 0 w 505"/>
                    <a:gd name="T29" fmla="*/ 1 h 161"/>
                    <a:gd name="T30" fmla="*/ 0 w 505"/>
                    <a:gd name="T31" fmla="*/ 1 h 161"/>
                    <a:gd name="T32" fmla="*/ 0 w 505"/>
                    <a:gd name="T33" fmla="*/ 1 h 161"/>
                    <a:gd name="T34" fmla="*/ 0 w 505"/>
                    <a:gd name="T35" fmla="*/ 1 h 161"/>
                    <a:gd name="T36" fmla="*/ 0 w 505"/>
                    <a:gd name="T37" fmla="*/ 1 h 161"/>
                    <a:gd name="T38" fmla="*/ 0 w 505"/>
                    <a:gd name="T39" fmla="*/ 1 h 161"/>
                    <a:gd name="T40" fmla="*/ 0 w 505"/>
                    <a:gd name="T41" fmla="*/ 1 h 161"/>
                    <a:gd name="T42" fmla="*/ 0 w 505"/>
                    <a:gd name="T43" fmla="*/ 1 h 161"/>
                    <a:gd name="T44" fmla="*/ 0 w 505"/>
                    <a:gd name="T45" fmla="*/ 0 h 161"/>
                    <a:gd name="T46" fmla="*/ 0 w 505"/>
                    <a:gd name="T47" fmla="*/ 0 h 16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05"/>
                    <a:gd name="T73" fmla="*/ 0 h 161"/>
                    <a:gd name="T74" fmla="*/ 505 w 505"/>
                    <a:gd name="T75" fmla="*/ 161 h 16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05" h="161">
                      <a:moveTo>
                        <a:pt x="0" y="0"/>
                      </a:moveTo>
                      <a:lnTo>
                        <a:pt x="102" y="128"/>
                      </a:lnTo>
                      <a:lnTo>
                        <a:pt x="111" y="135"/>
                      </a:lnTo>
                      <a:lnTo>
                        <a:pt x="123" y="141"/>
                      </a:lnTo>
                      <a:lnTo>
                        <a:pt x="138" y="145"/>
                      </a:lnTo>
                      <a:lnTo>
                        <a:pt x="155" y="151"/>
                      </a:lnTo>
                      <a:lnTo>
                        <a:pt x="176" y="155"/>
                      </a:lnTo>
                      <a:lnTo>
                        <a:pt x="191" y="156"/>
                      </a:lnTo>
                      <a:lnTo>
                        <a:pt x="208" y="158"/>
                      </a:lnTo>
                      <a:lnTo>
                        <a:pt x="225" y="159"/>
                      </a:lnTo>
                      <a:lnTo>
                        <a:pt x="247" y="161"/>
                      </a:lnTo>
                      <a:lnTo>
                        <a:pt x="261" y="161"/>
                      </a:lnTo>
                      <a:lnTo>
                        <a:pt x="282" y="159"/>
                      </a:lnTo>
                      <a:lnTo>
                        <a:pt x="300" y="158"/>
                      </a:lnTo>
                      <a:lnTo>
                        <a:pt x="319" y="156"/>
                      </a:lnTo>
                      <a:lnTo>
                        <a:pt x="337" y="155"/>
                      </a:lnTo>
                      <a:lnTo>
                        <a:pt x="354" y="150"/>
                      </a:lnTo>
                      <a:lnTo>
                        <a:pt x="371" y="147"/>
                      </a:lnTo>
                      <a:lnTo>
                        <a:pt x="386" y="141"/>
                      </a:lnTo>
                      <a:lnTo>
                        <a:pt x="398" y="134"/>
                      </a:lnTo>
                      <a:lnTo>
                        <a:pt x="403" y="130"/>
                      </a:lnTo>
                      <a:lnTo>
                        <a:pt x="411" y="124"/>
                      </a:lnTo>
                      <a:lnTo>
                        <a:pt x="505" y="0"/>
                      </a:lnTo>
                      <a:lnTo>
                        <a:pt x="0" y="0"/>
                      </a:lnTo>
                      <a:close/>
                    </a:path>
                  </a:pathLst>
                </a:custGeom>
                <a:solidFill>
                  <a:srgbClr val="000000"/>
                </a:solidFill>
                <a:ln w="9525">
                  <a:noFill/>
                  <a:round/>
                  <a:headEnd/>
                  <a:tailEnd/>
                </a:ln>
              </p:spPr>
              <p:txBody>
                <a:bodyPr/>
                <a:lstStyle/>
                <a:p>
                  <a:endParaRPr lang="fr-FR"/>
                </a:p>
              </p:txBody>
            </p:sp>
            <p:sp>
              <p:nvSpPr>
                <p:cNvPr id="53" name="Freeform 9"/>
                <p:cNvSpPr>
                  <a:spLocks/>
                </p:cNvSpPr>
                <p:nvPr/>
              </p:nvSpPr>
              <p:spPr bwMode="auto">
                <a:xfrm>
                  <a:off x="3116" y="3013"/>
                  <a:ext cx="112" cy="81"/>
                </a:xfrm>
                <a:custGeom>
                  <a:avLst/>
                  <a:gdLst>
                    <a:gd name="T0" fmla="*/ 0 w 225"/>
                    <a:gd name="T1" fmla="*/ 0 h 161"/>
                    <a:gd name="T2" fmla="*/ 0 w 225"/>
                    <a:gd name="T3" fmla="*/ 1 h 161"/>
                    <a:gd name="T4" fmla="*/ 0 w 225"/>
                    <a:gd name="T5" fmla="*/ 1 h 161"/>
                    <a:gd name="T6" fmla="*/ 0 w 225"/>
                    <a:gd name="T7" fmla="*/ 1 h 161"/>
                    <a:gd name="T8" fmla="*/ 0 w 225"/>
                    <a:gd name="T9" fmla="*/ 1 h 161"/>
                    <a:gd name="T10" fmla="*/ 0 w 225"/>
                    <a:gd name="T11" fmla="*/ 1 h 161"/>
                    <a:gd name="T12" fmla="*/ 0 w 225"/>
                    <a:gd name="T13" fmla="*/ 1 h 161"/>
                    <a:gd name="T14" fmla="*/ 0 w 225"/>
                    <a:gd name="T15" fmla="*/ 1 h 161"/>
                    <a:gd name="T16" fmla="*/ 0 w 225"/>
                    <a:gd name="T17" fmla="*/ 1 h 161"/>
                    <a:gd name="T18" fmla="*/ 0 w 225"/>
                    <a:gd name="T19" fmla="*/ 1 h 161"/>
                    <a:gd name="T20" fmla="*/ 0 w 225"/>
                    <a:gd name="T21" fmla="*/ 0 h 161"/>
                    <a:gd name="T22" fmla="*/ 0 w 225"/>
                    <a:gd name="T23" fmla="*/ 0 h 16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5"/>
                    <a:gd name="T37" fmla="*/ 0 h 161"/>
                    <a:gd name="T38" fmla="*/ 225 w 225"/>
                    <a:gd name="T39" fmla="*/ 161 h 16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5" h="161">
                      <a:moveTo>
                        <a:pt x="0" y="0"/>
                      </a:moveTo>
                      <a:lnTo>
                        <a:pt x="62" y="145"/>
                      </a:lnTo>
                      <a:lnTo>
                        <a:pt x="75" y="151"/>
                      </a:lnTo>
                      <a:lnTo>
                        <a:pt x="96" y="155"/>
                      </a:lnTo>
                      <a:lnTo>
                        <a:pt x="111" y="156"/>
                      </a:lnTo>
                      <a:lnTo>
                        <a:pt x="128" y="158"/>
                      </a:lnTo>
                      <a:lnTo>
                        <a:pt x="145" y="159"/>
                      </a:lnTo>
                      <a:lnTo>
                        <a:pt x="167" y="161"/>
                      </a:lnTo>
                      <a:lnTo>
                        <a:pt x="181" y="161"/>
                      </a:lnTo>
                      <a:lnTo>
                        <a:pt x="202" y="159"/>
                      </a:lnTo>
                      <a:lnTo>
                        <a:pt x="225" y="0"/>
                      </a:lnTo>
                      <a:lnTo>
                        <a:pt x="0" y="0"/>
                      </a:lnTo>
                      <a:close/>
                    </a:path>
                  </a:pathLst>
                </a:custGeom>
                <a:solidFill>
                  <a:srgbClr val="404040"/>
                </a:solidFill>
                <a:ln w="9525">
                  <a:noFill/>
                  <a:round/>
                  <a:headEnd/>
                  <a:tailEnd/>
                </a:ln>
              </p:spPr>
              <p:txBody>
                <a:bodyPr/>
                <a:lstStyle/>
                <a:p>
                  <a:endParaRPr lang="fr-FR"/>
                </a:p>
              </p:txBody>
            </p:sp>
          </p:grpSp>
          <p:grpSp>
            <p:nvGrpSpPr>
              <p:cNvPr id="9" name="Group 10"/>
              <p:cNvGrpSpPr>
                <a:grpSpLocks/>
              </p:cNvGrpSpPr>
              <p:nvPr/>
            </p:nvGrpSpPr>
            <p:grpSpPr bwMode="auto">
              <a:xfrm>
                <a:off x="1577946" y="3598917"/>
                <a:ext cx="306387" cy="234967"/>
                <a:chOff x="2960" y="2743"/>
                <a:chExt cx="463" cy="293"/>
              </a:xfrm>
            </p:grpSpPr>
            <p:sp>
              <p:nvSpPr>
                <p:cNvPr id="45" name="Freeform 11"/>
                <p:cNvSpPr>
                  <a:spLocks/>
                </p:cNvSpPr>
                <p:nvPr/>
              </p:nvSpPr>
              <p:spPr bwMode="auto">
                <a:xfrm>
                  <a:off x="2960" y="2743"/>
                  <a:ext cx="463" cy="293"/>
                </a:xfrm>
                <a:custGeom>
                  <a:avLst/>
                  <a:gdLst>
                    <a:gd name="T0" fmla="*/ 1 w 926"/>
                    <a:gd name="T1" fmla="*/ 1 h 585"/>
                    <a:gd name="T2" fmla="*/ 1 w 926"/>
                    <a:gd name="T3" fmla="*/ 1 h 585"/>
                    <a:gd name="T4" fmla="*/ 1 w 926"/>
                    <a:gd name="T5" fmla="*/ 1 h 585"/>
                    <a:gd name="T6" fmla="*/ 1 w 926"/>
                    <a:gd name="T7" fmla="*/ 1 h 585"/>
                    <a:gd name="T8" fmla="*/ 1 w 926"/>
                    <a:gd name="T9" fmla="*/ 1 h 585"/>
                    <a:gd name="T10" fmla="*/ 1 w 926"/>
                    <a:gd name="T11" fmla="*/ 1 h 585"/>
                    <a:gd name="T12" fmla="*/ 1 w 926"/>
                    <a:gd name="T13" fmla="*/ 1 h 585"/>
                    <a:gd name="T14" fmla="*/ 1 w 926"/>
                    <a:gd name="T15" fmla="*/ 1 h 585"/>
                    <a:gd name="T16" fmla="*/ 1 w 926"/>
                    <a:gd name="T17" fmla="*/ 1 h 585"/>
                    <a:gd name="T18" fmla="*/ 1 w 926"/>
                    <a:gd name="T19" fmla="*/ 1 h 585"/>
                    <a:gd name="T20" fmla="*/ 1 w 926"/>
                    <a:gd name="T21" fmla="*/ 1 h 585"/>
                    <a:gd name="T22" fmla="*/ 1 w 926"/>
                    <a:gd name="T23" fmla="*/ 1 h 585"/>
                    <a:gd name="T24" fmla="*/ 1 w 926"/>
                    <a:gd name="T25" fmla="*/ 1 h 585"/>
                    <a:gd name="T26" fmla="*/ 1 w 926"/>
                    <a:gd name="T27" fmla="*/ 1 h 585"/>
                    <a:gd name="T28" fmla="*/ 0 w 926"/>
                    <a:gd name="T29" fmla="*/ 1 h 585"/>
                    <a:gd name="T30" fmla="*/ 1 w 926"/>
                    <a:gd name="T31" fmla="*/ 1 h 585"/>
                    <a:gd name="T32" fmla="*/ 1 w 926"/>
                    <a:gd name="T33" fmla="*/ 1 h 585"/>
                    <a:gd name="T34" fmla="*/ 1 w 926"/>
                    <a:gd name="T35" fmla="*/ 1 h 585"/>
                    <a:gd name="T36" fmla="*/ 1 w 926"/>
                    <a:gd name="T37" fmla="*/ 1 h 585"/>
                    <a:gd name="T38" fmla="*/ 1 w 926"/>
                    <a:gd name="T39" fmla="*/ 1 h 585"/>
                    <a:gd name="T40" fmla="*/ 1 w 926"/>
                    <a:gd name="T41" fmla="*/ 1 h 585"/>
                    <a:gd name="T42" fmla="*/ 1 w 926"/>
                    <a:gd name="T43" fmla="*/ 1 h 585"/>
                    <a:gd name="T44" fmla="*/ 1 w 926"/>
                    <a:gd name="T45" fmla="*/ 2 h 585"/>
                    <a:gd name="T46" fmla="*/ 1 w 926"/>
                    <a:gd name="T47" fmla="*/ 2 h 585"/>
                    <a:gd name="T48" fmla="*/ 1 w 926"/>
                    <a:gd name="T49" fmla="*/ 2 h 585"/>
                    <a:gd name="T50" fmla="*/ 1 w 926"/>
                    <a:gd name="T51" fmla="*/ 2 h 585"/>
                    <a:gd name="T52" fmla="*/ 2 w 926"/>
                    <a:gd name="T53" fmla="*/ 2 h 585"/>
                    <a:gd name="T54" fmla="*/ 2 w 926"/>
                    <a:gd name="T55" fmla="*/ 2 h 585"/>
                    <a:gd name="T56" fmla="*/ 2 w 926"/>
                    <a:gd name="T57" fmla="*/ 2 h 585"/>
                    <a:gd name="T58" fmla="*/ 2 w 926"/>
                    <a:gd name="T59" fmla="*/ 2 h 585"/>
                    <a:gd name="T60" fmla="*/ 2 w 926"/>
                    <a:gd name="T61" fmla="*/ 2 h 585"/>
                    <a:gd name="T62" fmla="*/ 2 w 926"/>
                    <a:gd name="T63" fmla="*/ 1 h 585"/>
                    <a:gd name="T64" fmla="*/ 2 w 926"/>
                    <a:gd name="T65" fmla="*/ 1 h 585"/>
                    <a:gd name="T66" fmla="*/ 2 w 926"/>
                    <a:gd name="T67" fmla="*/ 1 h 585"/>
                    <a:gd name="T68" fmla="*/ 2 w 926"/>
                    <a:gd name="T69" fmla="*/ 1 h 585"/>
                    <a:gd name="T70" fmla="*/ 2 w 926"/>
                    <a:gd name="T71" fmla="*/ 1 h 585"/>
                    <a:gd name="T72" fmla="*/ 2 w 926"/>
                    <a:gd name="T73" fmla="*/ 1 h 585"/>
                    <a:gd name="T74" fmla="*/ 2 w 926"/>
                    <a:gd name="T75" fmla="*/ 1 h 585"/>
                    <a:gd name="T76" fmla="*/ 2 w 926"/>
                    <a:gd name="T77" fmla="*/ 1 h 585"/>
                    <a:gd name="T78" fmla="*/ 2 w 926"/>
                    <a:gd name="T79" fmla="*/ 1 h 585"/>
                    <a:gd name="T80" fmla="*/ 2 w 926"/>
                    <a:gd name="T81" fmla="*/ 1 h 585"/>
                    <a:gd name="T82" fmla="*/ 2 w 926"/>
                    <a:gd name="T83" fmla="*/ 1 h 585"/>
                    <a:gd name="T84" fmla="*/ 2 w 926"/>
                    <a:gd name="T85" fmla="*/ 1 h 585"/>
                    <a:gd name="T86" fmla="*/ 2 w 926"/>
                    <a:gd name="T87" fmla="*/ 1 h 585"/>
                    <a:gd name="T88" fmla="*/ 2 w 926"/>
                    <a:gd name="T89" fmla="*/ 1 h 585"/>
                    <a:gd name="T90" fmla="*/ 2 w 926"/>
                    <a:gd name="T91" fmla="*/ 1 h 585"/>
                    <a:gd name="T92" fmla="*/ 2 w 926"/>
                    <a:gd name="T93" fmla="*/ 1 h 585"/>
                    <a:gd name="T94" fmla="*/ 2 w 926"/>
                    <a:gd name="T95" fmla="*/ 1 h 585"/>
                    <a:gd name="T96" fmla="*/ 2 w 926"/>
                    <a:gd name="T97" fmla="*/ 1 h 585"/>
                    <a:gd name="T98" fmla="*/ 2 w 926"/>
                    <a:gd name="T99" fmla="*/ 1 h 585"/>
                    <a:gd name="T100" fmla="*/ 2 w 926"/>
                    <a:gd name="T101" fmla="*/ 1 h 585"/>
                    <a:gd name="T102" fmla="*/ 2 w 926"/>
                    <a:gd name="T103" fmla="*/ 1 h 585"/>
                    <a:gd name="T104" fmla="*/ 1 w 926"/>
                    <a:gd name="T105" fmla="*/ 0 h 58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6"/>
                    <a:gd name="T160" fmla="*/ 0 h 585"/>
                    <a:gd name="T161" fmla="*/ 926 w 926"/>
                    <a:gd name="T162" fmla="*/ 585 h 58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6" h="585">
                      <a:moveTo>
                        <a:pt x="27" y="0"/>
                      </a:moveTo>
                      <a:lnTo>
                        <a:pt x="22" y="16"/>
                      </a:lnTo>
                      <a:lnTo>
                        <a:pt x="23" y="23"/>
                      </a:lnTo>
                      <a:lnTo>
                        <a:pt x="26" y="31"/>
                      </a:lnTo>
                      <a:lnTo>
                        <a:pt x="27" y="48"/>
                      </a:lnTo>
                      <a:lnTo>
                        <a:pt x="23" y="60"/>
                      </a:lnTo>
                      <a:lnTo>
                        <a:pt x="18" y="70"/>
                      </a:lnTo>
                      <a:lnTo>
                        <a:pt x="12" y="78"/>
                      </a:lnTo>
                      <a:lnTo>
                        <a:pt x="6" y="92"/>
                      </a:lnTo>
                      <a:lnTo>
                        <a:pt x="6" y="102"/>
                      </a:lnTo>
                      <a:lnTo>
                        <a:pt x="12" y="112"/>
                      </a:lnTo>
                      <a:lnTo>
                        <a:pt x="18" y="122"/>
                      </a:lnTo>
                      <a:lnTo>
                        <a:pt x="29" y="132"/>
                      </a:lnTo>
                      <a:lnTo>
                        <a:pt x="35" y="143"/>
                      </a:lnTo>
                      <a:lnTo>
                        <a:pt x="35" y="150"/>
                      </a:lnTo>
                      <a:lnTo>
                        <a:pt x="31" y="159"/>
                      </a:lnTo>
                      <a:lnTo>
                        <a:pt x="22" y="166"/>
                      </a:lnTo>
                      <a:lnTo>
                        <a:pt x="14" y="176"/>
                      </a:lnTo>
                      <a:lnTo>
                        <a:pt x="8" y="184"/>
                      </a:lnTo>
                      <a:lnTo>
                        <a:pt x="6" y="192"/>
                      </a:lnTo>
                      <a:lnTo>
                        <a:pt x="12" y="202"/>
                      </a:lnTo>
                      <a:lnTo>
                        <a:pt x="19" y="211"/>
                      </a:lnTo>
                      <a:lnTo>
                        <a:pt x="27" y="219"/>
                      </a:lnTo>
                      <a:lnTo>
                        <a:pt x="31" y="226"/>
                      </a:lnTo>
                      <a:lnTo>
                        <a:pt x="35" y="235"/>
                      </a:lnTo>
                      <a:lnTo>
                        <a:pt x="31" y="246"/>
                      </a:lnTo>
                      <a:lnTo>
                        <a:pt x="22" y="255"/>
                      </a:lnTo>
                      <a:lnTo>
                        <a:pt x="12" y="263"/>
                      </a:lnTo>
                      <a:lnTo>
                        <a:pt x="2" y="274"/>
                      </a:lnTo>
                      <a:lnTo>
                        <a:pt x="0" y="284"/>
                      </a:lnTo>
                      <a:lnTo>
                        <a:pt x="4" y="295"/>
                      </a:lnTo>
                      <a:lnTo>
                        <a:pt x="14" y="303"/>
                      </a:lnTo>
                      <a:lnTo>
                        <a:pt x="23" y="312"/>
                      </a:lnTo>
                      <a:lnTo>
                        <a:pt x="33" y="322"/>
                      </a:lnTo>
                      <a:lnTo>
                        <a:pt x="39" y="337"/>
                      </a:lnTo>
                      <a:lnTo>
                        <a:pt x="33" y="351"/>
                      </a:lnTo>
                      <a:lnTo>
                        <a:pt x="23" y="362"/>
                      </a:lnTo>
                      <a:lnTo>
                        <a:pt x="19" y="371"/>
                      </a:lnTo>
                      <a:lnTo>
                        <a:pt x="19" y="380"/>
                      </a:lnTo>
                      <a:lnTo>
                        <a:pt x="22" y="386"/>
                      </a:lnTo>
                      <a:lnTo>
                        <a:pt x="29" y="394"/>
                      </a:lnTo>
                      <a:lnTo>
                        <a:pt x="43" y="407"/>
                      </a:lnTo>
                      <a:lnTo>
                        <a:pt x="65" y="430"/>
                      </a:lnTo>
                      <a:lnTo>
                        <a:pt x="109" y="467"/>
                      </a:lnTo>
                      <a:lnTo>
                        <a:pt x="146" y="497"/>
                      </a:lnTo>
                      <a:lnTo>
                        <a:pt x="169" y="513"/>
                      </a:lnTo>
                      <a:lnTo>
                        <a:pt x="192" y="525"/>
                      </a:lnTo>
                      <a:lnTo>
                        <a:pt x="220" y="538"/>
                      </a:lnTo>
                      <a:lnTo>
                        <a:pt x="259" y="556"/>
                      </a:lnTo>
                      <a:lnTo>
                        <a:pt x="317" y="572"/>
                      </a:lnTo>
                      <a:lnTo>
                        <a:pt x="361" y="579"/>
                      </a:lnTo>
                      <a:lnTo>
                        <a:pt x="407" y="583"/>
                      </a:lnTo>
                      <a:lnTo>
                        <a:pt x="467" y="585"/>
                      </a:lnTo>
                      <a:lnTo>
                        <a:pt x="530" y="583"/>
                      </a:lnTo>
                      <a:lnTo>
                        <a:pt x="586" y="582"/>
                      </a:lnTo>
                      <a:lnTo>
                        <a:pt x="634" y="576"/>
                      </a:lnTo>
                      <a:lnTo>
                        <a:pt x="676" y="568"/>
                      </a:lnTo>
                      <a:lnTo>
                        <a:pt x="706" y="559"/>
                      </a:lnTo>
                      <a:lnTo>
                        <a:pt x="733" y="548"/>
                      </a:lnTo>
                      <a:lnTo>
                        <a:pt x="754" y="537"/>
                      </a:lnTo>
                      <a:lnTo>
                        <a:pt x="771" y="528"/>
                      </a:lnTo>
                      <a:lnTo>
                        <a:pt x="789" y="513"/>
                      </a:lnTo>
                      <a:lnTo>
                        <a:pt x="844" y="453"/>
                      </a:lnTo>
                      <a:lnTo>
                        <a:pt x="887" y="402"/>
                      </a:lnTo>
                      <a:lnTo>
                        <a:pt x="903" y="376"/>
                      </a:lnTo>
                      <a:lnTo>
                        <a:pt x="906" y="365"/>
                      </a:lnTo>
                      <a:lnTo>
                        <a:pt x="908" y="357"/>
                      </a:lnTo>
                      <a:lnTo>
                        <a:pt x="908" y="348"/>
                      </a:lnTo>
                      <a:lnTo>
                        <a:pt x="900" y="337"/>
                      </a:lnTo>
                      <a:lnTo>
                        <a:pt x="895" y="331"/>
                      </a:lnTo>
                      <a:lnTo>
                        <a:pt x="892" y="321"/>
                      </a:lnTo>
                      <a:lnTo>
                        <a:pt x="895" y="311"/>
                      </a:lnTo>
                      <a:lnTo>
                        <a:pt x="900" y="303"/>
                      </a:lnTo>
                      <a:lnTo>
                        <a:pt x="906" y="295"/>
                      </a:lnTo>
                      <a:lnTo>
                        <a:pt x="913" y="287"/>
                      </a:lnTo>
                      <a:lnTo>
                        <a:pt x="921" y="278"/>
                      </a:lnTo>
                      <a:lnTo>
                        <a:pt x="926" y="269"/>
                      </a:lnTo>
                      <a:lnTo>
                        <a:pt x="925" y="257"/>
                      </a:lnTo>
                      <a:lnTo>
                        <a:pt x="920" y="249"/>
                      </a:lnTo>
                      <a:lnTo>
                        <a:pt x="913" y="240"/>
                      </a:lnTo>
                      <a:lnTo>
                        <a:pt x="906" y="233"/>
                      </a:lnTo>
                      <a:lnTo>
                        <a:pt x="899" y="224"/>
                      </a:lnTo>
                      <a:lnTo>
                        <a:pt x="896" y="215"/>
                      </a:lnTo>
                      <a:lnTo>
                        <a:pt x="899" y="207"/>
                      </a:lnTo>
                      <a:lnTo>
                        <a:pt x="908" y="195"/>
                      </a:lnTo>
                      <a:lnTo>
                        <a:pt x="917" y="187"/>
                      </a:lnTo>
                      <a:lnTo>
                        <a:pt x="921" y="177"/>
                      </a:lnTo>
                      <a:lnTo>
                        <a:pt x="921" y="164"/>
                      </a:lnTo>
                      <a:lnTo>
                        <a:pt x="916" y="153"/>
                      </a:lnTo>
                      <a:lnTo>
                        <a:pt x="906" y="143"/>
                      </a:lnTo>
                      <a:lnTo>
                        <a:pt x="903" y="136"/>
                      </a:lnTo>
                      <a:lnTo>
                        <a:pt x="899" y="126"/>
                      </a:lnTo>
                      <a:lnTo>
                        <a:pt x="900" y="115"/>
                      </a:lnTo>
                      <a:lnTo>
                        <a:pt x="908" y="105"/>
                      </a:lnTo>
                      <a:lnTo>
                        <a:pt x="913" y="99"/>
                      </a:lnTo>
                      <a:lnTo>
                        <a:pt x="921" y="92"/>
                      </a:lnTo>
                      <a:lnTo>
                        <a:pt x="925" y="82"/>
                      </a:lnTo>
                      <a:lnTo>
                        <a:pt x="926" y="71"/>
                      </a:lnTo>
                      <a:lnTo>
                        <a:pt x="924" y="65"/>
                      </a:lnTo>
                      <a:lnTo>
                        <a:pt x="916" y="54"/>
                      </a:lnTo>
                      <a:lnTo>
                        <a:pt x="908" y="46"/>
                      </a:lnTo>
                      <a:lnTo>
                        <a:pt x="903" y="34"/>
                      </a:lnTo>
                      <a:lnTo>
                        <a:pt x="903" y="23"/>
                      </a:lnTo>
                      <a:lnTo>
                        <a:pt x="906" y="15"/>
                      </a:lnTo>
                      <a:lnTo>
                        <a:pt x="904" y="0"/>
                      </a:lnTo>
                      <a:lnTo>
                        <a:pt x="27" y="0"/>
                      </a:lnTo>
                      <a:close/>
                    </a:path>
                  </a:pathLst>
                </a:custGeom>
                <a:solidFill>
                  <a:srgbClr val="FFC080"/>
                </a:solidFill>
                <a:ln w="9525">
                  <a:noFill/>
                  <a:round/>
                  <a:headEnd/>
                  <a:tailEnd/>
                </a:ln>
              </p:spPr>
              <p:txBody>
                <a:bodyPr/>
                <a:lstStyle/>
                <a:p>
                  <a:endParaRPr lang="fr-FR"/>
                </a:p>
              </p:txBody>
            </p:sp>
            <p:sp>
              <p:nvSpPr>
                <p:cNvPr id="46" name="Freeform 12"/>
                <p:cNvSpPr>
                  <a:spLocks/>
                </p:cNvSpPr>
                <p:nvPr/>
              </p:nvSpPr>
              <p:spPr bwMode="auto">
                <a:xfrm>
                  <a:off x="2963" y="2782"/>
                  <a:ext cx="57" cy="40"/>
                </a:xfrm>
                <a:custGeom>
                  <a:avLst/>
                  <a:gdLst>
                    <a:gd name="T0" fmla="*/ 0 w 115"/>
                    <a:gd name="T1" fmla="*/ 0 h 81"/>
                    <a:gd name="T2" fmla="*/ 0 w 115"/>
                    <a:gd name="T3" fmla="*/ 0 h 81"/>
                    <a:gd name="T4" fmla="*/ 0 w 115"/>
                    <a:gd name="T5" fmla="*/ 0 h 81"/>
                    <a:gd name="T6" fmla="*/ 0 w 115"/>
                    <a:gd name="T7" fmla="*/ 0 h 81"/>
                    <a:gd name="T8" fmla="*/ 0 w 115"/>
                    <a:gd name="T9" fmla="*/ 0 h 81"/>
                    <a:gd name="T10" fmla="*/ 0 w 115"/>
                    <a:gd name="T11" fmla="*/ 0 h 81"/>
                    <a:gd name="T12" fmla="*/ 0 w 115"/>
                    <a:gd name="T13" fmla="*/ 0 h 81"/>
                    <a:gd name="T14" fmla="*/ 0 w 115"/>
                    <a:gd name="T15" fmla="*/ 0 h 81"/>
                    <a:gd name="T16" fmla="*/ 0 w 115"/>
                    <a:gd name="T17" fmla="*/ 0 h 81"/>
                    <a:gd name="T18" fmla="*/ 0 w 115"/>
                    <a:gd name="T19" fmla="*/ 0 h 81"/>
                    <a:gd name="T20" fmla="*/ 0 w 115"/>
                    <a:gd name="T21" fmla="*/ 0 h 81"/>
                    <a:gd name="T22" fmla="*/ 0 w 115"/>
                    <a:gd name="T23" fmla="*/ 0 h 81"/>
                    <a:gd name="T24" fmla="*/ 0 w 115"/>
                    <a:gd name="T25" fmla="*/ 0 h 81"/>
                    <a:gd name="T26" fmla="*/ 0 w 115"/>
                    <a:gd name="T27" fmla="*/ 0 h 81"/>
                    <a:gd name="T28" fmla="*/ 0 w 115"/>
                    <a:gd name="T29" fmla="*/ 0 h 81"/>
                    <a:gd name="T30" fmla="*/ 0 w 115"/>
                    <a:gd name="T31" fmla="*/ 0 h 81"/>
                    <a:gd name="T32" fmla="*/ 0 w 115"/>
                    <a:gd name="T33" fmla="*/ 0 h 81"/>
                    <a:gd name="T34" fmla="*/ 0 w 115"/>
                    <a:gd name="T35" fmla="*/ 0 h 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5"/>
                    <a:gd name="T55" fmla="*/ 0 h 81"/>
                    <a:gd name="T56" fmla="*/ 115 w 115"/>
                    <a:gd name="T57" fmla="*/ 81 h 8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5" h="81">
                      <a:moveTo>
                        <a:pt x="6" y="0"/>
                      </a:moveTo>
                      <a:lnTo>
                        <a:pt x="13" y="10"/>
                      </a:lnTo>
                      <a:lnTo>
                        <a:pt x="25" y="21"/>
                      </a:lnTo>
                      <a:lnTo>
                        <a:pt x="45" y="35"/>
                      </a:lnTo>
                      <a:lnTo>
                        <a:pt x="69" y="47"/>
                      </a:lnTo>
                      <a:lnTo>
                        <a:pt x="92" y="54"/>
                      </a:lnTo>
                      <a:lnTo>
                        <a:pt x="115" y="58"/>
                      </a:lnTo>
                      <a:lnTo>
                        <a:pt x="106" y="72"/>
                      </a:lnTo>
                      <a:lnTo>
                        <a:pt x="76" y="69"/>
                      </a:lnTo>
                      <a:lnTo>
                        <a:pt x="45" y="71"/>
                      </a:lnTo>
                      <a:lnTo>
                        <a:pt x="25" y="81"/>
                      </a:lnTo>
                      <a:lnTo>
                        <a:pt x="29" y="72"/>
                      </a:lnTo>
                      <a:lnTo>
                        <a:pt x="27" y="64"/>
                      </a:lnTo>
                      <a:lnTo>
                        <a:pt x="21" y="51"/>
                      </a:lnTo>
                      <a:lnTo>
                        <a:pt x="12" y="40"/>
                      </a:lnTo>
                      <a:lnTo>
                        <a:pt x="2" y="27"/>
                      </a:lnTo>
                      <a:lnTo>
                        <a:pt x="0" y="14"/>
                      </a:lnTo>
                      <a:lnTo>
                        <a:pt x="6" y="0"/>
                      </a:lnTo>
                      <a:close/>
                    </a:path>
                  </a:pathLst>
                </a:custGeom>
                <a:solidFill>
                  <a:srgbClr val="FFA040"/>
                </a:solidFill>
                <a:ln w="9525">
                  <a:noFill/>
                  <a:round/>
                  <a:headEnd/>
                  <a:tailEnd/>
                </a:ln>
              </p:spPr>
              <p:txBody>
                <a:bodyPr/>
                <a:lstStyle/>
                <a:p>
                  <a:endParaRPr lang="fr-FR"/>
                </a:p>
              </p:txBody>
            </p:sp>
            <p:sp>
              <p:nvSpPr>
                <p:cNvPr id="47" name="Freeform 13"/>
                <p:cNvSpPr>
                  <a:spLocks/>
                </p:cNvSpPr>
                <p:nvPr/>
              </p:nvSpPr>
              <p:spPr bwMode="auto">
                <a:xfrm>
                  <a:off x="2964" y="2832"/>
                  <a:ext cx="76" cy="34"/>
                </a:xfrm>
                <a:custGeom>
                  <a:avLst/>
                  <a:gdLst>
                    <a:gd name="T0" fmla="*/ 0 w 151"/>
                    <a:gd name="T1" fmla="*/ 0 h 69"/>
                    <a:gd name="T2" fmla="*/ 1 w 151"/>
                    <a:gd name="T3" fmla="*/ 0 h 69"/>
                    <a:gd name="T4" fmla="*/ 1 w 151"/>
                    <a:gd name="T5" fmla="*/ 0 h 69"/>
                    <a:gd name="T6" fmla="*/ 1 w 151"/>
                    <a:gd name="T7" fmla="*/ 0 h 69"/>
                    <a:gd name="T8" fmla="*/ 1 w 151"/>
                    <a:gd name="T9" fmla="*/ 0 h 69"/>
                    <a:gd name="T10" fmla="*/ 1 w 151"/>
                    <a:gd name="T11" fmla="*/ 0 h 69"/>
                    <a:gd name="T12" fmla="*/ 1 w 151"/>
                    <a:gd name="T13" fmla="*/ 0 h 69"/>
                    <a:gd name="T14" fmla="*/ 1 w 151"/>
                    <a:gd name="T15" fmla="*/ 0 h 69"/>
                    <a:gd name="T16" fmla="*/ 1 w 151"/>
                    <a:gd name="T17" fmla="*/ 0 h 69"/>
                    <a:gd name="T18" fmla="*/ 1 w 151"/>
                    <a:gd name="T19" fmla="*/ 0 h 69"/>
                    <a:gd name="T20" fmla="*/ 1 w 151"/>
                    <a:gd name="T21" fmla="*/ 0 h 69"/>
                    <a:gd name="T22" fmla="*/ 1 w 151"/>
                    <a:gd name="T23" fmla="*/ 0 h 69"/>
                    <a:gd name="T24" fmla="*/ 1 w 151"/>
                    <a:gd name="T25" fmla="*/ 0 h 69"/>
                    <a:gd name="T26" fmla="*/ 1 w 151"/>
                    <a:gd name="T27" fmla="*/ 0 h 69"/>
                    <a:gd name="T28" fmla="*/ 1 w 151"/>
                    <a:gd name="T29" fmla="*/ 0 h 69"/>
                    <a:gd name="T30" fmla="*/ 1 w 151"/>
                    <a:gd name="T31" fmla="*/ 0 h 69"/>
                    <a:gd name="T32" fmla="*/ 1 w 151"/>
                    <a:gd name="T33" fmla="*/ 0 h 69"/>
                    <a:gd name="T34" fmla="*/ 0 w 151"/>
                    <a:gd name="T35" fmla="*/ 0 h 69"/>
                    <a:gd name="T36" fmla="*/ 0 w 151"/>
                    <a:gd name="T37" fmla="*/ 0 h 6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1"/>
                    <a:gd name="T58" fmla="*/ 0 h 69"/>
                    <a:gd name="T59" fmla="*/ 151 w 151"/>
                    <a:gd name="T60" fmla="*/ 69 h 6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1" h="69">
                      <a:moveTo>
                        <a:pt x="0" y="9"/>
                      </a:moveTo>
                      <a:lnTo>
                        <a:pt x="4" y="0"/>
                      </a:lnTo>
                      <a:lnTo>
                        <a:pt x="10" y="9"/>
                      </a:lnTo>
                      <a:lnTo>
                        <a:pt x="21" y="13"/>
                      </a:lnTo>
                      <a:lnTo>
                        <a:pt x="43" y="20"/>
                      </a:lnTo>
                      <a:lnTo>
                        <a:pt x="65" y="26"/>
                      </a:lnTo>
                      <a:lnTo>
                        <a:pt x="100" y="31"/>
                      </a:lnTo>
                      <a:lnTo>
                        <a:pt x="139" y="37"/>
                      </a:lnTo>
                      <a:lnTo>
                        <a:pt x="151" y="65"/>
                      </a:lnTo>
                      <a:lnTo>
                        <a:pt x="108" y="57"/>
                      </a:lnTo>
                      <a:lnTo>
                        <a:pt x="73" y="54"/>
                      </a:lnTo>
                      <a:lnTo>
                        <a:pt x="45" y="58"/>
                      </a:lnTo>
                      <a:lnTo>
                        <a:pt x="25" y="69"/>
                      </a:lnTo>
                      <a:lnTo>
                        <a:pt x="25" y="60"/>
                      </a:lnTo>
                      <a:lnTo>
                        <a:pt x="25" y="51"/>
                      </a:lnTo>
                      <a:lnTo>
                        <a:pt x="21" y="43"/>
                      </a:lnTo>
                      <a:lnTo>
                        <a:pt x="10" y="30"/>
                      </a:lnTo>
                      <a:lnTo>
                        <a:pt x="0" y="19"/>
                      </a:lnTo>
                      <a:lnTo>
                        <a:pt x="0" y="9"/>
                      </a:lnTo>
                      <a:close/>
                    </a:path>
                  </a:pathLst>
                </a:custGeom>
                <a:solidFill>
                  <a:srgbClr val="FFA040"/>
                </a:solidFill>
                <a:ln w="9525">
                  <a:noFill/>
                  <a:round/>
                  <a:headEnd/>
                  <a:tailEnd/>
                </a:ln>
              </p:spPr>
              <p:txBody>
                <a:bodyPr/>
                <a:lstStyle/>
                <a:p>
                  <a:endParaRPr lang="fr-FR"/>
                </a:p>
              </p:txBody>
            </p:sp>
            <p:sp>
              <p:nvSpPr>
                <p:cNvPr id="48" name="Freeform 14"/>
                <p:cNvSpPr>
                  <a:spLocks/>
                </p:cNvSpPr>
                <p:nvPr/>
              </p:nvSpPr>
              <p:spPr bwMode="auto">
                <a:xfrm>
                  <a:off x="2961" y="2875"/>
                  <a:ext cx="89" cy="43"/>
                </a:xfrm>
                <a:custGeom>
                  <a:avLst/>
                  <a:gdLst>
                    <a:gd name="T0" fmla="*/ 1 w 177"/>
                    <a:gd name="T1" fmla="*/ 1 h 85"/>
                    <a:gd name="T2" fmla="*/ 1 w 177"/>
                    <a:gd name="T3" fmla="*/ 0 h 85"/>
                    <a:gd name="T4" fmla="*/ 1 w 177"/>
                    <a:gd name="T5" fmla="*/ 1 h 85"/>
                    <a:gd name="T6" fmla="*/ 1 w 177"/>
                    <a:gd name="T7" fmla="*/ 1 h 85"/>
                    <a:gd name="T8" fmla="*/ 1 w 177"/>
                    <a:gd name="T9" fmla="*/ 1 h 85"/>
                    <a:gd name="T10" fmla="*/ 1 w 177"/>
                    <a:gd name="T11" fmla="*/ 1 h 85"/>
                    <a:gd name="T12" fmla="*/ 1 w 177"/>
                    <a:gd name="T13" fmla="*/ 1 h 85"/>
                    <a:gd name="T14" fmla="*/ 1 w 177"/>
                    <a:gd name="T15" fmla="*/ 1 h 85"/>
                    <a:gd name="T16" fmla="*/ 1 w 177"/>
                    <a:gd name="T17" fmla="*/ 1 h 85"/>
                    <a:gd name="T18" fmla="*/ 1 w 177"/>
                    <a:gd name="T19" fmla="*/ 1 h 85"/>
                    <a:gd name="T20" fmla="*/ 1 w 177"/>
                    <a:gd name="T21" fmla="*/ 1 h 85"/>
                    <a:gd name="T22" fmla="*/ 1 w 177"/>
                    <a:gd name="T23" fmla="*/ 1 h 85"/>
                    <a:gd name="T24" fmla="*/ 1 w 177"/>
                    <a:gd name="T25" fmla="*/ 1 h 85"/>
                    <a:gd name="T26" fmla="*/ 1 w 177"/>
                    <a:gd name="T27" fmla="*/ 1 h 85"/>
                    <a:gd name="T28" fmla="*/ 1 w 177"/>
                    <a:gd name="T29" fmla="*/ 1 h 85"/>
                    <a:gd name="T30" fmla="*/ 1 w 177"/>
                    <a:gd name="T31" fmla="*/ 1 h 85"/>
                    <a:gd name="T32" fmla="*/ 1 w 177"/>
                    <a:gd name="T33" fmla="*/ 1 h 85"/>
                    <a:gd name="T34" fmla="*/ 1 w 177"/>
                    <a:gd name="T35" fmla="*/ 1 h 85"/>
                    <a:gd name="T36" fmla="*/ 1 w 177"/>
                    <a:gd name="T37" fmla="*/ 1 h 85"/>
                    <a:gd name="T38" fmla="*/ 0 w 177"/>
                    <a:gd name="T39" fmla="*/ 1 h 85"/>
                    <a:gd name="T40" fmla="*/ 1 w 177"/>
                    <a:gd name="T41" fmla="*/ 1 h 8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77"/>
                    <a:gd name="T64" fmla="*/ 0 h 85"/>
                    <a:gd name="T65" fmla="*/ 177 w 177"/>
                    <a:gd name="T66" fmla="*/ 85 h 8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77" h="85">
                      <a:moveTo>
                        <a:pt x="2" y="10"/>
                      </a:moveTo>
                      <a:lnTo>
                        <a:pt x="10" y="0"/>
                      </a:lnTo>
                      <a:lnTo>
                        <a:pt x="21" y="14"/>
                      </a:lnTo>
                      <a:lnTo>
                        <a:pt x="33" y="20"/>
                      </a:lnTo>
                      <a:lnTo>
                        <a:pt x="46" y="27"/>
                      </a:lnTo>
                      <a:lnTo>
                        <a:pt x="70" y="34"/>
                      </a:lnTo>
                      <a:lnTo>
                        <a:pt x="98" y="40"/>
                      </a:lnTo>
                      <a:lnTo>
                        <a:pt x="128" y="48"/>
                      </a:lnTo>
                      <a:lnTo>
                        <a:pt x="169" y="58"/>
                      </a:lnTo>
                      <a:lnTo>
                        <a:pt x="177" y="85"/>
                      </a:lnTo>
                      <a:lnTo>
                        <a:pt x="135" y="71"/>
                      </a:lnTo>
                      <a:lnTo>
                        <a:pt x="104" y="62"/>
                      </a:lnTo>
                      <a:lnTo>
                        <a:pt x="79" y="58"/>
                      </a:lnTo>
                      <a:lnTo>
                        <a:pt x="59" y="58"/>
                      </a:lnTo>
                      <a:lnTo>
                        <a:pt x="49" y="65"/>
                      </a:lnTo>
                      <a:lnTo>
                        <a:pt x="37" y="75"/>
                      </a:lnTo>
                      <a:lnTo>
                        <a:pt x="34" y="64"/>
                      </a:lnTo>
                      <a:lnTo>
                        <a:pt x="21" y="48"/>
                      </a:lnTo>
                      <a:lnTo>
                        <a:pt x="10" y="37"/>
                      </a:lnTo>
                      <a:lnTo>
                        <a:pt x="0" y="25"/>
                      </a:lnTo>
                      <a:lnTo>
                        <a:pt x="2" y="10"/>
                      </a:lnTo>
                      <a:close/>
                    </a:path>
                  </a:pathLst>
                </a:custGeom>
                <a:solidFill>
                  <a:srgbClr val="FFA040"/>
                </a:solidFill>
                <a:ln w="9525">
                  <a:noFill/>
                  <a:round/>
                  <a:headEnd/>
                  <a:tailEnd/>
                </a:ln>
              </p:spPr>
              <p:txBody>
                <a:bodyPr/>
                <a:lstStyle/>
                <a:p>
                  <a:endParaRPr lang="fr-FR"/>
                </a:p>
              </p:txBody>
            </p:sp>
            <p:sp>
              <p:nvSpPr>
                <p:cNvPr id="49" name="Freeform 15"/>
                <p:cNvSpPr>
                  <a:spLocks/>
                </p:cNvSpPr>
                <p:nvPr/>
              </p:nvSpPr>
              <p:spPr bwMode="auto">
                <a:xfrm>
                  <a:off x="2971" y="2921"/>
                  <a:ext cx="105" cy="94"/>
                </a:xfrm>
                <a:custGeom>
                  <a:avLst/>
                  <a:gdLst>
                    <a:gd name="T0" fmla="*/ 1 w 210"/>
                    <a:gd name="T1" fmla="*/ 1 h 188"/>
                    <a:gd name="T2" fmla="*/ 0 w 210"/>
                    <a:gd name="T3" fmla="*/ 1 h 188"/>
                    <a:gd name="T4" fmla="*/ 0 w 210"/>
                    <a:gd name="T5" fmla="*/ 1 h 188"/>
                    <a:gd name="T6" fmla="*/ 1 w 210"/>
                    <a:gd name="T7" fmla="*/ 0 h 188"/>
                    <a:gd name="T8" fmla="*/ 1 w 210"/>
                    <a:gd name="T9" fmla="*/ 1 h 188"/>
                    <a:gd name="T10" fmla="*/ 1 w 210"/>
                    <a:gd name="T11" fmla="*/ 1 h 188"/>
                    <a:gd name="T12" fmla="*/ 1 w 210"/>
                    <a:gd name="T13" fmla="*/ 1 h 188"/>
                    <a:gd name="T14" fmla="*/ 1 w 210"/>
                    <a:gd name="T15" fmla="*/ 1 h 188"/>
                    <a:gd name="T16" fmla="*/ 1 w 210"/>
                    <a:gd name="T17" fmla="*/ 1 h 188"/>
                    <a:gd name="T18" fmla="*/ 1 w 210"/>
                    <a:gd name="T19" fmla="*/ 1 h 188"/>
                    <a:gd name="T20" fmla="*/ 1 w 210"/>
                    <a:gd name="T21" fmla="*/ 1 h 188"/>
                    <a:gd name="T22" fmla="*/ 1 w 210"/>
                    <a:gd name="T23" fmla="*/ 1 h 188"/>
                    <a:gd name="T24" fmla="*/ 1 w 210"/>
                    <a:gd name="T25" fmla="*/ 1 h 188"/>
                    <a:gd name="T26" fmla="*/ 1 w 210"/>
                    <a:gd name="T27" fmla="*/ 1 h 188"/>
                    <a:gd name="T28" fmla="*/ 1 w 210"/>
                    <a:gd name="T29" fmla="*/ 1 h 188"/>
                    <a:gd name="T30" fmla="*/ 1 w 210"/>
                    <a:gd name="T31" fmla="*/ 1 h 188"/>
                    <a:gd name="T32" fmla="*/ 1 w 210"/>
                    <a:gd name="T33" fmla="*/ 1 h 188"/>
                    <a:gd name="T34" fmla="*/ 1 w 210"/>
                    <a:gd name="T35" fmla="*/ 1 h 188"/>
                    <a:gd name="T36" fmla="*/ 1 w 210"/>
                    <a:gd name="T37" fmla="*/ 1 h 188"/>
                    <a:gd name="T38" fmla="*/ 1 w 210"/>
                    <a:gd name="T39" fmla="*/ 1 h 188"/>
                    <a:gd name="T40" fmla="*/ 1 w 210"/>
                    <a:gd name="T41" fmla="*/ 1 h 188"/>
                    <a:gd name="T42" fmla="*/ 1 w 210"/>
                    <a:gd name="T43" fmla="*/ 1 h 188"/>
                    <a:gd name="T44" fmla="*/ 1 w 210"/>
                    <a:gd name="T45" fmla="*/ 1 h 188"/>
                    <a:gd name="T46" fmla="*/ 1 w 210"/>
                    <a:gd name="T47" fmla="*/ 1 h 188"/>
                    <a:gd name="T48" fmla="*/ 1 w 210"/>
                    <a:gd name="T49" fmla="*/ 1 h 188"/>
                    <a:gd name="T50" fmla="*/ 1 w 210"/>
                    <a:gd name="T51" fmla="*/ 1 h 188"/>
                    <a:gd name="T52" fmla="*/ 1 w 210"/>
                    <a:gd name="T53" fmla="*/ 1 h 188"/>
                    <a:gd name="T54" fmla="*/ 1 w 210"/>
                    <a:gd name="T55" fmla="*/ 1 h 188"/>
                    <a:gd name="T56" fmla="*/ 1 w 210"/>
                    <a:gd name="T57" fmla="*/ 1 h 18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10"/>
                    <a:gd name="T88" fmla="*/ 0 h 188"/>
                    <a:gd name="T89" fmla="*/ 210 w 210"/>
                    <a:gd name="T90" fmla="*/ 188 h 18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10" h="188">
                      <a:moveTo>
                        <a:pt x="1" y="29"/>
                      </a:moveTo>
                      <a:lnTo>
                        <a:pt x="0" y="17"/>
                      </a:lnTo>
                      <a:lnTo>
                        <a:pt x="0" y="9"/>
                      </a:lnTo>
                      <a:lnTo>
                        <a:pt x="7" y="0"/>
                      </a:lnTo>
                      <a:lnTo>
                        <a:pt x="22" y="14"/>
                      </a:lnTo>
                      <a:lnTo>
                        <a:pt x="47" y="26"/>
                      </a:lnTo>
                      <a:lnTo>
                        <a:pt x="72" y="36"/>
                      </a:lnTo>
                      <a:lnTo>
                        <a:pt x="107" y="45"/>
                      </a:lnTo>
                      <a:lnTo>
                        <a:pt x="157" y="53"/>
                      </a:lnTo>
                      <a:lnTo>
                        <a:pt x="168" y="75"/>
                      </a:lnTo>
                      <a:lnTo>
                        <a:pt x="141" y="68"/>
                      </a:lnTo>
                      <a:lnTo>
                        <a:pt x="115" y="65"/>
                      </a:lnTo>
                      <a:lnTo>
                        <a:pt x="102" y="67"/>
                      </a:lnTo>
                      <a:lnTo>
                        <a:pt x="98" y="78"/>
                      </a:lnTo>
                      <a:lnTo>
                        <a:pt x="106" y="92"/>
                      </a:lnTo>
                      <a:lnTo>
                        <a:pt x="116" y="104"/>
                      </a:lnTo>
                      <a:lnTo>
                        <a:pt x="137" y="125"/>
                      </a:lnTo>
                      <a:lnTo>
                        <a:pt x="168" y="146"/>
                      </a:lnTo>
                      <a:lnTo>
                        <a:pt x="210" y="171"/>
                      </a:lnTo>
                      <a:lnTo>
                        <a:pt x="210" y="188"/>
                      </a:lnTo>
                      <a:lnTo>
                        <a:pt x="192" y="178"/>
                      </a:lnTo>
                      <a:lnTo>
                        <a:pt x="168" y="168"/>
                      </a:lnTo>
                      <a:lnTo>
                        <a:pt x="133" y="146"/>
                      </a:lnTo>
                      <a:lnTo>
                        <a:pt x="106" y="123"/>
                      </a:lnTo>
                      <a:lnTo>
                        <a:pt x="80" y="104"/>
                      </a:lnTo>
                      <a:lnTo>
                        <a:pt x="56" y="82"/>
                      </a:lnTo>
                      <a:lnTo>
                        <a:pt x="35" y="64"/>
                      </a:lnTo>
                      <a:lnTo>
                        <a:pt x="14" y="47"/>
                      </a:lnTo>
                      <a:lnTo>
                        <a:pt x="1" y="29"/>
                      </a:lnTo>
                      <a:close/>
                    </a:path>
                  </a:pathLst>
                </a:custGeom>
                <a:solidFill>
                  <a:srgbClr val="FFA040"/>
                </a:solidFill>
                <a:ln w="9525">
                  <a:noFill/>
                  <a:round/>
                  <a:headEnd/>
                  <a:tailEnd/>
                </a:ln>
              </p:spPr>
              <p:txBody>
                <a:bodyPr/>
                <a:lstStyle/>
                <a:p>
                  <a:endParaRPr lang="fr-FR"/>
                </a:p>
              </p:txBody>
            </p:sp>
            <p:sp>
              <p:nvSpPr>
                <p:cNvPr id="50" name="Freeform 16"/>
                <p:cNvSpPr>
                  <a:spLocks/>
                </p:cNvSpPr>
                <p:nvPr/>
              </p:nvSpPr>
              <p:spPr bwMode="auto">
                <a:xfrm>
                  <a:off x="2973" y="2753"/>
                  <a:ext cx="43" cy="28"/>
                </a:xfrm>
                <a:custGeom>
                  <a:avLst/>
                  <a:gdLst>
                    <a:gd name="T0" fmla="*/ 0 w 87"/>
                    <a:gd name="T1" fmla="*/ 0 h 57"/>
                    <a:gd name="T2" fmla="*/ 0 w 87"/>
                    <a:gd name="T3" fmla="*/ 0 h 57"/>
                    <a:gd name="T4" fmla="*/ 0 w 87"/>
                    <a:gd name="T5" fmla="*/ 0 h 57"/>
                    <a:gd name="T6" fmla="*/ 0 w 87"/>
                    <a:gd name="T7" fmla="*/ 0 h 57"/>
                    <a:gd name="T8" fmla="*/ 0 w 87"/>
                    <a:gd name="T9" fmla="*/ 0 h 57"/>
                    <a:gd name="T10" fmla="*/ 0 w 87"/>
                    <a:gd name="T11" fmla="*/ 0 h 57"/>
                    <a:gd name="T12" fmla="*/ 0 w 87"/>
                    <a:gd name="T13" fmla="*/ 0 h 57"/>
                    <a:gd name="T14" fmla="*/ 0 w 87"/>
                    <a:gd name="T15" fmla="*/ 0 h 57"/>
                    <a:gd name="T16" fmla="*/ 0 w 87"/>
                    <a:gd name="T17" fmla="*/ 0 h 57"/>
                    <a:gd name="T18" fmla="*/ 0 w 87"/>
                    <a:gd name="T19" fmla="*/ 0 h 57"/>
                    <a:gd name="T20" fmla="*/ 0 w 87"/>
                    <a:gd name="T21" fmla="*/ 0 h 57"/>
                    <a:gd name="T22" fmla="*/ 0 w 87"/>
                    <a:gd name="T23" fmla="*/ 0 h 57"/>
                    <a:gd name="T24" fmla="*/ 0 w 87"/>
                    <a:gd name="T25" fmla="*/ 0 h 57"/>
                    <a:gd name="T26" fmla="*/ 0 w 87"/>
                    <a:gd name="T27" fmla="*/ 0 h 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7"/>
                    <a:gd name="T43" fmla="*/ 0 h 57"/>
                    <a:gd name="T44" fmla="*/ 87 w 87"/>
                    <a:gd name="T45" fmla="*/ 57 h 5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7" h="57">
                      <a:moveTo>
                        <a:pt x="0" y="0"/>
                      </a:moveTo>
                      <a:lnTo>
                        <a:pt x="10" y="9"/>
                      </a:lnTo>
                      <a:lnTo>
                        <a:pt x="25" y="17"/>
                      </a:lnTo>
                      <a:lnTo>
                        <a:pt x="42" y="27"/>
                      </a:lnTo>
                      <a:lnTo>
                        <a:pt x="60" y="36"/>
                      </a:lnTo>
                      <a:lnTo>
                        <a:pt x="78" y="44"/>
                      </a:lnTo>
                      <a:lnTo>
                        <a:pt x="87" y="50"/>
                      </a:lnTo>
                      <a:lnTo>
                        <a:pt x="66" y="57"/>
                      </a:lnTo>
                      <a:lnTo>
                        <a:pt x="42" y="50"/>
                      </a:lnTo>
                      <a:lnTo>
                        <a:pt x="18" y="43"/>
                      </a:lnTo>
                      <a:lnTo>
                        <a:pt x="0" y="34"/>
                      </a:lnTo>
                      <a:lnTo>
                        <a:pt x="1" y="27"/>
                      </a:lnTo>
                      <a:lnTo>
                        <a:pt x="3" y="14"/>
                      </a:lnTo>
                      <a:lnTo>
                        <a:pt x="0" y="0"/>
                      </a:lnTo>
                      <a:close/>
                    </a:path>
                  </a:pathLst>
                </a:custGeom>
                <a:solidFill>
                  <a:srgbClr val="FFA040"/>
                </a:solidFill>
                <a:ln w="9525">
                  <a:noFill/>
                  <a:round/>
                  <a:headEnd/>
                  <a:tailEnd/>
                </a:ln>
              </p:spPr>
              <p:txBody>
                <a:bodyPr/>
                <a:lstStyle/>
                <a:p>
                  <a:endParaRPr lang="fr-FR"/>
                </a:p>
              </p:txBody>
            </p:sp>
            <p:sp>
              <p:nvSpPr>
                <p:cNvPr id="51" name="Freeform 17"/>
                <p:cNvSpPr>
                  <a:spLocks/>
                </p:cNvSpPr>
                <p:nvPr/>
              </p:nvSpPr>
              <p:spPr bwMode="auto">
                <a:xfrm>
                  <a:off x="3052" y="2746"/>
                  <a:ext cx="371" cy="281"/>
                </a:xfrm>
                <a:custGeom>
                  <a:avLst/>
                  <a:gdLst>
                    <a:gd name="T0" fmla="*/ 0 w 743"/>
                    <a:gd name="T1" fmla="*/ 1 h 562"/>
                    <a:gd name="T2" fmla="*/ 0 w 743"/>
                    <a:gd name="T3" fmla="*/ 1 h 562"/>
                    <a:gd name="T4" fmla="*/ 0 w 743"/>
                    <a:gd name="T5" fmla="*/ 1 h 562"/>
                    <a:gd name="T6" fmla="*/ 0 w 743"/>
                    <a:gd name="T7" fmla="*/ 1 h 562"/>
                    <a:gd name="T8" fmla="*/ 0 w 743"/>
                    <a:gd name="T9" fmla="*/ 1 h 562"/>
                    <a:gd name="T10" fmla="*/ 0 w 743"/>
                    <a:gd name="T11" fmla="*/ 1 h 562"/>
                    <a:gd name="T12" fmla="*/ 1 w 743"/>
                    <a:gd name="T13" fmla="*/ 1 h 562"/>
                    <a:gd name="T14" fmla="*/ 1 w 743"/>
                    <a:gd name="T15" fmla="*/ 1 h 562"/>
                    <a:gd name="T16" fmla="*/ 1 w 743"/>
                    <a:gd name="T17" fmla="*/ 1 h 562"/>
                    <a:gd name="T18" fmla="*/ 1 w 743"/>
                    <a:gd name="T19" fmla="*/ 1 h 562"/>
                    <a:gd name="T20" fmla="*/ 0 w 743"/>
                    <a:gd name="T21" fmla="*/ 1 h 562"/>
                    <a:gd name="T22" fmla="*/ 0 w 743"/>
                    <a:gd name="T23" fmla="*/ 1 h 562"/>
                    <a:gd name="T24" fmla="*/ 0 w 743"/>
                    <a:gd name="T25" fmla="*/ 1 h 562"/>
                    <a:gd name="T26" fmla="*/ 1 w 743"/>
                    <a:gd name="T27" fmla="*/ 1 h 562"/>
                    <a:gd name="T28" fmla="*/ 1 w 743"/>
                    <a:gd name="T29" fmla="*/ 1 h 562"/>
                    <a:gd name="T30" fmla="*/ 1 w 743"/>
                    <a:gd name="T31" fmla="*/ 1 h 562"/>
                    <a:gd name="T32" fmla="*/ 1 w 743"/>
                    <a:gd name="T33" fmla="*/ 1 h 562"/>
                    <a:gd name="T34" fmla="*/ 0 w 743"/>
                    <a:gd name="T35" fmla="*/ 1 h 562"/>
                    <a:gd name="T36" fmla="*/ 0 w 743"/>
                    <a:gd name="T37" fmla="*/ 1 h 562"/>
                    <a:gd name="T38" fmla="*/ 0 w 743"/>
                    <a:gd name="T39" fmla="*/ 1 h 562"/>
                    <a:gd name="T40" fmla="*/ 0 w 743"/>
                    <a:gd name="T41" fmla="*/ 1 h 562"/>
                    <a:gd name="T42" fmla="*/ 1 w 743"/>
                    <a:gd name="T43" fmla="*/ 1 h 562"/>
                    <a:gd name="T44" fmla="*/ 1 w 743"/>
                    <a:gd name="T45" fmla="*/ 1 h 562"/>
                    <a:gd name="T46" fmla="*/ 1 w 743"/>
                    <a:gd name="T47" fmla="*/ 1 h 562"/>
                    <a:gd name="T48" fmla="*/ 0 w 743"/>
                    <a:gd name="T49" fmla="*/ 1 h 562"/>
                    <a:gd name="T50" fmla="*/ 0 w 743"/>
                    <a:gd name="T51" fmla="*/ 1 h 562"/>
                    <a:gd name="T52" fmla="*/ 0 w 743"/>
                    <a:gd name="T53" fmla="*/ 1 h 562"/>
                    <a:gd name="T54" fmla="*/ 0 w 743"/>
                    <a:gd name="T55" fmla="*/ 1 h 562"/>
                    <a:gd name="T56" fmla="*/ 0 w 743"/>
                    <a:gd name="T57" fmla="*/ 1 h 562"/>
                    <a:gd name="T58" fmla="*/ 1 w 743"/>
                    <a:gd name="T59" fmla="*/ 1 h 562"/>
                    <a:gd name="T60" fmla="*/ 1 w 743"/>
                    <a:gd name="T61" fmla="*/ 1 h 562"/>
                    <a:gd name="T62" fmla="*/ 1 w 743"/>
                    <a:gd name="T63" fmla="*/ 1 h 562"/>
                    <a:gd name="T64" fmla="*/ 0 w 743"/>
                    <a:gd name="T65" fmla="*/ 1 h 562"/>
                    <a:gd name="T66" fmla="*/ 0 w 743"/>
                    <a:gd name="T67" fmla="*/ 1 h 562"/>
                    <a:gd name="T68" fmla="*/ 0 w 743"/>
                    <a:gd name="T69" fmla="*/ 1 h 562"/>
                    <a:gd name="T70" fmla="*/ 0 w 743"/>
                    <a:gd name="T71" fmla="*/ 1 h 562"/>
                    <a:gd name="T72" fmla="*/ 1 w 743"/>
                    <a:gd name="T73" fmla="*/ 1 h 562"/>
                    <a:gd name="T74" fmla="*/ 1 w 743"/>
                    <a:gd name="T75" fmla="*/ 1 h 562"/>
                    <a:gd name="T76" fmla="*/ 1 w 743"/>
                    <a:gd name="T77" fmla="*/ 1 h 562"/>
                    <a:gd name="T78" fmla="*/ 1 w 743"/>
                    <a:gd name="T79" fmla="*/ 1 h 562"/>
                    <a:gd name="T80" fmla="*/ 1 w 743"/>
                    <a:gd name="T81" fmla="*/ 1 h 562"/>
                    <a:gd name="T82" fmla="*/ 1 w 743"/>
                    <a:gd name="T83" fmla="*/ 1 h 562"/>
                    <a:gd name="T84" fmla="*/ 1 w 743"/>
                    <a:gd name="T85" fmla="*/ 1 h 562"/>
                    <a:gd name="T86" fmla="*/ 1 w 743"/>
                    <a:gd name="T87" fmla="*/ 1 h 562"/>
                    <a:gd name="T88" fmla="*/ 1 w 743"/>
                    <a:gd name="T89" fmla="*/ 1 h 562"/>
                    <a:gd name="T90" fmla="*/ 1 w 743"/>
                    <a:gd name="T91" fmla="*/ 1 h 562"/>
                    <a:gd name="T92" fmla="*/ 1 w 743"/>
                    <a:gd name="T93" fmla="*/ 1 h 562"/>
                    <a:gd name="T94" fmla="*/ 1 w 743"/>
                    <a:gd name="T95" fmla="*/ 1 h 562"/>
                    <a:gd name="T96" fmla="*/ 1 w 743"/>
                    <a:gd name="T97" fmla="*/ 1 h 562"/>
                    <a:gd name="T98" fmla="*/ 1 w 743"/>
                    <a:gd name="T99" fmla="*/ 1 h 562"/>
                    <a:gd name="T100" fmla="*/ 1 w 743"/>
                    <a:gd name="T101" fmla="*/ 1 h 562"/>
                    <a:gd name="T102" fmla="*/ 1 w 743"/>
                    <a:gd name="T103" fmla="*/ 1 h 562"/>
                    <a:gd name="T104" fmla="*/ 0 w 743"/>
                    <a:gd name="T105" fmla="*/ 1 h 562"/>
                    <a:gd name="T106" fmla="*/ 0 w 743"/>
                    <a:gd name="T107" fmla="*/ 1 h 5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43"/>
                    <a:gd name="T163" fmla="*/ 0 h 562"/>
                    <a:gd name="T164" fmla="*/ 743 w 743"/>
                    <a:gd name="T165" fmla="*/ 562 h 5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43" h="562">
                      <a:moveTo>
                        <a:pt x="298" y="110"/>
                      </a:moveTo>
                      <a:lnTo>
                        <a:pt x="190" y="117"/>
                      </a:lnTo>
                      <a:lnTo>
                        <a:pt x="354" y="129"/>
                      </a:lnTo>
                      <a:lnTo>
                        <a:pt x="343" y="136"/>
                      </a:lnTo>
                      <a:lnTo>
                        <a:pt x="323" y="141"/>
                      </a:lnTo>
                      <a:lnTo>
                        <a:pt x="297" y="148"/>
                      </a:lnTo>
                      <a:lnTo>
                        <a:pt x="262" y="155"/>
                      </a:lnTo>
                      <a:lnTo>
                        <a:pt x="225" y="160"/>
                      </a:lnTo>
                      <a:lnTo>
                        <a:pt x="178" y="164"/>
                      </a:lnTo>
                      <a:lnTo>
                        <a:pt x="122" y="168"/>
                      </a:lnTo>
                      <a:lnTo>
                        <a:pt x="62" y="171"/>
                      </a:lnTo>
                      <a:lnTo>
                        <a:pt x="0" y="171"/>
                      </a:lnTo>
                      <a:lnTo>
                        <a:pt x="97" y="189"/>
                      </a:lnTo>
                      <a:lnTo>
                        <a:pt x="156" y="199"/>
                      </a:lnTo>
                      <a:lnTo>
                        <a:pt x="208" y="199"/>
                      </a:lnTo>
                      <a:lnTo>
                        <a:pt x="272" y="199"/>
                      </a:lnTo>
                      <a:lnTo>
                        <a:pt x="364" y="192"/>
                      </a:lnTo>
                      <a:lnTo>
                        <a:pt x="441" y="184"/>
                      </a:lnTo>
                      <a:lnTo>
                        <a:pt x="506" y="171"/>
                      </a:lnTo>
                      <a:lnTo>
                        <a:pt x="575" y="154"/>
                      </a:lnTo>
                      <a:lnTo>
                        <a:pt x="606" y="144"/>
                      </a:lnTo>
                      <a:lnTo>
                        <a:pt x="635" y="137"/>
                      </a:lnTo>
                      <a:lnTo>
                        <a:pt x="649" y="134"/>
                      </a:lnTo>
                      <a:lnTo>
                        <a:pt x="657" y="138"/>
                      </a:lnTo>
                      <a:lnTo>
                        <a:pt x="657" y="148"/>
                      </a:lnTo>
                      <a:lnTo>
                        <a:pt x="652" y="158"/>
                      </a:lnTo>
                      <a:lnTo>
                        <a:pt x="635" y="170"/>
                      </a:lnTo>
                      <a:lnTo>
                        <a:pt x="606" y="185"/>
                      </a:lnTo>
                      <a:lnTo>
                        <a:pt x="566" y="199"/>
                      </a:lnTo>
                      <a:lnTo>
                        <a:pt x="518" y="215"/>
                      </a:lnTo>
                      <a:lnTo>
                        <a:pt x="455" y="230"/>
                      </a:lnTo>
                      <a:lnTo>
                        <a:pt x="382" y="243"/>
                      </a:lnTo>
                      <a:lnTo>
                        <a:pt x="309" y="251"/>
                      </a:lnTo>
                      <a:lnTo>
                        <a:pt x="232" y="261"/>
                      </a:lnTo>
                      <a:lnTo>
                        <a:pt x="97" y="272"/>
                      </a:lnTo>
                      <a:lnTo>
                        <a:pt x="180" y="288"/>
                      </a:lnTo>
                      <a:lnTo>
                        <a:pt x="247" y="294"/>
                      </a:lnTo>
                      <a:lnTo>
                        <a:pt x="331" y="292"/>
                      </a:lnTo>
                      <a:lnTo>
                        <a:pt x="417" y="283"/>
                      </a:lnTo>
                      <a:lnTo>
                        <a:pt x="481" y="272"/>
                      </a:lnTo>
                      <a:lnTo>
                        <a:pt x="533" y="261"/>
                      </a:lnTo>
                      <a:lnTo>
                        <a:pt x="575" y="251"/>
                      </a:lnTo>
                      <a:lnTo>
                        <a:pt x="619" y="240"/>
                      </a:lnTo>
                      <a:lnTo>
                        <a:pt x="653" y="229"/>
                      </a:lnTo>
                      <a:lnTo>
                        <a:pt x="669" y="226"/>
                      </a:lnTo>
                      <a:lnTo>
                        <a:pt x="678" y="226"/>
                      </a:lnTo>
                      <a:lnTo>
                        <a:pt x="677" y="234"/>
                      </a:lnTo>
                      <a:lnTo>
                        <a:pt x="671" y="244"/>
                      </a:lnTo>
                      <a:lnTo>
                        <a:pt x="657" y="257"/>
                      </a:lnTo>
                      <a:lnTo>
                        <a:pt x="627" y="274"/>
                      </a:lnTo>
                      <a:lnTo>
                        <a:pt x="592" y="289"/>
                      </a:lnTo>
                      <a:lnTo>
                        <a:pt x="554" y="303"/>
                      </a:lnTo>
                      <a:lnTo>
                        <a:pt x="504" y="319"/>
                      </a:lnTo>
                      <a:lnTo>
                        <a:pt x="445" y="333"/>
                      </a:lnTo>
                      <a:lnTo>
                        <a:pt x="358" y="347"/>
                      </a:lnTo>
                      <a:lnTo>
                        <a:pt x="298" y="357"/>
                      </a:lnTo>
                      <a:lnTo>
                        <a:pt x="241" y="362"/>
                      </a:lnTo>
                      <a:lnTo>
                        <a:pt x="156" y="367"/>
                      </a:lnTo>
                      <a:lnTo>
                        <a:pt x="243" y="376"/>
                      </a:lnTo>
                      <a:lnTo>
                        <a:pt x="310" y="381"/>
                      </a:lnTo>
                      <a:lnTo>
                        <a:pt x="366" y="382"/>
                      </a:lnTo>
                      <a:lnTo>
                        <a:pt x="429" y="381"/>
                      </a:lnTo>
                      <a:lnTo>
                        <a:pt x="489" y="374"/>
                      </a:lnTo>
                      <a:lnTo>
                        <a:pt x="538" y="365"/>
                      </a:lnTo>
                      <a:lnTo>
                        <a:pt x="576" y="354"/>
                      </a:lnTo>
                      <a:lnTo>
                        <a:pt x="639" y="337"/>
                      </a:lnTo>
                      <a:lnTo>
                        <a:pt x="647" y="337"/>
                      </a:lnTo>
                      <a:lnTo>
                        <a:pt x="653" y="340"/>
                      </a:lnTo>
                      <a:lnTo>
                        <a:pt x="652" y="351"/>
                      </a:lnTo>
                      <a:lnTo>
                        <a:pt x="644" y="362"/>
                      </a:lnTo>
                      <a:lnTo>
                        <a:pt x="629" y="374"/>
                      </a:lnTo>
                      <a:lnTo>
                        <a:pt x="608" y="387"/>
                      </a:lnTo>
                      <a:lnTo>
                        <a:pt x="571" y="402"/>
                      </a:lnTo>
                      <a:lnTo>
                        <a:pt x="533" y="416"/>
                      </a:lnTo>
                      <a:lnTo>
                        <a:pt x="497" y="426"/>
                      </a:lnTo>
                      <a:lnTo>
                        <a:pt x="455" y="433"/>
                      </a:lnTo>
                      <a:lnTo>
                        <a:pt x="416" y="438"/>
                      </a:lnTo>
                      <a:lnTo>
                        <a:pt x="366" y="443"/>
                      </a:lnTo>
                      <a:lnTo>
                        <a:pt x="310" y="445"/>
                      </a:lnTo>
                      <a:lnTo>
                        <a:pt x="255" y="446"/>
                      </a:lnTo>
                      <a:lnTo>
                        <a:pt x="168" y="446"/>
                      </a:lnTo>
                      <a:lnTo>
                        <a:pt x="215" y="459"/>
                      </a:lnTo>
                      <a:lnTo>
                        <a:pt x="257" y="467"/>
                      </a:lnTo>
                      <a:lnTo>
                        <a:pt x="306" y="473"/>
                      </a:lnTo>
                      <a:lnTo>
                        <a:pt x="347" y="474"/>
                      </a:lnTo>
                      <a:lnTo>
                        <a:pt x="390" y="476"/>
                      </a:lnTo>
                      <a:lnTo>
                        <a:pt x="433" y="474"/>
                      </a:lnTo>
                      <a:lnTo>
                        <a:pt x="469" y="473"/>
                      </a:lnTo>
                      <a:lnTo>
                        <a:pt x="502" y="467"/>
                      </a:lnTo>
                      <a:lnTo>
                        <a:pt x="549" y="459"/>
                      </a:lnTo>
                      <a:lnTo>
                        <a:pt x="583" y="452"/>
                      </a:lnTo>
                      <a:lnTo>
                        <a:pt x="596" y="453"/>
                      </a:lnTo>
                      <a:lnTo>
                        <a:pt x="598" y="461"/>
                      </a:lnTo>
                      <a:lnTo>
                        <a:pt x="594" y="469"/>
                      </a:lnTo>
                      <a:lnTo>
                        <a:pt x="584" y="478"/>
                      </a:lnTo>
                      <a:lnTo>
                        <a:pt x="570" y="488"/>
                      </a:lnTo>
                      <a:lnTo>
                        <a:pt x="553" y="494"/>
                      </a:lnTo>
                      <a:lnTo>
                        <a:pt x="533" y="501"/>
                      </a:lnTo>
                      <a:lnTo>
                        <a:pt x="502" y="508"/>
                      </a:lnTo>
                      <a:lnTo>
                        <a:pt x="439" y="515"/>
                      </a:lnTo>
                      <a:lnTo>
                        <a:pt x="378" y="522"/>
                      </a:lnTo>
                      <a:lnTo>
                        <a:pt x="257" y="529"/>
                      </a:lnTo>
                      <a:lnTo>
                        <a:pt x="413" y="536"/>
                      </a:lnTo>
                      <a:lnTo>
                        <a:pt x="445" y="536"/>
                      </a:lnTo>
                      <a:lnTo>
                        <a:pt x="460" y="541"/>
                      </a:lnTo>
                      <a:lnTo>
                        <a:pt x="468" y="546"/>
                      </a:lnTo>
                      <a:lnTo>
                        <a:pt x="465" y="556"/>
                      </a:lnTo>
                      <a:lnTo>
                        <a:pt x="473" y="560"/>
                      </a:lnTo>
                      <a:lnTo>
                        <a:pt x="493" y="562"/>
                      </a:lnTo>
                      <a:lnTo>
                        <a:pt x="523" y="553"/>
                      </a:lnTo>
                      <a:lnTo>
                        <a:pt x="550" y="542"/>
                      </a:lnTo>
                      <a:lnTo>
                        <a:pt x="571" y="531"/>
                      </a:lnTo>
                      <a:lnTo>
                        <a:pt x="588" y="522"/>
                      </a:lnTo>
                      <a:lnTo>
                        <a:pt x="606" y="507"/>
                      </a:lnTo>
                      <a:lnTo>
                        <a:pt x="661" y="447"/>
                      </a:lnTo>
                      <a:lnTo>
                        <a:pt x="704" y="396"/>
                      </a:lnTo>
                      <a:lnTo>
                        <a:pt x="720" y="370"/>
                      </a:lnTo>
                      <a:lnTo>
                        <a:pt x="723" y="359"/>
                      </a:lnTo>
                      <a:lnTo>
                        <a:pt x="725" y="351"/>
                      </a:lnTo>
                      <a:lnTo>
                        <a:pt x="725" y="342"/>
                      </a:lnTo>
                      <a:lnTo>
                        <a:pt x="717" y="331"/>
                      </a:lnTo>
                      <a:lnTo>
                        <a:pt x="712" y="325"/>
                      </a:lnTo>
                      <a:lnTo>
                        <a:pt x="709" y="315"/>
                      </a:lnTo>
                      <a:lnTo>
                        <a:pt x="712" y="305"/>
                      </a:lnTo>
                      <a:lnTo>
                        <a:pt x="717" y="297"/>
                      </a:lnTo>
                      <a:lnTo>
                        <a:pt x="723" y="289"/>
                      </a:lnTo>
                      <a:lnTo>
                        <a:pt x="730" y="281"/>
                      </a:lnTo>
                      <a:lnTo>
                        <a:pt x="738" y="272"/>
                      </a:lnTo>
                      <a:lnTo>
                        <a:pt x="743" y="263"/>
                      </a:lnTo>
                      <a:lnTo>
                        <a:pt x="742" y="251"/>
                      </a:lnTo>
                      <a:lnTo>
                        <a:pt x="737" y="243"/>
                      </a:lnTo>
                      <a:lnTo>
                        <a:pt x="730" y="234"/>
                      </a:lnTo>
                      <a:lnTo>
                        <a:pt x="723" y="227"/>
                      </a:lnTo>
                      <a:lnTo>
                        <a:pt x="716" y="218"/>
                      </a:lnTo>
                      <a:lnTo>
                        <a:pt x="713" y="209"/>
                      </a:lnTo>
                      <a:lnTo>
                        <a:pt x="716" y="201"/>
                      </a:lnTo>
                      <a:lnTo>
                        <a:pt x="725" y="189"/>
                      </a:lnTo>
                      <a:lnTo>
                        <a:pt x="734" y="181"/>
                      </a:lnTo>
                      <a:lnTo>
                        <a:pt x="738" y="171"/>
                      </a:lnTo>
                      <a:lnTo>
                        <a:pt x="738" y="158"/>
                      </a:lnTo>
                      <a:lnTo>
                        <a:pt x="733" y="147"/>
                      </a:lnTo>
                      <a:lnTo>
                        <a:pt x="723" y="137"/>
                      </a:lnTo>
                      <a:lnTo>
                        <a:pt x="720" y="130"/>
                      </a:lnTo>
                      <a:lnTo>
                        <a:pt x="716" y="120"/>
                      </a:lnTo>
                      <a:lnTo>
                        <a:pt x="717" y="109"/>
                      </a:lnTo>
                      <a:lnTo>
                        <a:pt x="725" y="99"/>
                      </a:lnTo>
                      <a:lnTo>
                        <a:pt x="730" y="93"/>
                      </a:lnTo>
                      <a:lnTo>
                        <a:pt x="738" y="86"/>
                      </a:lnTo>
                      <a:lnTo>
                        <a:pt x="742" y="76"/>
                      </a:lnTo>
                      <a:lnTo>
                        <a:pt x="743" y="65"/>
                      </a:lnTo>
                      <a:lnTo>
                        <a:pt x="741" y="59"/>
                      </a:lnTo>
                      <a:lnTo>
                        <a:pt x="733" y="48"/>
                      </a:lnTo>
                      <a:lnTo>
                        <a:pt x="725" y="40"/>
                      </a:lnTo>
                      <a:lnTo>
                        <a:pt x="720" y="28"/>
                      </a:lnTo>
                      <a:lnTo>
                        <a:pt x="720" y="0"/>
                      </a:lnTo>
                      <a:lnTo>
                        <a:pt x="644" y="41"/>
                      </a:lnTo>
                      <a:lnTo>
                        <a:pt x="598" y="57"/>
                      </a:lnTo>
                      <a:lnTo>
                        <a:pt x="545" y="71"/>
                      </a:lnTo>
                      <a:lnTo>
                        <a:pt x="482" y="86"/>
                      </a:lnTo>
                      <a:lnTo>
                        <a:pt x="427" y="95"/>
                      </a:lnTo>
                      <a:lnTo>
                        <a:pt x="371" y="103"/>
                      </a:lnTo>
                      <a:lnTo>
                        <a:pt x="298" y="110"/>
                      </a:lnTo>
                      <a:close/>
                    </a:path>
                  </a:pathLst>
                </a:custGeom>
                <a:solidFill>
                  <a:srgbClr val="FFA040"/>
                </a:solidFill>
                <a:ln w="9525">
                  <a:noFill/>
                  <a:round/>
                  <a:headEnd/>
                  <a:tailEnd/>
                </a:ln>
              </p:spPr>
              <p:txBody>
                <a:bodyPr/>
                <a:lstStyle/>
                <a:p>
                  <a:endParaRPr lang="fr-FR"/>
                </a:p>
              </p:txBody>
            </p:sp>
          </p:grpSp>
          <p:sp>
            <p:nvSpPr>
              <p:cNvPr id="10" name="Freeform 18"/>
              <p:cNvSpPr>
                <a:spLocks/>
              </p:cNvSpPr>
              <p:nvPr/>
            </p:nvSpPr>
            <p:spPr bwMode="auto">
              <a:xfrm>
                <a:off x="1797020" y="3675124"/>
                <a:ext cx="55562" cy="22227"/>
              </a:xfrm>
              <a:custGeom>
                <a:avLst/>
                <a:gdLst>
                  <a:gd name="T0" fmla="*/ 2147483647 w 170"/>
                  <a:gd name="T1" fmla="*/ 2147483647 h 57"/>
                  <a:gd name="T2" fmla="*/ 2147483647 w 170"/>
                  <a:gd name="T3" fmla="*/ 0 h 57"/>
                  <a:gd name="T4" fmla="*/ 2147483647 w 170"/>
                  <a:gd name="T5" fmla="*/ 2147483647 h 57"/>
                  <a:gd name="T6" fmla="*/ 2147483647 w 170"/>
                  <a:gd name="T7" fmla="*/ 2147483647 h 57"/>
                  <a:gd name="T8" fmla="*/ 0 w 170"/>
                  <a:gd name="T9" fmla="*/ 2147483647 h 57"/>
                  <a:gd name="T10" fmla="*/ 2147483647 w 170"/>
                  <a:gd name="T11" fmla="*/ 2147483647 h 57"/>
                  <a:gd name="T12" fmla="*/ 2147483647 w 170"/>
                  <a:gd name="T13" fmla="*/ 2147483647 h 57"/>
                  <a:gd name="T14" fmla="*/ 2147483647 w 170"/>
                  <a:gd name="T15" fmla="*/ 2147483647 h 57"/>
                  <a:gd name="T16" fmla="*/ 2147483647 w 170"/>
                  <a:gd name="T17" fmla="*/ 2147483647 h 57"/>
                  <a:gd name="T18" fmla="*/ 2147483647 w 170"/>
                  <a:gd name="T19" fmla="*/ 2147483647 h 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0"/>
                  <a:gd name="T31" fmla="*/ 0 h 57"/>
                  <a:gd name="T32" fmla="*/ 170 w 170"/>
                  <a:gd name="T33" fmla="*/ 57 h 5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0" h="57">
                    <a:moveTo>
                      <a:pt x="170" y="11"/>
                    </a:moveTo>
                    <a:lnTo>
                      <a:pt x="154" y="0"/>
                    </a:lnTo>
                    <a:lnTo>
                      <a:pt x="102" y="21"/>
                    </a:lnTo>
                    <a:lnTo>
                      <a:pt x="50" y="36"/>
                    </a:lnTo>
                    <a:lnTo>
                      <a:pt x="0" y="48"/>
                    </a:lnTo>
                    <a:lnTo>
                      <a:pt x="9" y="57"/>
                    </a:lnTo>
                    <a:lnTo>
                      <a:pt x="44" y="57"/>
                    </a:lnTo>
                    <a:lnTo>
                      <a:pt x="90" y="49"/>
                    </a:lnTo>
                    <a:lnTo>
                      <a:pt x="133" y="32"/>
                    </a:lnTo>
                    <a:lnTo>
                      <a:pt x="170" y="11"/>
                    </a:lnTo>
                    <a:close/>
                  </a:path>
                </a:pathLst>
              </a:custGeom>
              <a:solidFill>
                <a:srgbClr val="FFE0C0"/>
              </a:solidFill>
              <a:ln w="9525">
                <a:noFill/>
                <a:round/>
                <a:headEnd/>
                <a:tailEnd/>
              </a:ln>
            </p:spPr>
            <p:txBody>
              <a:bodyPr/>
              <a:lstStyle/>
              <a:p>
                <a:endParaRPr lang="fr-FR"/>
              </a:p>
            </p:txBody>
          </p:sp>
          <p:sp>
            <p:nvSpPr>
              <p:cNvPr id="11" name="Freeform 19"/>
              <p:cNvSpPr>
                <a:spLocks/>
              </p:cNvSpPr>
              <p:nvPr/>
            </p:nvSpPr>
            <p:spPr bwMode="auto">
              <a:xfrm>
                <a:off x="1806545" y="3711638"/>
                <a:ext cx="49212" cy="25402"/>
              </a:xfrm>
              <a:custGeom>
                <a:avLst/>
                <a:gdLst>
                  <a:gd name="T0" fmla="*/ 2147483647 w 148"/>
                  <a:gd name="T1" fmla="*/ 2147483647 h 64"/>
                  <a:gd name="T2" fmla="*/ 2147483647 w 148"/>
                  <a:gd name="T3" fmla="*/ 0 h 64"/>
                  <a:gd name="T4" fmla="*/ 2147483647 w 148"/>
                  <a:gd name="T5" fmla="*/ 2147483647 h 64"/>
                  <a:gd name="T6" fmla="*/ 2147483647 w 148"/>
                  <a:gd name="T7" fmla="*/ 2147483647 h 64"/>
                  <a:gd name="T8" fmla="*/ 0 w 148"/>
                  <a:gd name="T9" fmla="*/ 2147483647 h 64"/>
                  <a:gd name="T10" fmla="*/ 2147483647 w 148"/>
                  <a:gd name="T11" fmla="*/ 2147483647 h 64"/>
                  <a:gd name="T12" fmla="*/ 2147483647 w 148"/>
                  <a:gd name="T13" fmla="*/ 2147483647 h 64"/>
                  <a:gd name="T14" fmla="*/ 2147483647 w 148"/>
                  <a:gd name="T15" fmla="*/ 2147483647 h 64"/>
                  <a:gd name="T16" fmla="*/ 2147483647 w 148"/>
                  <a:gd name="T17" fmla="*/ 2147483647 h 64"/>
                  <a:gd name="T18" fmla="*/ 2147483647 w 148"/>
                  <a:gd name="T19" fmla="*/ 2147483647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8"/>
                  <a:gd name="T31" fmla="*/ 0 h 64"/>
                  <a:gd name="T32" fmla="*/ 148 w 148"/>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8" h="64">
                    <a:moveTo>
                      <a:pt x="148" y="13"/>
                    </a:moveTo>
                    <a:lnTo>
                      <a:pt x="140" y="0"/>
                    </a:lnTo>
                    <a:lnTo>
                      <a:pt x="90" y="28"/>
                    </a:lnTo>
                    <a:lnTo>
                      <a:pt x="50" y="41"/>
                    </a:lnTo>
                    <a:lnTo>
                      <a:pt x="0" y="54"/>
                    </a:lnTo>
                    <a:lnTo>
                      <a:pt x="10" y="64"/>
                    </a:lnTo>
                    <a:lnTo>
                      <a:pt x="42" y="64"/>
                    </a:lnTo>
                    <a:lnTo>
                      <a:pt x="75" y="56"/>
                    </a:lnTo>
                    <a:lnTo>
                      <a:pt x="113" y="37"/>
                    </a:lnTo>
                    <a:lnTo>
                      <a:pt x="148" y="13"/>
                    </a:lnTo>
                    <a:close/>
                  </a:path>
                </a:pathLst>
              </a:custGeom>
              <a:solidFill>
                <a:srgbClr val="FFE0C0"/>
              </a:solidFill>
              <a:ln w="9525">
                <a:noFill/>
                <a:round/>
                <a:headEnd/>
                <a:tailEnd/>
              </a:ln>
            </p:spPr>
            <p:txBody>
              <a:bodyPr/>
              <a:lstStyle/>
              <a:p>
                <a:endParaRPr lang="fr-FR"/>
              </a:p>
            </p:txBody>
          </p:sp>
          <p:sp>
            <p:nvSpPr>
              <p:cNvPr id="12" name="Freeform 20"/>
              <p:cNvSpPr>
                <a:spLocks/>
              </p:cNvSpPr>
              <p:nvPr/>
            </p:nvSpPr>
            <p:spPr bwMode="auto">
              <a:xfrm>
                <a:off x="1803370" y="3754504"/>
                <a:ext cx="49212" cy="25402"/>
              </a:xfrm>
              <a:custGeom>
                <a:avLst/>
                <a:gdLst>
                  <a:gd name="T0" fmla="*/ 2147483647 w 151"/>
                  <a:gd name="T1" fmla="*/ 2147483647 h 63"/>
                  <a:gd name="T2" fmla="*/ 2147483647 w 151"/>
                  <a:gd name="T3" fmla="*/ 0 h 63"/>
                  <a:gd name="T4" fmla="*/ 2147483647 w 151"/>
                  <a:gd name="T5" fmla="*/ 2147483647 h 63"/>
                  <a:gd name="T6" fmla="*/ 2147483647 w 151"/>
                  <a:gd name="T7" fmla="*/ 2147483647 h 63"/>
                  <a:gd name="T8" fmla="*/ 0 w 151"/>
                  <a:gd name="T9" fmla="*/ 2147483647 h 63"/>
                  <a:gd name="T10" fmla="*/ 2147483647 w 151"/>
                  <a:gd name="T11" fmla="*/ 2147483647 h 63"/>
                  <a:gd name="T12" fmla="*/ 2147483647 w 151"/>
                  <a:gd name="T13" fmla="*/ 2147483647 h 63"/>
                  <a:gd name="T14" fmla="*/ 2147483647 w 151"/>
                  <a:gd name="T15" fmla="*/ 2147483647 h 63"/>
                  <a:gd name="T16" fmla="*/ 2147483647 w 151"/>
                  <a:gd name="T17" fmla="*/ 2147483647 h 63"/>
                  <a:gd name="T18" fmla="*/ 2147483647 w 151"/>
                  <a:gd name="T19" fmla="*/ 2147483647 h 6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1"/>
                  <a:gd name="T31" fmla="*/ 0 h 63"/>
                  <a:gd name="T32" fmla="*/ 151 w 151"/>
                  <a:gd name="T33" fmla="*/ 63 h 6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1" h="63">
                    <a:moveTo>
                      <a:pt x="151" y="9"/>
                    </a:moveTo>
                    <a:lnTo>
                      <a:pt x="141" y="0"/>
                    </a:lnTo>
                    <a:lnTo>
                      <a:pt x="94" y="25"/>
                    </a:lnTo>
                    <a:lnTo>
                      <a:pt x="51" y="40"/>
                    </a:lnTo>
                    <a:lnTo>
                      <a:pt x="0" y="51"/>
                    </a:lnTo>
                    <a:lnTo>
                      <a:pt x="10" y="63"/>
                    </a:lnTo>
                    <a:lnTo>
                      <a:pt x="43" y="61"/>
                    </a:lnTo>
                    <a:lnTo>
                      <a:pt x="82" y="53"/>
                    </a:lnTo>
                    <a:lnTo>
                      <a:pt x="123" y="33"/>
                    </a:lnTo>
                    <a:lnTo>
                      <a:pt x="151" y="9"/>
                    </a:lnTo>
                    <a:close/>
                  </a:path>
                </a:pathLst>
              </a:custGeom>
              <a:solidFill>
                <a:srgbClr val="FFE0C0"/>
              </a:solidFill>
              <a:ln w="9525">
                <a:noFill/>
                <a:round/>
                <a:headEnd/>
                <a:tailEnd/>
              </a:ln>
            </p:spPr>
            <p:txBody>
              <a:bodyPr/>
              <a:lstStyle/>
              <a:p>
                <a:endParaRPr lang="fr-FR"/>
              </a:p>
            </p:txBody>
          </p:sp>
          <p:sp>
            <p:nvSpPr>
              <p:cNvPr id="13" name="Freeform 21"/>
              <p:cNvSpPr>
                <a:spLocks/>
              </p:cNvSpPr>
              <p:nvPr/>
            </p:nvSpPr>
            <p:spPr bwMode="auto">
              <a:xfrm>
                <a:off x="1782732" y="3637021"/>
                <a:ext cx="57150" cy="22227"/>
              </a:xfrm>
              <a:custGeom>
                <a:avLst/>
                <a:gdLst>
                  <a:gd name="T0" fmla="*/ 2147483647 w 173"/>
                  <a:gd name="T1" fmla="*/ 2147483647 h 55"/>
                  <a:gd name="T2" fmla="*/ 2147483647 w 173"/>
                  <a:gd name="T3" fmla="*/ 0 h 55"/>
                  <a:gd name="T4" fmla="*/ 2147483647 w 173"/>
                  <a:gd name="T5" fmla="*/ 2147483647 h 55"/>
                  <a:gd name="T6" fmla="*/ 2147483647 w 173"/>
                  <a:gd name="T7" fmla="*/ 2147483647 h 55"/>
                  <a:gd name="T8" fmla="*/ 0 w 173"/>
                  <a:gd name="T9" fmla="*/ 2147483647 h 55"/>
                  <a:gd name="T10" fmla="*/ 2147483647 w 173"/>
                  <a:gd name="T11" fmla="*/ 2147483647 h 55"/>
                  <a:gd name="T12" fmla="*/ 2147483647 w 173"/>
                  <a:gd name="T13" fmla="*/ 2147483647 h 55"/>
                  <a:gd name="T14" fmla="*/ 2147483647 w 173"/>
                  <a:gd name="T15" fmla="*/ 2147483647 h 55"/>
                  <a:gd name="T16" fmla="*/ 2147483647 w 173"/>
                  <a:gd name="T17" fmla="*/ 2147483647 h 55"/>
                  <a:gd name="T18" fmla="*/ 2147483647 w 173"/>
                  <a:gd name="T19" fmla="*/ 2147483647 h 5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3"/>
                  <a:gd name="T31" fmla="*/ 0 h 55"/>
                  <a:gd name="T32" fmla="*/ 173 w 173"/>
                  <a:gd name="T33" fmla="*/ 55 h 5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3" h="55">
                    <a:moveTo>
                      <a:pt x="173" y="10"/>
                    </a:moveTo>
                    <a:lnTo>
                      <a:pt x="156" y="0"/>
                    </a:lnTo>
                    <a:lnTo>
                      <a:pt x="98" y="21"/>
                    </a:lnTo>
                    <a:lnTo>
                      <a:pt x="50" y="34"/>
                    </a:lnTo>
                    <a:lnTo>
                      <a:pt x="0" y="45"/>
                    </a:lnTo>
                    <a:lnTo>
                      <a:pt x="10" y="55"/>
                    </a:lnTo>
                    <a:lnTo>
                      <a:pt x="42" y="54"/>
                    </a:lnTo>
                    <a:lnTo>
                      <a:pt x="83" y="47"/>
                    </a:lnTo>
                    <a:lnTo>
                      <a:pt x="128" y="33"/>
                    </a:lnTo>
                    <a:lnTo>
                      <a:pt x="173" y="10"/>
                    </a:lnTo>
                    <a:close/>
                  </a:path>
                </a:pathLst>
              </a:custGeom>
              <a:solidFill>
                <a:srgbClr val="FFE0C0"/>
              </a:solidFill>
              <a:ln w="9525">
                <a:noFill/>
                <a:round/>
                <a:headEnd/>
                <a:tailEnd/>
              </a:ln>
            </p:spPr>
            <p:txBody>
              <a:bodyPr/>
              <a:lstStyle/>
              <a:p>
                <a:endParaRPr lang="fr-FR"/>
              </a:p>
            </p:txBody>
          </p:sp>
          <p:sp>
            <p:nvSpPr>
              <p:cNvPr id="14" name="Freeform 22"/>
              <p:cNvSpPr>
                <a:spLocks/>
              </p:cNvSpPr>
              <p:nvPr/>
            </p:nvSpPr>
            <p:spPr bwMode="auto">
              <a:xfrm>
                <a:off x="1396970" y="2633647"/>
                <a:ext cx="679450" cy="949395"/>
              </a:xfrm>
              <a:custGeom>
                <a:avLst/>
                <a:gdLst>
                  <a:gd name="T0" fmla="*/ 2147483647 w 2046"/>
                  <a:gd name="T1" fmla="*/ 2147483647 h 2371"/>
                  <a:gd name="T2" fmla="*/ 2147483647 w 2046"/>
                  <a:gd name="T3" fmla="*/ 2147483647 h 2371"/>
                  <a:gd name="T4" fmla="*/ 2147483647 w 2046"/>
                  <a:gd name="T5" fmla="*/ 2147483647 h 2371"/>
                  <a:gd name="T6" fmla="*/ 2147483647 w 2046"/>
                  <a:gd name="T7" fmla="*/ 2147483647 h 2371"/>
                  <a:gd name="T8" fmla="*/ 2147483647 w 2046"/>
                  <a:gd name="T9" fmla="*/ 2147483647 h 2371"/>
                  <a:gd name="T10" fmla="*/ 2147483647 w 2046"/>
                  <a:gd name="T11" fmla="*/ 2147483647 h 2371"/>
                  <a:gd name="T12" fmla="*/ 2147483647 w 2046"/>
                  <a:gd name="T13" fmla="*/ 2147483647 h 2371"/>
                  <a:gd name="T14" fmla="*/ 2147483647 w 2046"/>
                  <a:gd name="T15" fmla="*/ 2147483647 h 2371"/>
                  <a:gd name="T16" fmla="*/ 2147483647 w 2046"/>
                  <a:gd name="T17" fmla="*/ 2147483647 h 2371"/>
                  <a:gd name="T18" fmla="*/ 2147483647 w 2046"/>
                  <a:gd name="T19" fmla="*/ 2147483647 h 2371"/>
                  <a:gd name="T20" fmla="*/ 2147483647 w 2046"/>
                  <a:gd name="T21" fmla="*/ 2147483647 h 2371"/>
                  <a:gd name="T22" fmla="*/ 2147483647 w 2046"/>
                  <a:gd name="T23" fmla="*/ 2147483647 h 2371"/>
                  <a:gd name="T24" fmla="*/ 2147483647 w 2046"/>
                  <a:gd name="T25" fmla="*/ 2147483647 h 2371"/>
                  <a:gd name="T26" fmla="*/ 2147483647 w 2046"/>
                  <a:gd name="T27" fmla="*/ 2147483647 h 2371"/>
                  <a:gd name="T28" fmla="*/ 2147483647 w 2046"/>
                  <a:gd name="T29" fmla="*/ 2147483647 h 2371"/>
                  <a:gd name="T30" fmla="*/ 2147483647 w 2046"/>
                  <a:gd name="T31" fmla="*/ 2147483647 h 2371"/>
                  <a:gd name="T32" fmla="*/ 2147483647 w 2046"/>
                  <a:gd name="T33" fmla="*/ 2147483647 h 2371"/>
                  <a:gd name="T34" fmla="*/ 2147483647 w 2046"/>
                  <a:gd name="T35" fmla="*/ 2147483647 h 2371"/>
                  <a:gd name="T36" fmla="*/ 2147483647 w 2046"/>
                  <a:gd name="T37" fmla="*/ 2147483647 h 2371"/>
                  <a:gd name="T38" fmla="*/ 2147483647 w 2046"/>
                  <a:gd name="T39" fmla="*/ 2147483647 h 2371"/>
                  <a:gd name="T40" fmla="*/ 2147483647 w 2046"/>
                  <a:gd name="T41" fmla="*/ 0 h 2371"/>
                  <a:gd name="T42" fmla="*/ 2147483647 w 2046"/>
                  <a:gd name="T43" fmla="*/ 2147483647 h 2371"/>
                  <a:gd name="T44" fmla="*/ 2147483647 w 2046"/>
                  <a:gd name="T45" fmla="*/ 2147483647 h 2371"/>
                  <a:gd name="T46" fmla="*/ 2147483647 w 2046"/>
                  <a:gd name="T47" fmla="*/ 2147483647 h 2371"/>
                  <a:gd name="T48" fmla="*/ 2147483647 w 2046"/>
                  <a:gd name="T49" fmla="*/ 2147483647 h 2371"/>
                  <a:gd name="T50" fmla="*/ 2147483647 w 2046"/>
                  <a:gd name="T51" fmla="*/ 2147483647 h 2371"/>
                  <a:gd name="T52" fmla="*/ 2147483647 w 2046"/>
                  <a:gd name="T53" fmla="*/ 2147483647 h 2371"/>
                  <a:gd name="T54" fmla="*/ 2147483647 w 2046"/>
                  <a:gd name="T55" fmla="*/ 2147483647 h 2371"/>
                  <a:gd name="T56" fmla="*/ 2147483647 w 2046"/>
                  <a:gd name="T57" fmla="*/ 2147483647 h 2371"/>
                  <a:gd name="T58" fmla="*/ 0 w 2046"/>
                  <a:gd name="T59" fmla="*/ 2147483647 h 2371"/>
                  <a:gd name="T60" fmla="*/ 2147483647 w 2046"/>
                  <a:gd name="T61" fmla="*/ 2147483647 h 2371"/>
                  <a:gd name="T62" fmla="*/ 2147483647 w 2046"/>
                  <a:gd name="T63" fmla="*/ 2147483647 h 2371"/>
                  <a:gd name="T64" fmla="*/ 2147483647 w 2046"/>
                  <a:gd name="T65" fmla="*/ 2147483647 h 2371"/>
                  <a:gd name="T66" fmla="*/ 2147483647 w 2046"/>
                  <a:gd name="T67" fmla="*/ 2147483647 h 2371"/>
                  <a:gd name="T68" fmla="*/ 2147483647 w 2046"/>
                  <a:gd name="T69" fmla="*/ 2147483647 h 2371"/>
                  <a:gd name="T70" fmla="*/ 2147483647 w 2046"/>
                  <a:gd name="T71" fmla="*/ 2147483647 h 2371"/>
                  <a:gd name="T72" fmla="*/ 2147483647 w 2046"/>
                  <a:gd name="T73" fmla="*/ 2147483647 h 2371"/>
                  <a:gd name="T74" fmla="*/ 2147483647 w 2046"/>
                  <a:gd name="T75" fmla="*/ 2147483647 h 2371"/>
                  <a:gd name="T76" fmla="*/ 2147483647 w 2046"/>
                  <a:gd name="T77" fmla="*/ 2147483647 h 2371"/>
                  <a:gd name="T78" fmla="*/ 2147483647 w 2046"/>
                  <a:gd name="T79" fmla="*/ 2147483647 h 2371"/>
                  <a:gd name="T80" fmla="*/ 2147483647 w 2046"/>
                  <a:gd name="T81" fmla="*/ 2147483647 h 2371"/>
                  <a:gd name="T82" fmla="*/ 2147483647 w 2046"/>
                  <a:gd name="T83" fmla="*/ 2147483647 h 2371"/>
                  <a:gd name="T84" fmla="*/ 2147483647 w 2046"/>
                  <a:gd name="T85" fmla="*/ 2147483647 h 2371"/>
                  <a:gd name="T86" fmla="*/ 2147483647 w 2046"/>
                  <a:gd name="T87" fmla="*/ 2147483647 h 2371"/>
                  <a:gd name="T88" fmla="*/ 2147483647 w 2046"/>
                  <a:gd name="T89" fmla="*/ 2147483647 h 2371"/>
                  <a:gd name="T90" fmla="*/ 2147483647 w 2046"/>
                  <a:gd name="T91" fmla="*/ 2147483647 h 2371"/>
                  <a:gd name="T92" fmla="*/ 2147483647 w 2046"/>
                  <a:gd name="T93" fmla="*/ 2147483647 h 2371"/>
                  <a:gd name="T94" fmla="*/ 2147483647 w 2046"/>
                  <a:gd name="T95" fmla="*/ 2147483647 h 2371"/>
                  <a:gd name="T96" fmla="*/ 2147483647 w 2046"/>
                  <a:gd name="T97" fmla="*/ 2147483647 h 2371"/>
                  <a:gd name="T98" fmla="*/ 2147483647 w 2046"/>
                  <a:gd name="T99" fmla="*/ 2147483647 h 2371"/>
                  <a:gd name="T100" fmla="*/ 2147483647 w 2046"/>
                  <a:gd name="T101" fmla="*/ 2147483647 h 2371"/>
                  <a:gd name="T102" fmla="*/ 2147483647 w 2046"/>
                  <a:gd name="T103" fmla="*/ 2147483647 h 2371"/>
                  <a:gd name="T104" fmla="*/ 2147483647 w 2046"/>
                  <a:gd name="T105" fmla="*/ 2147483647 h 237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046"/>
                  <a:gd name="T160" fmla="*/ 0 h 2371"/>
                  <a:gd name="T161" fmla="*/ 2046 w 2046"/>
                  <a:gd name="T162" fmla="*/ 2371 h 237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046" h="2371">
                    <a:moveTo>
                      <a:pt x="1434" y="2308"/>
                    </a:moveTo>
                    <a:lnTo>
                      <a:pt x="1452" y="2298"/>
                    </a:lnTo>
                    <a:lnTo>
                      <a:pt x="1465" y="2288"/>
                    </a:lnTo>
                    <a:lnTo>
                      <a:pt x="1473" y="2282"/>
                    </a:lnTo>
                    <a:lnTo>
                      <a:pt x="1478" y="2274"/>
                    </a:lnTo>
                    <a:lnTo>
                      <a:pt x="1483" y="2270"/>
                    </a:lnTo>
                    <a:lnTo>
                      <a:pt x="1486" y="2265"/>
                    </a:lnTo>
                    <a:lnTo>
                      <a:pt x="1490" y="2261"/>
                    </a:lnTo>
                    <a:lnTo>
                      <a:pt x="1491" y="2254"/>
                    </a:lnTo>
                    <a:lnTo>
                      <a:pt x="1494" y="2247"/>
                    </a:lnTo>
                    <a:lnTo>
                      <a:pt x="1495" y="2237"/>
                    </a:lnTo>
                    <a:lnTo>
                      <a:pt x="1505" y="2200"/>
                    </a:lnTo>
                    <a:lnTo>
                      <a:pt x="1564" y="1893"/>
                    </a:lnTo>
                    <a:lnTo>
                      <a:pt x="1575" y="1849"/>
                    </a:lnTo>
                    <a:lnTo>
                      <a:pt x="1584" y="1817"/>
                    </a:lnTo>
                    <a:lnTo>
                      <a:pt x="1599" y="1773"/>
                    </a:lnTo>
                    <a:lnTo>
                      <a:pt x="1620" y="1724"/>
                    </a:lnTo>
                    <a:lnTo>
                      <a:pt x="1641" y="1681"/>
                    </a:lnTo>
                    <a:lnTo>
                      <a:pt x="1661" y="1645"/>
                    </a:lnTo>
                    <a:lnTo>
                      <a:pt x="1678" y="1614"/>
                    </a:lnTo>
                    <a:lnTo>
                      <a:pt x="1695" y="1584"/>
                    </a:lnTo>
                    <a:lnTo>
                      <a:pt x="1730" y="1533"/>
                    </a:lnTo>
                    <a:lnTo>
                      <a:pt x="1764" y="1484"/>
                    </a:lnTo>
                    <a:lnTo>
                      <a:pt x="1797" y="1440"/>
                    </a:lnTo>
                    <a:lnTo>
                      <a:pt x="1824" y="1405"/>
                    </a:lnTo>
                    <a:lnTo>
                      <a:pt x="1872" y="1341"/>
                    </a:lnTo>
                    <a:lnTo>
                      <a:pt x="1905" y="1296"/>
                    </a:lnTo>
                    <a:lnTo>
                      <a:pt x="1931" y="1259"/>
                    </a:lnTo>
                    <a:lnTo>
                      <a:pt x="1954" y="1216"/>
                    </a:lnTo>
                    <a:lnTo>
                      <a:pt x="1979" y="1165"/>
                    </a:lnTo>
                    <a:lnTo>
                      <a:pt x="1996" y="1120"/>
                    </a:lnTo>
                    <a:lnTo>
                      <a:pt x="2012" y="1073"/>
                    </a:lnTo>
                    <a:lnTo>
                      <a:pt x="2023" y="1032"/>
                    </a:lnTo>
                    <a:lnTo>
                      <a:pt x="2034" y="987"/>
                    </a:lnTo>
                    <a:lnTo>
                      <a:pt x="2042" y="931"/>
                    </a:lnTo>
                    <a:lnTo>
                      <a:pt x="2046" y="865"/>
                    </a:lnTo>
                    <a:lnTo>
                      <a:pt x="2046" y="805"/>
                    </a:lnTo>
                    <a:lnTo>
                      <a:pt x="2040" y="756"/>
                    </a:lnTo>
                    <a:lnTo>
                      <a:pt x="2031" y="712"/>
                    </a:lnTo>
                    <a:lnTo>
                      <a:pt x="2021" y="671"/>
                    </a:lnTo>
                    <a:lnTo>
                      <a:pt x="2005" y="619"/>
                    </a:lnTo>
                    <a:lnTo>
                      <a:pt x="1987" y="565"/>
                    </a:lnTo>
                    <a:lnTo>
                      <a:pt x="1967" y="516"/>
                    </a:lnTo>
                    <a:lnTo>
                      <a:pt x="1943" y="471"/>
                    </a:lnTo>
                    <a:lnTo>
                      <a:pt x="1914" y="430"/>
                    </a:lnTo>
                    <a:lnTo>
                      <a:pt x="1876" y="379"/>
                    </a:lnTo>
                    <a:lnTo>
                      <a:pt x="1832" y="328"/>
                    </a:lnTo>
                    <a:lnTo>
                      <a:pt x="1789" y="288"/>
                    </a:lnTo>
                    <a:lnTo>
                      <a:pt x="1751" y="254"/>
                    </a:lnTo>
                    <a:lnTo>
                      <a:pt x="1706" y="221"/>
                    </a:lnTo>
                    <a:lnTo>
                      <a:pt x="1658" y="189"/>
                    </a:lnTo>
                    <a:lnTo>
                      <a:pt x="1612" y="159"/>
                    </a:lnTo>
                    <a:lnTo>
                      <a:pt x="1556" y="129"/>
                    </a:lnTo>
                    <a:lnTo>
                      <a:pt x="1491" y="97"/>
                    </a:lnTo>
                    <a:lnTo>
                      <a:pt x="1430" y="72"/>
                    </a:lnTo>
                    <a:lnTo>
                      <a:pt x="1359" y="49"/>
                    </a:lnTo>
                    <a:lnTo>
                      <a:pt x="1294" y="32"/>
                    </a:lnTo>
                    <a:lnTo>
                      <a:pt x="1241" y="21"/>
                    </a:lnTo>
                    <a:lnTo>
                      <a:pt x="1183" y="10"/>
                    </a:lnTo>
                    <a:lnTo>
                      <a:pt x="1130" y="4"/>
                    </a:lnTo>
                    <a:lnTo>
                      <a:pt x="1067" y="0"/>
                    </a:lnTo>
                    <a:lnTo>
                      <a:pt x="1010" y="0"/>
                    </a:lnTo>
                    <a:lnTo>
                      <a:pt x="948" y="0"/>
                    </a:lnTo>
                    <a:lnTo>
                      <a:pt x="896" y="4"/>
                    </a:lnTo>
                    <a:lnTo>
                      <a:pt x="837" y="15"/>
                    </a:lnTo>
                    <a:lnTo>
                      <a:pt x="792" y="22"/>
                    </a:lnTo>
                    <a:lnTo>
                      <a:pt x="736" y="35"/>
                    </a:lnTo>
                    <a:lnTo>
                      <a:pt x="685" y="48"/>
                    </a:lnTo>
                    <a:lnTo>
                      <a:pt x="638" y="63"/>
                    </a:lnTo>
                    <a:lnTo>
                      <a:pt x="593" y="79"/>
                    </a:lnTo>
                    <a:lnTo>
                      <a:pt x="548" y="98"/>
                    </a:lnTo>
                    <a:lnTo>
                      <a:pt x="507" y="117"/>
                    </a:lnTo>
                    <a:lnTo>
                      <a:pt x="462" y="142"/>
                    </a:lnTo>
                    <a:lnTo>
                      <a:pt x="413" y="170"/>
                    </a:lnTo>
                    <a:lnTo>
                      <a:pt x="369" y="196"/>
                    </a:lnTo>
                    <a:lnTo>
                      <a:pt x="329" y="225"/>
                    </a:lnTo>
                    <a:lnTo>
                      <a:pt x="287" y="257"/>
                    </a:lnTo>
                    <a:lnTo>
                      <a:pt x="245" y="292"/>
                    </a:lnTo>
                    <a:lnTo>
                      <a:pt x="208" y="327"/>
                    </a:lnTo>
                    <a:lnTo>
                      <a:pt x="177" y="359"/>
                    </a:lnTo>
                    <a:lnTo>
                      <a:pt x="141" y="403"/>
                    </a:lnTo>
                    <a:lnTo>
                      <a:pt x="107" y="451"/>
                    </a:lnTo>
                    <a:lnTo>
                      <a:pt x="75" y="505"/>
                    </a:lnTo>
                    <a:lnTo>
                      <a:pt x="53" y="558"/>
                    </a:lnTo>
                    <a:lnTo>
                      <a:pt x="34" y="612"/>
                    </a:lnTo>
                    <a:lnTo>
                      <a:pt x="17" y="667"/>
                    </a:lnTo>
                    <a:lnTo>
                      <a:pt x="6" y="716"/>
                    </a:lnTo>
                    <a:lnTo>
                      <a:pt x="0" y="766"/>
                    </a:lnTo>
                    <a:lnTo>
                      <a:pt x="0" y="814"/>
                    </a:lnTo>
                    <a:lnTo>
                      <a:pt x="0" y="857"/>
                    </a:lnTo>
                    <a:lnTo>
                      <a:pt x="0" y="908"/>
                    </a:lnTo>
                    <a:lnTo>
                      <a:pt x="2" y="953"/>
                    </a:lnTo>
                    <a:lnTo>
                      <a:pt x="13" y="1010"/>
                    </a:lnTo>
                    <a:lnTo>
                      <a:pt x="23" y="1059"/>
                    </a:lnTo>
                    <a:lnTo>
                      <a:pt x="39" y="1107"/>
                    </a:lnTo>
                    <a:lnTo>
                      <a:pt x="62" y="1163"/>
                    </a:lnTo>
                    <a:lnTo>
                      <a:pt x="87" y="1213"/>
                    </a:lnTo>
                    <a:lnTo>
                      <a:pt x="114" y="1257"/>
                    </a:lnTo>
                    <a:lnTo>
                      <a:pt x="145" y="1306"/>
                    </a:lnTo>
                    <a:lnTo>
                      <a:pt x="180" y="1353"/>
                    </a:lnTo>
                    <a:lnTo>
                      <a:pt x="210" y="1398"/>
                    </a:lnTo>
                    <a:lnTo>
                      <a:pt x="242" y="1443"/>
                    </a:lnTo>
                    <a:lnTo>
                      <a:pt x="275" y="1492"/>
                    </a:lnTo>
                    <a:lnTo>
                      <a:pt x="327" y="1562"/>
                    </a:lnTo>
                    <a:lnTo>
                      <a:pt x="375" y="1636"/>
                    </a:lnTo>
                    <a:lnTo>
                      <a:pt x="402" y="1674"/>
                    </a:lnTo>
                    <a:lnTo>
                      <a:pt x="417" y="1705"/>
                    </a:lnTo>
                    <a:lnTo>
                      <a:pt x="434" y="1743"/>
                    </a:lnTo>
                    <a:lnTo>
                      <a:pt x="450" y="1787"/>
                    </a:lnTo>
                    <a:lnTo>
                      <a:pt x="463" y="1825"/>
                    </a:lnTo>
                    <a:lnTo>
                      <a:pt x="475" y="1868"/>
                    </a:lnTo>
                    <a:lnTo>
                      <a:pt x="484" y="1928"/>
                    </a:lnTo>
                    <a:lnTo>
                      <a:pt x="498" y="1992"/>
                    </a:lnTo>
                    <a:lnTo>
                      <a:pt x="507" y="2044"/>
                    </a:lnTo>
                    <a:lnTo>
                      <a:pt x="518" y="2109"/>
                    </a:lnTo>
                    <a:lnTo>
                      <a:pt x="524" y="2155"/>
                    </a:lnTo>
                    <a:lnTo>
                      <a:pt x="532" y="2195"/>
                    </a:lnTo>
                    <a:lnTo>
                      <a:pt x="544" y="2236"/>
                    </a:lnTo>
                    <a:lnTo>
                      <a:pt x="548" y="2247"/>
                    </a:lnTo>
                    <a:lnTo>
                      <a:pt x="549" y="2256"/>
                    </a:lnTo>
                    <a:lnTo>
                      <a:pt x="552" y="2261"/>
                    </a:lnTo>
                    <a:lnTo>
                      <a:pt x="553" y="2265"/>
                    </a:lnTo>
                    <a:lnTo>
                      <a:pt x="559" y="2270"/>
                    </a:lnTo>
                    <a:lnTo>
                      <a:pt x="565" y="2278"/>
                    </a:lnTo>
                    <a:lnTo>
                      <a:pt x="575" y="2285"/>
                    </a:lnTo>
                    <a:lnTo>
                      <a:pt x="584" y="2293"/>
                    </a:lnTo>
                    <a:lnTo>
                      <a:pt x="600" y="2302"/>
                    </a:lnTo>
                    <a:lnTo>
                      <a:pt x="618" y="2310"/>
                    </a:lnTo>
                    <a:lnTo>
                      <a:pt x="643" y="2322"/>
                    </a:lnTo>
                    <a:lnTo>
                      <a:pt x="666" y="2329"/>
                    </a:lnTo>
                    <a:lnTo>
                      <a:pt x="690" y="2335"/>
                    </a:lnTo>
                    <a:lnTo>
                      <a:pt x="712" y="2340"/>
                    </a:lnTo>
                    <a:lnTo>
                      <a:pt x="732" y="2344"/>
                    </a:lnTo>
                    <a:lnTo>
                      <a:pt x="763" y="2350"/>
                    </a:lnTo>
                    <a:lnTo>
                      <a:pt x="788" y="2356"/>
                    </a:lnTo>
                    <a:lnTo>
                      <a:pt x="813" y="2358"/>
                    </a:lnTo>
                    <a:lnTo>
                      <a:pt x="840" y="2361"/>
                    </a:lnTo>
                    <a:lnTo>
                      <a:pt x="869" y="2364"/>
                    </a:lnTo>
                    <a:lnTo>
                      <a:pt x="895" y="2366"/>
                    </a:lnTo>
                    <a:lnTo>
                      <a:pt x="918" y="2367"/>
                    </a:lnTo>
                    <a:lnTo>
                      <a:pt x="947" y="2370"/>
                    </a:lnTo>
                    <a:lnTo>
                      <a:pt x="972" y="2371"/>
                    </a:lnTo>
                    <a:lnTo>
                      <a:pt x="997" y="2371"/>
                    </a:lnTo>
                    <a:lnTo>
                      <a:pt x="1020" y="2371"/>
                    </a:lnTo>
                    <a:lnTo>
                      <a:pt x="1045" y="2371"/>
                    </a:lnTo>
                    <a:lnTo>
                      <a:pt x="1075" y="2371"/>
                    </a:lnTo>
                    <a:lnTo>
                      <a:pt x="1101" y="2370"/>
                    </a:lnTo>
                    <a:lnTo>
                      <a:pt x="1123" y="2370"/>
                    </a:lnTo>
                    <a:lnTo>
                      <a:pt x="1150" y="2366"/>
                    </a:lnTo>
                    <a:lnTo>
                      <a:pt x="1181" y="2364"/>
                    </a:lnTo>
                    <a:lnTo>
                      <a:pt x="1204" y="2361"/>
                    </a:lnTo>
                    <a:lnTo>
                      <a:pt x="1233" y="2358"/>
                    </a:lnTo>
                    <a:lnTo>
                      <a:pt x="1258" y="2354"/>
                    </a:lnTo>
                    <a:lnTo>
                      <a:pt x="1282" y="2350"/>
                    </a:lnTo>
                    <a:lnTo>
                      <a:pt x="1306" y="2346"/>
                    </a:lnTo>
                    <a:lnTo>
                      <a:pt x="1327" y="2341"/>
                    </a:lnTo>
                    <a:lnTo>
                      <a:pt x="1352" y="2335"/>
                    </a:lnTo>
                    <a:lnTo>
                      <a:pt x="1372" y="2329"/>
                    </a:lnTo>
                    <a:lnTo>
                      <a:pt x="1393" y="2323"/>
                    </a:lnTo>
                    <a:lnTo>
                      <a:pt x="1414" y="2315"/>
                    </a:lnTo>
                    <a:lnTo>
                      <a:pt x="1434" y="2308"/>
                    </a:lnTo>
                    <a:close/>
                  </a:path>
                </a:pathLst>
              </a:custGeom>
              <a:solidFill>
                <a:srgbClr val="FFFF00"/>
              </a:solidFill>
              <a:ln w="8001">
                <a:solidFill>
                  <a:srgbClr val="FFFFFF"/>
                </a:solidFill>
                <a:prstDash val="solid"/>
                <a:round/>
                <a:headEnd/>
                <a:tailEnd/>
              </a:ln>
            </p:spPr>
            <p:txBody>
              <a:bodyPr/>
              <a:lstStyle/>
              <a:p>
                <a:endParaRPr lang="fr-FR"/>
              </a:p>
            </p:txBody>
          </p:sp>
          <p:sp>
            <p:nvSpPr>
              <p:cNvPr id="15" name="Oval 23"/>
              <p:cNvSpPr>
                <a:spLocks noChangeArrowheads="1"/>
              </p:cNvSpPr>
              <p:nvPr/>
            </p:nvSpPr>
            <p:spPr bwMode="auto">
              <a:xfrm>
                <a:off x="1584295" y="3522713"/>
                <a:ext cx="296862" cy="96844"/>
              </a:xfrm>
              <a:prstGeom prst="ellipse">
                <a:avLst/>
              </a:prstGeom>
              <a:solidFill>
                <a:srgbClr val="A0A0A0"/>
              </a:solidFill>
              <a:ln w="9525">
                <a:noFill/>
                <a:round/>
                <a:headEnd/>
                <a:tailEnd/>
              </a:ln>
            </p:spPr>
            <p:txBody>
              <a:bodyPr/>
              <a:lstStyle/>
              <a:p>
                <a:pPr algn="ctr"/>
                <a:endParaRPr lang="fr-FR" altLang="fr-FR">
                  <a:latin typeface="Calibri" pitchFamily="34" charset="0"/>
                </a:endParaRPr>
              </a:p>
            </p:txBody>
          </p:sp>
          <p:sp>
            <p:nvSpPr>
              <p:cNvPr id="16" name="Freeform 24"/>
              <p:cNvSpPr>
                <a:spLocks/>
              </p:cNvSpPr>
              <p:nvPr/>
            </p:nvSpPr>
            <p:spPr bwMode="auto">
              <a:xfrm>
                <a:off x="1673196" y="3213126"/>
                <a:ext cx="115887" cy="342925"/>
              </a:xfrm>
              <a:custGeom>
                <a:avLst/>
                <a:gdLst>
                  <a:gd name="T0" fmla="*/ 0 w 350"/>
                  <a:gd name="T1" fmla="*/ 2147483647 h 859"/>
                  <a:gd name="T2" fmla="*/ 2147483647 w 350"/>
                  <a:gd name="T3" fmla="*/ 2147483647 h 859"/>
                  <a:gd name="T4" fmla="*/ 2147483647 w 350"/>
                  <a:gd name="T5" fmla="*/ 2147483647 h 859"/>
                  <a:gd name="T6" fmla="*/ 2147483647 w 350"/>
                  <a:gd name="T7" fmla="*/ 2147483647 h 859"/>
                  <a:gd name="T8" fmla="*/ 2147483647 w 350"/>
                  <a:gd name="T9" fmla="*/ 2147483647 h 859"/>
                  <a:gd name="T10" fmla="*/ 2147483647 w 350"/>
                  <a:gd name="T11" fmla="*/ 2147483647 h 859"/>
                  <a:gd name="T12" fmla="*/ 2147483647 w 350"/>
                  <a:gd name="T13" fmla="*/ 2147483647 h 859"/>
                  <a:gd name="T14" fmla="*/ 2147483647 w 350"/>
                  <a:gd name="T15" fmla="*/ 2147483647 h 859"/>
                  <a:gd name="T16" fmla="*/ 2147483647 w 350"/>
                  <a:gd name="T17" fmla="*/ 2147483647 h 859"/>
                  <a:gd name="T18" fmla="*/ 2147483647 w 350"/>
                  <a:gd name="T19" fmla="*/ 2147483647 h 859"/>
                  <a:gd name="T20" fmla="*/ 2147483647 w 350"/>
                  <a:gd name="T21" fmla="*/ 2147483647 h 859"/>
                  <a:gd name="T22" fmla="*/ 2147483647 w 350"/>
                  <a:gd name="T23" fmla="*/ 2147483647 h 859"/>
                  <a:gd name="T24" fmla="*/ 2147483647 w 350"/>
                  <a:gd name="T25" fmla="*/ 2147483647 h 859"/>
                  <a:gd name="T26" fmla="*/ 2147483647 w 350"/>
                  <a:gd name="T27" fmla="*/ 2147483647 h 859"/>
                  <a:gd name="T28" fmla="*/ 2147483647 w 350"/>
                  <a:gd name="T29" fmla="*/ 2147483647 h 859"/>
                  <a:gd name="T30" fmla="*/ 2147483647 w 350"/>
                  <a:gd name="T31" fmla="*/ 2147483647 h 859"/>
                  <a:gd name="T32" fmla="*/ 2147483647 w 350"/>
                  <a:gd name="T33" fmla="*/ 0 h 859"/>
                  <a:gd name="T34" fmla="*/ 2147483647 w 350"/>
                  <a:gd name="T35" fmla="*/ 0 h 859"/>
                  <a:gd name="T36" fmla="*/ 2147483647 w 350"/>
                  <a:gd name="T37" fmla="*/ 2147483647 h 859"/>
                  <a:gd name="T38" fmla="*/ 2147483647 w 350"/>
                  <a:gd name="T39" fmla="*/ 2147483647 h 859"/>
                  <a:gd name="T40" fmla="*/ 0 w 350"/>
                  <a:gd name="T41" fmla="*/ 2147483647 h 8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0"/>
                  <a:gd name="T64" fmla="*/ 0 h 859"/>
                  <a:gd name="T65" fmla="*/ 350 w 350"/>
                  <a:gd name="T66" fmla="*/ 859 h 8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0" h="859">
                    <a:moveTo>
                      <a:pt x="0" y="66"/>
                    </a:moveTo>
                    <a:lnTo>
                      <a:pt x="6" y="206"/>
                    </a:lnTo>
                    <a:lnTo>
                      <a:pt x="24" y="224"/>
                    </a:lnTo>
                    <a:lnTo>
                      <a:pt x="17" y="796"/>
                    </a:lnTo>
                    <a:lnTo>
                      <a:pt x="41" y="859"/>
                    </a:lnTo>
                    <a:lnTo>
                      <a:pt x="99" y="859"/>
                    </a:lnTo>
                    <a:lnTo>
                      <a:pt x="148" y="828"/>
                    </a:lnTo>
                    <a:lnTo>
                      <a:pt x="204" y="828"/>
                    </a:lnTo>
                    <a:lnTo>
                      <a:pt x="249" y="859"/>
                    </a:lnTo>
                    <a:lnTo>
                      <a:pt x="311" y="859"/>
                    </a:lnTo>
                    <a:lnTo>
                      <a:pt x="332" y="796"/>
                    </a:lnTo>
                    <a:lnTo>
                      <a:pt x="322" y="224"/>
                    </a:lnTo>
                    <a:lnTo>
                      <a:pt x="338" y="206"/>
                    </a:lnTo>
                    <a:lnTo>
                      <a:pt x="350" y="66"/>
                    </a:lnTo>
                    <a:lnTo>
                      <a:pt x="273" y="14"/>
                    </a:lnTo>
                    <a:lnTo>
                      <a:pt x="234" y="14"/>
                    </a:lnTo>
                    <a:lnTo>
                      <a:pt x="213" y="0"/>
                    </a:lnTo>
                    <a:lnTo>
                      <a:pt x="124" y="0"/>
                    </a:lnTo>
                    <a:lnTo>
                      <a:pt x="106" y="14"/>
                    </a:lnTo>
                    <a:lnTo>
                      <a:pt x="73" y="14"/>
                    </a:lnTo>
                    <a:lnTo>
                      <a:pt x="0" y="66"/>
                    </a:lnTo>
                    <a:close/>
                  </a:path>
                </a:pathLst>
              </a:custGeom>
              <a:solidFill>
                <a:srgbClr val="C0C0C0"/>
              </a:solidFill>
              <a:ln w="9525">
                <a:noFill/>
                <a:round/>
                <a:headEnd/>
                <a:tailEnd/>
              </a:ln>
            </p:spPr>
            <p:txBody>
              <a:bodyPr/>
              <a:lstStyle/>
              <a:p>
                <a:endParaRPr lang="fr-FR"/>
              </a:p>
            </p:txBody>
          </p:sp>
          <p:sp>
            <p:nvSpPr>
              <p:cNvPr id="17" name="Oval 25"/>
              <p:cNvSpPr>
                <a:spLocks noChangeArrowheads="1"/>
              </p:cNvSpPr>
              <p:nvPr/>
            </p:nvSpPr>
            <p:spPr bwMode="auto">
              <a:xfrm>
                <a:off x="1731933" y="3224240"/>
                <a:ext cx="15875" cy="23814"/>
              </a:xfrm>
              <a:prstGeom prst="ellipse">
                <a:avLst/>
              </a:prstGeom>
              <a:solidFill>
                <a:srgbClr val="E0E0E0"/>
              </a:solidFill>
              <a:ln w="9525">
                <a:noFill/>
                <a:round/>
                <a:headEnd/>
                <a:tailEnd/>
              </a:ln>
            </p:spPr>
            <p:txBody>
              <a:bodyPr/>
              <a:lstStyle/>
              <a:p>
                <a:pPr algn="ctr"/>
                <a:endParaRPr lang="fr-FR" altLang="fr-FR">
                  <a:latin typeface="Calibri" pitchFamily="34" charset="0"/>
                </a:endParaRPr>
              </a:p>
            </p:txBody>
          </p:sp>
          <p:grpSp>
            <p:nvGrpSpPr>
              <p:cNvPr id="18" name="Group 26"/>
              <p:cNvGrpSpPr>
                <a:grpSpLocks/>
              </p:cNvGrpSpPr>
              <p:nvPr/>
            </p:nvGrpSpPr>
            <p:grpSpPr bwMode="auto">
              <a:xfrm>
                <a:off x="1638270" y="2967047"/>
                <a:ext cx="188912" cy="269895"/>
                <a:chOff x="3050" y="1953"/>
                <a:chExt cx="285" cy="338"/>
              </a:xfrm>
            </p:grpSpPr>
            <p:sp>
              <p:nvSpPr>
                <p:cNvPr id="43" name="Oval 27"/>
                <p:cNvSpPr>
                  <a:spLocks noChangeArrowheads="1"/>
                </p:cNvSpPr>
                <p:nvPr/>
              </p:nvSpPr>
              <p:spPr bwMode="auto">
                <a:xfrm>
                  <a:off x="3067" y="1953"/>
                  <a:ext cx="261" cy="115"/>
                </a:xfrm>
                <a:prstGeom prst="ellipse">
                  <a:avLst/>
                </a:prstGeom>
                <a:solidFill>
                  <a:srgbClr val="FFFFFF"/>
                </a:solidFill>
                <a:ln w="9525">
                  <a:noFill/>
                  <a:round/>
                  <a:headEnd/>
                  <a:tailEnd/>
                </a:ln>
              </p:spPr>
              <p:txBody>
                <a:bodyPr/>
                <a:lstStyle/>
                <a:p>
                  <a:pPr algn="ctr"/>
                  <a:endParaRPr lang="fr-FR" altLang="fr-FR">
                    <a:latin typeface="Calibri" pitchFamily="34" charset="0"/>
                  </a:endParaRPr>
                </a:p>
              </p:txBody>
            </p:sp>
            <p:sp>
              <p:nvSpPr>
                <p:cNvPr id="44" name="Freeform 28"/>
                <p:cNvSpPr>
                  <a:spLocks/>
                </p:cNvSpPr>
                <p:nvPr/>
              </p:nvSpPr>
              <p:spPr bwMode="auto">
                <a:xfrm>
                  <a:off x="3050" y="2006"/>
                  <a:ext cx="285" cy="285"/>
                </a:xfrm>
                <a:custGeom>
                  <a:avLst/>
                  <a:gdLst>
                    <a:gd name="T0" fmla="*/ 1 w 569"/>
                    <a:gd name="T1" fmla="*/ 1 h 570"/>
                    <a:gd name="T2" fmla="*/ 2 w 569"/>
                    <a:gd name="T3" fmla="*/ 1 h 570"/>
                    <a:gd name="T4" fmla="*/ 2 w 569"/>
                    <a:gd name="T5" fmla="*/ 1 h 570"/>
                    <a:gd name="T6" fmla="*/ 1 w 569"/>
                    <a:gd name="T7" fmla="*/ 1 h 570"/>
                    <a:gd name="T8" fmla="*/ 1 w 569"/>
                    <a:gd name="T9" fmla="*/ 1 h 570"/>
                    <a:gd name="T10" fmla="*/ 1 w 569"/>
                    <a:gd name="T11" fmla="*/ 1 h 570"/>
                    <a:gd name="T12" fmla="*/ 1 w 569"/>
                    <a:gd name="T13" fmla="*/ 1 h 570"/>
                    <a:gd name="T14" fmla="*/ 1 w 569"/>
                    <a:gd name="T15" fmla="*/ 0 h 570"/>
                    <a:gd name="T16" fmla="*/ 1 w 569"/>
                    <a:gd name="T17" fmla="*/ 1 h 570"/>
                    <a:gd name="T18" fmla="*/ 1 w 569"/>
                    <a:gd name="T19" fmla="*/ 1 h 570"/>
                    <a:gd name="T20" fmla="*/ 1 w 569"/>
                    <a:gd name="T21" fmla="*/ 1 h 570"/>
                    <a:gd name="T22" fmla="*/ 1 w 569"/>
                    <a:gd name="T23" fmla="*/ 1 h 570"/>
                    <a:gd name="T24" fmla="*/ 1 w 569"/>
                    <a:gd name="T25" fmla="*/ 1 h 570"/>
                    <a:gd name="T26" fmla="*/ 0 w 569"/>
                    <a:gd name="T27" fmla="*/ 1 h 570"/>
                    <a:gd name="T28" fmla="*/ 1 w 569"/>
                    <a:gd name="T29" fmla="*/ 1 h 57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9"/>
                    <a:gd name="T46" fmla="*/ 0 h 570"/>
                    <a:gd name="T47" fmla="*/ 569 w 569"/>
                    <a:gd name="T48" fmla="*/ 570 h 57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9" h="570">
                      <a:moveTo>
                        <a:pt x="363" y="570"/>
                      </a:moveTo>
                      <a:lnTo>
                        <a:pt x="569" y="56"/>
                      </a:lnTo>
                      <a:lnTo>
                        <a:pt x="533" y="45"/>
                      </a:lnTo>
                      <a:lnTo>
                        <a:pt x="491" y="31"/>
                      </a:lnTo>
                      <a:lnTo>
                        <a:pt x="437" y="20"/>
                      </a:lnTo>
                      <a:lnTo>
                        <a:pt x="389" y="10"/>
                      </a:lnTo>
                      <a:lnTo>
                        <a:pt x="347" y="4"/>
                      </a:lnTo>
                      <a:lnTo>
                        <a:pt x="300" y="0"/>
                      </a:lnTo>
                      <a:lnTo>
                        <a:pt x="251" y="3"/>
                      </a:lnTo>
                      <a:lnTo>
                        <a:pt x="188" y="8"/>
                      </a:lnTo>
                      <a:lnTo>
                        <a:pt x="133" y="20"/>
                      </a:lnTo>
                      <a:lnTo>
                        <a:pt x="80" y="31"/>
                      </a:lnTo>
                      <a:lnTo>
                        <a:pt x="34" y="47"/>
                      </a:lnTo>
                      <a:lnTo>
                        <a:pt x="0" y="62"/>
                      </a:lnTo>
                      <a:lnTo>
                        <a:pt x="200" y="570"/>
                      </a:lnTo>
                    </a:path>
                  </a:pathLst>
                </a:custGeom>
                <a:noFill/>
                <a:ln w="7938">
                  <a:solidFill>
                    <a:srgbClr val="A0A0A0"/>
                  </a:solidFill>
                  <a:prstDash val="solid"/>
                  <a:round/>
                  <a:headEnd/>
                  <a:tailEnd/>
                </a:ln>
              </p:spPr>
              <p:txBody>
                <a:bodyPr/>
                <a:lstStyle/>
                <a:p>
                  <a:endParaRPr lang="fr-FR"/>
                </a:p>
              </p:txBody>
            </p:sp>
          </p:grpSp>
          <p:grpSp>
            <p:nvGrpSpPr>
              <p:cNvPr id="19" name="Group 29"/>
              <p:cNvGrpSpPr>
                <a:grpSpLocks/>
              </p:cNvGrpSpPr>
              <p:nvPr/>
            </p:nvGrpSpPr>
            <p:grpSpPr bwMode="auto">
              <a:xfrm>
                <a:off x="1697007" y="3262344"/>
                <a:ext cx="65088" cy="261956"/>
                <a:chOff x="3140" y="2322"/>
                <a:chExt cx="98" cy="327"/>
              </a:xfrm>
            </p:grpSpPr>
            <p:sp>
              <p:nvSpPr>
                <p:cNvPr id="39" name="Line 30"/>
                <p:cNvSpPr>
                  <a:spLocks noChangeShapeType="1"/>
                </p:cNvSpPr>
                <p:nvPr/>
              </p:nvSpPr>
              <p:spPr bwMode="auto">
                <a:xfrm>
                  <a:off x="3157" y="2330"/>
                  <a:ext cx="1" cy="319"/>
                </a:xfrm>
                <a:prstGeom prst="line">
                  <a:avLst/>
                </a:prstGeom>
                <a:noFill/>
                <a:ln w="7938">
                  <a:solidFill>
                    <a:srgbClr val="808080"/>
                  </a:solidFill>
                  <a:round/>
                  <a:headEnd/>
                  <a:tailEnd/>
                </a:ln>
              </p:spPr>
              <p:txBody>
                <a:bodyPr/>
                <a:lstStyle/>
                <a:p>
                  <a:endParaRPr lang="fr-FR"/>
                </a:p>
              </p:txBody>
            </p:sp>
            <p:sp>
              <p:nvSpPr>
                <p:cNvPr id="40" name="Line 31"/>
                <p:cNvSpPr>
                  <a:spLocks noChangeShapeType="1"/>
                </p:cNvSpPr>
                <p:nvPr/>
              </p:nvSpPr>
              <p:spPr bwMode="auto">
                <a:xfrm flipV="1">
                  <a:off x="3222" y="2330"/>
                  <a:ext cx="2" cy="318"/>
                </a:xfrm>
                <a:prstGeom prst="line">
                  <a:avLst/>
                </a:prstGeom>
                <a:noFill/>
                <a:ln w="7938">
                  <a:solidFill>
                    <a:srgbClr val="808080"/>
                  </a:solidFill>
                  <a:round/>
                  <a:headEnd/>
                  <a:tailEnd/>
                </a:ln>
              </p:spPr>
              <p:txBody>
                <a:bodyPr/>
                <a:lstStyle/>
                <a:p>
                  <a:endParaRPr lang="fr-FR"/>
                </a:p>
              </p:txBody>
            </p:sp>
            <p:sp>
              <p:nvSpPr>
                <p:cNvPr id="41" name="Line 32"/>
                <p:cNvSpPr>
                  <a:spLocks noChangeShapeType="1"/>
                </p:cNvSpPr>
                <p:nvPr/>
              </p:nvSpPr>
              <p:spPr bwMode="auto">
                <a:xfrm flipV="1">
                  <a:off x="3237" y="2322"/>
                  <a:ext cx="1" cy="318"/>
                </a:xfrm>
                <a:prstGeom prst="line">
                  <a:avLst/>
                </a:prstGeom>
                <a:noFill/>
                <a:ln w="7938">
                  <a:solidFill>
                    <a:srgbClr val="FFFFFF"/>
                  </a:solidFill>
                  <a:round/>
                  <a:headEnd/>
                  <a:tailEnd/>
                </a:ln>
              </p:spPr>
              <p:txBody>
                <a:bodyPr/>
                <a:lstStyle/>
                <a:p>
                  <a:endParaRPr lang="fr-FR"/>
                </a:p>
              </p:txBody>
            </p:sp>
            <p:sp>
              <p:nvSpPr>
                <p:cNvPr id="42" name="Line 33"/>
                <p:cNvSpPr>
                  <a:spLocks noChangeShapeType="1"/>
                </p:cNvSpPr>
                <p:nvPr/>
              </p:nvSpPr>
              <p:spPr bwMode="auto">
                <a:xfrm flipH="1" flipV="1">
                  <a:off x="3140" y="2322"/>
                  <a:ext cx="2" cy="318"/>
                </a:xfrm>
                <a:prstGeom prst="line">
                  <a:avLst/>
                </a:prstGeom>
                <a:noFill/>
                <a:ln w="7938">
                  <a:solidFill>
                    <a:srgbClr val="FFFFFF"/>
                  </a:solidFill>
                  <a:round/>
                  <a:headEnd/>
                  <a:tailEnd/>
                </a:ln>
              </p:spPr>
              <p:txBody>
                <a:bodyPr/>
                <a:lstStyle/>
                <a:p>
                  <a:endParaRPr lang="fr-FR"/>
                </a:p>
              </p:txBody>
            </p:sp>
          </p:grpSp>
          <p:sp>
            <p:nvSpPr>
              <p:cNvPr id="20" name="Freeform 34"/>
              <p:cNvSpPr>
                <a:spLocks/>
              </p:cNvSpPr>
              <p:nvPr/>
            </p:nvSpPr>
            <p:spPr bwMode="auto">
              <a:xfrm>
                <a:off x="1719232" y="3386178"/>
                <a:ext cx="184150" cy="223854"/>
              </a:xfrm>
              <a:custGeom>
                <a:avLst/>
                <a:gdLst>
                  <a:gd name="T0" fmla="*/ 2147483647 w 553"/>
                  <a:gd name="T1" fmla="*/ 0 h 555"/>
                  <a:gd name="T2" fmla="*/ 2147483647 w 553"/>
                  <a:gd name="T3" fmla="*/ 2147483647 h 555"/>
                  <a:gd name="T4" fmla="*/ 2147483647 w 553"/>
                  <a:gd name="T5" fmla="*/ 2147483647 h 555"/>
                  <a:gd name="T6" fmla="*/ 2147483647 w 553"/>
                  <a:gd name="T7" fmla="*/ 2147483647 h 555"/>
                  <a:gd name="T8" fmla="*/ 2147483647 w 553"/>
                  <a:gd name="T9" fmla="*/ 2147483647 h 555"/>
                  <a:gd name="T10" fmla="*/ 2147483647 w 553"/>
                  <a:gd name="T11" fmla="*/ 2147483647 h 555"/>
                  <a:gd name="T12" fmla="*/ 2147483647 w 553"/>
                  <a:gd name="T13" fmla="*/ 2147483647 h 555"/>
                  <a:gd name="T14" fmla="*/ 2147483647 w 553"/>
                  <a:gd name="T15" fmla="*/ 2147483647 h 555"/>
                  <a:gd name="T16" fmla="*/ 2147483647 w 553"/>
                  <a:gd name="T17" fmla="*/ 2147483647 h 555"/>
                  <a:gd name="T18" fmla="*/ 2147483647 w 553"/>
                  <a:gd name="T19" fmla="*/ 2147483647 h 555"/>
                  <a:gd name="T20" fmla="*/ 2147483647 w 553"/>
                  <a:gd name="T21" fmla="*/ 2147483647 h 555"/>
                  <a:gd name="T22" fmla="*/ 2147483647 w 553"/>
                  <a:gd name="T23" fmla="*/ 2147483647 h 555"/>
                  <a:gd name="T24" fmla="*/ 0 w 553"/>
                  <a:gd name="T25" fmla="*/ 2147483647 h 555"/>
                  <a:gd name="T26" fmla="*/ 2147483647 w 553"/>
                  <a:gd name="T27" fmla="*/ 2147483647 h 555"/>
                  <a:gd name="T28" fmla="*/ 2147483647 w 553"/>
                  <a:gd name="T29" fmla="*/ 2147483647 h 555"/>
                  <a:gd name="T30" fmla="*/ 2147483647 w 553"/>
                  <a:gd name="T31" fmla="*/ 2147483647 h 555"/>
                  <a:gd name="T32" fmla="*/ 2147483647 w 553"/>
                  <a:gd name="T33" fmla="*/ 2147483647 h 555"/>
                  <a:gd name="T34" fmla="*/ 2147483647 w 553"/>
                  <a:gd name="T35" fmla="*/ 2147483647 h 555"/>
                  <a:gd name="T36" fmla="*/ 2147483647 w 553"/>
                  <a:gd name="T37" fmla="*/ 2147483647 h 555"/>
                  <a:gd name="T38" fmla="*/ 2147483647 w 553"/>
                  <a:gd name="T39" fmla="*/ 2147483647 h 555"/>
                  <a:gd name="T40" fmla="*/ 2147483647 w 553"/>
                  <a:gd name="T41" fmla="*/ 2147483647 h 555"/>
                  <a:gd name="T42" fmla="*/ 2147483647 w 553"/>
                  <a:gd name="T43" fmla="*/ 2147483647 h 555"/>
                  <a:gd name="T44" fmla="*/ 2147483647 w 553"/>
                  <a:gd name="T45" fmla="*/ 2147483647 h 555"/>
                  <a:gd name="T46" fmla="*/ 2147483647 w 553"/>
                  <a:gd name="T47" fmla="*/ 2147483647 h 555"/>
                  <a:gd name="T48" fmla="*/ 2147483647 w 553"/>
                  <a:gd name="T49" fmla="*/ 2147483647 h 555"/>
                  <a:gd name="T50" fmla="*/ 2147483647 w 553"/>
                  <a:gd name="T51" fmla="*/ 2147483647 h 555"/>
                  <a:gd name="T52" fmla="*/ 2147483647 w 553"/>
                  <a:gd name="T53" fmla="*/ 2147483647 h 555"/>
                  <a:gd name="T54" fmla="*/ 2147483647 w 553"/>
                  <a:gd name="T55" fmla="*/ 2147483647 h 555"/>
                  <a:gd name="T56" fmla="*/ 2147483647 w 553"/>
                  <a:gd name="T57" fmla="*/ 0 h 55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53"/>
                  <a:gd name="T88" fmla="*/ 0 h 555"/>
                  <a:gd name="T89" fmla="*/ 553 w 553"/>
                  <a:gd name="T90" fmla="*/ 555 h 55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53" h="555">
                    <a:moveTo>
                      <a:pt x="553" y="0"/>
                    </a:moveTo>
                    <a:lnTo>
                      <a:pt x="531" y="16"/>
                    </a:lnTo>
                    <a:lnTo>
                      <a:pt x="438" y="360"/>
                    </a:lnTo>
                    <a:lnTo>
                      <a:pt x="421" y="394"/>
                    </a:lnTo>
                    <a:lnTo>
                      <a:pt x="393" y="423"/>
                    </a:lnTo>
                    <a:lnTo>
                      <a:pt x="352" y="448"/>
                    </a:lnTo>
                    <a:lnTo>
                      <a:pt x="311" y="469"/>
                    </a:lnTo>
                    <a:lnTo>
                      <a:pt x="266" y="488"/>
                    </a:lnTo>
                    <a:lnTo>
                      <a:pt x="218" y="504"/>
                    </a:lnTo>
                    <a:lnTo>
                      <a:pt x="165" y="520"/>
                    </a:lnTo>
                    <a:lnTo>
                      <a:pt x="120" y="527"/>
                    </a:lnTo>
                    <a:lnTo>
                      <a:pt x="66" y="535"/>
                    </a:lnTo>
                    <a:lnTo>
                      <a:pt x="0" y="532"/>
                    </a:lnTo>
                    <a:lnTo>
                      <a:pt x="10" y="552"/>
                    </a:lnTo>
                    <a:lnTo>
                      <a:pt x="55" y="555"/>
                    </a:lnTo>
                    <a:lnTo>
                      <a:pt x="87" y="555"/>
                    </a:lnTo>
                    <a:lnTo>
                      <a:pt x="136" y="552"/>
                    </a:lnTo>
                    <a:lnTo>
                      <a:pt x="176" y="550"/>
                    </a:lnTo>
                    <a:lnTo>
                      <a:pt x="230" y="542"/>
                    </a:lnTo>
                    <a:lnTo>
                      <a:pt x="273" y="536"/>
                    </a:lnTo>
                    <a:lnTo>
                      <a:pt x="320" y="524"/>
                    </a:lnTo>
                    <a:lnTo>
                      <a:pt x="348" y="518"/>
                    </a:lnTo>
                    <a:lnTo>
                      <a:pt x="389" y="504"/>
                    </a:lnTo>
                    <a:lnTo>
                      <a:pt x="433" y="481"/>
                    </a:lnTo>
                    <a:lnTo>
                      <a:pt x="446" y="469"/>
                    </a:lnTo>
                    <a:lnTo>
                      <a:pt x="458" y="451"/>
                    </a:lnTo>
                    <a:lnTo>
                      <a:pt x="469" y="417"/>
                    </a:lnTo>
                    <a:lnTo>
                      <a:pt x="478" y="383"/>
                    </a:lnTo>
                    <a:lnTo>
                      <a:pt x="553" y="0"/>
                    </a:lnTo>
                    <a:close/>
                  </a:path>
                </a:pathLst>
              </a:custGeom>
              <a:solidFill>
                <a:srgbClr val="FFFFFF"/>
              </a:solidFill>
              <a:ln w="9525">
                <a:noFill/>
                <a:round/>
                <a:headEnd/>
                <a:tailEnd/>
              </a:ln>
            </p:spPr>
            <p:txBody>
              <a:bodyPr/>
              <a:lstStyle/>
              <a:p>
                <a:endParaRPr lang="fr-FR"/>
              </a:p>
            </p:txBody>
          </p:sp>
          <p:sp>
            <p:nvSpPr>
              <p:cNvPr id="21" name="Line 35"/>
              <p:cNvSpPr>
                <a:spLocks noChangeShapeType="1"/>
              </p:cNvSpPr>
              <p:nvPr/>
            </p:nvSpPr>
            <p:spPr bwMode="auto">
              <a:xfrm rot="2700000" flipV="1">
                <a:off x="2465357" y="3846586"/>
                <a:ext cx="69850" cy="0"/>
              </a:xfrm>
              <a:prstGeom prst="line">
                <a:avLst/>
              </a:prstGeom>
              <a:noFill/>
              <a:ln w="50800">
                <a:solidFill>
                  <a:srgbClr val="FF0000"/>
                </a:solidFill>
                <a:round/>
                <a:headEnd/>
                <a:tailEnd type="stealth" w="lg" len="lg"/>
              </a:ln>
            </p:spPr>
            <p:txBody>
              <a:bodyPr wrap="none" anchor="ctr"/>
              <a:lstStyle/>
              <a:p>
                <a:endParaRPr lang="fr-FR"/>
              </a:p>
            </p:txBody>
          </p:sp>
          <p:sp>
            <p:nvSpPr>
              <p:cNvPr id="22" name="Freeform 36"/>
              <p:cNvSpPr>
                <a:spLocks/>
              </p:cNvSpPr>
              <p:nvPr/>
            </p:nvSpPr>
            <p:spPr bwMode="auto">
              <a:xfrm rot="2700000">
                <a:off x="2033541" y="3503668"/>
                <a:ext cx="439771" cy="201612"/>
              </a:xfrm>
              <a:custGeom>
                <a:avLst/>
                <a:gdLst>
                  <a:gd name="T0" fmla="*/ 0 w 1312"/>
                  <a:gd name="T1" fmla="*/ 2147483647 h 1283"/>
                  <a:gd name="T2" fmla="*/ 2147483647 w 1312"/>
                  <a:gd name="T3" fmla="*/ 2147483647 h 1283"/>
                  <a:gd name="T4" fmla="*/ 2147483647 w 1312"/>
                  <a:gd name="T5" fmla="*/ 2147483647 h 1283"/>
                  <a:gd name="T6" fmla="*/ 2147483647 w 1312"/>
                  <a:gd name="T7" fmla="*/ 2147483647 h 1283"/>
                  <a:gd name="T8" fmla="*/ 2147483647 w 1312"/>
                  <a:gd name="T9" fmla="*/ 2147483647 h 1283"/>
                  <a:gd name="T10" fmla="*/ 2147483647 w 1312"/>
                  <a:gd name="T11" fmla="*/ 2147483647 h 1283"/>
                  <a:gd name="T12" fmla="*/ 2147483647 w 1312"/>
                  <a:gd name="T13" fmla="*/ 2147483647 h 1283"/>
                  <a:gd name="T14" fmla="*/ 2147483647 w 1312"/>
                  <a:gd name="T15" fmla="*/ 2147483647 h 1283"/>
                  <a:gd name="T16" fmla="*/ 2147483647 w 1312"/>
                  <a:gd name="T17" fmla="*/ 2147483647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FF0000"/>
                </a:solidFill>
                <a:round/>
                <a:headEnd/>
                <a:tailEnd/>
              </a:ln>
            </p:spPr>
            <p:txBody>
              <a:bodyPr wrap="none" anchor="ctr"/>
              <a:lstStyle/>
              <a:p>
                <a:endParaRPr lang="fr-FR"/>
              </a:p>
            </p:txBody>
          </p:sp>
          <p:grpSp>
            <p:nvGrpSpPr>
              <p:cNvPr id="23" name="Group 37"/>
              <p:cNvGrpSpPr>
                <a:grpSpLocks/>
              </p:cNvGrpSpPr>
              <p:nvPr/>
            </p:nvGrpSpPr>
            <p:grpSpPr bwMode="auto">
              <a:xfrm>
                <a:off x="1893857" y="2776533"/>
                <a:ext cx="877888" cy="320699"/>
                <a:chOff x="4372" y="2613"/>
                <a:chExt cx="553" cy="202"/>
              </a:xfrm>
            </p:grpSpPr>
            <p:sp>
              <p:nvSpPr>
                <p:cNvPr id="36" name="Freeform 38"/>
                <p:cNvSpPr>
                  <a:spLocks/>
                </p:cNvSpPr>
                <p:nvPr/>
              </p:nvSpPr>
              <p:spPr bwMode="auto">
                <a:xfrm>
                  <a:off x="4372" y="2613"/>
                  <a:ext cx="72" cy="89"/>
                </a:xfrm>
                <a:custGeom>
                  <a:avLst/>
                  <a:gdLst>
                    <a:gd name="T0" fmla="*/ 0 w 343"/>
                    <a:gd name="T1" fmla="*/ 0 h 353"/>
                    <a:gd name="T2" fmla="*/ 0 w 343"/>
                    <a:gd name="T3" fmla="*/ 0 h 353"/>
                    <a:gd name="T4" fmla="*/ 0 w 343"/>
                    <a:gd name="T5" fmla="*/ 0 h 353"/>
                    <a:gd name="T6" fmla="*/ 0 w 343"/>
                    <a:gd name="T7" fmla="*/ 0 h 353"/>
                    <a:gd name="T8" fmla="*/ 0 w 343"/>
                    <a:gd name="T9" fmla="*/ 0 h 353"/>
                    <a:gd name="T10" fmla="*/ 0 w 343"/>
                    <a:gd name="T11" fmla="*/ 0 h 353"/>
                    <a:gd name="T12" fmla="*/ 0 w 343"/>
                    <a:gd name="T13" fmla="*/ 0 h 353"/>
                    <a:gd name="T14" fmla="*/ 0 w 343"/>
                    <a:gd name="T15" fmla="*/ 0 h 353"/>
                    <a:gd name="T16" fmla="*/ 0 w 343"/>
                    <a:gd name="T17" fmla="*/ 0 h 353"/>
                    <a:gd name="T18" fmla="*/ 0 w 343"/>
                    <a:gd name="T19" fmla="*/ 0 h 353"/>
                    <a:gd name="T20" fmla="*/ 0 w 343"/>
                    <a:gd name="T21" fmla="*/ 0 h 353"/>
                    <a:gd name="T22" fmla="*/ 0 w 343"/>
                    <a:gd name="T23" fmla="*/ 0 h 353"/>
                    <a:gd name="T24" fmla="*/ 0 w 343"/>
                    <a:gd name="T25" fmla="*/ 0 h 353"/>
                    <a:gd name="T26" fmla="*/ 0 w 343"/>
                    <a:gd name="T27" fmla="*/ 0 h 353"/>
                    <a:gd name="T28" fmla="*/ 0 w 343"/>
                    <a:gd name="T29" fmla="*/ 0 h 3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43"/>
                    <a:gd name="T46" fmla="*/ 0 h 353"/>
                    <a:gd name="T47" fmla="*/ 343 w 343"/>
                    <a:gd name="T48" fmla="*/ 353 h 3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43" h="353">
                      <a:moveTo>
                        <a:pt x="0" y="0"/>
                      </a:moveTo>
                      <a:lnTo>
                        <a:pt x="92" y="37"/>
                      </a:lnTo>
                      <a:lnTo>
                        <a:pt x="175" y="79"/>
                      </a:lnTo>
                      <a:lnTo>
                        <a:pt x="237" y="121"/>
                      </a:lnTo>
                      <a:lnTo>
                        <a:pt x="280" y="166"/>
                      </a:lnTo>
                      <a:lnTo>
                        <a:pt x="309" y="212"/>
                      </a:lnTo>
                      <a:lnTo>
                        <a:pt x="330" y="251"/>
                      </a:lnTo>
                      <a:lnTo>
                        <a:pt x="343" y="292"/>
                      </a:lnTo>
                      <a:lnTo>
                        <a:pt x="223" y="353"/>
                      </a:lnTo>
                      <a:lnTo>
                        <a:pt x="211" y="295"/>
                      </a:lnTo>
                      <a:lnTo>
                        <a:pt x="192" y="234"/>
                      </a:lnTo>
                      <a:lnTo>
                        <a:pt x="163" y="171"/>
                      </a:lnTo>
                      <a:lnTo>
                        <a:pt x="126" y="118"/>
                      </a:lnTo>
                      <a:lnTo>
                        <a:pt x="74" y="64"/>
                      </a:lnTo>
                      <a:lnTo>
                        <a:pt x="0" y="0"/>
                      </a:lnTo>
                      <a:close/>
                    </a:path>
                  </a:pathLst>
                </a:custGeom>
                <a:solidFill>
                  <a:srgbClr val="FFFFFF"/>
                </a:solidFill>
                <a:ln w="9525">
                  <a:noFill/>
                  <a:round/>
                  <a:headEnd/>
                  <a:tailEnd/>
                </a:ln>
              </p:spPr>
              <p:txBody>
                <a:bodyPr/>
                <a:lstStyle/>
                <a:p>
                  <a:endParaRPr lang="fr-FR"/>
                </a:p>
              </p:txBody>
            </p:sp>
            <p:sp>
              <p:nvSpPr>
                <p:cNvPr id="37" name="Line 39"/>
                <p:cNvSpPr>
                  <a:spLocks noChangeShapeType="1"/>
                </p:cNvSpPr>
                <p:nvPr/>
              </p:nvSpPr>
              <p:spPr bwMode="auto">
                <a:xfrm flipV="1">
                  <a:off x="4881" y="2724"/>
                  <a:ext cx="44" cy="0"/>
                </a:xfrm>
                <a:prstGeom prst="line">
                  <a:avLst/>
                </a:prstGeom>
                <a:noFill/>
                <a:ln w="50800">
                  <a:solidFill>
                    <a:srgbClr val="FF6600"/>
                  </a:solidFill>
                  <a:round/>
                  <a:headEnd/>
                  <a:tailEnd type="stealth" w="lg" len="lg"/>
                </a:ln>
              </p:spPr>
              <p:txBody>
                <a:bodyPr wrap="none" anchor="ctr"/>
                <a:lstStyle/>
                <a:p>
                  <a:endParaRPr lang="fr-FR"/>
                </a:p>
              </p:txBody>
            </p:sp>
            <p:sp>
              <p:nvSpPr>
                <p:cNvPr id="38" name="Freeform 40"/>
                <p:cNvSpPr>
                  <a:spLocks/>
                </p:cNvSpPr>
                <p:nvPr/>
              </p:nvSpPr>
              <p:spPr bwMode="auto">
                <a:xfrm>
                  <a:off x="4600" y="2668"/>
                  <a:ext cx="229" cy="147"/>
                </a:xfrm>
                <a:custGeom>
                  <a:avLst/>
                  <a:gdLst>
                    <a:gd name="T0" fmla="*/ 0 w 1312"/>
                    <a:gd name="T1" fmla="*/ 0 h 1283"/>
                    <a:gd name="T2" fmla="*/ 0 w 1312"/>
                    <a:gd name="T3" fmla="*/ 0 h 1283"/>
                    <a:gd name="T4" fmla="*/ 0 w 1312"/>
                    <a:gd name="T5" fmla="*/ 0 h 1283"/>
                    <a:gd name="T6" fmla="*/ 0 w 1312"/>
                    <a:gd name="T7" fmla="*/ 0 h 1283"/>
                    <a:gd name="T8" fmla="*/ 0 w 1312"/>
                    <a:gd name="T9" fmla="*/ 0 h 1283"/>
                    <a:gd name="T10" fmla="*/ 0 w 1312"/>
                    <a:gd name="T11" fmla="*/ 0 h 1283"/>
                    <a:gd name="T12" fmla="*/ 0 w 1312"/>
                    <a:gd name="T13" fmla="*/ 0 h 1283"/>
                    <a:gd name="T14" fmla="*/ 0 w 1312"/>
                    <a:gd name="T15" fmla="*/ 0 h 1283"/>
                    <a:gd name="T16" fmla="*/ 0 w 1312"/>
                    <a:gd name="T17" fmla="*/ 0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FF6600"/>
                  </a:solidFill>
                  <a:round/>
                  <a:headEnd/>
                  <a:tailEnd/>
                </a:ln>
              </p:spPr>
              <p:txBody>
                <a:bodyPr wrap="none" anchor="ctr"/>
                <a:lstStyle/>
                <a:p>
                  <a:endParaRPr lang="fr-FR"/>
                </a:p>
              </p:txBody>
            </p:sp>
          </p:grpSp>
          <p:sp>
            <p:nvSpPr>
              <p:cNvPr id="24" name="Line 41"/>
              <p:cNvSpPr>
                <a:spLocks noChangeShapeType="1"/>
              </p:cNvSpPr>
              <p:nvPr/>
            </p:nvSpPr>
            <p:spPr bwMode="auto">
              <a:xfrm rot="8100000" flipV="1">
                <a:off x="925480" y="3846586"/>
                <a:ext cx="85731" cy="0"/>
              </a:xfrm>
              <a:prstGeom prst="line">
                <a:avLst/>
              </a:prstGeom>
              <a:noFill/>
              <a:ln w="50800">
                <a:solidFill>
                  <a:srgbClr val="800080"/>
                </a:solidFill>
                <a:round/>
                <a:headEnd/>
                <a:tailEnd type="stealth" w="lg" len="lg"/>
              </a:ln>
            </p:spPr>
            <p:txBody>
              <a:bodyPr wrap="none" anchor="ctr"/>
              <a:lstStyle/>
              <a:p>
                <a:endParaRPr lang="fr-FR"/>
              </a:p>
            </p:txBody>
          </p:sp>
          <p:sp>
            <p:nvSpPr>
              <p:cNvPr id="25" name="Freeform 42"/>
              <p:cNvSpPr>
                <a:spLocks/>
              </p:cNvSpPr>
              <p:nvPr/>
            </p:nvSpPr>
            <p:spPr bwMode="auto">
              <a:xfrm rot="8100000">
                <a:off x="1012796" y="3516362"/>
                <a:ext cx="365125" cy="250844"/>
              </a:xfrm>
              <a:custGeom>
                <a:avLst/>
                <a:gdLst>
                  <a:gd name="T0" fmla="*/ 0 w 1312"/>
                  <a:gd name="T1" fmla="*/ 2147483647 h 1283"/>
                  <a:gd name="T2" fmla="*/ 2147483647 w 1312"/>
                  <a:gd name="T3" fmla="*/ 2147483647 h 1283"/>
                  <a:gd name="T4" fmla="*/ 2147483647 w 1312"/>
                  <a:gd name="T5" fmla="*/ 2147483647 h 1283"/>
                  <a:gd name="T6" fmla="*/ 2147483647 w 1312"/>
                  <a:gd name="T7" fmla="*/ 2147483647 h 1283"/>
                  <a:gd name="T8" fmla="*/ 2147483647 w 1312"/>
                  <a:gd name="T9" fmla="*/ 2147483647 h 1283"/>
                  <a:gd name="T10" fmla="*/ 2147483647 w 1312"/>
                  <a:gd name="T11" fmla="*/ 2147483647 h 1283"/>
                  <a:gd name="T12" fmla="*/ 2147483647 w 1312"/>
                  <a:gd name="T13" fmla="*/ 2147483647 h 1283"/>
                  <a:gd name="T14" fmla="*/ 2147483647 w 1312"/>
                  <a:gd name="T15" fmla="*/ 2147483647 h 1283"/>
                  <a:gd name="T16" fmla="*/ 2147483647 w 1312"/>
                  <a:gd name="T17" fmla="*/ 2147483647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800080"/>
                </a:solidFill>
                <a:round/>
                <a:headEnd/>
                <a:tailEnd/>
              </a:ln>
            </p:spPr>
            <p:txBody>
              <a:bodyPr wrap="none" anchor="ctr"/>
              <a:lstStyle/>
              <a:p>
                <a:endParaRPr lang="fr-FR"/>
              </a:p>
            </p:txBody>
          </p:sp>
          <p:sp>
            <p:nvSpPr>
              <p:cNvPr id="26" name="Line 43"/>
              <p:cNvSpPr>
                <a:spLocks noChangeShapeType="1"/>
              </p:cNvSpPr>
              <p:nvPr/>
            </p:nvSpPr>
            <p:spPr bwMode="auto">
              <a:xfrm rot="18900000" flipV="1">
                <a:off x="2389949" y="2135928"/>
                <a:ext cx="84143" cy="0"/>
              </a:xfrm>
              <a:prstGeom prst="line">
                <a:avLst/>
              </a:prstGeom>
              <a:noFill/>
              <a:ln w="50800">
                <a:solidFill>
                  <a:srgbClr val="FFCC00"/>
                </a:solidFill>
                <a:round/>
                <a:headEnd/>
                <a:tailEnd type="stealth" w="lg" len="lg"/>
              </a:ln>
            </p:spPr>
            <p:txBody>
              <a:bodyPr wrap="none" anchor="ctr"/>
              <a:lstStyle/>
              <a:p>
                <a:endParaRPr lang="fr-FR"/>
              </a:p>
            </p:txBody>
          </p:sp>
          <p:sp>
            <p:nvSpPr>
              <p:cNvPr id="27" name="Freeform 44"/>
              <p:cNvSpPr>
                <a:spLocks/>
              </p:cNvSpPr>
              <p:nvPr/>
            </p:nvSpPr>
            <p:spPr bwMode="auto">
              <a:xfrm rot="18900000">
                <a:off x="2036732" y="2219278"/>
                <a:ext cx="363538" cy="252432"/>
              </a:xfrm>
              <a:custGeom>
                <a:avLst/>
                <a:gdLst>
                  <a:gd name="T0" fmla="*/ 0 w 1312"/>
                  <a:gd name="T1" fmla="*/ 2147483647 h 1283"/>
                  <a:gd name="T2" fmla="*/ 2147483647 w 1312"/>
                  <a:gd name="T3" fmla="*/ 2147483647 h 1283"/>
                  <a:gd name="T4" fmla="*/ 2147483647 w 1312"/>
                  <a:gd name="T5" fmla="*/ 2147483647 h 1283"/>
                  <a:gd name="T6" fmla="*/ 2147483647 w 1312"/>
                  <a:gd name="T7" fmla="*/ 2147483647 h 1283"/>
                  <a:gd name="T8" fmla="*/ 2147483647 w 1312"/>
                  <a:gd name="T9" fmla="*/ 2147483647 h 1283"/>
                  <a:gd name="T10" fmla="*/ 2147483647 w 1312"/>
                  <a:gd name="T11" fmla="*/ 2147483647 h 1283"/>
                  <a:gd name="T12" fmla="*/ 2147483647 w 1312"/>
                  <a:gd name="T13" fmla="*/ 2147483647 h 1283"/>
                  <a:gd name="T14" fmla="*/ 2147483647 w 1312"/>
                  <a:gd name="T15" fmla="*/ 2147483647 h 1283"/>
                  <a:gd name="T16" fmla="*/ 2147483647 w 1312"/>
                  <a:gd name="T17" fmla="*/ 2147483647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FFCC00"/>
                </a:solidFill>
                <a:round/>
                <a:headEnd/>
                <a:tailEnd/>
              </a:ln>
            </p:spPr>
            <p:txBody>
              <a:bodyPr wrap="none" anchor="ctr"/>
              <a:lstStyle/>
              <a:p>
                <a:endParaRPr lang="fr-FR"/>
              </a:p>
            </p:txBody>
          </p:sp>
          <p:sp>
            <p:nvSpPr>
              <p:cNvPr id="28" name="Line 45"/>
              <p:cNvSpPr>
                <a:spLocks noChangeShapeType="1"/>
              </p:cNvSpPr>
              <p:nvPr/>
            </p:nvSpPr>
            <p:spPr bwMode="auto">
              <a:xfrm rot="10800000" flipV="1">
                <a:off x="684182" y="3009911"/>
                <a:ext cx="69850" cy="0"/>
              </a:xfrm>
              <a:prstGeom prst="line">
                <a:avLst/>
              </a:prstGeom>
              <a:noFill/>
              <a:ln w="50800">
                <a:solidFill>
                  <a:srgbClr val="333399"/>
                </a:solidFill>
                <a:round/>
                <a:headEnd/>
                <a:tailEnd type="stealth" w="lg" len="lg"/>
              </a:ln>
            </p:spPr>
            <p:txBody>
              <a:bodyPr wrap="none" anchor="ctr"/>
              <a:lstStyle/>
              <a:p>
                <a:endParaRPr lang="fr-FR"/>
              </a:p>
            </p:txBody>
          </p:sp>
          <p:sp>
            <p:nvSpPr>
              <p:cNvPr id="29" name="Freeform 46"/>
              <p:cNvSpPr>
                <a:spLocks/>
              </p:cNvSpPr>
              <p:nvPr/>
            </p:nvSpPr>
            <p:spPr bwMode="auto">
              <a:xfrm rot="10800000">
                <a:off x="849282" y="2881315"/>
                <a:ext cx="363538" cy="231792"/>
              </a:xfrm>
              <a:custGeom>
                <a:avLst/>
                <a:gdLst>
                  <a:gd name="T0" fmla="*/ 0 w 1312"/>
                  <a:gd name="T1" fmla="*/ 2147483647 h 1283"/>
                  <a:gd name="T2" fmla="*/ 2147483647 w 1312"/>
                  <a:gd name="T3" fmla="*/ 2147483647 h 1283"/>
                  <a:gd name="T4" fmla="*/ 2147483647 w 1312"/>
                  <a:gd name="T5" fmla="*/ 2147483647 h 1283"/>
                  <a:gd name="T6" fmla="*/ 2147483647 w 1312"/>
                  <a:gd name="T7" fmla="*/ 2147483647 h 1283"/>
                  <a:gd name="T8" fmla="*/ 2147483647 w 1312"/>
                  <a:gd name="T9" fmla="*/ 2147483647 h 1283"/>
                  <a:gd name="T10" fmla="*/ 2147483647 w 1312"/>
                  <a:gd name="T11" fmla="*/ 2147483647 h 1283"/>
                  <a:gd name="T12" fmla="*/ 2147483647 w 1312"/>
                  <a:gd name="T13" fmla="*/ 2147483647 h 1283"/>
                  <a:gd name="T14" fmla="*/ 2147483647 w 1312"/>
                  <a:gd name="T15" fmla="*/ 2147483647 h 1283"/>
                  <a:gd name="T16" fmla="*/ 2147483647 w 1312"/>
                  <a:gd name="T17" fmla="*/ 2147483647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333399"/>
                </a:solidFill>
                <a:round/>
                <a:headEnd/>
                <a:tailEnd/>
              </a:ln>
            </p:spPr>
            <p:txBody>
              <a:bodyPr wrap="none" anchor="ctr"/>
              <a:lstStyle/>
              <a:p>
                <a:endParaRPr lang="fr-FR"/>
              </a:p>
            </p:txBody>
          </p:sp>
          <p:sp>
            <p:nvSpPr>
              <p:cNvPr id="30" name="Line 47"/>
              <p:cNvSpPr>
                <a:spLocks noChangeShapeType="1"/>
              </p:cNvSpPr>
              <p:nvPr/>
            </p:nvSpPr>
            <p:spPr bwMode="auto">
              <a:xfrm rot="13500000" flipV="1">
                <a:off x="915957" y="2217690"/>
                <a:ext cx="69850" cy="0"/>
              </a:xfrm>
              <a:prstGeom prst="line">
                <a:avLst/>
              </a:prstGeom>
              <a:noFill/>
              <a:ln w="50800">
                <a:solidFill>
                  <a:srgbClr val="3366FF"/>
                </a:solidFill>
                <a:round/>
                <a:headEnd/>
                <a:tailEnd type="stealth" w="lg" len="lg"/>
              </a:ln>
            </p:spPr>
            <p:txBody>
              <a:bodyPr wrap="none" anchor="ctr"/>
              <a:lstStyle/>
              <a:p>
                <a:endParaRPr lang="fr-FR"/>
              </a:p>
            </p:txBody>
          </p:sp>
          <p:sp>
            <p:nvSpPr>
              <p:cNvPr id="31" name="Freeform 48"/>
              <p:cNvSpPr>
                <a:spLocks/>
              </p:cNvSpPr>
              <p:nvPr/>
            </p:nvSpPr>
            <p:spPr bwMode="auto">
              <a:xfrm rot="13500000">
                <a:off x="981823" y="2313750"/>
                <a:ext cx="439770" cy="234950"/>
              </a:xfrm>
              <a:custGeom>
                <a:avLst/>
                <a:gdLst>
                  <a:gd name="T0" fmla="*/ 0 w 1312"/>
                  <a:gd name="T1" fmla="*/ 2147483647 h 1283"/>
                  <a:gd name="T2" fmla="*/ 2147483647 w 1312"/>
                  <a:gd name="T3" fmla="*/ 2147483647 h 1283"/>
                  <a:gd name="T4" fmla="*/ 2147483647 w 1312"/>
                  <a:gd name="T5" fmla="*/ 2147483647 h 1283"/>
                  <a:gd name="T6" fmla="*/ 2147483647 w 1312"/>
                  <a:gd name="T7" fmla="*/ 2147483647 h 1283"/>
                  <a:gd name="T8" fmla="*/ 2147483647 w 1312"/>
                  <a:gd name="T9" fmla="*/ 2147483647 h 1283"/>
                  <a:gd name="T10" fmla="*/ 2147483647 w 1312"/>
                  <a:gd name="T11" fmla="*/ 2147483647 h 1283"/>
                  <a:gd name="T12" fmla="*/ 2147483647 w 1312"/>
                  <a:gd name="T13" fmla="*/ 2147483647 h 1283"/>
                  <a:gd name="T14" fmla="*/ 2147483647 w 1312"/>
                  <a:gd name="T15" fmla="*/ 2147483647 h 1283"/>
                  <a:gd name="T16" fmla="*/ 2147483647 w 1312"/>
                  <a:gd name="T17" fmla="*/ 2147483647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3366FF"/>
                </a:solidFill>
                <a:round/>
                <a:headEnd/>
                <a:tailEnd/>
              </a:ln>
            </p:spPr>
            <p:txBody>
              <a:bodyPr wrap="none" anchor="ctr"/>
              <a:lstStyle/>
              <a:p>
                <a:endParaRPr lang="fr-FR"/>
              </a:p>
            </p:txBody>
          </p:sp>
          <p:sp>
            <p:nvSpPr>
              <p:cNvPr id="32" name="Line 49"/>
              <p:cNvSpPr>
                <a:spLocks noChangeShapeType="1"/>
              </p:cNvSpPr>
              <p:nvPr/>
            </p:nvSpPr>
            <p:spPr bwMode="auto">
              <a:xfrm rot="16200000" flipV="1">
                <a:off x="1662874" y="1904136"/>
                <a:ext cx="77793" cy="0"/>
              </a:xfrm>
              <a:prstGeom prst="line">
                <a:avLst/>
              </a:prstGeom>
              <a:noFill/>
              <a:ln w="50800">
                <a:solidFill>
                  <a:srgbClr val="008000"/>
                </a:solidFill>
                <a:round/>
                <a:headEnd/>
                <a:tailEnd type="stealth" w="lg" len="lg"/>
              </a:ln>
            </p:spPr>
            <p:txBody>
              <a:bodyPr wrap="none" anchor="ctr"/>
              <a:lstStyle/>
              <a:p>
                <a:endParaRPr lang="fr-FR"/>
              </a:p>
            </p:txBody>
          </p:sp>
          <p:sp>
            <p:nvSpPr>
              <p:cNvPr id="33" name="Freeform 50"/>
              <p:cNvSpPr>
                <a:spLocks/>
              </p:cNvSpPr>
              <p:nvPr/>
            </p:nvSpPr>
            <p:spPr bwMode="auto">
              <a:xfrm rot="16200000">
                <a:off x="1515224" y="2121649"/>
                <a:ext cx="400080" cy="242887"/>
              </a:xfrm>
              <a:custGeom>
                <a:avLst/>
                <a:gdLst>
                  <a:gd name="T0" fmla="*/ 0 w 1312"/>
                  <a:gd name="T1" fmla="*/ 2147483647 h 1283"/>
                  <a:gd name="T2" fmla="*/ 2147483647 w 1312"/>
                  <a:gd name="T3" fmla="*/ 2147483647 h 1283"/>
                  <a:gd name="T4" fmla="*/ 2147483647 w 1312"/>
                  <a:gd name="T5" fmla="*/ 2147483647 h 1283"/>
                  <a:gd name="T6" fmla="*/ 2147483647 w 1312"/>
                  <a:gd name="T7" fmla="*/ 2147483647 h 1283"/>
                  <a:gd name="T8" fmla="*/ 2147483647 w 1312"/>
                  <a:gd name="T9" fmla="*/ 2147483647 h 1283"/>
                  <a:gd name="T10" fmla="*/ 2147483647 w 1312"/>
                  <a:gd name="T11" fmla="*/ 2147483647 h 1283"/>
                  <a:gd name="T12" fmla="*/ 2147483647 w 1312"/>
                  <a:gd name="T13" fmla="*/ 2147483647 h 1283"/>
                  <a:gd name="T14" fmla="*/ 2147483647 w 1312"/>
                  <a:gd name="T15" fmla="*/ 2147483647 h 1283"/>
                  <a:gd name="T16" fmla="*/ 2147483647 w 1312"/>
                  <a:gd name="T17" fmla="*/ 2147483647 h 12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2"/>
                  <a:gd name="T28" fmla="*/ 0 h 1283"/>
                  <a:gd name="T29" fmla="*/ 1312 w 1312"/>
                  <a:gd name="T30" fmla="*/ 1283 h 12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2" h="1283">
                    <a:moveTo>
                      <a:pt x="0" y="660"/>
                    </a:moveTo>
                    <a:cubicBezTo>
                      <a:pt x="12" y="649"/>
                      <a:pt x="36" y="687"/>
                      <a:pt x="74" y="594"/>
                    </a:cubicBezTo>
                    <a:cubicBezTo>
                      <a:pt x="112" y="501"/>
                      <a:pt x="171" y="0"/>
                      <a:pt x="230" y="101"/>
                    </a:cubicBezTo>
                    <a:cubicBezTo>
                      <a:pt x="289" y="202"/>
                      <a:pt x="350" y="1207"/>
                      <a:pt x="428" y="1203"/>
                    </a:cubicBezTo>
                    <a:cubicBezTo>
                      <a:pt x="506" y="1199"/>
                      <a:pt x="620" y="83"/>
                      <a:pt x="699" y="77"/>
                    </a:cubicBezTo>
                    <a:cubicBezTo>
                      <a:pt x="778" y="71"/>
                      <a:pt x="849" y="1055"/>
                      <a:pt x="903" y="1169"/>
                    </a:cubicBezTo>
                    <a:cubicBezTo>
                      <a:pt x="957" y="1283"/>
                      <a:pt x="988" y="871"/>
                      <a:pt x="1025" y="763"/>
                    </a:cubicBezTo>
                    <a:cubicBezTo>
                      <a:pt x="1063" y="655"/>
                      <a:pt x="1080" y="564"/>
                      <a:pt x="1128" y="524"/>
                    </a:cubicBezTo>
                    <a:cubicBezTo>
                      <a:pt x="1175" y="484"/>
                      <a:pt x="1271" y="528"/>
                      <a:pt x="1312" y="524"/>
                    </a:cubicBezTo>
                  </a:path>
                </a:pathLst>
              </a:custGeom>
              <a:noFill/>
              <a:ln w="50800">
                <a:solidFill>
                  <a:srgbClr val="008000"/>
                </a:solidFill>
                <a:round/>
                <a:headEnd/>
                <a:tailEnd/>
              </a:ln>
            </p:spPr>
            <p:txBody>
              <a:bodyPr wrap="none" anchor="ctr"/>
              <a:lstStyle/>
              <a:p>
                <a:endParaRPr lang="fr-FR"/>
              </a:p>
            </p:txBody>
          </p:sp>
          <p:sp>
            <p:nvSpPr>
              <p:cNvPr id="34" name="Text Box 51"/>
              <p:cNvSpPr txBox="1">
                <a:spLocks noChangeArrowheads="1"/>
              </p:cNvSpPr>
              <p:nvPr/>
            </p:nvSpPr>
            <p:spPr bwMode="auto">
              <a:xfrm>
                <a:off x="1038945" y="4128659"/>
                <a:ext cx="1419276" cy="340760"/>
              </a:xfrm>
              <a:prstGeom prst="rect">
                <a:avLst/>
              </a:prstGeom>
              <a:noFill/>
              <a:ln w="9525">
                <a:noFill/>
                <a:miter lim="800000"/>
                <a:headEnd/>
                <a:tailEnd/>
              </a:ln>
            </p:spPr>
            <p:txBody>
              <a:bodyPr wrap="none" lIns="90000" tIns="46800" rIns="90000" bIns="46800">
                <a:spAutoFit/>
              </a:bodyPr>
              <a:lstStyle/>
              <a:p>
                <a:r>
                  <a:rPr lang="fr-FR" altLang="fr-FR" sz="1600">
                    <a:solidFill>
                      <a:srgbClr val="000066"/>
                    </a:solidFill>
                    <a:latin typeface="Arial Narrow" pitchFamily="34" charset="0"/>
                  </a:rPr>
                  <a:t>Lumière blanche</a:t>
                </a:r>
              </a:p>
            </p:txBody>
          </p:sp>
        </p:grpSp>
      </p:grpSp>
      <p:pic>
        <p:nvPicPr>
          <p:cNvPr id="35" name="Picture 52" descr="corps"/>
          <p:cNvPicPr>
            <a:picLocks noChangeAspect="1" noChangeArrowheads="1"/>
          </p:cNvPicPr>
          <p:nvPr/>
        </p:nvPicPr>
        <p:blipFill>
          <a:blip r:embed="rId2"/>
          <a:srcRect/>
          <a:stretch>
            <a:fillRect/>
          </a:stretch>
        </p:blipFill>
        <p:spPr bwMode="auto">
          <a:xfrm>
            <a:off x="3673121" y="1579415"/>
            <a:ext cx="4443469" cy="3171825"/>
          </a:xfrm>
          <a:prstGeom prst="rect">
            <a:avLst/>
          </a:prstGeom>
          <a:noFill/>
          <a:ln w="9525">
            <a:noFill/>
            <a:miter lim="800000"/>
            <a:headEnd/>
            <a:tailEnd/>
          </a:ln>
        </p:spPr>
      </p:pic>
      <p:sp>
        <p:nvSpPr>
          <p:cNvPr id="55" name="Rectangle 2"/>
          <p:cNvSpPr txBox="1">
            <a:spLocks noChangeArrowheads="1"/>
          </p:cNvSpPr>
          <p:nvPr/>
        </p:nvSpPr>
        <p:spPr>
          <a:xfrm>
            <a:off x="126858" y="984628"/>
            <a:ext cx="7715272" cy="513169"/>
          </a:xfrm>
          <a:prstGeom prst="rect">
            <a:avLst/>
          </a:prstGeom>
        </p:spPr>
        <p:txBody>
          <a:bodyPr/>
          <a:lstStyle/>
          <a:p>
            <a:r>
              <a:rPr lang="fr-FR" sz="2400" b="1" kern="0" dirty="0">
                <a:solidFill>
                  <a:srgbClr val="DA6667"/>
                </a:solidFill>
                <a:latin typeface="Arial Narrow" pitchFamily="34" charset="0"/>
                <a:ea typeface="+mj-ea"/>
                <a:cs typeface="+mj-cs"/>
              </a:rPr>
              <a:t>Caractéristiques du rayonnement émis</a:t>
            </a:r>
          </a:p>
        </p:txBody>
      </p:sp>
      <p:sp>
        <p:nvSpPr>
          <p:cNvPr id="58" name="Espace réservé du numéro de diapositive 1"/>
          <p:cNvSpPr>
            <a:spLocks noGrp="1"/>
          </p:cNvSpPr>
          <p:nvPr>
            <p:ph type="sldNum" sz="quarter" idx="11"/>
          </p:nvPr>
        </p:nvSpPr>
        <p:spPr>
          <a:xfrm>
            <a:off x="438151" y="6403938"/>
            <a:ext cx="1115483" cy="288925"/>
          </a:xfrm>
        </p:spPr>
        <p:txBody>
          <a:bodyPr/>
          <a:lstStyle/>
          <a:p>
            <a:r>
              <a:rPr lang="fr-FR" dirty="0" smtClean="0"/>
              <a:t>page </a:t>
            </a:r>
            <a:fld id="{C6DDD436-036D-4AFC-B45E-DF406FB8E6F8}" type="slidenum">
              <a:rPr lang="fr-FR" smtClean="0"/>
              <a:pPr/>
              <a:t>6</a:t>
            </a:fld>
            <a:endParaRPr lang="fr-FR" dirty="0"/>
          </a:p>
        </p:txBody>
      </p:sp>
      <p:sp>
        <p:nvSpPr>
          <p:cNvPr id="60" name="Titre 1"/>
          <p:cNvSpPr txBox="1">
            <a:spLocks/>
          </p:cNvSpPr>
          <p:nvPr/>
        </p:nvSpPr>
        <p:spPr>
          <a:xfrm>
            <a:off x="2288659" y="6352067"/>
            <a:ext cx="7391400" cy="392666"/>
          </a:xfrm>
          <a:prstGeom prst="rect">
            <a:avLst/>
          </a:prstGeom>
        </p:spPr>
        <p:txBody>
          <a:bodyPr/>
          <a:lstStyle/>
          <a:p>
            <a:pPr>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lang="fr-FR" b="1" kern="0" dirty="0">
              <a:solidFill>
                <a:schemeClr val="tx2"/>
              </a:solidFill>
              <a:latin typeface="+mj-lt"/>
              <a:ea typeface="+mj-ea"/>
              <a:cs typeface="+mj-cs"/>
            </a:endParaRPr>
          </a:p>
        </p:txBody>
      </p:sp>
      <p:sp>
        <p:nvSpPr>
          <p:cNvPr id="61" name="Rectangle 60"/>
          <p:cNvSpPr/>
          <p:nvPr/>
        </p:nvSpPr>
        <p:spPr>
          <a:xfrm>
            <a:off x="2086216" y="448708"/>
            <a:ext cx="5198859" cy="523220"/>
          </a:xfrm>
          <a:prstGeom prst="rect">
            <a:avLst/>
          </a:prstGeom>
        </p:spPr>
        <p:txBody>
          <a:bodyPr wrap="none">
            <a:spAutoFit/>
          </a:bodyPr>
          <a:lstStyle/>
          <a:p>
            <a:pPr>
              <a:defRPr/>
            </a:pPr>
            <a:r>
              <a:rPr lang="fr-FR" sz="2800" b="1" kern="0" dirty="0" smtClean="0">
                <a:solidFill>
                  <a:srgbClr val="DA6667"/>
                </a:solidFill>
                <a:latin typeface="+mj-lt"/>
                <a:ea typeface="+mj-ea"/>
                <a:cs typeface="+mj-cs"/>
              </a:rPr>
              <a:t>2. Le </a:t>
            </a:r>
            <a:r>
              <a:rPr lang="fr-FR" sz="2800" b="1" kern="0" dirty="0">
                <a:solidFill>
                  <a:srgbClr val="DA6667"/>
                </a:solidFill>
                <a:latin typeface="+mj-lt"/>
                <a:ea typeface="+mj-ea"/>
                <a:cs typeface="+mj-cs"/>
              </a:rPr>
              <a:t>rayonnement thermique</a:t>
            </a:r>
          </a:p>
        </p:txBody>
      </p:sp>
      <p:grpSp>
        <p:nvGrpSpPr>
          <p:cNvPr id="62" name="Groupe 61"/>
          <p:cNvGrpSpPr/>
          <p:nvPr/>
        </p:nvGrpSpPr>
        <p:grpSpPr>
          <a:xfrm>
            <a:off x="0" y="2546222"/>
            <a:ext cx="3966129" cy="1216324"/>
            <a:chOff x="4599901" y="4502989"/>
            <a:chExt cx="3966129" cy="1216324"/>
          </a:xfrm>
        </p:grpSpPr>
        <p:grpSp>
          <p:nvGrpSpPr>
            <p:cNvPr id="63" name="Groupe 62"/>
            <p:cNvGrpSpPr/>
            <p:nvPr/>
          </p:nvGrpSpPr>
          <p:grpSpPr>
            <a:xfrm>
              <a:off x="4599901" y="4502989"/>
              <a:ext cx="3966129" cy="1216324"/>
              <a:chOff x="4599901" y="4502989"/>
              <a:chExt cx="3966129" cy="1216324"/>
            </a:xfrm>
          </p:grpSpPr>
          <p:sp>
            <p:nvSpPr>
              <p:cNvPr id="65" name="Rectangle à coins arrondis 64"/>
              <p:cNvSpPr/>
              <p:nvPr/>
            </p:nvSpPr>
            <p:spPr>
              <a:xfrm>
                <a:off x="4623758" y="4502989"/>
                <a:ext cx="3024143" cy="1216324"/>
              </a:xfrm>
              <a:prstGeom prst="round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1400"/>
              </a:p>
            </p:txBody>
          </p:sp>
          <p:sp>
            <p:nvSpPr>
              <p:cNvPr id="66" name="Rectangle 65"/>
              <p:cNvSpPr/>
              <p:nvPr/>
            </p:nvSpPr>
            <p:spPr>
              <a:xfrm>
                <a:off x="4599901" y="4529654"/>
                <a:ext cx="3966129" cy="307777"/>
              </a:xfrm>
              <a:prstGeom prst="rect">
                <a:avLst/>
              </a:prstGeom>
            </p:spPr>
            <p:txBody>
              <a:bodyPr wrap="square">
                <a:spAutoFit/>
              </a:bodyPr>
              <a:lstStyle/>
              <a:p>
                <a:r>
                  <a:rPr lang="fr-FR" sz="1400" b="1" dirty="0" smtClean="0">
                    <a:latin typeface="Arial Narrow" pitchFamily="34" charset="0"/>
                  </a:rPr>
                  <a:t>Densité volumique et spectrale d’énergie </a:t>
                </a:r>
                <a:endParaRPr lang="fr-FR" sz="1400" b="1" dirty="0">
                  <a:latin typeface="Arial Narrow" pitchFamily="34" charset="0"/>
                </a:endParaRPr>
              </a:p>
            </p:txBody>
          </p:sp>
        </p:grpSp>
        <mc:AlternateContent xmlns:mc="http://schemas.openxmlformats.org/markup-compatibility/2006" xmlns:a14="http://schemas.microsoft.com/office/drawing/2010/main">
          <mc:Choice Requires="a14">
            <p:sp>
              <p:nvSpPr>
                <p:cNvPr id="64" name="Rectangle 63"/>
                <p:cNvSpPr/>
                <p:nvPr/>
              </p:nvSpPr>
              <p:spPr>
                <a:xfrm>
                  <a:off x="4858916" y="4820499"/>
                  <a:ext cx="2618024" cy="65845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
                          <m:sSubPr>
                            <m:ctrlPr>
                              <a:rPr lang="fr-FR" i="1">
                                <a:latin typeface="Cambria Math" panose="02040503050406030204" pitchFamily="18" charset="0"/>
                              </a:rPr>
                            </m:ctrlPr>
                          </m:sSubPr>
                          <m:e>
                            <m:r>
                              <a:rPr lang="fr-FR" i="1">
                                <a:latin typeface="Cambria Math" panose="02040503050406030204" pitchFamily="18" charset="0"/>
                              </a:rPr>
                              <m:t>𝜌</m:t>
                            </m:r>
                          </m:e>
                          <m:sub>
                            <m:r>
                              <a:rPr lang="fr-FR" i="1">
                                <a:latin typeface="Cambria Math" panose="02040503050406030204" pitchFamily="18" charset="0"/>
                              </a:rPr>
                              <m:t>𝜈</m:t>
                            </m:r>
                          </m:sub>
                        </m:sSub>
                        <m:r>
                          <a:rPr lang="fr-FR">
                            <a:latin typeface="Cambria Math" panose="02040503050406030204" pitchFamily="18" charset="0"/>
                          </a:rPr>
                          <m:t>=</m:t>
                        </m:r>
                        <m:f>
                          <m:fPr>
                            <m:ctrlPr>
                              <a:rPr lang="fr-FR" i="1">
                                <a:latin typeface="Cambria Math" panose="02040503050406030204" pitchFamily="18" charset="0"/>
                              </a:rPr>
                            </m:ctrlPr>
                          </m:fPr>
                          <m:num>
                            <m:r>
                              <a:rPr lang="fr-FR">
                                <a:latin typeface="Cambria Math" panose="02040503050406030204" pitchFamily="18" charset="0"/>
                              </a:rPr>
                              <m:t>8</m:t>
                            </m:r>
                            <m:r>
                              <a:rPr lang="fr-FR" i="1">
                                <a:latin typeface="Cambria Math" panose="02040503050406030204" pitchFamily="18" charset="0"/>
                              </a:rPr>
                              <m:t>𝜋</m:t>
                            </m:r>
                            <m:r>
                              <a:rPr lang="fr-FR" i="1">
                                <a:latin typeface="Cambria Math" panose="02040503050406030204" pitchFamily="18" charset="0"/>
                              </a:rPr>
                              <m:t>h</m:t>
                            </m:r>
                            <m:sSup>
                              <m:sSupPr>
                                <m:ctrlPr>
                                  <a:rPr lang="fr-FR" i="1">
                                    <a:latin typeface="Cambria Math" panose="02040503050406030204" pitchFamily="18" charset="0"/>
                                  </a:rPr>
                                </m:ctrlPr>
                              </m:sSupPr>
                              <m:e>
                                <m:r>
                                  <a:rPr lang="fr-FR" i="1">
                                    <a:latin typeface="Cambria Math" panose="02040503050406030204" pitchFamily="18" charset="0"/>
                                  </a:rPr>
                                  <m:t>𝜈</m:t>
                                </m:r>
                              </m:e>
                              <m:sup>
                                <m:r>
                                  <a:rPr lang="fr-FR">
                                    <a:latin typeface="Cambria Math" panose="02040503050406030204" pitchFamily="18" charset="0"/>
                                  </a:rPr>
                                  <m:t>3</m:t>
                                </m:r>
                              </m:sup>
                            </m:sSup>
                          </m:num>
                          <m:den>
                            <m:sSup>
                              <m:sSupPr>
                                <m:ctrlPr>
                                  <a:rPr lang="fr-FR" i="1">
                                    <a:latin typeface="Cambria Math" panose="02040503050406030204" pitchFamily="18" charset="0"/>
                                  </a:rPr>
                                </m:ctrlPr>
                              </m:sSupPr>
                              <m:e>
                                <m:r>
                                  <a:rPr lang="fr-FR" i="1">
                                    <a:latin typeface="Cambria Math" panose="02040503050406030204" pitchFamily="18" charset="0"/>
                                  </a:rPr>
                                  <m:t>𝑐</m:t>
                                </m:r>
                              </m:e>
                              <m:sup>
                                <m:r>
                                  <a:rPr lang="fr-FR">
                                    <a:latin typeface="Cambria Math" panose="02040503050406030204" pitchFamily="18" charset="0"/>
                                  </a:rPr>
                                  <m:t>3</m:t>
                                </m:r>
                              </m:sup>
                            </m:sSup>
                          </m:den>
                        </m:f>
                        <m:f>
                          <m:fPr>
                            <m:ctrlPr>
                              <a:rPr lang="fr-FR" i="1">
                                <a:latin typeface="Cambria Math" panose="02040503050406030204" pitchFamily="18" charset="0"/>
                              </a:rPr>
                            </m:ctrlPr>
                          </m:fPr>
                          <m:num>
                            <m:r>
                              <a:rPr lang="fr-FR">
                                <a:latin typeface="Cambria Math" panose="02040503050406030204" pitchFamily="18" charset="0"/>
                              </a:rPr>
                              <m:t>1</m:t>
                            </m:r>
                          </m:num>
                          <m:den>
                            <m:sSup>
                              <m:sSupPr>
                                <m:ctrlPr>
                                  <a:rPr lang="fr-FR" i="1">
                                    <a:latin typeface="Cambria Math" panose="02040503050406030204" pitchFamily="18" charset="0"/>
                                  </a:rPr>
                                </m:ctrlPr>
                              </m:sSupPr>
                              <m:e>
                                <m:r>
                                  <a:rPr lang="fr-FR" i="1">
                                    <a:latin typeface="Cambria Math" panose="02040503050406030204" pitchFamily="18" charset="0"/>
                                  </a:rPr>
                                  <m:t>𝑒</m:t>
                                </m:r>
                              </m:e>
                              <m:sup>
                                <m:r>
                                  <a:rPr lang="fr-FR" i="1">
                                    <a:latin typeface="Cambria Math" panose="02040503050406030204" pitchFamily="18" charset="0"/>
                                  </a:rPr>
                                  <m:t>h</m:t>
                                </m:r>
                                <m:f>
                                  <m:fPr>
                                    <m:type m:val="lin"/>
                                    <m:ctrlPr>
                                      <a:rPr lang="fr-FR" i="1">
                                        <a:latin typeface="Cambria Math" panose="02040503050406030204" pitchFamily="18" charset="0"/>
                                      </a:rPr>
                                    </m:ctrlPr>
                                  </m:fPr>
                                  <m:num>
                                    <m:r>
                                      <a:rPr lang="fr-FR" i="1">
                                        <a:latin typeface="Cambria Math" panose="02040503050406030204" pitchFamily="18" charset="0"/>
                                      </a:rPr>
                                      <m:t>𝜈</m:t>
                                    </m:r>
                                  </m:num>
                                  <m:den>
                                    <m:sSub>
                                      <m:sSubPr>
                                        <m:ctrlPr>
                                          <a:rPr lang="fr-FR" i="1">
                                            <a:latin typeface="Cambria Math" panose="02040503050406030204" pitchFamily="18" charset="0"/>
                                          </a:rPr>
                                        </m:ctrlPr>
                                      </m:sSubPr>
                                      <m:e>
                                        <m:r>
                                          <a:rPr lang="fr-FR" i="1">
                                            <a:latin typeface="Cambria Math" panose="02040503050406030204" pitchFamily="18" charset="0"/>
                                          </a:rPr>
                                          <m:t>𝑘</m:t>
                                        </m:r>
                                      </m:e>
                                      <m:sub>
                                        <m:r>
                                          <a:rPr lang="fr-FR" i="1">
                                            <a:latin typeface="Cambria Math" panose="02040503050406030204" pitchFamily="18" charset="0"/>
                                          </a:rPr>
                                          <m:t>𝐵</m:t>
                                        </m:r>
                                      </m:sub>
                                    </m:sSub>
                                  </m:den>
                                </m:f>
                                <m:r>
                                  <a:rPr lang="fr-FR" i="1">
                                    <a:latin typeface="Cambria Math" panose="02040503050406030204" pitchFamily="18" charset="0"/>
                                  </a:rPr>
                                  <m:t>𝑇</m:t>
                                </m:r>
                              </m:sup>
                            </m:sSup>
                            <m:r>
                              <a:rPr lang="fr-FR">
                                <a:latin typeface="Cambria Math" panose="02040503050406030204" pitchFamily="18" charset="0"/>
                              </a:rPr>
                              <m:t>−1</m:t>
                            </m:r>
                          </m:den>
                        </m:f>
                      </m:oMath>
                    </m:oMathPara>
                  </a14:m>
                  <a:endParaRPr lang="fr-FR" dirty="0"/>
                </a:p>
              </p:txBody>
            </p:sp>
          </mc:Choice>
          <mc:Fallback xmlns="">
            <p:sp>
              <p:nvSpPr>
                <p:cNvPr id="64" name="Rectangle 63"/>
                <p:cNvSpPr>
                  <a:spLocks noRot="1" noChangeAspect="1" noMove="1" noResize="1" noEditPoints="1" noAdjustHandles="1" noChangeArrowheads="1" noChangeShapeType="1" noTextEdit="1"/>
                </p:cNvSpPr>
                <p:nvPr/>
              </p:nvSpPr>
              <p:spPr>
                <a:xfrm>
                  <a:off x="4858916" y="4820499"/>
                  <a:ext cx="2618024" cy="658450"/>
                </a:xfrm>
                <a:prstGeom prst="rect">
                  <a:avLst/>
                </a:prstGeom>
                <a:blipFill>
                  <a:blip r:embed="rId3"/>
                  <a:stretch>
                    <a:fillRect/>
                  </a:stretch>
                </a:blipFill>
              </p:spPr>
              <p:txBody>
                <a:bodyPr/>
                <a:lstStyle/>
                <a:p>
                  <a:r>
                    <a:rPr lang="fr-FR">
                      <a:noFill/>
                    </a:rPr>
                    <a:t> </a:t>
                  </a:r>
                </a:p>
              </p:txBody>
            </p:sp>
          </mc:Fallback>
        </mc:AlternateContent>
      </p:grpSp>
      <p:sp>
        <p:nvSpPr>
          <p:cNvPr id="3" name="Flèche droite 2"/>
          <p:cNvSpPr/>
          <p:nvPr/>
        </p:nvSpPr>
        <p:spPr>
          <a:xfrm>
            <a:off x="3285580" y="2894078"/>
            <a:ext cx="387554" cy="577595"/>
          </a:xfrm>
          <a:prstGeom prst="righ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9"/>
          <p:cNvSpPr>
            <a:spLocks noChangeArrowheads="1"/>
          </p:cNvSpPr>
          <p:nvPr/>
        </p:nvSpPr>
        <p:spPr bwMode="auto">
          <a:xfrm>
            <a:off x="131764" y="1427368"/>
            <a:ext cx="9417678" cy="369332"/>
          </a:xfrm>
          <a:prstGeom prst="rect">
            <a:avLst/>
          </a:prstGeom>
          <a:noFill/>
          <a:ln w="9525">
            <a:noFill/>
            <a:miter lim="800000"/>
            <a:headEnd/>
            <a:tailEnd/>
          </a:ln>
        </p:spPr>
        <p:txBody>
          <a:bodyPr wrap="square">
            <a:spAutoFit/>
          </a:bodyPr>
          <a:lstStyle/>
          <a:p>
            <a:pPr marL="342900" indent="-342900">
              <a:spcBef>
                <a:spcPct val="20000"/>
              </a:spcBef>
              <a:buClr>
                <a:srgbClr val="6699CC"/>
              </a:buClr>
            </a:pPr>
            <a:r>
              <a:rPr lang="fr-FR" altLang="fr-FR" b="1" dirty="0" smtClean="0">
                <a:latin typeface="+mj-lt"/>
                <a:sym typeface="Wingdings" pitchFamily="2" charset="2"/>
              </a:rPr>
              <a:t> </a:t>
            </a:r>
            <a:r>
              <a:rPr lang="fr-FR" altLang="fr-FR" b="1" dirty="0" smtClean="0">
                <a:latin typeface="+mj-lt"/>
              </a:rPr>
              <a:t>Les </a:t>
            </a:r>
            <a:r>
              <a:rPr lang="fr-FR" altLang="fr-FR" b="1" dirty="0">
                <a:latin typeface="+mj-lt"/>
              </a:rPr>
              <a:t>sources de lumière sont en général produites par un rayonnement </a:t>
            </a:r>
            <a:r>
              <a:rPr lang="fr-FR" altLang="fr-FR" b="1" dirty="0" smtClean="0">
                <a:latin typeface="+mj-lt"/>
              </a:rPr>
              <a:t>thermique</a:t>
            </a:r>
            <a:endParaRPr lang="fr-FR" altLang="fr-FR" b="1" dirty="0">
              <a:latin typeface="+mj-lt"/>
            </a:endParaRPr>
          </a:p>
        </p:txBody>
      </p:sp>
      <p:pic>
        <p:nvPicPr>
          <p:cNvPr id="6" name="Picture 4" descr="6a00d834ac53c169e200e54f4f6add8833-800wi"/>
          <p:cNvPicPr>
            <a:picLocks noChangeAspect="1" noChangeArrowheads="1"/>
          </p:cNvPicPr>
          <p:nvPr/>
        </p:nvPicPr>
        <p:blipFill>
          <a:blip r:embed="rId2"/>
          <a:srcRect/>
          <a:stretch>
            <a:fillRect/>
          </a:stretch>
        </p:blipFill>
        <p:spPr bwMode="auto">
          <a:xfrm>
            <a:off x="131763" y="1853648"/>
            <a:ext cx="2156122" cy="2156277"/>
          </a:xfrm>
          <a:prstGeom prst="rect">
            <a:avLst/>
          </a:prstGeom>
          <a:noFill/>
          <a:ln w="9525">
            <a:noFill/>
            <a:miter lim="800000"/>
            <a:headEnd/>
            <a:tailEnd/>
          </a:ln>
        </p:spPr>
      </p:pic>
      <p:sp>
        <p:nvSpPr>
          <p:cNvPr id="13" name="Rectangle 2"/>
          <p:cNvSpPr txBox="1">
            <a:spLocks noChangeArrowheads="1"/>
          </p:cNvSpPr>
          <p:nvPr/>
        </p:nvSpPr>
        <p:spPr>
          <a:xfrm>
            <a:off x="131763" y="985851"/>
            <a:ext cx="7715272" cy="513169"/>
          </a:xfrm>
          <a:prstGeom prst="rect">
            <a:avLst/>
          </a:prstGeom>
        </p:spPr>
        <p:txBody>
          <a:bodyPr/>
          <a:lstStyle/>
          <a:p>
            <a:r>
              <a:rPr lang="fr-FR" sz="2400" b="1" kern="0" dirty="0">
                <a:solidFill>
                  <a:srgbClr val="DA6667"/>
                </a:solidFill>
                <a:latin typeface="Arial Narrow" pitchFamily="34" charset="0"/>
                <a:ea typeface="+mj-ea"/>
                <a:cs typeface="+mj-cs"/>
              </a:rPr>
              <a:t>Différentes sources de lumière</a:t>
            </a:r>
          </a:p>
        </p:txBody>
      </p:sp>
      <p:pic>
        <p:nvPicPr>
          <p:cNvPr id="22528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00773" y="2150183"/>
            <a:ext cx="2491521" cy="185974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ZoneTexte 2"/>
          <p:cNvSpPr txBox="1"/>
          <p:nvPr/>
        </p:nvSpPr>
        <p:spPr>
          <a:xfrm>
            <a:off x="6900773" y="1862051"/>
            <a:ext cx="923651" cy="276999"/>
          </a:xfrm>
          <a:prstGeom prst="rect">
            <a:avLst/>
          </a:prstGeom>
          <a:noFill/>
        </p:spPr>
        <p:txBody>
          <a:bodyPr wrap="none" rtlCol="0">
            <a:spAutoFit/>
          </a:bodyPr>
          <a:lstStyle/>
          <a:p>
            <a:r>
              <a:rPr lang="fr-FR" sz="1200" b="1" dirty="0">
                <a:latin typeface="Arial Narrow" panose="020B0606020202030204" pitchFamily="34" charset="0"/>
              </a:rPr>
              <a:t>Soleil à midi</a:t>
            </a:r>
          </a:p>
        </p:txBody>
      </p:sp>
      <p:pic>
        <p:nvPicPr>
          <p:cNvPr id="225283"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900773" y="4205705"/>
            <a:ext cx="2491521" cy="185974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6" name="ZoneTexte 15"/>
          <p:cNvSpPr txBox="1"/>
          <p:nvPr/>
        </p:nvSpPr>
        <p:spPr>
          <a:xfrm>
            <a:off x="6911032" y="3974389"/>
            <a:ext cx="1781257" cy="276999"/>
          </a:xfrm>
          <a:prstGeom prst="rect">
            <a:avLst/>
          </a:prstGeom>
          <a:noFill/>
        </p:spPr>
        <p:txBody>
          <a:bodyPr wrap="none" rtlCol="0">
            <a:spAutoFit/>
          </a:bodyPr>
          <a:lstStyle/>
          <a:p>
            <a:r>
              <a:rPr lang="fr-FR" sz="1200" b="1" dirty="0">
                <a:latin typeface="Arial Narrow" panose="020B0606020202030204" pitchFamily="34" charset="0"/>
              </a:rPr>
              <a:t>Soleil au coucher du soleil</a:t>
            </a:r>
          </a:p>
        </p:txBody>
      </p:sp>
      <p:pic>
        <p:nvPicPr>
          <p:cNvPr id="225284" name="Picture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48421" y="4175320"/>
            <a:ext cx="1522806" cy="186946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25285" name="Picture 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661079" y="4038579"/>
            <a:ext cx="1968247" cy="214294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25286" name="Picture 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485413" y="2089909"/>
            <a:ext cx="2079931" cy="168375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25287" name="Picture 7"/>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883799" y="2015627"/>
            <a:ext cx="1522806" cy="183231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25288" name="Picture 8"/>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729757" y="4338835"/>
            <a:ext cx="1591242" cy="154243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25289" name="Picture 9"/>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9533989" y="3190507"/>
            <a:ext cx="2348280" cy="175282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3" name="ZoneTexte 22"/>
          <p:cNvSpPr txBox="1"/>
          <p:nvPr/>
        </p:nvSpPr>
        <p:spPr>
          <a:xfrm>
            <a:off x="10007388" y="2808952"/>
            <a:ext cx="1196161" cy="276999"/>
          </a:xfrm>
          <a:prstGeom prst="rect">
            <a:avLst/>
          </a:prstGeom>
          <a:noFill/>
        </p:spPr>
        <p:txBody>
          <a:bodyPr wrap="none" rtlCol="0">
            <a:spAutoFit/>
          </a:bodyPr>
          <a:lstStyle/>
          <a:p>
            <a:r>
              <a:rPr lang="fr-FR" sz="1200" b="1" dirty="0">
                <a:latin typeface="Arial Narrow" panose="020B0606020202030204" pitchFamily="34" charset="0"/>
              </a:rPr>
              <a:t>Lampe Halogène</a:t>
            </a:r>
          </a:p>
        </p:txBody>
      </p:sp>
      <p:sp>
        <p:nvSpPr>
          <p:cNvPr id="20" name="Espace réservé du numéro de diapositive 1"/>
          <p:cNvSpPr>
            <a:spLocks noGrp="1"/>
          </p:cNvSpPr>
          <p:nvPr>
            <p:ph type="sldNum" sz="quarter" idx="11"/>
          </p:nvPr>
        </p:nvSpPr>
        <p:spPr>
          <a:xfrm>
            <a:off x="438151" y="6403938"/>
            <a:ext cx="1115483" cy="288925"/>
          </a:xfrm>
        </p:spPr>
        <p:txBody>
          <a:bodyPr/>
          <a:lstStyle/>
          <a:p>
            <a:r>
              <a:rPr lang="fr-FR" dirty="0" smtClean="0"/>
              <a:t>page </a:t>
            </a:r>
            <a:fld id="{C6DDD436-036D-4AFC-B45E-DF406FB8E6F8}" type="slidenum">
              <a:rPr lang="fr-FR" smtClean="0"/>
              <a:pPr/>
              <a:t>7</a:t>
            </a:fld>
            <a:endParaRPr lang="fr-FR" dirty="0"/>
          </a:p>
        </p:txBody>
      </p:sp>
      <p:sp>
        <p:nvSpPr>
          <p:cNvPr id="21" name="Titre 1"/>
          <p:cNvSpPr txBox="1">
            <a:spLocks/>
          </p:cNvSpPr>
          <p:nvPr/>
        </p:nvSpPr>
        <p:spPr>
          <a:xfrm>
            <a:off x="2288659" y="6352067"/>
            <a:ext cx="7391400" cy="392666"/>
          </a:xfrm>
          <a:prstGeom prst="rect">
            <a:avLst/>
          </a:prstGeom>
        </p:spPr>
        <p:txBody>
          <a:bodyPr/>
          <a:lstStyle/>
          <a:p>
            <a:pPr>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lang="fr-FR" b="1" kern="0" dirty="0">
              <a:solidFill>
                <a:schemeClr val="tx2"/>
              </a:solidFill>
              <a:latin typeface="+mj-lt"/>
              <a:ea typeface="+mj-ea"/>
              <a:cs typeface="+mj-cs"/>
            </a:endParaRPr>
          </a:p>
        </p:txBody>
      </p:sp>
      <p:sp>
        <p:nvSpPr>
          <p:cNvPr id="24" name="Rectangle 23"/>
          <p:cNvSpPr/>
          <p:nvPr/>
        </p:nvSpPr>
        <p:spPr>
          <a:xfrm>
            <a:off x="2086216" y="448708"/>
            <a:ext cx="5198859" cy="523220"/>
          </a:xfrm>
          <a:prstGeom prst="rect">
            <a:avLst/>
          </a:prstGeom>
        </p:spPr>
        <p:txBody>
          <a:bodyPr wrap="none">
            <a:spAutoFit/>
          </a:bodyPr>
          <a:lstStyle/>
          <a:p>
            <a:pPr>
              <a:defRPr/>
            </a:pPr>
            <a:r>
              <a:rPr lang="fr-FR" sz="2800" b="1" kern="0" dirty="0" smtClean="0">
                <a:solidFill>
                  <a:srgbClr val="DA6667"/>
                </a:solidFill>
                <a:latin typeface="+mj-lt"/>
                <a:ea typeface="+mj-ea"/>
                <a:cs typeface="+mj-cs"/>
              </a:rPr>
              <a:t>2. Le </a:t>
            </a:r>
            <a:r>
              <a:rPr lang="fr-FR" sz="2800" b="1" kern="0" dirty="0">
                <a:solidFill>
                  <a:srgbClr val="DA6667"/>
                </a:solidFill>
                <a:latin typeface="+mj-lt"/>
                <a:ea typeface="+mj-ea"/>
                <a:cs typeface="+mj-cs"/>
              </a:rPr>
              <a:t>rayonnement thermique</a:t>
            </a:r>
          </a:p>
        </p:txBody>
      </p:sp>
    </p:spTree>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995892" y="994856"/>
            <a:ext cx="8537944" cy="5863144"/>
          </a:xfrm>
          <a:prstGeom prst="rect">
            <a:avLst/>
          </a:prstGeom>
        </p:spPr>
        <p:txBody>
          <a:bodyPr wrap="square">
            <a:spAutoFit/>
          </a:bodyPr>
          <a:lstStyle/>
          <a:p>
            <a:pPr marL="342900" indent="-342900">
              <a:lnSpc>
                <a:spcPct val="150000"/>
              </a:lnSpc>
              <a:buFont typeface="+mj-lt"/>
              <a:buAutoNum type="arabicPeriod"/>
            </a:pPr>
            <a:r>
              <a:rPr lang="fr-FR" b="1" dirty="0" smtClean="0">
                <a:solidFill>
                  <a:schemeClr val="tx1">
                    <a:lumMod val="50000"/>
                    <a:lumOff val="50000"/>
                  </a:schemeClr>
                </a:solidFill>
                <a:latin typeface="Arial Narrow" pitchFamily="34" charset="0"/>
              </a:rPr>
              <a:t>Principe de l’émission de lumière</a:t>
            </a:r>
          </a:p>
          <a:p>
            <a:pPr marL="342900" indent="-342900">
              <a:lnSpc>
                <a:spcPct val="150000"/>
              </a:lnSpc>
              <a:buFont typeface="+mj-lt"/>
              <a:buAutoNum type="arabicPeriod"/>
            </a:pPr>
            <a:r>
              <a:rPr lang="fr-FR" b="1" dirty="0" smtClean="0">
                <a:solidFill>
                  <a:schemeClr val="tx1">
                    <a:lumMod val="50000"/>
                    <a:lumOff val="50000"/>
                  </a:schemeClr>
                </a:solidFill>
                <a:latin typeface="Arial Narrow" pitchFamily="34" charset="0"/>
              </a:rPr>
              <a:t>Le rayonnement thermique</a:t>
            </a:r>
          </a:p>
          <a:p>
            <a:pPr marL="342900" indent="-342900">
              <a:lnSpc>
                <a:spcPct val="150000"/>
              </a:lnSpc>
              <a:buFont typeface="+mj-lt"/>
              <a:buAutoNum type="arabicPeriod"/>
            </a:pPr>
            <a:r>
              <a:rPr lang="fr-FR" sz="2000" b="1" dirty="0" smtClean="0">
                <a:latin typeface="Arial Narrow" pitchFamily="34" charset="0"/>
              </a:rPr>
              <a:t>Les transitions radiatives : La luminescence</a:t>
            </a:r>
          </a:p>
          <a:p>
            <a:pPr marL="177800" lvl="1" indent="354013">
              <a:lnSpc>
                <a:spcPct val="150000"/>
              </a:lnSpc>
              <a:buFont typeface="+mj-lt"/>
              <a:buAutoNum type="alphaLcParenR"/>
            </a:pPr>
            <a:r>
              <a:rPr lang="fr-FR" sz="2000" dirty="0" smtClean="0">
                <a:latin typeface="Arial Narrow" pitchFamily="34" charset="0"/>
              </a:rPr>
              <a:t>Transitions spontanées (LED, sources </a:t>
            </a:r>
            <a:r>
              <a:rPr lang="fr-FR" sz="2000" dirty="0" err="1" smtClean="0">
                <a:latin typeface="Arial Narrow" pitchFamily="34" charset="0"/>
              </a:rPr>
              <a:t>superfluorescentes</a:t>
            </a:r>
            <a:r>
              <a:rPr lang="fr-FR" sz="2000" dirty="0" smtClean="0">
                <a:latin typeface="Arial Narrow" pitchFamily="34" charset="0"/>
              </a:rPr>
              <a:t>)</a:t>
            </a:r>
          </a:p>
          <a:p>
            <a:pPr marL="627063" lvl="2" indent="273050">
              <a:lnSpc>
                <a:spcPct val="150000"/>
              </a:lnSpc>
              <a:buFont typeface="Arial" pitchFamily="34" charset="0"/>
              <a:buChar char="•"/>
            </a:pPr>
            <a:r>
              <a:rPr lang="fr-FR" sz="2000" dirty="0" smtClean="0">
                <a:latin typeface="Arial Narrow" pitchFamily="34" charset="0"/>
              </a:rPr>
              <a:t>Définitions</a:t>
            </a:r>
          </a:p>
          <a:p>
            <a:pPr marL="627063" lvl="2" indent="273050">
              <a:lnSpc>
                <a:spcPct val="150000"/>
              </a:lnSpc>
              <a:buFont typeface="Arial" pitchFamily="34" charset="0"/>
              <a:buChar char="•"/>
            </a:pPr>
            <a:r>
              <a:rPr lang="fr-FR" sz="2000" dirty="0" smtClean="0">
                <a:latin typeface="Arial Narrow" pitchFamily="34" charset="0"/>
              </a:rPr>
              <a:t>Les différents types de luminescence</a:t>
            </a:r>
          </a:p>
          <a:p>
            <a:pPr marL="627063" lvl="2" indent="273050">
              <a:lnSpc>
                <a:spcPct val="150000"/>
              </a:lnSpc>
              <a:buFont typeface="Arial" pitchFamily="34" charset="0"/>
              <a:buChar char="•"/>
            </a:pPr>
            <a:r>
              <a:rPr lang="fr-FR" sz="2000" dirty="0" smtClean="0">
                <a:latin typeface="Arial Narrow" pitchFamily="34" charset="0"/>
              </a:rPr>
              <a:t>Durée de vie d’un état excité</a:t>
            </a:r>
          </a:p>
          <a:p>
            <a:pPr marL="627063" lvl="2" indent="273050">
              <a:lnSpc>
                <a:spcPct val="150000"/>
              </a:lnSpc>
              <a:buFont typeface="Arial" pitchFamily="34" charset="0"/>
              <a:buChar char="•"/>
            </a:pPr>
            <a:r>
              <a:rPr lang="fr-FR" sz="2000" dirty="0" smtClean="0">
                <a:latin typeface="Arial Narrow" pitchFamily="34" charset="0"/>
              </a:rPr>
              <a:t>Propriété spectrale d’un émission spontanée</a:t>
            </a:r>
          </a:p>
          <a:p>
            <a:pPr marL="627063" lvl="2" indent="273050">
              <a:lnSpc>
                <a:spcPct val="150000"/>
              </a:lnSpc>
              <a:buFont typeface="Arial" pitchFamily="34" charset="0"/>
              <a:buChar char="•"/>
            </a:pPr>
            <a:r>
              <a:rPr lang="fr-FR" sz="2000" dirty="0" smtClean="0">
                <a:latin typeface="Arial Narrow" pitchFamily="34" charset="0"/>
              </a:rPr>
              <a:t>Les sources </a:t>
            </a:r>
            <a:r>
              <a:rPr lang="fr-FR" sz="2000" dirty="0" err="1" smtClean="0">
                <a:latin typeface="Arial Narrow" pitchFamily="34" charset="0"/>
              </a:rPr>
              <a:t>superluminescentes</a:t>
            </a:r>
            <a:r>
              <a:rPr lang="fr-FR" sz="2000" dirty="0" smtClean="0">
                <a:latin typeface="Arial Narrow" pitchFamily="34" charset="0"/>
              </a:rPr>
              <a:t> : La LED et la source « blanche » à fibre dopée à l’Erbium</a:t>
            </a:r>
          </a:p>
          <a:p>
            <a:pPr marL="531813" lvl="1" indent="-354013">
              <a:lnSpc>
                <a:spcPct val="150000"/>
              </a:lnSpc>
              <a:buFont typeface="+mj-lt"/>
              <a:buAutoNum type="alphaLcParenR"/>
            </a:pPr>
            <a:r>
              <a:rPr lang="fr-FR" dirty="0" smtClean="0">
                <a:solidFill>
                  <a:srgbClr val="847573"/>
                </a:solidFill>
                <a:latin typeface="Arial Narrow" pitchFamily="34" charset="0"/>
              </a:rPr>
              <a:t>Transitions stimulées : absorption et émission</a:t>
            </a:r>
          </a:p>
          <a:p>
            <a:pPr marL="74613" indent="-354013">
              <a:lnSpc>
                <a:spcPct val="150000"/>
              </a:lnSpc>
              <a:buFont typeface="+mj-lt"/>
              <a:buAutoNum type="arabicPeriod"/>
            </a:pPr>
            <a:r>
              <a:rPr lang="fr-FR" b="1" dirty="0" smtClean="0">
                <a:solidFill>
                  <a:srgbClr val="8F8685"/>
                </a:solidFill>
                <a:latin typeface="Arial Narrow" pitchFamily="34" charset="0"/>
                <a:sym typeface="Wingdings" pitchFamily="2" charset="2"/>
              </a:rPr>
              <a:t>Les lasers</a:t>
            </a:r>
            <a:endParaRPr lang="fr-FR" dirty="0" smtClean="0">
              <a:solidFill>
                <a:srgbClr val="847573"/>
              </a:solidFill>
              <a:latin typeface="Arial Narrow" pitchFamily="34" charset="0"/>
            </a:endParaRPr>
          </a:p>
          <a:p>
            <a:pPr lvl="1">
              <a:lnSpc>
                <a:spcPct val="150000"/>
              </a:lnSpc>
            </a:pPr>
            <a:endParaRPr lang="fr-FR" dirty="0">
              <a:latin typeface="Arial Narrow" pitchFamily="34" charset="0"/>
            </a:endParaRPr>
          </a:p>
        </p:txBody>
      </p:sp>
      <p:sp>
        <p:nvSpPr>
          <p:cNvPr id="6" name="Espace réservé du numéro de diapositive 1"/>
          <p:cNvSpPr>
            <a:spLocks noGrp="1"/>
          </p:cNvSpPr>
          <p:nvPr>
            <p:ph type="sldNum" sz="quarter" idx="11"/>
          </p:nvPr>
        </p:nvSpPr>
        <p:spPr>
          <a:xfrm>
            <a:off x="438151" y="6403938"/>
            <a:ext cx="1115483" cy="288925"/>
          </a:xfrm>
        </p:spPr>
        <p:txBody>
          <a:bodyPr/>
          <a:lstStyle/>
          <a:p>
            <a:r>
              <a:rPr lang="fr-FR" dirty="0" smtClean="0"/>
              <a:t>page </a:t>
            </a:r>
            <a:fld id="{C6DDD436-036D-4AFC-B45E-DF406FB8E6F8}" type="slidenum">
              <a:rPr lang="fr-FR" smtClean="0"/>
              <a:pPr/>
              <a:t>8</a:t>
            </a:fld>
            <a:endParaRPr lang="fr-FR" dirty="0"/>
          </a:p>
        </p:txBody>
      </p:sp>
      <p:sp>
        <p:nvSpPr>
          <p:cNvPr id="8" name="Titre 1"/>
          <p:cNvSpPr txBox="1">
            <a:spLocks/>
          </p:cNvSpPr>
          <p:nvPr/>
        </p:nvSpPr>
        <p:spPr>
          <a:xfrm>
            <a:off x="2288659" y="6352067"/>
            <a:ext cx="7391400" cy="392666"/>
          </a:xfrm>
          <a:prstGeom prst="rect">
            <a:avLst/>
          </a:prstGeom>
        </p:spPr>
        <p:txBody>
          <a:bodyPr/>
          <a:lstStyle/>
          <a:p>
            <a:pPr>
              <a:defRPr/>
            </a:pPr>
            <a:r>
              <a:rPr lang="fr-FR" b="1" kern="0" dirty="0" smtClean="0">
                <a:solidFill>
                  <a:schemeClr val="tx2"/>
                </a:solidFill>
                <a:latin typeface="+mj-lt"/>
                <a:ea typeface="+mj-ea"/>
                <a:cs typeface="+mj-cs"/>
              </a:rPr>
              <a:t>COM101                                         </a:t>
            </a:r>
            <a:r>
              <a:rPr lang="fr-FR" b="1" kern="0" dirty="0" err="1" smtClean="0">
                <a:solidFill>
                  <a:schemeClr val="tx2"/>
                </a:solidFill>
                <a:latin typeface="+mj-lt"/>
                <a:ea typeface="+mj-ea"/>
                <a:cs typeface="+mj-cs"/>
              </a:rPr>
              <a:t>Chap</a:t>
            </a:r>
            <a:r>
              <a:rPr lang="fr-FR" b="1" kern="0" dirty="0" smtClean="0">
                <a:solidFill>
                  <a:schemeClr val="tx2"/>
                </a:solidFill>
                <a:latin typeface="+mj-lt"/>
                <a:ea typeface="+mj-ea"/>
                <a:cs typeface="+mj-cs"/>
              </a:rPr>
              <a:t> 5 : Le laser</a:t>
            </a:r>
            <a:endParaRPr lang="fr-FR" b="1" kern="0" dirty="0">
              <a:solidFill>
                <a:schemeClr val="tx2"/>
              </a:solidFill>
              <a:latin typeface="+mj-lt"/>
              <a:ea typeface="+mj-ea"/>
              <a:cs typeface="+mj-cs"/>
            </a:endParaRPr>
          </a:p>
        </p:txBody>
      </p:sp>
      <p:sp>
        <p:nvSpPr>
          <p:cNvPr id="9" name="Titre 1"/>
          <p:cNvSpPr txBox="1">
            <a:spLocks/>
          </p:cNvSpPr>
          <p:nvPr/>
        </p:nvSpPr>
        <p:spPr>
          <a:xfrm>
            <a:off x="2076450" y="426484"/>
            <a:ext cx="7391400" cy="545066"/>
          </a:xfrm>
          <a:prstGeom prst="rect">
            <a:avLst/>
          </a:prstGeom>
        </p:spPr>
        <p:txBody>
          <a:bodyPr/>
          <a:lstStyle/>
          <a:p>
            <a:pPr>
              <a:defRPr/>
            </a:pPr>
            <a:r>
              <a:rPr lang="fr-FR" sz="2800" b="1" kern="0" dirty="0">
                <a:solidFill>
                  <a:srgbClr val="DA6667"/>
                </a:solidFill>
                <a:latin typeface="+mj-lt"/>
                <a:ea typeface="+mj-ea"/>
                <a:cs typeface="+mj-cs"/>
              </a:rPr>
              <a:t>Plan</a:t>
            </a:r>
          </a:p>
        </p:txBody>
      </p:sp>
    </p:spTree>
  </p:cSld>
  <p:clrMapOvr>
    <a:masterClrMapping/>
  </p:clrMapOvr>
  <p:timing>
    <p:tnLst>
      <p:par>
        <p:cTn id="1" dur="indefinite" restart="never" nodeType="tmRoot"/>
      </p:par>
    </p:tnLst>
  </p:timing>
</p:sld>
</file>

<file path=ppt/theme/theme1.xml><?xml version="1.0" encoding="utf-8"?>
<a:theme xmlns:a="http://schemas.openxmlformats.org/drawingml/2006/main" name="Présentation Holographie">
  <a:themeElements>
    <a:clrScheme name="">
      <a:dk1>
        <a:srgbClr val="1A171B"/>
      </a:dk1>
      <a:lt1>
        <a:srgbClr val="6D5047"/>
      </a:lt1>
      <a:dk2>
        <a:srgbClr val="FFFFFF"/>
      </a:dk2>
      <a:lt2>
        <a:srgbClr val="A80847"/>
      </a:lt2>
      <a:accent1>
        <a:srgbClr val="CC5E2F"/>
      </a:accent1>
      <a:accent2>
        <a:srgbClr val="006290"/>
      </a:accent2>
      <a:accent3>
        <a:srgbClr val="BAB3B1"/>
      </a:accent3>
      <a:accent4>
        <a:srgbClr val="141215"/>
      </a:accent4>
      <a:accent5>
        <a:srgbClr val="E2B6AD"/>
      </a:accent5>
      <a:accent6>
        <a:srgbClr val="005882"/>
      </a:accent6>
      <a:hlink>
        <a:srgbClr val="BBBC1D"/>
      </a:hlink>
      <a:folHlink>
        <a:srgbClr val="8F0055"/>
      </a:folHlink>
    </a:clrScheme>
    <a:fontScheme name="Institut-Telecom_MODELE-1">
      <a:majorFont>
        <a:latin typeface="Arial"/>
        <a:ea typeface=""/>
        <a:cs typeface=""/>
      </a:majorFont>
      <a:minorFont>
        <a:latin typeface="Arial"/>
        <a:ea typeface=""/>
        <a:cs typeface=""/>
      </a:minorFont>
    </a:fontScheme>
    <a:fmtScheme name="Bureau">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Institut-Telecom_MODELE-1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Institut-Telecom_MODELE-1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Institut-Telecom_MODELE-1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Institut-Telecom_MODELE-1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Institut-Telecom_MODELE-1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Institut-Telecom_MODELE-1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Institut-Telecom_MODELE-1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Institut-Telecom_MODELE-1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Institut-Telecom_MODELE-1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Institut-Telecom_MODELE-1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Institut-Telecom_MODELE-1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Institut-Telecom_MODELE-1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Institut-Telecom_MODELE-1 13">
        <a:dk1>
          <a:srgbClr val="000000"/>
        </a:dk1>
        <a:lt1>
          <a:srgbClr val="FFFFFF"/>
        </a:lt1>
        <a:dk2>
          <a:srgbClr val="FFFFFF"/>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Institut-Telecom_MODELE-1 14">
        <a:dk1>
          <a:srgbClr val="1A171B"/>
        </a:dk1>
        <a:lt1>
          <a:srgbClr val="FFFFFF"/>
        </a:lt1>
        <a:dk2>
          <a:srgbClr val="FFFFFF"/>
        </a:dk2>
        <a:lt2>
          <a:srgbClr val="6A5B5A"/>
        </a:lt2>
        <a:accent1>
          <a:srgbClr val="BBE0E3"/>
        </a:accent1>
        <a:accent2>
          <a:srgbClr val="333399"/>
        </a:accent2>
        <a:accent3>
          <a:srgbClr val="FFFFFF"/>
        </a:accent3>
        <a:accent4>
          <a:srgbClr val="141215"/>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Institut-Telecom_MODELE-1 15">
        <a:dk1>
          <a:srgbClr val="1A171B"/>
        </a:dk1>
        <a:lt1>
          <a:srgbClr val="FFFFFF"/>
        </a:lt1>
        <a:dk2>
          <a:srgbClr val="FFFFFF"/>
        </a:dk2>
        <a:lt2>
          <a:srgbClr val="847573"/>
        </a:lt2>
        <a:accent1>
          <a:srgbClr val="6A5B5A"/>
        </a:accent1>
        <a:accent2>
          <a:srgbClr val="333399"/>
        </a:accent2>
        <a:accent3>
          <a:srgbClr val="FFFFFF"/>
        </a:accent3>
        <a:accent4>
          <a:srgbClr val="141215"/>
        </a:accent4>
        <a:accent5>
          <a:srgbClr val="B9B5B5"/>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Institut-Telecom_MODELE-1">
  <a:themeElements>
    <a:clrScheme name="">
      <a:dk1>
        <a:srgbClr val="1A171B"/>
      </a:dk1>
      <a:lt1>
        <a:srgbClr val="6D5047"/>
      </a:lt1>
      <a:dk2>
        <a:srgbClr val="FFFFFF"/>
      </a:dk2>
      <a:lt2>
        <a:srgbClr val="A80847"/>
      </a:lt2>
      <a:accent1>
        <a:srgbClr val="CC5E2F"/>
      </a:accent1>
      <a:accent2>
        <a:srgbClr val="006290"/>
      </a:accent2>
      <a:accent3>
        <a:srgbClr val="BAB3B1"/>
      </a:accent3>
      <a:accent4>
        <a:srgbClr val="141215"/>
      </a:accent4>
      <a:accent5>
        <a:srgbClr val="E2B6AD"/>
      </a:accent5>
      <a:accent6>
        <a:srgbClr val="005882"/>
      </a:accent6>
      <a:hlink>
        <a:srgbClr val="BBBC1D"/>
      </a:hlink>
      <a:folHlink>
        <a:srgbClr val="8F0055"/>
      </a:folHlink>
    </a:clrScheme>
    <a:fontScheme name="1_Institut-Telecom_MODELE-1">
      <a:majorFont>
        <a:latin typeface="Arial"/>
        <a:ea typeface=""/>
        <a:cs typeface=""/>
      </a:majorFont>
      <a:minorFont>
        <a:latin typeface="Arial"/>
        <a:ea typeface=""/>
        <a:cs typeface=""/>
      </a:minorFont>
    </a:fontScheme>
    <a:fmtScheme name="Bureau">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ln>
          <a:solidFill>
            <a:schemeClr val="tx1"/>
          </a:solidFill>
          <a:tailEnd type="arrow"/>
        </a:ln>
      </a:spPr>
      <a:bodyPr/>
      <a:lstStyle/>
      <a:style>
        <a:lnRef idx="1">
          <a:schemeClr val="accent6"/>
        </a:lnRef>
        <a:fillRef idx="0">
          <a:schemeClr val="accent6"/>
        </a:fillRef>
        <a:effectRef idx="0">
          <a:schemeClr val="accent6"/>
        </a:effectRef>
        <a:fontRef idx="minor">
          <a:schemeClr val="tx1"/>
        </a:fontRef>
      </a:style>
    </a:lnDef>
  </a:objectDefaults>
  <a:extraClrSchemeLst>
    <a:extraClrScheme>
      <a:clrScheme name="1_Institut-Telecom_MODELE-1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Institut-Telecom_MODELE-1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Institut-Telecom_MODELE-1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Institut-Telecom_MODELE-1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Institut-Telecom_MODELE-1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Institut-Telecom_MODELE-1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Institut-Telecom_MODELE-1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Institut-Telecom_MODELE-1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Institut-Telecom_MODELE-1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Institut-Telecom_MODELE-1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Institut-Telecom_MODELE-1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Institut-Telecom_MODELE-1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1_Institut-Telecom_MODELE-1 13">
        <a:dk1>
          <a:srgbClr val="000000"/>
        </a:dk1>
        <a:lt1>
          <a:srgbClr val="FFFFFF"/>
        </a:lt1>
        <a:dk2>
          <a:srgbClr val="FFFFFF"/>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Institut-Telecom_MODELE-1 14">
        <a:dk1>
          <a:srgbClr val="1A171B"/>
        </a:dk1>
        <a:lt1>
          <a:srgbClr val="FFFFFF"/>
        </a:lt1>
        <a:dk2>
          <a:srgbClr val="FFFFFF"/>
        </a:dk2>
        <a:lt2>
          <a:srgbClr val="6A5B5A"/>
        </a:lt2>
        <a:accent1>
          <a:srgbClr val="BBE0E3"/>
        </a:accent1>
        <a:accent2>
          <a:srgbClr val="333399"/>
        </a:accent2>
        <a:accent3>
          <a:srgbClr val="FFFFFF"/>
        </a:accent3>
        <a:accent4>
          <a:srgbClr val="141215"/>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Institut-Telecom_MODELE-1 15">
        <a:dk1>
          <a:srgbClr val="1A171B"/>
        </a:dk1>
        <a:lt1>
          <a:srgbClr val="FFFFFF"/>
        </a:lt1>
        <a:dk2>
          <a:srgbClr val="FFFFFF"/>
        </a:dk2>
        <a:lt2>
          <a:srgbClr val="847573"/>
        </a:lt2>
        <a:accent1>
          <a:srgbClr val="6A5B5A"/>
        </a:accent1>
        <a:accent2>
          <a:srgbClr val="333399"/>
        </a:accent2>
        <a:accent3>
          <a:srgbClr val="FFFFFF"/>
        </a:accent3>
        <a:accent4>
          <a:srgbClr val="141215"/>
        </a:accent4>
        <a:accent5>
          <a:srgbClr val="B9B5B5"/>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Thème Offic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ureau">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Bureau">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xml><?xml version="1.0" encoding="utf-8"?>
<a:theme xmlns:a="http://schemas.openxmlformats.org/drawingml/2006/main" name="Thème Office">
  <a:themeElements>
    <a:clrScheme name="Bureau">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Bureau">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Bureau">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emplate>Présentation Holographie</Template>
  <TotalTime>252048</TotalTime>
  <Words>5102</Words>
  <Application>Microsoft Office PowerPoint</Application>
  <PresentationFormat>Grand écran</PresentationFormat>
  <Paragraphs>770</Paragraphs>
  <Slides>47</Slides>
  <Notes>1</Notes>
  <HiddenSlides>0</HiddenSlides>
  <MMClips>0</MMClips>
  <ScaleCrop>false</ScaleCrop>
  <HeadingPairs>
    <vt:vector size="8" baseType="variant">
      <vt:variant>
        <vt:lpstr>Polices utilisées</vt:lpstr>
      </vt:variant>
      <vt:variant>
        <vt:i4>17</vt:i4>
      </vt:variant>
      <vt:variant>
        <vt:lpstr>Thème</vt:lpstr>
      </vt:variant>
      <vt:variant>
        <vt:i4>2</vt:i4>
      </vt:variant>
      <vt:variant>
        <vt:lpstr>Serveurs OLE incorporés</vt:lpstr>
      </vt:variant>
      <vt:variant>
        <vt:i4>1</vt:i4>
      </vt:variant>
      <vt:variant>
        <vt:lpstr>Titres des diapositives</vt:lpstr>
      </vt:variant>
      <vt:variant>
        <vt:i4>47</vt:i4>
      </vt:variant>
    </vt:vector>
  </HeadingPairs>
  <TitlesOfParts>
    <vt:vector size="67" baseType="lpstr">
      <vt:lpstr>ＭＳ Ｐゴシック</vt:lpstr>
      <vt:lpstr>Arial</vt:lpstr>
      <vt:lpstr>Arial</vt:lpstr>
      <vt:lpstr>Arial Narrow</vt:lpstr>
      <vt:lpstr>Calibri</vt:lpstr>
      <vt:lpstr>Cambria Math</vt:lpstr>
      <vt:lpstr>Courier New</vt:lpstr>
      <vt:lpstr>DINOT-Regular</vt:lpstr>
      <vt:lpstr>ff-tisa-sans-web-pro</vt:lpstr>
      <vt:lpstr>inherit</vt:lpstr>
      <vt:lpstr>Kunstler Script</vt:lpstr>
      <vt:lpstr>Open Sans</vt:lpstr>
      <vt:lpstr>Symbol</vt:lpstr>
      <vt:lpstr>Times</vt:lpstr>
      <vt:lpstr>Times New Roman</vt:lpstr>
      <vt:lpstr>Wingdings</vt:lpstr>
      <vt:lpstr>Wingdings 2</vt:lpstr>
      <vt:lpstr>Présentation Holographie</vt:lpstr>
      <vt:lpstr>1_Institut-Telecom_MODELE-1</vt:lpstr>
      <vt:lpstr>Équation</vt:lpstr>
      <vt:lpstr>Chapitre 5  COM101 Optique et photonique 1ère année  Le laser… ou les spécificités des différentes sources de lumière (1h30)</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vector>
  </TitlesOfParts>
  <Company>Telecom-Paristech</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Chapitre 5  COM101 Optique et photonique 1ère année  HOLOGRAPHIE</dc:title>
  <dc:creator>renaud</dc:creator>
  <cp:lastModifiedBy>Renaud Gabet</cp:lastModifiedBy>
  <cp:revision>190</cp:revision>
  <dcterms:created xsi:type="dcterms:W3CDTF">2011-09-23T08:07:09Z</dcterms:created>
  <dcterms:modified xsi:type="dcterms:W3CDTF">2024-10-23T12:59:21Z</dcterms:modified>
</cp:coreProperties>
</file>