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  <p:sldMasterId id="2147483672" r:id="rId2"/>
    <p:sldMasterId id="2147483684" r:id="rId3"/>
  </p:sldMasterIdLst>
  <p:notesMasterIdLst>
    <p:notesMasterId r:id="rId49"/>
  </p:notesMasterIdLst>
  <p:handoutMasterIdLst>
    <p:handoutMasterId r:id="rId50"/>
  </p:handoutMasterIdLst>
  <p:sldIdLst>
    <p:sldId id="256" r:id="rId4"/>
    <p:sldId id="299" r:id="rId5"/>
    <p:sldId id="393" r:id="rId6"/>
    <p:sldId id="424" r:id="rId7"/>
    <p:sldId id="316" r:id="rId8"/>
    <p:sldId id="394" r:id="rId9"/>
    <p:sldId id="444" r:id="rId10"/>
    <p:sldId id="396" r:id="rId11"/>
    <p:sldId id="395" r:id="rId12"/>
    <p:sldId id="397" r:id="rId13"/>
    <p:sldId id="398" r:id="rId14"/>
    <p:sldId id="399" r:id="rId15"/>
    <p:sldId id="400" r:id="rId16"/>
    <p:sldId id="401" r:id="rId17"/>
    <p:sldId id="435" r:id="rId18"/>
    <p:sldId id="402" r:id="rId19"/>
    <p:sldId id="403" r:id="rId20"/>
    <p:sldId id="405" r:id="rId21"/>
    <p:sldId id="445" r:id="rId22"/>
    <p:sldId id="404" r:id="rId23"/>
    <p:sldId id="448" r:id="rId24"/>
    <p:sldId id="449" r:id="rId25"/>
    <p:sldId id="406" r:id="rId26"/>
    <p:sldId id="407" r:id="rId27"/>
    <p:sldId id="413" r:id="rId28"/>
    <p:sldId id="411" r:id="rId29"/>
    <p:sldId id="446" r:id="rId30"/>
    <p:sldId id="431" r:id="rId31"/>
    <p:sldId id="447" r:id="rId32"/>
    <p:sldId id="425" r:id="rId33"/>
    <p:sldId id="427" r:id="rId34"/>
    <p:sldId id="409" r:id="rId35"/>
    <p:sldId id="432" r:id="rId36"/>
    <p:sldId id="430" r:id="rId37"/>
    <p:sldId id="416" r:id="rId38"/>
    <p:sldId id="417" r:id="rId39"/>
    <p:sldId id="418" r:id="rId40"/>
    <p:sldId id="419" r:id="rId41"/>
    <p:sldId id="420" r:id="rId42"/>
    <p:sldId id="421" r:id="rId43"/>
    <p:sldId id="422" r:id="rId44"/>
    <p:sldId id="423" r:id="rId45"/>
    <p:sldId id="426" r:id="rId46"/>
    <p:sldId id="414" r:id="rId47"/>
    <p:sldId id="415" r:id="rId48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4" userDrawn="1">
          <p15:clr>
            <a:srgbClr val="A4A3A4"/>
          </p15:clr>
        </p15:guide>
        <p15:guide id="2" pos="5712">
          <p15:clr>
            <a:srgbClr val="A4A3A4"/>
          </p15:clr>
        </p15:guide>
        <p15:guide id="3" pos="2835" userDrawn="1">
          <p15:clr>
            <a:srgbClr val="A4A3A4"/>
          </p15:clr>
        </p15:guide>
        <p15:guide id="4" pos="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A6A4"/>
    <a:srgbClr val="FF0000"/>
    <a:srgbClr val="EC6A38"/>
    <a:srgbClr val="FF3300"/>
    <a:srgbClr val="F8F8F8"/>
    <a:srgbClr val="FF3399"/>
    <a:srgbClr val="0000FF"/>
    <a:srgbClr val="6A5B5A"/>
    <a:srgbClr val="8F8685"/>
    <a:srgbClr val="8475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14" autoAdjust="0"/>
    <p:restoredTop sz="94707" autoAdjust="0"/>
  </p:normalViewPr>
  <p:slideViewPr>
    <p:cSldViewPr snapToGrid="0">
      <p:cViewPr varScale="1">
        <p:scale>
          <a:sx n="71" d="100"/>
          <a:sy n="71" d="100"/>
        </p:scale>
        <p:origin x="750" y="66"/>
      </p:cViewPr>
      <p:guideLst>
        <p:guide orient="horz" pos="2614"/>
        <p:guide pos="5712"/>
        <p:guide pos="2835"/>
        <p:guide pos="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744"/>
    </p:cViewPr>
  </p:sorterViewPr>
  <p:notesViewPr>
    <p:cSldViewPr snapToGrid="0" showGuides="1">
      <p:cViewPr varScale="1">
        <p:scale>
          <a:sx n="83" d="100"/>
          <a:sy n="83" d="100"/>
        </p:scale>
        <p:origin x="-3108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6.wmf"/><Relationship Id="rId1" Type="http://schemas.openxmlformats.org/officeDocument/2006/relationships/image" Target="../media/image8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wmf"/><Relationship Id="rId1" Type="http://schemas.openxmlformats.org/officeDocument/2006/relationships/image" Target="../media/image1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2D381-BC35-42A3-9779-82D8096CAB6E}" type="datetimeFigureOut">
              <a:rPr lang="fr-FR" smtClean="0"/>
              <a:pPr/>
              <a:t>14/09/2023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AB72B-9D73-4B79-A279-21CB7D78CB1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69723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24392AB-BA94-4E89-A2B6-4BCE66B2C5D9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76851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ＭＳ Ｐゴシック" pitchFamily="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ＭＳ Ｐゴシック" pitchFamily="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ＭＳ Ｐゴシック" pitchFamily="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ＭＳ Ｐゴシック" pitchFamily="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0" y="2071688"/>
            <a:ext cx="5459413" cy="156845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0" y="3892550"/>
            <a:ext cx="5461000" cy="1690688"/>
          </a:xfrm>
        </p:spPr>
        <p:txBody>
          <a:bodyPr/>
          <a:lstStyle>
            <a:lvl1pPr marL="0" indent="0">
              <a:buFont typeface="Wingdings 2" pitchFamily="4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0" y="6132513"/>
            <a:ext cx="2286000" cy="3444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1524000" y="6453188"/>
            <a:ext cx="6756400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fr-FR"/>
              <a:t>page </a:t>
            </a:r>
            <a:fld id="{B571AE18-A13B-4231-8736-5FF4647272CB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73888" y="146050"/>
            <a:ext cx="1917700" cy="596741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219200" y="146050"/>
            <a:ext cx="5602288" cy="596741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fr-FR"/>
              <a:t>page </a:t>
            </a:r>
            <a:fld id="{0BB82F06-C62A-4B62-A3E4-00CCFA5212D0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90675" y="6453188"/>
            <a:ext cx="6561138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fr-FR"/>
              <a:t>page </a:t>
            </a:r>
            <a:fld id="{B9712F7E-3277-423D-AF0F-E70819C92C1E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90675" y="6453188"/>
            <a:ext cx="6561138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fr-FR"/>
              <a:t>page </a:t>
            </a:r>
            <a:fld id="{0BA43951-F1BF-43DD-9ECC-B11C93E91A43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90675" y="6453188"/>
            <a:ext cx="6561138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fr-FR"/>
              <a:t>page </a:t>
            </a:r>
            <a:fld id="{08A1786E-D960-48F7-836D-B5D7A47D5E18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90675" y="6453188"/>
            <a:ext cx="6561138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19200" y="1617663"/>
            <a:ext cx="3759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30800" y="1617663"/>
            <a:ext cx="3760788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fr-FR"/>
              <a:t>page </a:t>
            </a:r>
            <a:fld id="{D58AC4FD-561B-4798-B60D-8F866A67FD4E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7" name="Espace réservé du pied de pag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90675" y="6453188"/>
            <a:ext cx="6561138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fr-FR"/>
              <a:t>page </a:t>
            </a:r>
            <a:fld id="{3FF3E072-4547-4464-8084-E4F04D72F803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9" name="Espace réservé du pied de page 5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1590675" y="6453188"/>
            <a:ext cx="6561138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fr-FR"/>
              <a:t>page </a:t>
            </a:r>
            <a:fld id="{28A6B153-38E1-4CE8-A0D2-7A3023B5F0CC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5" name="Espace réservé du pied de pag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90675" y="6453188"/>
            <a:ext cx="6561138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fr-FR"/>
              <a:t>page </a:t>
            </a:r>
            <a:fld id="{C6DDD436-036D-4AFC-B45E-DF406FB8E6F8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4" name="Espace réservé du pied de pag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90675" y="6453188"/>
            <a:ext cx="6561138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fr-FR"/>
              <a:t>page </a:t>
            </a:r>
            <a:fld id="{F8DDAEFB-A923-465D-B43C-FC51DF242E7D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7" name="Espace réservé du pied de pag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90675" y="6453188"/>
            <a:ext cx="6561138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fr-FR"/>
              <a:t>page </a:t>
            </a:r>
            <a:fld id="{8BEC196E-F33A-48F0-8D31-5B5C5E90AE4A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90675" y="6453188"/>
            <a:ext cx="6561138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fr-FR"/>
              <a:t>page </a:t>
            </a:r>
            <a:fld id="{C3D8837B-8458-4265-972B-757D52FC1061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7" name="Espace réservé du pied de pag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90675" y="6453188"/>
            <a:ext cx="6561138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fr-FR"/>
              <a:t>page </a:t>
            </a:r>
            <a:fld id="{75C90C2F-9FB9-45F6-B07F-2B9F53DE8086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90675" y="6453188"/>
            <a:ext cx="6561138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73888" y="146050"/>
            <a:ext cx="1917700" cy="5967413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219200" y="146050"/>
            <a:ext cx="5602288" cy="596741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fr-FR"/>
              <a:t>page </a:t>
            </a:r>
            <a:fld id="{EF292D9E-78B8-4BD7-B350-8009499B8B9C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90675" y="6453188"/>
            <a:ext cx="6561138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FF91B-4C1A-41EF-A7AD-E9AC2249167A}" type="datetimeFigureOut">
              <a:rPr lang="fr-FR" smtClean="0"/>
              <a:t>14/09/2023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A68AE-EB48-4995-A0C4-1F208194A6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2954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FF91B-4C1A-41EF-A7AD-E9AC2249167A}" type="datetimeFigureOut">
              <a:rPr lang="fr-FR" smtClean="0"/>
              <a:t>14/09/2023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A68AE-EB48-4995-A0C4-1F208194A6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19895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FF91B-4C1A-41EF-A7AD-E9AC2249167A}" type="datetimeFigureOut">
              <a:rPr lang="fr-FR" smtClean="0"/>
              <a:t>14/09/2023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A68AE-EB48-4995-A0C4-1F208194A6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54744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FF91B-4C1A-41EF-A7AD-E9AC2249167A}" type="datetimeFigureOut">
              <a:rPr lang="fr-FR" smtClean="0"/>
              <a:t>14/09/2023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A68AE-EB48-4995-A0C4-1F208194A6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51187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FF91B-4C1A-41EF-A7AD-E9AC2249167A}" type="datetimeFigureOut">
              <a:rPr lang="fr-FR" smtClean="0"/>
              <a:t>14/09/2023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A68AE-EB48-4995-A0C4-1F208194A6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15913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FF91B-4C1A-41EF-A7AD-E9AC2249167A}" type="datetimeFigureOut">
              <a:rPr lang="fr-FR" smtClean="0"/>
              <a:t>14/09/2023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A68AE-EB48-4995-A0C4-1F208194A6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3474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FF91B-4C1A-41EF-A7AD-E9AC2249167A}" type="datetimeFigureOut">
              <a:rPr lang="fr-FR" smtClean="0"/>
              <a:t>14/09/2023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A68AE-EB48-4995-A0C4-1F208194A6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7933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fr-FR"/>
              <a:t>page </a:t>
            </a:r>
            <a:fld id="{4289FFF7-9EDA-4302-AE47-8A0111B26166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90675" y="6453188"/>
            <a:ext cx="6561138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FF91B-4C1A-41EF-A7AD-E9AC2249167A}" type="datetimeFigureOut">
              <a:rPr lang="fr-FR" smtClean="0"/>
              <a:t>14/09/2023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A68AE-EB48-4995-A0C4-1F208194A6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1445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FF91B-4C1A-41EF-A7AD-E9AC2249167A}" type="datetimeFigureOut">
              <a:rPr lang="fr-FR" smtClean="0"/>
              <a:t>14/09/2023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A68AE-EB48-4995-A0C4-1F208194A6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52729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FF91B-4C1A-41EF-A7AD-E9AC2249167A}" type="datetimeFigureOut">
              <a:rPr lang="fr-FR" smtClean="0"/>
              <a:t>14/09/2023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A68AE-EB48-4995-A0C4-1F208194A6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55735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FF91B-4C1A-41EF-A7AD-E9AC2249167A}" type="datetimeFigureOut">
              <a:rPr lang="fr-FR" smtClean="0"/>
              <a:t>14/09/2023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A68AE-EB48-4995-A0C4-1F208194A6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178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19200" y="1617663"/>
            <a:ext cx="3759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30800" y="1617663"/>
            <a:ext cx="3760788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fr-FR"/>
              <a:t>page </a:t>
            </a:r>
            <a:fld id="{E2DEDB9B-674A-4A19-88F2-C3E3F1AE0754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7" name="Espace réservé du pied de pag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90675" y="6453188"/>
            <a:ext cx="6561138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fr-FR"/>
              <a:t>page </a:t>
            </a:r>
            <a:fld id="{AEE1C198-315A-4170-B547-A051E240C81F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9" name="Espace réservé du pied de page 5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1590675" y="6453188"/>
            <a:ext cx="6561138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fr-FR"/>
              <a:t>page </a:t>
            </a:r>
            <a:fld id="{42FB173D-BB2B-445F-97D9-4DB4B769DE58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5" name="Espace réservé du pied de pag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90675" y="6453188"/>
            <a:ext cx="6561138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1524000" y="6453188"/>
            <a:ext cx="6756400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fr-FR"/>
              <a:t>page </a:t>
            </a:r>
            <a:fld id="{97B3F700-8A59-4A4A-BBBF-D313DDD5F73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1524000" y="6453188"/>
            <a:ext cx="6756400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fr-FR"/>
              <a:t>page </a:t>
            </a:r>
            <a:fld id="{9691139D-2DE0-48D8-9C7F-848F378ADA69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1524000" y="6453188"/>
            <a:ext cx="6756400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fr-FR"/>
              <a:t>page </a:t>
            </a:r>
            <a:fld id="{ABA1296E-4158-4F88-B007-7F99A6464E64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98600" y="146050"/>
            <a:ext cx="73914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17663"/>
            <a:ext cx="767238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6263" y="6453188"/>
            <a:ext cx="84613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fr-FR"/>
              <a:t>page </a:t>
            </a:r>
            <a:fld id="{6CFDFD3F-B43C-4801-A416-FB389DFCDB85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90675" y="6453188"/>
            <a:ext cx="6561138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4" charset="0"/>
        </a:defRPr>
      </a:lvl9pPr>
    </p:titleStyle>
    <p:bodyStyle>
      <a:lvl1pPr marL="271463" indent="-271463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 2" pitchFamily="4" charset="2"/>
        <a:buChar char="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6828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Times" pitchFamily="-80" charset="0"/>
        <a:buChar char="•"/>
        <a:defRPr sz="2400">
          <a:solidFill>
            <a:schemeClr val="tx1"/>
          </a:solidFill>
          <a:latin typeface="+mn-lt"/>
          <a:ea typeface="ＭＳ Ｐゴシック" pitchFamily="4" charset="-128"/>
        </a:defRPr>
      </a:lvl2pPr>
      <a:lvl3pPr marL="728663" indent="-185738" algn="l" rtl="0" eaLnBrk="1" fontAlgn="base" hangingPunct="1">
        <a:spcBef>
          <a:spcPct val="80000"/>
        </a:spcBef>
        <a:spcAft>
          <a:spcPct val="0"/>
        </a:spcAft>
        <a:buClr>
          <a:schemeClr val="bg2"/>
        </a:buClr>
        <a:buFont typeface="Arial" pitchFamily="4" charset="0"/>
        <a:buChar char="-"/>
        <a:defRPr sz="2000">
          <a:solidFill>
            <a:schemeClr val="tx1"/>
          </a:solidFill>
          <a:latin typeface="+mn-lt"/>
          <a:ea typeface="ＭＳ Ｐゴシック" pitchFamily="4" charset="-128"/>
        </a:defRPr>
      </a:lvl3pPr>
      <a:lvl4pPr marL="1147763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4" charset="-128"/>
        </a:defRPr>
      </a:lvl4pPr>
      <a:lvl5pPr marL="1566863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4" charset="-128"/>
        </a:defRPr>
      </a:lvl5pPr>
      <a:lvl6pPr marL="2024063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4" charset="-128"/>
        </a:defRPr>
      </a:lvl6pPr>
      <a:lvl7pPr marL="2481263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4" charset="-128"/>
        </a:defRPr>
      </a:lvl7pPr>
      <a:lvl8pPr marL="2938463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4" charset="-128"/>
        </a:defRPr>
      </a:lvl8pPr>
      <a:lvl9pPr marL="3395663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4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97013" y="146050"/>
            <a:ext cx="73914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17663"/>
            <a:ext cx="767238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6263" y="6453188"/>
            <a:ext cx="83661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fr-FR"/>
              <a:t>page </a:t>
            </a:r>
            <a:fld id="{9AA4915D-41E5-48B0-8F72-8556C20F8D33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7" name="Espace réservé du pied de pag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90675" y="6453188"/>
            <a:ext cx="6561138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DA6667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DA6667"/>
          </a:solidFill>
          <a:latin typeface="Arial" pitchFamily="4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DA6667"/>
          </a:solidFill>
          <a:latin typeface="Arial" pitchFamily="4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DA6667"/>
          </a:solidFill>
          <a:latin typeface="Arial" pitchFamily="4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DA6667"/>
          </a:solidFill>
          <a:latin typeface="Arial" pitchFamily="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DA6667"/>
          </a:solidFill>
          <a:latin typeface="Arial" pitchFamily="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DA6667"/>
          </a:solidFill>
          <a:latin typeface="Arial" pitchFamily="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DA6667"/>
          </a:solidFill>
          <a:latin typeface="Arial" pitchFamily="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DA6667"/>
          </a:solidFill>
          <a:latin typeface="Arial" pitchFamily="4" charset="0"/>
        </a:defRPr>
      </a:lvl9pPr>
    </p:titleStyle>
    <p:bodyStyle>
      <a:lvl1pPr marL="271463" indent="-271463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 2" pitchFamily="4" charset="2"/>
        <a:buChar char="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68288" algn="l" rtl="0" fontAlgn="base">
        <a:spcBef>
          <a:spcPct val="20000"/>
        </a:spcBef>
        <a:spcAft>
          <a:spcPct val="0"/>
        </a:spcAft>
        <a:buClr>
          <a:schemeClr val="bg2"/>
        </a:buClr>
        <a:buFont typeface="Times" pitchFamily="-80" charset="0"/>
        <a:buChar char="•"/>
        <a:defRPr sz="2400">
          <a:solidFill>
            <a:schemeClr val="tx1"/>
          </a:solidFill>
          <a:latin typeface="+mn-lt"/>
          <a:ea typeface="ＭＳ Ｐゴシック" pitchFamily="4" charset="-128"/>
        </a:defRPr>
      </a:lvl2pPr>
      <a:lvl3pPr marL="728663" indent="-185738" algn="l" rtl="0" fontAlgn="base">
        <a:spcBef>
          <a:spcPct val="80000"/>
        </a:spcBef>
        <a:spcAft>
          <a:spcPct val="0"/>
        </a:spcAft>
        <a:buClr>
          <a:schemeClr val="bg2"/>
        </a:buClr>
        <a:buFont typeface="Arial" pitchFamily="4" charset="0"/>
        <a:buChar char="-"/>
        <a:defRPr sz="2000">
          <a:solidFill>
            <a:schemeClr val="tx1"/>
          </a:solidFill>
          <a:latin typeface="+mn-lt"/>
          <a:ea typeface="ＭＳ Ｐゴシック" pitchFamily="4" charset="-128"/>
        </a:defRPr>
      </a:lvl3pPr>
      <a:lvl4pPr marL="1660525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4" charset="-128"/>
        </a:defRPr>
      </a:lvl4pPr>
      <a:lvl5pPr marL="2068513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4" charset="-128"/>
        </a:defRPr>
      </a:lvl5pPr>
      <a:lvl6pPr marL="2525713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4" charset="-128"/>
        </a:defRPr>
      </a:lvl6pPr>
      <a:lvl7pPr marL="2982913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4" charset="-128"/>
        </a:defRPr>
      </a:lvl7pPr>
      <a:lvl8pPr marL="3440113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4" charset="-128"/>
        </a:defRPr>
      </a:lvl8pPr>
      <a:lvl9pPr marL="3897313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4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FF91B-4C1A-41EF-A7AD-E9AC2249167A}" type="datetimeFigureOut">
              <a:rPr lang="fr-FR" smtClean="0"/>
              <a:t>14/09/2023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A68AE-EB48-4995-A0C4-1F208194A6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730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310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280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24.jpe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22.wmf"/><Relationship Id="rId9" Type="http://schemas.openxmlformats.org/officeDocument/2006/relationships/image" Target="../media/image22.wmf"/><Relationship Id="rId14" Type="http://schemas.openxmlformats.org/officeDocument/2006/relationships/image" Target="../media/image3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450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12" Type="http://schemas.openxmlformats.org/officeDocument/2006/relationships/image" Target="../media/image41.png"/><Relationship Id="rId7" Type="http://schemas.openxmlformats.org/officeDocument/2006/relationships/image" Target="../media/image530.png"/><Relationship Id="rId17" Type="http://schemas.openxmlformats.org/officeDocument/2006/relationships/image" Target="../media/image61.png"/><Relationship Id="rId2" Type="http://schemas.openxmlformats.org/officeDocument/2006/relationships/image" Target="../media/image39.png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29.xml"/><Relationship Id="rId11" Type="http://schemas.openxmlformats.org/officeDocument/2006/relationships/image" Target="../media/image40.png"/><Relationship Id="rId6" Type="http://schemas.openxmlformats.org/officeDocument/2006/relationships/image" Target="../media/image520.png"/><Relationship Id="rId5" Type="http://schemas.openxmlformats.org/officeDocument/2006/relationships/image" Target="../media/image490.png"/><Relationship Id="rId15" Type="http://schemas.openxmlformats.org/officeDocument/2006/relationships/image" Target="../media/image42.png"/><Relationship Id="rId10" Type="http://schemas.openxmlformats.org/officeDocument/2006/relationships/image" Target="../media/image56.png"/><Relationship Id="rId19" Type="http://schemas.openxmlformats.org/officeDocument/2006/relationships/image" Target="../media/image63.png"/><Relationship Id="rId9" Type="http://schemas.openxmlformats.org/officeDocument/2006/relationships/image" Target="../media/image55.png"/><Relationship Id="rId4" Type="http://schemas.openxmlformats.org/officeDocument/2006/relationships/image" Target="../media/image480.png"/><Relationship Id="rId1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image" Target="../media/image6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60.png"/><Relationship Id="rId5" Type="http://schemas.openxmlformats.org/officeDocument/2006/relationships/image" Target="../media/image59.png"/><Relationship Id="rId4" Type="http://schemas.openxmlformats.org/officeDocument/2006/relationships/image" Target="../media/image5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20.png"/><Relationship Id="rId5" Type="http://schemas.openxmlformats.org/officeDocument/2006/relationships/image" Target="../media/image610.png"/><Relationship Id="rId4" Type="http://schemas.openxmlformats.org/officeDocument/2006/relationships/image" Target="../media/image60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52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53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81.png"/><Relationship Id="rId7" Type="http://schemas.openxmlformats.org/officeDocument/2006/relationships/image" Target="../media/image66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21.png"/><Relationship Id="rId5" Type="http://schemas.openxmlformats.org/officeDocument/2006/relationships/image" Target="../media/image65.png"/><Relationship Id="rId4" Type="http://schemas.openxmlformats.org/officeDocument/2006/relationships/image" Target="../media/image8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2.png"/><Relationship Id="rId3" Type="http://schemas.openxmlformats.org/officeDocument/2006/relationships/image" Target="../media/image41.png"/><Relationship Id="rId7" Type="http://schemas.openxmlformats.org/officeDocument/2006/relationships/image" Target="../media/image85.png"/><Relationship Id="rId12" Type="http://schemas.openxmlformats.org/officeDocument/2006/relationships/image" Target="../media/image91.png"/><Relationship Id="rId2" Type="http://schemas.openxmlformats.org/officeDocument/2006/relationships/image" Target="../media/image65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7.png"/><Relationship Id="rId11" Type="http://schemas.openxmlformats.org/officeDocument/2006/relationships/image" Target="../media/image90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9" Type="http://schemas.openxmlformats.org/officeDocument/2006/relationships/image" Target="../media/image88.png"/><Relationship Id="rId14" Type="http://schemas.openxmlformats.org/officeDocument/2006/relationships/image" Target="../media/image9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117.png"/><Relationship Id="rId18" Type="http://schemas.openxmlformats.org/officeDocument/2006/relationships/image" Target="../media/image122.png"/><Relationship Id="rId3" Type="http://schemas.openxmlformats.org/officeDocument/2006/relationships/image" Target="../media/image76.png"/><Relationship Id="rId21" Type="http://schemas.openxmlformats.org/officeDocument/2006/relationships/image" Target="../media/image125.png"/><Relationship Id="rId7" Type="http://schemas.openxmlformats.org/officeDocument/2006/relationships/image" Target="../media/image112.png"/><Relationship Id="rId12" Type="http://schemas.openxmlformats.org/officeDocument/2006/relationships/image" Target="../media/image83.png"/><Relationship Id="rId17" Type="http://schemas.openxmlformats.org/officeDocument/2006/relationships/image" Target="../media/image121.png"/><Relationship Id="rId2" Type="http://schemas.openxmlformats.org/officeDocument/2006/relationships/image" Target="../media/image68.png"/><Relationship Id="rId16" Type="http://schemas.openxmlformats.org/officeDocument/2006/relationships/image" Target="../media/image120.png"/><Relationship Id="rId20" Type="http://schemas.openxmlformats.org/officeDocument/2006/relationships/image" Target="../media/image12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1.png"/><Relationship Id="rId11" Type="http://schemas.openxmlformats.org/officeDocument/2006/relationships/image" Target="../media/image116.png"/><Relationship Id="rId5" Type="http://schemas.openxmlformats.org/officeDocument/2006/relationships/image" Target="../media/image77.png"/><Relationship Id="rId15" Type="http://schemas.openxmlformats.org/officeDocument/2006/relationships/image" Target="../media/image84.png"/><Relationship Id="rId10" Type="http://schemas.openxmlformats.org/officeDocument/2006/relationships/image" Target="../media/image115.png"/><Relationship Id="rId19" Type="http://schemas.openxmlformats.org/officeDocument/2006/relationships/image" Target="../media/image123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Relationship Id="rId14" Type="http://schemas.openxmlformats.org/officeDocument/2006/relationships/image" Target="../media/image118.png"/><Relationship Id="rId22" Type="http://schemas.openxmlformats.org/officeDocument/2006/relationships/image" Target="../media/image12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3" Type="http://schemas.openxmlformats.org/officeDocument/2006/relationships/image" Target="../media/image95.pn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5.wmf"/><Relationship Id="rId11" Type="http://schemas.openxmlformats.org/officeDocument/2006/relationships/image" Target="../media/image133.png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32.png"/><Relationship Id="rId4" Type="http://schemas.openxmlformats.org/officeDocument/2006/relationships/image" Target="../media/image130.png"/><Relationship Id="rId9" Type="http://schemas.openxmlformats.org/officeDocument/2006/relationships/image" Target="../media/image13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1.png"/><Relationship Id="rId3" Type="http://schemas.openxmlformats.org/officeDocument/2006/relationships/image" Target="../media/image96.png"/><Relationship Id="rId7" Type="http://schemas.openxmlformats.org/officeDocument/2006/relationships/image" Target="../media/image99.png"/><Relationship Id="rId12" Type="http://schemas.openxmlformats.org/officeDocument/2006/relationships/image" Target="../media/image104.png"/><Relationship Id="rId2" Type="http://schemas.openxmlformats.org/officeDocument/2006/relationships/image" Target="../media/image95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8.png"/><Relationship Id="rId11" Type="http://schemas.openxmlformats.org/officeDocument/2006/relationships/image" Target="../media/image96.png"/><Relationship Id="rId5" Type="http://schemas.openxmlformats.org/officeDocument/2006/relationships/image" Target="../media/image970.png"/><Relationship Id="rId10" Type="http://schemas.openxmlformats.org/officeDocument/2006/relationships/image" Target="../media/image102.png"/><Relationship Id="rId4" Type="http://schemas.openxmlformats.org/officeDocument/2006/relationships/image" Target="../media/image39.png"/><Relationship Id="rId9" Type="http://schemas.openxmlformats.org/officeDocument/2006/relationships/image" Target="../media/image10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0.png"/><Relationship Id="rId2" Type="http://schemas.openxmlformats.org/officeDocument/2006/relationships/image" Target="../media/image99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8.png"/><Relationship Id="rId4" Type="http://schemas.openxmlformats.org/officeDocument/2006/relationships/image" Target="../media/image10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0.png"/><Relationship Id="rId2" Type="http://schemas.openxmlformats.org/officeDocument/2006/relationships/image" Target="../media/image930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0.png"/><Relationship Id="rId7" Type="http://schemas.openxmlformats.org/officeDocument/2006/relationships/image" Target="../media/image130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90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0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0.png"/><Relationship Id="rId2" Type="http://schemas.openxmlformats.org/officeDocument/2006/relationships/image" Target="../media/image1120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2.jpeg"/><Relationship Id="rId4" Type="http://schemas.openxmlformats.org/officeDocument/2006/relationships/image" Target="../media/image111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emf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9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0.png"/><Relationship Id="rId3" Type="http://schemas.openxmlformats.org/officeDocument/2006/relationships/oleObject" Target="../embeddings/oleObject7.bin"/><Relationship Id="rId7" Type="http://schemas.openxmlformats.org/officeDocument/2006/relationships/image" Target="../media/image1040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1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20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90.png"/><Relationship Id="rId4" Type="http://schemas.openxmlformats.org/officeDocument/2006/relationships/image" Target="../media/image108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429000" y="571480"/>
            <a:ext cx="5459413" cy="2786082"/>
          </a:xfrm>
        </p:spPr>
        <p:txBody>
          <a:bodyPr/>
          <a:lstStyle/>
          <a:p>
            <a:r>
              <a:rPr lang="fr-FR" sz="2400" dirty="0" smtClean="0">
                <a:latin typeface="Arial Narrow" pitchFamily="34" charset="0"/>
              </a:rPr>
              <a:t>Chapitre 3</a:t>
            </a:r>
            <a:br>
              <a:rPr lang="fr-FR" sz="2400" dirty="0" smtClean="0">
                <a:latin typeface="Arial Narrow" pitchFamily="34" charset="0"/>
              </a:rPr>
            </a:br>
            <a:r>
              <a:rPr lang="fr-FR" sz="2400" dirty="0" smtClean="0">
                <a:latin typeface="Arial Narrow" pitchFamily="34" charset="0"/>
              </a:rPr>
              <a:t/>
            </a:r>
            <a:br>
              <a:rPr lang="fr-FR" sz="2400" dirty="0" smtClean="0">
                <a:latin typeface="Arial Narrow" pitchFamily="34" charset="0"/>
              </a:rPr>
            </a:br>
            <a:r>
              <a:rPr lang="fr-FR" sz="2400" dirty="0" smtClean="0">
                <a:latin typeface="Arial Narrow" pitchFamily="34" charset="0"/>
              </a:rPr>
              <a:t>COM101</a:t>
            </a:r>
            <a:br>
              <a:rPr lang="fr-FR" sz="2400" dirty="0" smtClean="0">
                <a:latin typeface="Arial Narrow" pitchFamily="34" charset="0"/>
              </a:rPr>
            </a:br>
            <a:r>
              <a:rPr lang="fr-FR" sz="2400" dirty="0" smtClean="0">
                <a:latin typeface="Arial Narrow" pitchFamily="34" charset="0"/>
              </a:rPr>
              <a:t>Optique et photonique</a:t>
            </a:r>
            <a:br>
              <a:rPr lang="fr-FR" sz="2400" dirty="0" smtClean="0">
                <a:latin typeface="Arial Narrow" pitchFamily="34" charset="0"/>
              </a:rPr>
            </a:br>
            <a:r>
              <a:rPr lang="fr-FR" sz="2400" dirty="0" smtClean="0">
                <a:latin typeface="Arial Narrow" pitchFamily="34" charset="0"/>
              </a:rPr>
              <a:t>1</a:t>
            </a:r>
            <a:r>
              <a:rPr lang="fr-FR" sz="2400" baseline="30000" dirty="0" smtClean="0">
                <a:latin typeface="Arial Narrow" pitchFamily="34" charset="0"/>
              </a:rPr>
              <a:t>ère</a:t>
            </a:r>
            <a:r>
              <a:rPr lang="fr-FR" sz="2400" dirty="0" smtClean="0">
                <a:latin typeface="Arial Narrow" pitchFamily="34" charset="0"/>
              </a:rPr>
              <a:t> année</a:t>
            </a:r>
            <a:br>
              <a:rPr lang="fr-FR" sz="2400" dirty="0" smtClean="0">
                <a:latin typeface="Arial Narrow" pitchFamily="34" charset="0"/>
              </a:rPr>
            </a:br>
            <a:r>
              <a:rPr lang="fr-FR" sz="2400" dirty="0" smtClean="0">
                <a:latin typeface="Arial Narrow" pitchFamily="34" charset="0"/>
              </a:rPr>
              <a:t/>
            </a:r>
            <a:br>
              <a:rPr lang="fr-FR" sz="2400" dirty="0" smtClean="0">
                <a:latin typeface="Arial Narrow" pitchFamily="34" charset="0"/>
              </a:rPr>
            </a:br>
            <a:r>
              <a:rPr lang="fr-FR" dirty="0" smtClean="0">
                <a:latin typeface="Arial Narrow" pitchFamily="34" charset="0"/>
              </a:rPr>
              <a:t>Diffraction </a:t>
            </a:r>
            <a:r>
              <a:rPr lang="fr-FR" sz="1800" b="0" dirty="0" smtClean="0">
                <a:latin typeface="Arial Narrow" pitchFamily="34" charset="0"/>
              </a:rPr>
              <a:t>(1h30)</a:t>
            </a:r>
            <a:endParaRPr lang="fr-FR" b="0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>
                <a:latin typeface="Arial Narrow" pitchFamily="34" charset="0"/>
              </a:rPr>
              <a:t>Renaud GABET</a:t>
            </a:r>
          </a:p>
          <a:p>
            <a:r>
              <a:rPr lang="fr-FR" dirty="0" smtClean="0">
                <a:latin typeface="Arial Narrow" pitchFamily="34" charset="0"/>
              </a:rPr>
              <a:t>Bureau 3D41</a:t>
            </a:r>
          </a:p>
          <a:p>
            <a:r>
              <a:rPr lang="fr-FR" dirty="0">
                <a:latin typeface="Arial Narrow" pitchFamily="34" charset="0"/>
              </a:rPr>
              <a:t>r</a:t>
            </a:r>
            <a:r>
              <a:rPr lang="fr-FR" dirty="0" smtClean="0">
                <a:latin typeface="Arial Narrow" pitchFamily="34" charset="0"/>
              </a:rPr>
              <a:t>enaud.gabet@telecom-paris.fr</a:t>
            </a:r>
          </a:p>
          <a:p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103" y="632414"/>
            <a:ext cx="1767993" cy="2725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C6DDD436-036D-4AFC-B45E-DF406FB8E6F8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497013" y="443775"/>
            <a:ext cx="7391400" cy="545066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 sz="2800" b="1" kern="0" dirty="0" smtClean="0">
                <a:solidFill>
                  <a:srgbClr val="DA6667"/>
                </a:solidFill>
                <a:latin typeface="+mj-lt"/>
                <a:ea typeface="+mj-ea"/>
                <a:cs typeface="+mj-cs"/>
              </a:rPr>
              <a:t>2. Diffraction par des diaphragmes plans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946714"/>
            <a:ext cx="9067800" cy="513169"/>
          </a:xfrm>
          <a:prstGeom prst="rect">
            <a:avLst/>
          </a:prstGeom>
        </p:spPr>
        <p:txBody>
          <a:bodyPr/>
          <a:lstStyle/>
          <a:p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 </a:t>
            </a:r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</a:rPr>
              <a:t>Approximation pour les diaphragmes plans</a:t>
            </a:r>
          </a:p>
          <a:p>
            <a:endParaRPr lang="fr-FR" sz="2400" b="1" kern="0" dirty="0" smtClean="0">
              <a:solidFill>
                <a:srgbClr val="DA6667"/>
              </a:solidFill>
              <a:latin typeface="Arial Narrow" pitchFamily="34" charset="0"/>
            </a:endParaRPr>
          </a:p>
        </p:txBody>
      </p:sp>
      <p:sp>
        <p:nvSpPr>
          <p:cNvPr id="2488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488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4883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48840" name="Rectangle 8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16" name="Groupe 15"/>
          <p:cNvGrpSpPr/>
          <p:nvPr/>
        </p:nvGrpSpPr>
        <p:grpSpPr>
          <a:xfrm>
            <a:off x="111762" y="4768908"/>
            <a:ext cx="9124553" cy="1354282"/>
            <a:chOff x="111762" y="4768908"/>
            <a:chExt cx="9124553" cy="1354282"/>
          </a:xfrm>
        </p:grpSpPr>
        <p:grpSp>
          <p:nvGrpSpPr>
            <p:cNvPr id="13" name="Groupe 12"/>
            <p:cNvGrpSpPr/>
            <p:nvPr/>
          </p:nvGrpSpPr>
          <p:grpSpPr>
            <a:xfrm>
              <a:off x="111762" y="4768908"/>
              <a:ext cx="4886325" cy="1354282"/>
              <a:chOff x="225390" y="4785025"/>
              <a:chExt cx="4886325" cy="1354282"/>
            </a:xfrm>
          </p:grpSpPr>
          <p:sp>
            <p:nvSpPr>
              <p:cNvPr id="40" name="Rectangle à coins arrondis 39"/>
              <p:cNvSpPr/>
              <p:nvPr/>
            </p:nvSpPr>
            <p:spPr>
              <a:xfrm>
                <a:off x="806415" y="4830969"/>
                <a:ext cx="4305300" cy="1295400"/>
              </a:xfrm>
              <a:prstGeom prst="roundRect">
                <a:avLst/>
              </a:prstGeom>
              <a:solidFill>
                <a:schemeClr val="tx2"/>
              </a:solidFill>
              <a:ln w="5715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2" name="Flèche à angle droit 41"/>
              <p:cNvSpPr/>
              <p:nvPr/>
            </p:nvSpPr>
            <p:spPr>
              <a:xfrm rot="5400000">
                <a:off x="193640" y="5046869"/>
                <a:ext cx="596900" cy="533400"/>
              </a:xfrm>
              <a:prstGeom prst="bentUp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Rectangle 6"/>
                  <p:cNvSpPr/>
                  <p:nvPr/>
                </p:nvSpPr>
                <p:spPr>
                  <a:xfrm>
                    <a:off x="992133" y="4785025"/>
                    <a:ext cx="3972498" cy="135428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𝑼</m:t>
                          </m:r>
                          <m:d>
                            <m:dPr>
                              <m:ctrlPr>
                                <a:rPr lang="fr-FR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</m:d>
                          <m:r>
                            <a:rPr lang="fr-FR" b="1" i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fr-FR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𝝀</m:t>
                              </m:r>
                            </m:den>
                          </m:f>
                          <m:nary>
                            <m:naryPr>
                              <m:chr m:val="∬"/>
                              <m:limLoc m:val="undOvr"/>
                              <m:ctrlPr>
                                <a:rPr lang="fr-FR" b="1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eqArr>
                                <m:eqArrPr>
                                  <m:ctrlPr>
                                    <a:rPr lang="fr-FR" b="1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fr-FR" b="1" i="0">
                                      <a:latin typeface="Cambria Math" panose="02040503050406030204" pitchFamily="18" charset="0"/>
                                    </a:rPr>
                                    <m:t>&amp;</m:t>
                                  </m:r>
                                  <m:r>
                                    <a:rPr lang="fr-FR" b="1" i="1">
                                      <a:latin typeface="Cambria Math" panose="02040503050406030204" pitchFamily="18" charset="0"/>
                                    </a:rPr>
                                    <m:t>𝑺𝒖𝒓𝒇𝒂𝒄𝒆</m:t>
                                  </m:r>
                                  <m:r>
                                    <a:rPr lang="fr-FR" b="1" i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fr-FR" b="1" i="1">
                                      <a:latin typeface="Cambria Math" panose="02040503050406030204" pitchFamily="18" charset="0"/>
                                    </a:rPr>
                                    <m:t>𝒅𝒖</m:t>
                                  </m:r>
                                  <m:r>
                                    <a:rPr lang="fr-FR" b="1" i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  <m:e>
                                  <m:r>
                                    <a:rPr lang="fr-FR" b="1" i="0">
                                      <a:latin typeface="Cambria Math" panose="02040503050406030204" pitchFamily="18" charset="0"/>
                                    </a:rPr>
                                    <m:t>&amp;</m:t>
                                  </m:r>
                                  <m:r>
                                    <a:rPr lang="fr-FR" b="1" i="1">
                                      <a:latin typeface="Cambria Math" panose="02040503050406030204" pitchFamily="18" charset="0"/>
                                    </a:rPr>
                                    <m:t>𝒅𝒊𝒂𝒑𝒉𝒓𝒂𝒈𝒎𝒆</m:t>
                                  </m:r>
                                </m:e>
                                <m:e>
                                  <m:r>
                                    <a:rPr lang="fr-FR" b="1" i="0">
                                      <a:latin typeface="Cambria Math" panose="02040503050406030204" pitchFamily="18" charset="0"/>
                                    </a:rPr>
                                    <m:t>&amp;</m:t>
                                  </m:r>
                                  <m:r>
                                    <a:rPr lang="fr-FR" b="1" i="1"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</m:eqAr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fr-FR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1" i="1">
                                      <a:latin typeface="Cambria Math" panose="02040503050406030204" pitchFamily="18" charset="0"/>
                                    </a:rPr>
                                    <m:t>𝑼</m:t>
                                  </m:r>
                                </m:e>
                                <m:sub>
                                  <m:r>
                                    <a:rPr lang="fr-FR" b="1" i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fr-FR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b="1" i="1">
                                      <a:latin typeface="Cambria Math" panose="02040503050406030204" pitchFamily="18" charset="0"/>
                                    </a:rPr>
                                    <m:t>𝑴</m:t>
                                  </m:r>
                                </m:e>
                              </m:d>
                              <m:f>
                                <m:fPr>
                                  <m:ctrlPr>
                                    <a:rPr lang="fr-FR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fr-FR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b="1" i="1">
                                          <a:latin typeface="Cambria Math" panose="02040503050406030204" pitchFamily="18" charset="0"/>
                                        </a:rPr>
                                        <m:t>𝒆</m:t>
                                      </m:r>
                                    </m:e>
                                    <m:sup>
                                      <m:r>
                                        <a:rPr lang="fr-FR" b="1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fr-FR" b="1" i="1"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  <m:acc>
                                        <m:accPr>
                                          <m:chr m:val="⃗"/>
                                          <m:ctrlPr>
                                            <a:rPr lang="fr-FR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fr-FR" b="1" i="1">
                                              <a:latin typeface="Cambria Math" panose="02040503050406030204" pitchFamily="18" charset="0"/>
                                            </a:rPr>
                                            <m:t>𝒌</m:t>
                                          </m:r>
                                        </m:e>
                                      </m:acc>
                                      <m:r>
                                        <a:rPr lang="fr-FR" b="1" i="0">
                                          <a:latin typeface="Cambria Math" panose="02040503050406030204" pitchFamily="18" charset="0"/>
                                        </a:rPr>
                                        <m:t>.</m:t>
                                      </m:r>
                                      <m:acc>
                                        <m:accPr>
                                          <m:chr m:val="⃗"/>
                                          <m:ctrlPr>
                                            <a:rPr lang="fr-FR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fr-FR" b="1" i="1">
                                              <a:latin typeface="Cambria Math" panose="02040503050406030204" pitchFamily="18" charset="0"/>
                                            </a:rPr>
                                            <m:t>𝒓</m:t>
                                          </m:r>
                                        </m:e>
                                      </m:acc>
                                    </m:sup>
                                  </m:sSup>
                                </m:num>
                                <m:den>
                                  <m:r>
                                    <a:rPr lang="fr-FR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den>
                              </m:f>
                            </m:e>
                          </m:nary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𝒅𝒔</m:t>
                          </m:r>
                        </m:oMath>
                      </m:oMathPara>
                    </a14:m>
                    <a:endParaRPr lang="fr-FR" b="1" dirty="0"/>
                  </a:p>
                </p:txBody>
              </p:sp>
            </mc:Choice>
            <mc:Fallback xmlns="">
              <p:sp>
                <p:nvSpPr>
                  <p:cNvPr id="7" name="Rectangle 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2133" y="4785025"/>
                    <a:ext cx="3972498" cy="1354282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5278584" y="5006160"/>
                  <a:ext cx="3957731" cy="65601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fr-FR" dirty="0"/>
                    <a:t>a</a:t>
                  </a:r>
                  <a:r>
                    <a:rPr lang="fr-FR" dirty="0" smtClean="0"/>
                    <a:t>vec </a:t>
                  </a:r>
                  <a14:m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fr-FR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𝐿</m:t>
                      </m:r>
                      <m:rad>
                        <m:radPr>
                          <m:degHide m:val="on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  <m:r>
                                        <a:rPr lang="fr-FR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  <m:r>
                                        <a:rPr lang="fr-FR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num>
                                    <m:den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8584" y="5006160"/>
                  <a:ext cx="3957731" cy="656013"/>
                </a:xfrm>
                <a:prstGeom prst="rect">
                  <a:avLst/>
                </a:prstGeom>
                <a:blipFill>
                  <a:blip r:embed="rId3"/>
                  <a:stretch>
                    <a:fillRect l="-138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5" name="Titre 1"/>
          <p:cNvSpPr txBox="1">
            <a:spLocks/>
          </p:cNvSpPr>
          <p:nvPr/>
        </p:nvSpPr>
        <p:spPr>
          <a:xfrm>
            <a:off x="1497013" y="6389134"/>
            <a:ext cx="7391400" cy="3926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Chap3 : Diffraction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73834" y="1497876"/>
            <a:ext cx="8769613" cy="1256786"/>
            <a:chOff x="73834" y="1497876"/>
            <a:chExt cx="8769613" cy="1256786"/>
          </a:xfrm>
        </p:grpSpPr>
        <p:sp>
          <p:nvSpPr>
            <p:cNvPr id="6" name="Rectangle 5"/>
            <p:cNvSpPr/>
            <p:nvPr/>
          </p:nvSpPr>
          <p:spPr>
            <a:xfrm>
              <a:off x="842705" y="1521961"/>
              <a:ext cx="344583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dirty="0" smtClean="0">
                  <a:latin typeface="Arial Narrow" pitchFamily="34" charset="0"/>
                </a:rPr>
                <a:t>Si :</a:t>
              </a:r>
            </a:p>
            <a:p>
              <a:pPr>
                <a:buFont typeface="Arial" pitchFamily="34" charset="0"/>
                <a:buChar char="•"/>
              </a:pPr>
              <a:r>
                <a:rPr lang="fr-FR" dirty="0" smtClean="0">
                  <a:latin typeface="Arial Narrow" pitchFamily="34" charset="0"/>
                </a:rPr>
                <a:t> Diaphragme plan </a:t>
              </a:r>
            </a:p>
            <a:p>
              <a:pPr>
                <a:buFont typeface="Arial" pitchFamily="34" charset="0"/>
                <a:buChar char="•"/>
              </a:pPr>
              <a:r>
                <a:rPr lang="fr-FR" i="1" dirty="0" smtClean="0">
                  <a:latin typeface="Arial Narrow" pitchFamily="34" charset="0"/>
                </a:rPr>
                <a:t> P</a:t>
              </a:r>
              <a:r>
                <a:rPr lang="fr-FR" dirty="0" smtClean="0">
                  <a:latin typeface="Arial Narrow" pitchFamily="34" charset="0"/>
                </a:rPr>
                <a:t> est très éloigné de la surface </a:t>
              </a:r>
              <a:r>
                <a:rPr lang="fr-FR" i="1" dirty="0" smtClean="0">
                  <a:latin typeface="Arial Narrow" pitchFamily="34" charset="0"/>
                </a:rPr>
                <a:t>D </a:t>
              </a:r>
            </a:p>
            <a:p>
              <a:r>
                <a:rPr lang="fr-FR" i="1" dirty="0">
                  <a:latin typeface="Arial Narrow" pitchFamily="34" charset="0"/>
                </a:rPr>
                <a:t> </a:t>
              </a:r>
              <a:r>
                <a:rPr lang="fr-FR" i="1" dirty="0" smtClean="0">
                  <a:latin typeface="Arial Narrow" pitchFamily="34" charset="0"/>
                </a:rPr>
                <a:t>  </a:t>
              </a:r>
              <a:r>
                <a:rPr lang="fr-FR" dirty="0" smtClean="0">
                  <a:latin typeface="Arial Narrow" pitchFamily="34" charset="0"/>
                </a:rPr>
                <a:t>mais proche de l’axe</a:t>
              </a:r>
              <a:r>
                <a:rPr lang="fr-FR" i="1" dirty="0" smtClean="0">
                  <a:latin typeface="Arial Narrow" pitchFamily="34" charset="0"/>
                </a:rPr>
                <a:t>	</a:t>
              </a:r>
              <a:endParaRPr lang="fr-FR" dirty="0">
                <a:latin typeface="Arial Narrow" pitchFamily="34" charset="0"/>
              </a:endParaRPr>
            </a:p>
          </p:txBody>
        </p:sp>
        <p:sp>
          <p:nvSpPr>
            <p:cNvPr id="9" name="Flèche droite 8"/>
            <p:cNvSpPr/>
            <p:nvPr/>
          </p:nvSpPr>
          <p:spPr>
            <a:xfrm>
              <a:off x="5057415" y="1745290"/>
              <a:ext cx="714463" cy="6604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00" b="1" dirty="0" smtClean="0"/>
                <a:t>On montre</a:t>
              </a:r>
              <a:endParaRPr lang="fr-FR" sz="800" b="1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178868" y="1497876"/>
              <a:ext cx="266457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i="1" dirty="0" smtClean="0">
                  <a:latin typeface="Arial Narrow" pitchFamily="34" charset="0"/>
                </a:rPr>
                <a:t>Q(M)</a:t>
              </a:r>
              <a:r>
                <a:rPr lang="fr-FR" dirty="0" smtClean="0">
                  <a:latin typeface="Arial Narrow" pitchFamily="34" charset="0"/>
                </a:rPr>
                <a:t> est un facteur constant proche de l’axe</a:t>
              </a:r>
              <a:endParaRPr lang="fr-F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6540749" y="2084157"/>
                  <a:ext cx="1463349" cy="67050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000" b="1" i="1">
                            <a:latin typeface="Cambria Math" panose="02040503050406030204" pitchFamily="18" charset="0"/>
                          </a:rPr>
                          <m:t>𝑸</m:t>
                        </m:r>
                        <m:d>
                          <m:dPr>
                            <m:ctrlPr>
                              <a:rPr lang="fr-FR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b="1" i="1"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</m:d>
                        <m:r>
                          <a:rPr lang="fr-FR" sz="2000" b="1" i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fr-FR" sz="2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000" b="1" i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fr-FR" sz="20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fr-FR" sz="2000" b="1" i="1">
                                <a:latin typeface="Cambria Math" panose="02040503050406030204" pitchFamily="18" charset="0"/>
                              </a:rPr>
                              <m:t>𝝀</m:t>
                            </m:r>
                          </m:den>
                        </m:f>
                      </m:oMath>
                    </m:oMathPara>
                  </a14:m>
                  <a:endParaRPr lang="fr-FR" sz="2000" b="1" dirty="0"/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0749" y="2084157"/>
                  <a:ext cx="1463349" cy="67050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Flèche droite 45"/>
            <p:cNvSpPr/>
            <p:nvPr/>
          </p:nvSpPr>
          <p:spPr>
            <a:xfrm>
              <a:off x="73834" y="1789881"/>
              <a:ext cx="714463" cy="6604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 smtClean="0">
                  <a:solidFill>
                    <a:schemeClr val="tx1"/>
                  </a:solidFill>
                </a:rPr>
                <a:t>1</a:t>
              </a:r>
              <a:endParaRPr lang="fr-FR" sz="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64441" y="2812764"/>
            <a:ext cx="9077077" cy="1387474"/>
            <a:chOff x="64441" y="2812764"/>
            <a:chExt cx="9077077" cy="1387474"/>
          </a:xfrm>
        </p:grpSpPr>
        <p:grpSp>
          <p:nvGrpSpPr>
            <p:cNvPr id="21" name="Groupe 20"/>
            <p:cNvGrpSpPr/>
            <p:nvPr/>
          </p:nvGrpSpPr>
          <p:grpSpPr>
            <a:xfrm>
              <a:off x="886783" y="2812764"/>
              <a:ext cx="3022600" cy="1387474"/>
              <a:chOff x="5083175" y="1952626"/>
              <a:chExt cx="3892550" cy="1639887"/>
            </a:xfrm>
          </p:grpSpPr>
          <p:sp>
            <p:nvSpPr>
              <p:cNvPr id="22" name="Line 44"/>
              <p:cNvSpPr>
                <a:spLocks noChangeShapeType="1"/>
              </p:cNvSpPr>
              <p:nvPr/>
            </p:nvSpPr>
            <p:spPr bwMode="auto">
              <a:xfrm>
                <a:off x="5470525" y="3238501"/>
                <a:ext cx="28575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Line 45"/>
              <p:cNvSpPr>
                <a:spLocks noChangeShapeType="1"/>
              </p:cNvSpPr>
              <p:nvPr/>
            </p:nvSpPr>
            <p:spPr bwMode="auto">
              <a:xfrm flipV="1">
                <a:off x="5749925" y="2286001"/>
                <a:ext cx="0" cy="9525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Line 46"/>
              <p:cNvSpPr>
                <a:spLocks noChangeShapeType="1"/>
              </p:cNvSpPr>
              <p:nvPr/>
            </p:nvSpPr>
            <p:spPr bwMode="auto">
              <a:xfrm flipV="1">
                <a:off x="8023225" y="2286001"/>
                <a:ext cx="0" cy="9525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Text Box 47"/>
              <p:cNvSpPr txBox="1">
                <a:spLocks noChangeArrowheads="1"/>
              </p:cNvSpPr>
              <p:nvPr/>
            </p:nvSpPr>
            <p:spPr bwMode="auto">
              <a:xfrm>
                <a:off x="5581650" y="3287713"/>
                <a:ext cx="322263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O</a:t>
                </a:r>
              </a:p>
            </p:txBody>
          </p:sp>
          <p:sp>
            <p:nvSpPr>
              <p:cNvPr id="26" name="Text Box 48"/>
              <p:cNvSpPr txBox="1">
                <a:spLocks noChangeArrowheads="1"/>
              </p:cNvSpPr>
              <p:nvPr/>
            </p:nvSpPr>
            <p:spPr bwMode="auto">
              <a:xfrm>
                <a:off x="5541963" y="1952626"/>
                <a:ext cx="27305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x</a:t>
                </a:r>
              </a:p>
            </p:txBody>
          </p:sp>
          <p:sp>
            <p:nvSpPr>
              <p:cNvPr id="27" name="Text Box 51"/>
              <p:cNvSpPr txBox="1">
                <a:spLocks noChangeArrowheads="1"/>
              </p:cNvSpPr>
              <p:nvPr/>
            </p:nvSpPr>
            <p:spPr bwMode="auto">
              <a:xfrm>
                <a:off x="7827963" y="1968501"/>
                <a:ext cx="303213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X</a:t>
                </a:r>
              </a:p>
            </p:txBody>
          </p:sp>
          <p:sp>
            <p:nvSpPr>
              <p:cNvPr id="28" name="Text Box 53"/>
              <p:cNvSpPr txBox="1">
                <a:spLocks noChangeArrowheads="1"/>
              </p:cNvSpPr>
              <p:nvPr/>
            </p:nvSpPr>
            <p:spPr bwMode="auto">
              <a:xfrm>
                <a:off x="5083175" y="2478088"/>
                <a:ext cx="695325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1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M(x,y)</a:t>
                </a:r>
              </a:p>
            </p:txBody>
          </p:sp>
          <p:sp>
            <p:nvSpPr>
              <p:cNvPr id="29" name="Text Box 54"/>
              <p:cNvSpPr txBox="1">
                <a:spLocks noChangeArrowheads="1"/>
              </p:cNvSpPr>
              <p:nvPr/>
            </p:nvSpPr>
            <p:spPr bwMode="auto">
              <a:xfrm>
                <a:off x="8064500" y="2466976"/>
                <a:ext cx="708025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1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P(X,Y)</a:t>
                </a:r>
              </a:p>
            </p:txBody>
          </p:sp>
          <p:sp>
            <p:nvSpPr>
              <p:cNvPr id="30" name="Oval 55"/>
              <p:cNvSpPr>
                <a:spLocks noChangeArrowheads="1"/>
              </p:cNvSpPr>
              <p:nvPr/>
            </p:nvSpPr>
            <p:spPr bwMode="auto">
              <a:xfrm>
                <a:off x="5721350" y="2865438"/>
                <a:ext cx="61913" cy="6191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Oval 56"/>
              <p:cNvSpPr>
                <a:spLocks noChangeArrowheads="1"/>
              </p:cNvSpPr>
              <p:nvPr/>
            </p:nvSpPr>
            <p:spPr bwMode="auto">
              <a:xfrm>
                <a:off x="7994650" y="2586038"/>
                <a:ext cx="61913" cy="6191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Line 57"/>
              <p:cNvSpPr>
                <a:spLocks noChangeShapeType="1"/>
              </p:cNvSpPr>
              <p:nvPr/>
            </p:nvSpPr>
            <p:spPr bwMode="auto">
              <a:xfrm flipV="1">
                <a:off x="5749925" y="2603501"/>
                <a:ext cx="2273300" cy="279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" name="Text Box 58"/>
              <p:cNvSpPr txBox="1">
                <a:spLocks noChangeArrowheads="1"/>
              </p:cNvSpPr>
              <p:nvPr/>
            </p:nvSpPr>
            <p:spPr bwMode="auto">
              <a:xfrm>
                <a:off x="6711950" y="3279776"/>
                <a:ext cx="29210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1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L</a:t>
                </a:r>
              </a:p>
            </p:txBody>
          </p:sp>
          <p:grpSp>
            <p:nvGrpSpPr>
              <p:cNvPr id="34" name="Group 60"/>
              <p:cNvGrpSpPr>
                <a:grpSpLocks/>
              </p:cNvGrpSpPr>
              <p:nvPr/>
            </p:nvGrpSpPr>
            <p:grpSpPr bwMode="auto">
              <a:xfrm>
                <a:off x="6769100" y="2365376"/>
                <a:ext cx="254000" cy="304800"/>
                <a:chOff x="1954" y="1474"/>
                <a:chExt cx="160" cy="192"/>
              </a:xfrm>
            </p:grpSpPr>
            <p:sp>
              <p:nvSpPr>
                <p:cNvPr id="38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1954" y="1474"/>
                  <a:ext cx="160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400" b="1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rPr>
                    <a:t>r</a:t>
                  </a:r>
                </a:p>
              </p:txBody>
            </p:sp>
            <p:sp>
              <p:nvSpPr>
                <p:cNvPr id="39" name="Line 62"/>
                <p:cNvSpPr>
                  <a:spLocks noChangeShapeType="1"/>
                </p:cNvSpPr>
                <p:nvPr/>
              </p:nvSpPr>
              <p:spPr bwMode="auto">
                <a:xfrm>
                  <a:off x="1995" y="1514"/>
                  <a:ext cx="67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35" name="Line 63"/>
              <p:cNvSpPr>
                <a:spLocks noChangeShapeType="1"/>
              </p:cNvSpPr>
              <p:nvPr/>
            </p:nvSpPr>
            <p:spPr bwMode="auto">
              <a:xfrm>
                <a:off x="5762625" y="2895601"/>
                <a:ext cx="22606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Text Box 64"/>
              <p:cNvSpPr txBox="1">
                <a:spLocks noChangeArrowheads="1"/>
              </p:cNvSpPr>
              <p:nvPr/>
            </p:nvSpPr>
            <p:spPr bwMode="auto">
              <a:xfrm>
                <a:off x="8397875" y="2932113"/>
                <a:ext cx="57785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1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(X-x)</a:t>
                </a:r>
              </a:p>
            </p:txBody>
          </p:sp>
          <p:sp>
            <p:nvSpPr>
              <p:cNvPr id="37" name="Line 65"/>
              <p:cNvSpPr>
                <a:spLocks noChangeShapeType="1"/>
              </p:cNvSpPr>
              <p:nvPr/>
            </p:nvSpPr>
            <p:spPr bwMode="auto">
              <a:xfrm flipH="1" flipV="1">
                <a:off x="8061325" y="2781301"/>
                <a:ext cx="406400" cy="3048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Dot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5771878" y="3136472"/>
                  <a:ext cx="3369640" cy="429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fr-FR" b="1" i="0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fr-FR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fr-FR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b="1" i="1">
                                    <a:latin typeface="Cambria Math" panose="02040503050406030204" pitchFamily="18" charset="0"/>
                                  </a:rPr>
                                  <m:t>𝑳</m:t>
                                </m:r>
                              </m:e>
                              <m:sup>
                                <m:r>
                                  <a:rPr lang="fr-FR" b="1" i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fr-FR" b="1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fr-FR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fr-FR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b="1" i="1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  <m:r>
                                      <a:rPr lang="fr-FR" b="1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fr-FR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fr-FR" b="1" i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fr-FR" b="1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fr-FR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fr-FR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b="1" i="1">
                                        <a:latin typeface="Cambria Math" panose="02040503050406030204" pitchFamily="18" charset="0"/>
                                      </a:rPr>
                                      <m:t>𝒀</m:t>
                                    </m:r>
                                    <m:r>
                                      <a:rPr lang="fr-FR" b="1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fr-FR" b="1" i="1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fr-FR" b="1" i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oMath>
                    </m:oMathPara>
                  </a14:m>
                  <a:endParaRPr lang="fr-FR" b="1" dirty="0"/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1878" y="3136472"/>
                  <a:ext cx="3369640" cy="429220"/>
                </a:xfrm>
                <a:prstGeom prst="rect">
                  <a:avLst/>
                </a:prstGeom>
                <a:blipFill>
                  <a:blip r:embed="rId5"/>
                  <a:stretch>
                    <a:fillRect b="-7143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Flèche droite 43"/>
            <p:cNvSpPr/>
            <p:nvPr/>
          </p:nvSpPr>
          <p:spPr>
            <a:xfrm>
              <a:off x="5069488" y="3011866"/>
              <a:ext cx="714463" cy="6604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00" b="1" dirty="0" smtClean="0"/>
                <a:t>On montre</a:t>
              </a:r>
              <a:endParaRPr lang="fr-FR" sz="800" b="1" dirty="0"/>
            </a:p>
          </p:txBody>
        </p:sp>
        <p:sp>
          <p:nvSpPr>
            <p:cNvPr id="47" name="Flèche droite 46"/>
            <p:cNvSpPr/>
            <p:nvPr/>
          </p:nvSpPr>
          <p:spPr>
            <a:xfrm>
              <a:off x="64441" y="3167571"/>
              <a:ext cx="714463" cy="6604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 smtClean="0">
                  <a:solidFill>
                    <a:schemeClr val="tx1"/>
                  </a:solidFill>
                </a:rPr>
                <a:t>2</a:t>
              </a:r>
              <a:endParaRPr lang="fr-FR" sz="800" b="1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C6DDD436-036D-4AFC-B45E-DF406FB8E6F8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497013" y="443775"/>
            <a:ext cx="7391400" cy="545066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 sz="2800" b="1" kern="0" dirty="0" smtClean="0">
                <a:solidFill>
                  <a:srgbClr val="DA6667"/>
                </a:solidFill>
                <a:latin typeface="+mj-lt"/>
                <a:ea typeface="+mj-ea"/>
                <a:cs typeface="+mj-cs"/>
              </a:rPr>
              <a:t>2. Diffraction par des diaphragmes plans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946714"/>
            <a:ext cx="9067800" cy="513169"/>
          </a:xfrm>
          <a:prstGeom prst="rect">
            <a:avLst/>
          </a:prstGeom>
        </p:spPr>
        <p:txBody>
          <a:bodyPr/>
          <a:lstStyle/>
          <a:p>
            <a:r>
              <a:rPr lang="fr-FR" sz="2400" b="1" kern="0" smtClean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 </a:t>
            </a:r>
            <a:r>
              <a:rPr lang="fr-FR" sz="2400" b="1" kern="0" smtClean="0">
                <a:solidFill>
                  <a:srgbClr val="DA6667"/>
                </a:solidFill>
                <a:latin typeface="Arial Narrow" pitchFamily="34" charset="0"/>
              </a:rPr>
              <a:t>Approximation de Fresnel : diffraction à distance finie</a:t>
            </a:r>
            <a:endParaRPr lang="fr-FR" sz="2400" b="1" kern="0" dirty="0" smtClean="0">
              <a:solidFill>
                <a:srgbClr val="DA6667"/>
              </a:solidFill>
              <a:latin typeface="Arial Narrow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571536"/>
            <a:ext cx="645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Arial Narrow" pitchFamily="34" charset="0"/>
              </a:rPr>
              <a:t> </a:t>
            </a:r>
            <a:r>
              <a:rPr lang="fr-FR" b="1" i="1" dirty="0" smtClean="0">
                <a:latin typeface="Arial Narrow" pitchFamily="34" charset="0"/>
              </a:rPr>
              <a:t>D</a:t>
            </a:r>
            <a:r>
              <a:rPr lang="fr-FR" b="1" dirty="0" smtClean="0">
                <a:latin typeface="Arial Narrow" pitchFamily="34" charset="0"/>
              </a:rPr>
              <a:t> petite devant </a:t>
            </a:r>
            <a:r>
              <a:rPr lang="fr-FR" b="1" i="1" dirty="0" smtClean="0">
                <a:latin typeface="Arial Narrow" pitchFamily="34" charset="0"/>
              </a:rPr>
              <a:t>r</a:t>
            </a:r>
            <a:r>
              <a:rPr lang="fr-FR" b="1" dirty="0" smtClean="0">
                <a:latin typeface="Arial Narrow" pitchFamily="34" charset="0"/>
              </a:rPr>
              <a:t> et </a:t>
            </a:r>
            <a:r>
              <a:rPr lang="fr-FR" b="1" i="1" dirty="0" smtClean="0">
                <a:latin typeface="Arial Narrow" pitchFamily="34" charset="0"/>
              </a:rPr>
              <a:t>L</a:t>
            </a:r>
            <a:r>
              <a:rPr lang="fr-FR" b="1" dirty="0" smtClean="0">
                <a:latin typeface="Arial Narrow" pitchFamily="34" charset="0"/>
              </a:rPr>
              <a:t> ainsi que les angles petits </a:t>
            </a:r>
          </a:p>
          <a:p>
            <a:r>
              <a:rPr lang="fr-FR" b="1" dirty="0" smtClean="0">
                <a:latin typeface="Arial Narrow" pitchFamily="34" charset="0"/>
                <a:sym typeface="Wingdings" pitchFamily="2" charset="2"/>
              </a:rPr>
              <a:t> E</a:t>
            </a:r>
            <a:r>
              <a:rPr lang="fr-FR" b="1" dirty="0" smtClean="0">
                <a:latin typeface="Arial Narrow" pitchFamily="34" charset="0"/>
              </a:rPr>
              <a:t>tude du phénomène proche de l’axe optique </a:t>
            </a:r>
            <a:r>
              <a:rPr lang="fr-FR" b="1" i="1" dirty="0" smtClean="0">
                <a:latin typeface="Arial Narrow" pitchFamily="34" charset="0"/>
              </a:rPr>
              <a:t>Oz</a:t>
            </a:r>
            <a:endParaRPr lang="fr-FR" dirty="0">
              <a:latin typeface="Arial Narrow" pitchFamily="34" charset="0"/>
            </a:endParaRPr>
          </a:p>
        </p:txBody>
      </p:sp>
      <p:graphicFrame>
        <p:nvGraphicFramePr>
          <p:cNvPr id="249858" name="Object 2"/>
          <p:cNvGraphicFramePr>
            <a:graphicFrameLocks noChangeAspect="1"/>
          </p:cNvGraphicFramePr>
          <p:nvPr/>
        </p:nvGraphicFramePr>
        <p:xfrm>
          <a:off x="0" y="457200"/>
          <a:ext cx="68580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206" name="Équation" r:id="rId3" imgW="685502" imgH="165028" progId="Equation.3">
                  <p:embed/>
                </p:oleObj>
              </mc:Choice>
              <mc:Fallback>
                <p:oleObj name="Équation" r:id="rId3" imgW="685502" imgH="165028" progId="Equation.3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685800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57" name="Object 1"/>
          <p:cNvGraphicFramePr>
            <a:graphicFrameLocks noChangeAspect="1"/>
          </p:cNvGraphicFramePr>
          <p:nvPr/>
        </p:nvGraphicFramePr>
        <p:xfrm>
          <a:off x="0" y="619125"/>
          <a:ext cx="676275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207" name="Équation" r:id="rId5" imgW="672808" imgH="203112" progId="Equation.3">
                  <p:embed/>
                </p:oleObj>
              </mc:Choice>
              <mc:Fallback>
                <p:oleObj name="Équation" r:id="rId5" imgW="672808" imgH="203112" progId="Equation.3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19125"/>
                        <a:ext cx="676275" cy="209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9860" name="Rectangle 4"/>
          <p:cNvSpPr>
            <a:spLocks noChangeArrowheads="1"/>
          </p:cNvSpPr>
          <p:nvPr/>
        </p:nvSpPr>
        <p:spPr bwMode="auto">
          <a:xfrm>
            <a:off x="0" y="619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et 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5973380" y="1007421"/>
            <a:ext cx="3450020" cy="2294579"/>
            <a:chOff x="222250" y="1420813"/>
            <a:chExt cx="4934895" cy="3011619"/>
          </a:xfrm>
        </p:grpSpPr>
        <p:sp>
          <p:nvSpPr>
            <p:cNvPr id="12" name="AutoShape 5"/>
            <p:cNvSpPr>
              <a:spLocks noChangeArrowheads="1"/>
            </p:cNvSpPr>
            <p:nvPr/>
          </p:nvSpPr>
          <p:spPr bwMode="auto">
            <a:xfrm rot="5400000" flipH="1">
              <a:off x="1009650" y="2365376"/>
              <a:ext cx="2347913" cy="1263650"/>
            </a:xfrm>
            <a:prstGeom prst="parallelogram">
              <a:avLst>
                <a:gd name="adj" fmla="val 76575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1597025" y="2257426"/>
              <a:ext cx="1127125" cy="1290638"/>
            </a:xfrm>
            <a:custGeom>
              <a:avLst/>
              <a:gdLst>
                <a:gd name="T0" fmla="*/ 210 w 733"/>
                <a:gd name="T1" fmla="*/ 7148 h 602"/>
                <a:gd name="T2" fmla="*/ 24 w 733"/>
                <a:gd name="T3" fmla="*/ 11853 h 602"/>
                <a:gd name="T4" fmla="*/ 69 w 733"/>
                <a:gd name="T5" fmla="*/ 20387 h 602"/>
                <a:gd name="T6" fmla="*/ 156 w 733"/>
                <a:gd name="T7" fmla="*/ 21288 h 602"/>
                <a:gd name="T8" fmla="*/ 199 w 733"/>
                <a:gd name="T9" fmla="*/ 21865 h 602"/>
                <a:gd name="T10" fmla="*/ 221 w 733"/>
                <a:gd name="T11" fmla="*/ 22160 h 602"/>
                <a:gd name="T12" fmla="*/ 324 w 733"/>
                <a:gd name="T13" fmla="*/ 21865 h 602"/>
                <a:gd name="T14" fmla="*/ 391 w 733"/>
                <a:gd name="T15" fmla="*/ 16879 h 602"/>
                <a:gd name="T16" fmla="*/ 434 w 733"/>
                <a:gd name="T17" fmla="*/ 13635 h 602"/>
                <a:gd name="T18" fmla="*/ 482 w 733"/>
                <a:gd name="T19" fmla="*/ 10400 h 602"/>
                <a:gd name="T20" fmla="*/ 434 w 733"/>
                <a:gd name="T21" fmla="*/ 3337 h 602"/>
                <a:gd name="T22" fmla="*/ 429 w 733"/>
                <a:gd name="T23" fmla="*/ 2425 h 602"/>
                <a:gd name="T24" fmla="*/ 391 w 733"/>
                <a:gd name="T25" fmla="*/ 74 h 602"/>
                <a:gd name="T26" fmla="*/ 303 w 733"/>
                <a:gd name="T27" fmla="*/ 381 h 602"/>
                <a:gd name="T28" fmla="*/ 297 w 733"/>
                <a:gd name="T29" fmla="*/ 1256 h 602"/>
                <a:gd name="T30" fmla="*/ 281 w 733"/>
                <a:gd name="T31" fmla="*/ 1546 h 602"/>
                <a:gd name="T32" fmla="*/ 270 w 733"/>
                <a:gd name="T33" fmla="*/ 6547 h 602"/>
                <a:gd name="T34" fmla="*/ 210 w 733"/>
                <a:gd name="T35" fmla="*/ 7148 h 60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33"/>
                <a:gd name="T55" fmla="*/ 0 h 602"/>
                <a:gd name="T56" fmla="*/ 733 w 733"/>
                <a:gd name="T57" fmla="*/ 602 h 60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33" h="602">
                  <a:moveTo>
                    <a:pt x="308" y="194"/>
                  </a:moveTo>
                  <a:cubicBezTo>
                    <a:pt x="188" y="206"/>
                    <a:pt x="81" y="188"/>
                    <a:pt x="36" y="322"/>
                  </a:cubicBezTo>
                  <a:cubicBezTo>
                    <a:pt x="42" y="462"/>
                    <a:pt x="0" y="504"/>
                    <a:pt x="100" y="554"/>
                  </a:cubicBezTo>
                  <a:cubicBezTo>
                    <a:pt x="138" y="573"/>
                    <a:pt x="188" y="570"/>
                    <a:pt x="228" y="578"/>
                  </a:cubicBezTo>
                  <a:cubicBezTo>
                    <a:pt x="250" y="582"/>
                    <a:pt x="271" y="589"/>
                    <a:pt x="292" y="594"/>
                  </a:cubicBezTo>
                  <a:cubicBezTo>
                    <a:pt x="303" y="597"/>
                    <a:pt x="324" y="602"/>
                    <a:pt x="324" y="602"/>
                  </a:cubicBezTo>
                  <a:cubicBezTo>
                    <a:pt x="375" y="599"/>
                    <a:pt x="425" y="598"/>
                    <a:pt x="476" y="594"/>
                  </a:cubicBezTo>
                  <a:cubicBezTo>
                    <a:pt x="544" y="588"/>
                    <a:pt x="528" y="502"/>
                    <a:pt x="572" y="458"/>
                  </a:cubicBezTo>
                  <a:cubicBezTo>
                    <a:pt x="589" y="408"/>
                    <a:pt x="592" y="399"/>
                    <a:pt x="636" y="370"/>
                  </a:cubicBezTo>
                  <a:cubicBezTo>
                    <a:pt x="663" y="330"/>
                    <a:pt x="664" y="311"/>
                    <a:pt x="708" y="282"/>
                  </a:cubicBezTo>
                  <a:cubicBezTo>
                    <a:pt x="733" y="208"/>
                    <a:pt x="674" y="148"/>
                    <a:pt x="636" y="90"/>
                  </a:cubicBezTo>
                  <a:cubicBezTo>
                    <a:pt x="631" y="83"/>
                    <a:pt x="632" y="73"/>
                    <a:pt x="628" y="66"/>
                  </a:cubicBezTo>
                  <a:cubicBezTo>
                    <a:pt x="601" y="17"/>
                    <a:pt x="607" y="25"/>
                    <a:pt x="572" y="2"/>
                  </a:cubicBezTo>
                  <a:cubicBezTo>
                    <a:pt x="529" y="5"/>
                    <a:pt x="486" y="0"/>
                    <a:pt x="444" y="10"/>
                  </a:cubicBezTo>
                  <a:cubicBezTo>
                    <a:pt x="436" y="12"/>
                    <a:pt x="442" y="28"/>
                    <a:pt x="436" y="34"/>
                  </a:cubicBezTo>
                  <a:cubicBezTo>
                    <a:pt x="430" y="40"/>
                    <a:pt x="420" y="39"/>
                    <a:pt x="412" y="42"/>
                  </a:cubicBezTo>
                  <a:cubicBezTo>
                    <a:pt x="398" y="85"/>
                    <a:pt x="421" y="140"/>
                    <a:pt x="396" y="178"/>
                  </a:cubicBezTo>
                  <a:cubicBezTo>
                    <a:pt x="379" y="203"/>
                    <a:pt x="335" y="181"/>
                    <a:pt x="308" y="19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14" name="Line 7"/>
            <p:cNvSpPr>
              <a:spLocks noChangeShapeType="1"/>
            </p:cNvSpPr>
            <p:nvPr/>
          </p:nvSpPr>
          <p:spPr bwMode="auto">
            <a:xfrm>
              <a:off x="1654175" y="3238501"/>
              <a:ext cx="3108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15" name="Line 9"/>
            <p:cNvSpPr>
              <a:spLocks noChangeShapeType="1"/>
            </p:cNvSpPr>
            <p:nvPr/>
          </p:nvSpPr>
          <p:spPr bwMode="auto">
            <a:xfrm flipH="1">
              <a:off x="1549400" y="3238501"/>
              <a:ext cx="1841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 flipH="1">
              <a:off x="1187450" y="3238501"/>
              <a:ext cx="3524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 flipV="1">
              <a:off x="2157413" y="2154238"/>
              <a:ext cx="0" cy="10842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18" name="Line 12"/>
            <p:cNvSpPr>
              <a:spLocks noChangeShapeType="1"/>
            </p:cNvSpPr>
            <p:nvPr/>
          </p:nvSpPr>
          <p:spPr bwMode="auto">
            <a:xfrm flipH="1">
              <a:off x="1266825" y="3248026"/>
              <a:ext cx="890588" cy="565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19" name="Text Box 13"/>
            <p:cNvSpPr txBox="1">
              <a:spLocks noChangeArrowheads="1"/>
            </p:cNvSpPr>
            <p:nvPr/>
          </p:nvSpPr>
          <p:spPr bwMode="auto">
            <a:xfrm>
              <a:off x="1960563" y="1914526"/>
              <a:ext cx="415282" cy="411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x</a:t>
              </a:r>
            </a:p>
          </p:txBody>
        </p:sp>
        <p:sp>
          <p:nvSpPr>
            <p:cNvPr id="20" name="Text Box 14"/>
            <p:cNvSpPr txBox="1">
              <a:spLocks noChangeArrowheads="1"/>
            </p:cNvSpPr>
            <p:nvPr/>
          </p:nvSpPr>
          <p:spPr bwMode="auto">
            <a:xfrm>
              <a:off x="4741863" y="3279775"/>
              <a:ext cx="415282" cy="411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z</a:t>
              </a:r>
            </a:p>
          </p:txBody>
        </p:sp>
        <p:sp>
          <p:nvSpPr>
            <p:cNvPr id="21" name="Text Box 15"/>
            <p:cNvSpPr txBox="1">
              <a:spLocks noChangeArrowheads="1"/>
            </p:cNvSpPr>
            <p:nvPr/>
          </p:nvSpPr>
          <p:spPr bwMode="auto">
            <a:xfrm>
              <a:off x="928688" y="4021138"/>
              <a:ext cx="415282" cy="411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y</a:t>
              </a:r>
            </a:p>
          </p:txBody>
        </p:sp>
        <p:sp>
          <p:nvSpPr>
            <p:cNvPr id="22" name="Line 16"/>
            <p:cNvSpPr>
              <a:spLocks noChangeShapeType="1"/>
            </p:cNvSpPr>
            <p:nvPr/>
          </p:nvSpPr>
          <p:spPr bwMode="auto">
            <a:xfrm flipV="1">
              <a:off x="4373563" y="2144713"/>
              <a:ext cx="0" cy="10858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23" name="Line 17"/>
            <p:cNvSpPr>
              <a:spLocks noChangeShapeType="1"/>
            </p:cNvSpPr>
            <p:nvPr/>
          </p:nvSpPr>
          <p:spPr bwMode="auto">
            <a:xfrm flipH="1">
              <a:off x="3535363" y="3238501"/>
              <a:ext cx="847725" cy="5302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24" name="Line 18"/>
            <p:cNvSpPr>
              <a:spLocks noChangeShapeType="1"/>
            </p:cNvSpPr>
            <p:nvPr/>
          </p:nvSpPr>
          <p:spPr bwMode="auto">
            <a:xfrm flipV="1">
              <a:off x="1857375" y="3038476"/>
              <a:ext cx="0" cy="3413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25" name="Line 19"/>
            <p:cNvSpPr>
              <a:spLocks noChangeShapeType="1"/>
            </p:cNvSpPr>
            <p:nvPr/>
          </p:nvSpPr>
          <p:spPr bwMode="auto">
            <a:xfrm flipV="1">
              <a:off x="1946275" y="2854326"/>
              <a:ext cx="211138" cy="1333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26" name="Line 20"/>
            <p:cNvSpPr>
              <a:spLocks noChangeShapeType="1"/>
            </p:cNvSpPr>
            <p:nvPr/>
          </p:nvSpPr>
          <p:spPr bwMode="auto">
            <a:xfrm flipV="1">
              <a:off x="3932238" y="2833688"/>
              <a:ext cx="0" cy="6699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27" name="Line 21"/>
            <p:cNvSpPr>
              <a:spLocks noChangeShapeType="1"/>
            </p:cNvSpPr>
            <p:nvPr/>
          </p:nvSpPr>
          <p:spPr bwMode="auto">
            <a:xfrm flipV="1">
              <a:off x="3932238" y="2533651"/>
              <a:ext cx="433388" cy="2905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28" name="Text Box 22"/>
            <p:cNvSpPr txBox="1">
              <a:spLocks noChangeArrowheads="1"/>
            </p:cNvSpPr>
            <p:nvPr/>
          </p:nvSpPr>
          <p:spPr bwMode="auto">
            <a:xfrm rot="19659247">
              <a:off x="1469091" y="2602641"/>
              <a:ext cx="887694" cy="411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M(x,y)</a:t>
              </a:r>
            </a:p>
          </p:txBody>
        </p:sp>
        <p:sp>
          <p:nvSpPr>
            <p:cNvPr id="29" name="Text Box 23"/>
            <p:cNvSpPr txBox="1">
              <a:spLocks noChangeArrowheads="1"/>
            </p:cNvSpPr>
            <p:nvPr/>
          </p:nvSpPr>
          <p:spPr bwMode="auto">
            <a:xfrm rot="19687224">
              <a:off x="3549571" y="2375628"/>
              <a:ext cx="898681" cy="411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P(X,Y)</a:t>
              </a:r>
            </a:p>
          </p:txBody>
        </p:sp>
        <p:sp>
          <p:nvSpPr>
            <p:cNvPr id="30" name="Text Box 24"/>
            <p:cNvSpPr txBox="1">
              <a:spLocks noChangeArrowheads="1"/>
            </p:cNvSpPr>
            <p:nvPr/>
          </p:nvSpPr>
          <p:spPr bwMode="auto">
            <a:xfrm>
              <a:off x="4354512" y="3324225"/>
              <a:ext cx="522400" cy="411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P</a:t>
              </a:r>
              <a:r>
                <a:rPr kumimoji="0" lang="fr-FR" sz="1100" b="0" i="0" u="none" strike="noStrike" kern="0" cap="none" spc="0" normalizeH="0" baseline="-2500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0</a:t>
              </a:r>
            </a:p>
          </p:txBody>
        </p:sp>
        <p:sp>
          <p:nvSpPr>
            <p:cNvPr id="31" name="Oval 25"/>
            <p:cNvSpPr>
              <a:spLocks noChangeArrowheads="1"/>
            </p:cNvSpPr>
            <p:nvPr/>
          </p:nvSpPr>
          <p:spPr bwMode="auto">
            <a:xfrm>
              <a:off x="3905250" y="2789238"/>
              <a:ext cx="61913" cy="6191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32" name="Oval 26"/>
            <p:cNvSpPr>
              <a:spLocks noChangeArrowheads="1"/>
            </p:cNvSpPr>
            <p:nvPr/>
          </p:nvSpPr>
          <p:spPr bwMode="auto">
            <a:xfrm>
              <a:off x="1843088" y="3001963"/>
              <a:ext cx="61913" cy="6191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33" name="Line 27"/>
            <p:cNvSpPr>
              <a:spLocks noChangeShapeType="1"/>
            </p:cNvSpPr>
            <p:nvPr/>
          </p:nvSpPr>
          <p:spPr bwMode="auto">
            <a:xfrm>
              <a:off x="488950" y="3000376"/>
              <a:ext cx="5921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34" name="Line 28"/>
            <p:cNvSpPr>
              <a:spLocks noChangeShapeType="1"/>
            </p:cNvSpPr>
            <p:nvPr/>
          </p:nvSpPr>
          <p:spPr bwMode="auto">
            <a:xfrm>
              <a:off x="488950" y="3151188"/>
              <a:ext cx="5921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35" name="Line 29"/>
            <p:cNvSpPr>
              <a:spLocks noChangeShapeType="1"/>
            </p:cNvSpPr>
            <p:nvPr/>
          </p:nvSpPr>
          <p:spPr bwMode="auto">
            <a:xfrm>
              <a:off x="488950" y="3300413"/>
              <a:ext cx="5921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36" name="Line 30"/>
            <p:cNvSpPr>
              <a:spLocks noChangeShapeType="1"/>
            </p:cNvSpPr>
            <p:nvPr/>
          </p:nvSpPr>
          <p:spPr bwMode="auto">
            <a:xfrm>
              <a:off x="488950" y="3451226"/>
              <a:ext cx="5921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37" name="Text Box 31"/>
            <p:cNvSpPr txBox="1">
              <a:spLocks noChangeArrowheads="1"/>
            </p:cNvSpPr>
            <p:nvPr/>
          </p:nvSpPr>
          <p:spPr bwMode="auto">
            <a:xfrm>
              <a:off x="222250" y="2530475"/>
              <a:ext cx="1338132" cy="677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Onde plane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// à Oz</a:t>
              </a:r>
            </a:p>
          </p:txBody>
        </p:sp>
        <p:sp>
          <p:nvSpPr>
            <p:cNvPr id="38" name="Text Box 32"/>
            <p:cNvSpPr txBox="1">
              <a:spLocks noChangeArrowheads="1"/>
            </p:cNvSpPr>
            <p:nvPr/>
          </p:nvSpPr>
          <p:spPr bwMode="auto">
            <a:xfrm>
              <a:off x="2076450" y="3262314"/>
              <a:ext cx="470214" cy="411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O</a:t>
              </a:r>
            </a:p>
          </p:txBody>
        </p:sp>
        <p:sp>
          <p:nvSpPr>
            <p:cNvPr id="39" name="Text Box 33"/>
            <p:cNvSpPr txBox="1">
              <a:spLocks noChangeArrowheads="1"/>
            </p:cNvSpPr>
            <p:nvPr/>
          </p:nvSpPr>
          <p:spPr bwMode="auto">
            <a:xfrm>
              <a:off x="3435350" y="3827463"/>
              <a:ext cx="448241" cy="411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Y</a:t>
              </a:r>
            </a:p>
          </p:txBody>
        </p:sp>
        <p:sp>
          <p:nvSpPr>
            <p:cNvPr id="40" name="Text Box 34"/>
            <p:cNvSpPr txBox="1">
              <a:spLocks noChangeArrowheads="1"/>
            </p:cNvSpPr>
            <p:nvPr/>
          </p:nvSpPr>
          <p:spPr bwMode="auto">
            <a:xfrm>
              <a:off x="4424362" y="2044702"/>
              <a:ext cx="448241" cy="411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X</a:t>
              </a:r>
            </a:p>
          </p:txBody>
        </p:sp>
        <p:sp>
          <p:nvSpPr>
            <p:cNvPr id="41" name="Line 35"/>
            <p:cNvSpPr>
              <a:spLocks noChangeShapeType="1"/>
            </p:cNvSpPr>
            <p:nvPr/>
          </p:nvSpPr>
          <p:spPr bwMode="auto">
            <a:xfrm flipV="1">
              <a:off x="1831975" y="2816226"/>
              <a:ext cx="2117725" cy="2127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42" name="Line 36"/>
            <p:cNvSpPr>
              <a:spLocks noChangeShapeType="1"/>
            </p:cNvSpPr>
            <p:nvPr/>
          </p:nvSpPr>
          <p:spPr bwMode="auto">
            <a:xfrm flipV="1">
              <a:off x="2157413" y="2824163"/>
              <a:ext cx="1784350" cy="406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grpSp>
          <p:nvGrpSpPr>
            <p:cNvPr id="43" name="Group 59"/>
            <p:cNvGrpSpPr>
              <a:grpSpLocks/>
            </p:cNvGrpSpPr>
            <p:nvPr/>
          </p:nvGrpSpPr>
          <p:grpSpPr bwMode="auto">
            <a:xfrm>
              <a:off x="2854328" y="2619377"/>
              <a:ext cx="376238" cy="438150"/>
              <a:chOff x="1904" y="1474"/>
              <a:chExt cx="237" cy="276"/>
            </a:xfrm>
          </p:grpSpPr>
          <p:sp>
            <p:nvSpPr>
              <p:cNvPr id="48" name="Text Box 37"/>
              <p:cNvSpPr txBox="1">
                <a:spLocks noChangeArrowheads="1"/>
              </p:cNvSpPr>
              <p:nvPr/>
            </p:nvSpPr>
            <p:spPr bwMode="auto">
              <a:xfrm>
                <a:off x="1904" y="1474"/>
                <a:ext cx="237" cy="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 Narrow" pitchFamily="34" charset="0"/>
                  </a:rPr>
                  <a:t>r</a:t>
                </a:r>
              </a:p>
            </p:txBody>
          </p:sp>
          <p:sp>
            <p:nvSpPr>
              <p:cNvPr id="49" name="Line 38"/>
              <p:cNvSpPr>
                <a:spLocks noChangeShapeType="1"/>
              </p:cNvSpPr>
              <p:nvPr/>
            </p:nvSpPr>
            <p:spPr bwMode="auto">
              <a:xfrm>
                <a:off x="1995" y="1514"/>
                <a:ext cx="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1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endParaRPr>
              </a:p>
            </p:txBody>
          </p:sp>
        </p:grpSp>
        <p:sp>
          <p:nvSpPr>
            <p:cNvPr id="44" name="Text Box 42"/>
            <p:cNvSpPr txBox="1">
              <a:spLocks noChangeArrowheads="1"/>
            </p:cNvSpPr>
            <p:nvPr/>
          </p:nvSpPr>
          <p:spPr bwMode="auto">
            <a:xfrm>
              <a:off x="2835897" y="3279776"/>
              <a:ext cx="425437" cy="437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Narrow" pitchFamily="34" charset="0"/>
                </a:rPr>
                <a:t>L</a:t>
              </a:r>
            </a:p>
          </p:txBody>
        </p:sp>
        <p:sp>
          <p:nvSpPr>
            <p:cNvPr id="45" name="Text Box 68"/>
            <p:cNvSpPr txBox="1">
              <a:spLocks noChangeArrowheads="1"/>
            </p:cNvSpPr>
            <p:nvPr/>
          </p:nvSpPr>
          <p:spPr bwMode="auto">
            <a:xfrm>
              <a:off x="2492997" y="1865313"/>
              <a:ext cx="450288" cy="437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Narrow" pitchFamily="34" charset="0"/>
                </a:rPr>
                <a:t>D</a:t>
              </a:r>
            </a:p>
          </p:txBody>
        </p:sp>
        <p:sp>
          <p:nvSpPr>
            <p:cNvPr id="46" name="Text Box 69"/>
            <p:cNvSpPr txBox="1">
              <a:spLocks noChangeArrowheads="1"/>
            </p:cNvSpPr>
            <p:nvPr/>
          </p:nvSpPr>
          <p:spPr bwMode="auto">
            <a:xfrm>
              <a:off x="2101851" y="1420813"/>
              <a:ext cx="1755611" cy="411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Écran diffractant</a:t>
              </a:r>
            </a:p>
          </p:txBody>
        </p:sp>
        <p:sp>
          <p:nvSpPr>
            <p:cNvPr id="47" name="Line 70"/>
            <p:cNvSpPr>
              <a:spLocks noChangeShapeType="1"/>
            </p:cNvSpPr>
            <p:nvPr/>
          </p:nvSpPr>
          <p:spPr bwMode="auto">
            <a:xfrm>
              <a:off x="2587625" y="1676401"/>
              <a:ext cx="76200" cy="165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</p:grpSp>
      <p:sp>
        <p:nvSpPr>
          <p:cNvPr id="2498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4986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4986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50" name="Groupe 49"/>
          <p:cNvGrpSpPr/>
          <p:nvPr/>
        </p:nvGrpSpPr>
        <p:grpSpPr>
          <a:xfrm>
            <a:off x="-64761" y="2531923"/>
            <a:ext cx="7726631" cy="1578254"/>
            <a:chOff x="-64761" y="2531923"/>
            <a:chExt cx="7726631" cy="1578254"/>
          </a:xfrm>
        </p:grpSpPr>
        <p:grpSp>
          <p:nvGrpSpPr>
            <p:cNvPr id="3" name="Groupe 2"/>
            <p:cNvGrpSpPr/>
            <p:nvPr/>
          </p:nvGrpSpPr>
          <p:grpSpPr>
            <a:xfrm>
              <a:off x="358775" y="2531923"/>
              <a:ext cx="7303095" cy="1578254"/>
              <a:chOff x="0" y="2447836"/>
              <a:chExt cx="6250675" cy="1578254"/>
            </a:xfrm>
          </p:grpSpPr>
          <p:grpSp>
            <p:nvGrpSpPr>
              <p:cNvPr id="65" name="Groupe 64"/>
              <p:cNvGrpSpPr/>
              <p:nvPr/>
            </p:nvGrpSpPr>
            <p:grpSpPr>
              <a:xfrm>
                <a:off x="0" y="2447836"/>
                <a:ext cx="4786527" cy="392995"/>
                <a:chOff x="0" y="2447836"/>
                <a:chExt cx="4786527" cy="39299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graphicFrame>
                  <p:nvGraphicFramePr>
                    <p:cNvPr id="249861" name="Object 5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347777121"/>
                        </p:ext>
                      </p:extLst>
                    </p:nvPr>
                  </p:nvGraphicFramePr>
                  <p:xfrm>
                    <a:off x="2114816" y="2513810"/>
                    <a:ext cx="1075765" cy="254000"/>
                  </p:xfrm>
                  <a:graphic>
                    <a:graphicData uri="http://schemas.openxmlformats.org/presentationml/2006/ole">
                      <mc:AlternateContent>
                        <mc:Choice xmlns:v="urn:schemas-microsoft-com:vml" Requires="v">
                          <p:oleObj spid="_x0000_s250208" name="Équation" r:id="rId7" imgW="685502" imgH="165028" progId="Equation.3">
                            <p:embed/>
                          </p:oleObj>
                        </mc:Choice>
                        <mc:Fallback>
                          <p:oleObj name="Équation" r:id="rId7" imgW="685502" imgH="165028" progId="Equation.3">
                            <p:embed/>
                            <p:pic>
                              <p:nvPicPr>
                                <p:cNvPr id="0" name="Picture 40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4">
                                  <a:extLst>
                                    <a:ext uri="{28A0092B-C50C-407E-A947-70E740481C1C}">
                                      <a14:useLocalDpi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2114816" y="2513810"/>
                                  <a:ext cx="1075765" cy="254000"/>
                                </a:xfrm>
                                <a:prstGeom prst="rect">
                                  <a:avLst/>
                                </a:prstGeom>
                                <a:noFill/>
                                <a:extLst>
                                  <a:ext uri="{909E8E84-426E-40DD-AFC4-6F175D3DCCD1}">
                                    <a14:hiddenFill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mc:Choice>
              <mc:Fallback xmlns="">
                <p:graphicFrame>
                  <p:nvGraphicFramePr>
                    <p:cNvPr id="249861" name="Object 5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347777121"/>
                        </p:ext>
                      </p:extLst>
                    </p:nvPr>
                  </p:nvGraphicFramePr>
                  <p:xfrm>
                    <a:off x="2114816" y="2513810"/>
                    <a:ext cx="1075765" cy="254000"/>
                  </p:xfrm>
                  <a:graphic>
                    <a:graphicData uri="http://schemas.openxmlformats.org/presentationml/2006/ole">
                      <mc:AlternateContent>
                        <mc:Choice xmlns:v="urn:schemas-microsoft-com:vml" Requires="v">
                          <p:oleObj spid="_x0000_s250112" name="Équation" r:id="rId8" imgW="685502" imgH="165028" progId="Equation.3">
                            <p:embed/>
                          </p:oleObj>
                        </mc:Choice>
                        <mc:Fallback>
                          <p:oleObj name="Équation" r:id="rId8" imgW="685502" imgH="165028" progId="Equation.3">
                            <p:embed/>
                            <p:pic>
                              <p:nvPicPr>
                                <p:cNvPr id="0" name="Picture 40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9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2114816" y="2513810"/>
                                  <a:ext cx="1075765" cy="254000"/>
                                </a:xfrm>
                                <a:prstGeom prst="rect">
                                  <a:avLst/>
                                </a:prstGeom>
                                <a:noFill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graphicFrame>
                  <p:nvGraphicFramePr>
                    <p:cNvPr id="249863" name="Object 7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3746500" y="2518569"/>
                    <a:ext cx="1040027" cy="322262"/>
                  </p:xfrm>
                  <a:graphic>
                    <a:graphicData uri="http://schemas.openxmlformats.org/presentationml/2006/ole">
                      <mc:AlternateContent>
                        <mc:Choice xmlns:v="urn:schemas-microsoft-com:vml" Requires="v">
                          <p:oleObj spid="_x0000_s250209" name="Équation" r:id="rId10" imgW="672808" imgH="203112" progId="Equation.3">
                            <p:embed/>
                          </p:oleObj>
                        </mc:Choice>
                        <mc:Fallback>
                          <p:oleObj name="Équation" r:id="rId10" imgW="672808" imgH="203112" progId="Equation.3">
                            <p:embed/>
                            <p:pic>
                              <p:nvPicPr>
                                <p:cNvPr id="0" name="Picture 41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4">
                                  <a:extLst>
                                    <a:ext uri="{28A0092B-C50C-407E-A947-70E740481C1C}">
                                      <a14:useLocalDpi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3746500" y="2518569"/>
                                  <a:ext cx="1040027" cy="322262"/>
                                </a:xfrm>
                                <a:prstGeom prst="rect">
                                  <a:avLst/>
                                </a:prstGeom>
                                <a:noFill/>
                                <a:extLst>
                                  <a:ext uri="{909E8E84-426E-40DD-AFC4-6F175D3DCCD1}">
                                    <a14:hiddenFill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mc:Choice>
              <mc:Fallback xmlns="">
                <p:graphicFrame>
                  <p:nvGraphicFramePr>
                    <p:cNvPr id="249863" name="Object 7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3746500" y="2518569"/>
                    <a:ext cx="1040027" cy="322262"/>
                  </p:xfrm>
                  <a:graphic>
                    <a:graphicData uri="http://schemas.openxmlformats.org/presentationml/2006/ole">
                      <mc:AlternateContent>
                        <mc:Choice xmlns:v="urn:schemas-microsoft-com:vml" Requires="v">
                          <p:oleObj spid="_x0000_s250113" name="Équation" r:id="rId11" imgW="672808" imgH="203112" progId="Equation.3">
                            <p:embed/>
                          </p:oleObj>
                        </mc:Choice>
                        <mc:Fallback>
                          <p:oleObj name="Équation" r:id="rId11" imgW="672808" imgH="203112" progId="Equation.3">
                            <p:embed/>
                            <p:pic>
                              <p:nvPicPr>
                                <p:cNvPr id="0" name="Picture 41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12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3746500" y="2518569"/>
                                  <a:ext cx="1040027" cy="322262"/>
                                </a:xfrm>
                                <a:prstGeom prst="rect">
                                  <a:avLst/>
                                </a:prstGeom>
                                <a:noFill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mc:Fallback>
            </mc:AlternateContent>
            <p:sp>
              <p:nvSpPr>
                <p:cNvPr id="54" name="Rectangle 53"/>
                <p:cNvSpPr/>
                <p:nvPr/>
              </p:nvSpPr>
              <p:spPr>
                <a:xfrm>
                  <a:off x="0" y="2447836"/>
                  <a:ext cx="4089400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fr-FR" b="1" dirty="0" smtClean="0">
                      <a:latin typeface="Arial Narrow" pitchFamily="34" charset="0"/>
                    </a:rPr>
                    <a:t> </a:t>
                  </a:r>
                  <a:r>
                    <a:rPr lang="fr-FR" b="1" u="sng" dirty="0" smtClean="0">
                      <a:latin typeface="Arial Narrow" pitchFamily="34" charset="0"/>
                    </a:rPr>
                    <a:t>Première conséquence</a:t>
                  </a:r>
                  <a:r>
                    <a:rPr lang="fr-FR" b="1" dirty="0" smtClean="0">
                      <a:latin typeface="Arial Narrow" pitchFamily="34" charset="0"/>
                    </a:rPr>
                    <a:t> :                              et</a:t>
                  </a:r>
                  <a:endParaRPr lang="fr-FR" dirty="0">
                    <a:latin typeface="Arial Narrow" pitchFamily="34" charset="0"/>
                  </a:endParaRPr>
                </a:p>
              </p:txBody>
            </p:sp>
          </p:grpSp>
          <p:grpSp>
            <p:nvGrpSpPr>
              <p:cNvPr id="66" name="Groupe 65"/>
              <p:cNvGrpSpPr/>
              <p:nvPr/>
            </p:nvGrpSpPr>
            <p:grpSpPr>
              <a:xfrm>
                <a:off x="2332060" y="2934269"/>
                <a:ext cx="3918615" cy="1091821"/>
                <a:chOff x="2332060" y="2934269"/>
                <a:chExt cx="3918615" cy="1091821"/>
              </a:xfrm>
            </p:grpSpPr>
            <p:sp>
              <p:nvSpPr>
                <p:cNvPr id="58" name="Flèche droite 57"/>
                <p:cNvSpPr/>
                <p:nvPr/>
              </p:nvSpPr>
              <p:spPr>
                <a:xfrm>
                  <a:off x="2332060" y="3289300"/>
                  <a:ext cx="571500" cy="482600"/>
                </a:xfrm>
                <a:prstGeom prst="right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200" b="1" dirty="0" smtClean="0">
                      <a:latin typeface="Arial Narrow" pitchFamily="34" charset="0"/>
                    </a:rPr>
                    <a:t>DL</a:t>
                  </a:r>
                  <a:endParaRPr lang="fr-FR" sz="1200" b="1" dirty="0">
                    <a:latin typeface="Arial Narrow" pitchFamily="34" charset="0"/>
                  </a:endParaRPr>
                </a:p>
              </p:txBody>
            </p:sp>
            <p:sp>
              <p:nvSpPr>
                <p:cNvPr id="61" name="Rectangle à coins arrondis 60"/>
                <p:cNvSpPr/>
                <p:nvPr/>
              </p:nvSpPr>
              <p:spPr>
                <a:xfrm>
                  <a:off x="2934269" y="2934269"/>
                  <a:ext cx="3316406" cy="1091821"/>
                </a:xfrm>
                <a:prstGeom prst="roundRect">
                  <a:avLst/>
                </a:prstGeom>
                <a:noFill/>
                <a:ln w="28575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-64761" y="3064247"/>
                  <a:ext cx="3435043" cy="9106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fr-FR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𝐿</m:t>
                        </m:r>
                        <m:rad>
                          <m:radPr>
                            <m:degHide m:val="on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  <m:r>
                                          <a:rPr lang="fr-FR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num>
                                      <m:den>
                                        <m: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  <m:r>
                                          <a:rPr lang="fr-FR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num>
                                      <m:den>
                                        <m: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64761" y="3064247"/>
                  <a:ext cx="3435043" cy="910699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4020204" y="3257630"/>
                  <a:ext cx="3057184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fr-FR" i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fr-FR" i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fr-FR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fr-FR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fr-FR" i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den>
                        </m:f>
                        <m:r>
                          <a:rPr lang="fr-FR" i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  <m:r>
                                      <a:rPr lang="fr-FR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fr-FR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fr-FR" i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den>
                        </m:f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0204" y="3257630"/>
                  <a:ext cx="3057184" cy="646331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2" name="Groupe 51"/>
          <p:cNvGrpSpPr/>
          <p:nvPr/>
        </p:nvGrpSpPr>
        <p:grpSpPr>
          <a:xfrm>
            <a:off x="0" y="4276636"/>
            <a:ext cx="9067800" cy="1866196"/>
            <a:chOff x="0" y="4276636"/>
            <a:chExt cx="9067800" cy="1866196"/>
          </a:xfrm>
        </p:grpSpPr>
        <p:grpSp>
          <p:nvGrpSpPr>
            <p:cNvPr id="8" name="Groupe 7"/>
            <p:cNvGrpSpPr/>
            <p:nvPr/>
          </p:nvGrpSpPr>
          <p:grpSpPr>
            <a:xfrm>
              <a:off x="0" y="4276636"/>
              <a:ext cx="9067800" cy="1384389"/>
              <a:chOff x="0" y="4276636"/>
              <a:chExt cx="9067800" cy="1384389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0" y="4276636"/>
                <a:ext cx="90678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b="1" u="sng" dirty="0" smtClean="0">
                    <a:latin typeface="Arial Narrow" pitchFamily="34" charset="0"/>
                  </a:rPr>
                  <a:t>Deuxième conséquence </a:t>
                </a:r>
                <a:r>
                  <a:rPr lang="fr-FR" b="1" dirty="0" smtClean="0">
                    <a:latin typeface="Arial Narrow" pitchFamily="34" charset="0"/>
                  </a:rPr>
                  <a:t>: décroissance de l’amplitude de chaque onde sphérique est uniforme </a:t>
                </a:r>
                <a:endParaRPr lang="fr-FR" dirty="0">
                  <a:latin typeface="Arial Narrow" pitchFamily="34" charset="0"/>
                </a:endParaRPr>
              </a:p>
            </p:txBody>
          </p:sp>
          <p:grpSp>
            <p:nvGrpSpPr>
              <p:cNvPr id="7" name="Groupe 6"/>
              <p:cNvGrpSpPr/>
              <p:nvPr/>
            </p:nvGrpSpPr>
            <p:grpSpPr>
              <a:xfrm>
                <a:off x="4445000" y="4860925"/>
                <a:ext cx="4297790" cy="800100"/>
                <a:chOff x="4445000" y="4860925"/>
                <a:chExt cx="4297790" cy="800100"/>
              </a:xfrm>
            </p:grpSpPr>
            <p:pic>
              <p:nvPicPr>
                <p:cNvPr id="250017" name="Picture 161"/>
                <p:cNvPicPr>
                  <a:picLocks noChangeAspect="1" noChangeArrowheads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59815" y="4860925"/>
                  <a:ext cx="3482975" cy="800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67" name="Groupe 66"/>
                <p:cNvGrpSpPr/>
                <p:nvPr/>
              </p:nvGrpSpPr>
              <p:grpSpPr>
                <a:xfrm>
                  <a:off x="4445000" y="5053652"/>
                  <a:ext cx="4013200" cy="558800"/>
                  <a:chOff x="4445000" y="5067300"/>
                  <a:chExt cx="4013200" cy="558800"/>
                </a:xfrm>
              </p:grpSpPr>
              <p:sp>
                <p:nvSpPr>
                  <p:cNvPr id="63" name="Flèche droite 62"/>
                  <p:cNvSpPr/>
                  <p:nvPr/>
                </p:nvSpPr>
                <p:spPr>
                  <a:xfrm>
                    <a:off x="4445000" y="5067300"/>
                    <a:ext cx="431800" cy="368300"/>
                  </a:xfrm>
                  <a:prstGeom prst="rightArrow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64" name="Ellipse 63"/>
                  <p:cNvSpPr/>
                  <p:nvPr/>
                </p:nvSpPr>
                <p:spPr>
                  <a:xfrm>
                    <a:off x="8026400" y="5141912"/>
                    <a:ext cx="431800" cy="484188"/>
                  </a:xfrm>
                  <a:prstGeom prst="ellipse">
                    <a:avLst/>
                  </a:prstGeom>
                  <a:noFill/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/>
                <p:cNvSpPr/>
                <p:nvPr/>
              </p:nvSpPr>
              <p:spPr>
                <a:xfrm>
                  <a:off x="255971" y="4806569"/>
                  <a:ext cx="3899336" cy="13362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i="1">
                            <a:latin typeface="Cambria Math" panose="02040503050406030204" pitchFamily="18" charset="0"/>
                          </a:rPr>
                          <m:t>𝑈</m:t>
                        </m:r>
                        <m:d>
                          <m:d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  <m:r>
                          <a:rPr lang="fr-FR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  <m:nary>
                          <m:naryPr>
                            <m:chr m:val="∬"/>
                            <m:limLoc m:val="undOvr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eqArr>
                              <m:eqArr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𝑆𝑢𝑟𝑓𝑎𝑐𝑒</m:t>
                                </m:r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𝑑𝑢</m:t>
                                </m:r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𝑑𝑖𝑎𝑝h𝑟𝑎𝑔𝑚𝑒</m:t>
                                </m:r>
                              </m:e>
                              <m:e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eqArr>
                          </m:sub>
                          <m:sup/>
                          <m:e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fr-FR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d>
                            <m:f>
                              <m:f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fr-FR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</m:acc>
                                    <m:r>
                                      <a:rPr lang="fr-FR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</m:acc>
                                  </m:sup>
                                </m:sSup>
                              </m:num>
                              <m:den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den>
                            </m:f>
                          </m:e>
                        </m:nary>
                        <m:r>
                          <a:rPr lang="fr-FR" i="1">
                            <a:latin typeface="Cambria Math" panose="02040503050406030204" pitchFamily="18" charset="0"/>
                          </a:rPr>
                          <m:t>𝑑𝑠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51" name="Rectangle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971" y="4806569"/>
                  <a:ext cx="3899336" cy="1336263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2" name="Groupe 71"/>
          <p:cNvGrpSpPr/>
          <p:nvPr/>
        </p:nvGrpSpPr>
        <p:grpSpPr>
          <a:xfrm>
            <a:off x="4168007" y="3831042"/>
            <a:ext cx="4302893" cy="1299757"/>
            <a:chOff x="6235700" y="3543300"/>
            <a:chExt cx="2235200" cy="1587500"/>
          </a:xfrm>
        </p:grpSpPr>
        <p:sp>
          <p:nvSpPr>
            <p:cNvPr id="69" name="Forme libre 68"/>
            <p:cNvSpPr/>
            <p:nvPr/>
          </p:nvSpPr>
          <p:spPr>
            <a:xfrm>
              <a:off x="6235700" y="3543300"/>
              <a:ext cx="2108200" cy="1282700"/>
            </a:xfrm>
            <a:custGeom>
              <a:avLst/>
              <a:gdLst>
                <a:gd name="connsiteX0" fmla="*/ 0 w 2108200"/>
                <a:gd name="connsiteY0" fmla="*/ 0 h 1282700"/>
                <a:gd name="connsiteX1" fmla="*/ 1600200 w 2108200"/>
                <a:gd name="connsiteY1" fmla="*/ 558800 h 1282700"/>
                <a:gd name="connsiteX2" fmla="*/ 2108200 w 2108200"/>
                <a:gd name="connsiteY2" fmla="*/ 1282700 h 128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8200" h="1282700">
                  <a:moveTo>
                    <a:pt x="0" y="0"/>
                  </a:moveTo>
                  <a:cubicBezTo>
                    <a:pt x="624416" y="172508"/>
                    <a:pt x="1248833" y="345017"/>
                    <a:pt x="1600200" y="558800"/>
                  </a:cubicBezTo>
                  <a:cubicBezTo>
                    <a:pt x="1951567" y="772583"/>
                    <a:pt x="2029883" y="1027641"/>
                    <a:pt x="2108200" y="1282700"/>
                  </a:cubicBezTo>
                </a:path>
              </a:pathLst>
            </a:cu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Ellipse 70"/>
            <p:cNvSpPr/>
            <p:nvPr/>
          </p:nvSpPr>
          <p:spPr>
            <a:xfrm>
              <a:off x="8191500" y="4800600"/>
              <a:ext cx="279400" cy="3302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5" name="Titre 1"/>
          <p:cNvSpPr txBox="1">
            <a:spLocks/>
          </p:cNvSpPr>
          <p:nvPr/>
        </p:nvSpPr>
        <p:spPr>
          <a:xfrm>
            <a:off x="1497013" y="6389134"/>
            <a:ext cx="7391400" cy="3926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Chap3 : Diffraction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re 1"/>
          <p:cNvSpPr txBox="1">
            <a:spLocks/>
          </p:cNvSpPr>
          <p:nvPr/>
        </p:nvSpPr>
        <p:spPr>
          <a:xfrm>
            <a:off x="1497013" y="6389134"/>
            <a:ext cx="7391400" cy="3926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Chap3 : Diffraction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52019" name="Picture 1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508" y="1407164"/>
            <a:ext cx="5737225" cy="219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 smtClean="0"/>
              <a:t>page </a:t>
            </a:r>
            <a:fld id="{C6DDD436-036D-4AFC-B45E-DF406FB8E6F8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497013" y="443775"/>
            <a:ext cx="7391400" cy="545066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 sz="2800" b="1" kern="0" dirty="0" smtClean="0">
                <a:solidFill>
                  <a:srgbClr val="DA6667"/>
                </a:solidFill>
                <a:latin typeface="+mj-lt"/>
                <a:ea typeface="+mj-ea"/>
                <a:cs typeface="+mj-cs"/>
              </a:rPr>
              <a:t>2. Diffraction par des diaphragmes plans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946714"/>
            <a:ext cx="9067800" cy="513169"/>
          </a:xfrm>
          <a:prstGeom prst="rect">
            <a:avLst/>
          </a:prstGeom>
        </p:spPr>
        <p:txBody>
          <a:bodyPr/>
          <a:lstStyle/>
          <a:p>
            <a:r>
              <a:rPr lang="fr-FR" sz="2400" b="1" kern="0" smtClean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 </a:t>
            </a:r>
            <a:r>
              <a:rPr lang="fr-FR" sz="2400" b="1" kern="0" smtClean="0">
                <a:solidFill>
                  <a:srgbClr val="DA6667"/>
                </a:solidFill>
                <a:latin typeface="Arial Narrow" pitchFamily="34" charset="0"/>
              </a:rPr>
              <a:t>Approximation de Fresnel : diffraction à distance finie</a:t>
            </a:r>
            <a:endParaRPr lang="fr-FR" sz="2400" b="1" kern="0" dirty="0" smtClean="0">
              <a:solidFill>
                <a:srgbClr val="DA6667"/>
              </a:solidFill>
              <a:latin typeface="Arial Narrow" pitchFamily="34" charset="0"/>
            </a:endParaRPr>
          </a:p>
        </p:txBody>
      </p:sp>
      <p:sp>
        <p:nvSpPr>
          <p:cNvPr id="2519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519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519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519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5191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6" name="Groupe 5"/>
          <p:cNvGrpSpPr/>
          <p:nvPr/>
        </p:nvGrpSpPr>
        <p:grpSpPr>
          <a:xfrm>
            <a:off x="111389" y="4978400"/>
            <a:ext cx="8183299" cy="636588"/>
            <a:chOff x="111389" y="4978400"/>
            <a:chExt cx="8183299" cy="636588"/>
          </a:xfrm>
        </p:grpSpPr>
        <p:grpSp>
          <p:nvGrpSpPr>
            <p:cNvPr id="3" name="Groupe 2"/>
            <p:cNvGrpSpPr/>
            <p:nvPr/>
          </p:nvGrpSpPr>
          <p:grpSpPr>
            <a:xfrm>
              <a:off x="829339" y="4978400"/>
              <a:ext cx="7465349" cy="636588"/>
              <a:chOff x="829339" y="4978400"/>
              <a:chExt cx="7465349" cy="636588"/>
            </a:xfrm>
          </p:grpSpPr>
          <p:grpSp>
            <p:nvGrpSpPr>
              <p:cNvPr id="28" name="Groupe 27"/>
              <p:cNvGrpSpPr/>
              <p:nvPr/>
            </p:nvGrpSpPr>
            <p:grpSpPr>
              <a:xfrm>
                <a:off x="829339" y="4978400"/>
                <a:ext cx="7465349" cy="636588"/>
                <a:chOff x="219739" y="4978400"/>
                <a:chExt cx="7465349" cy="636588"/>
              </a:xfrm>
            </p:grpSpPr>
            <p:sp>
              <p:nvSpPr>
                <p:cNvPr id="27" name="Rectangle à coins arrondis 26"/>
                <p:cNvSpPr/>
                <p:nvPr/>
              </p:nvSpPr>
              <p:spPr>
                <a:xfrm>
                  <a:off x="4598988" y="4979988"/>
                  <a:ext cx="3086100" cy="635000"/>
                </a:xfrm>
                <a:prstGeom prst="roundRect">
                  <a:avLst/>
                </a:pr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6" name="Rectangle à coins arrondis 25"/>
                <p:cNvSpPr/>
                <p:nvPr/>
              </p:nvSpPr>
              <p:spPr>
                <a:xfrm>
                  <a:off x="219739" y="4978400"/>
                  <a:ext cx="4056559" cy="635000"/>
                </a:xfrm>
                <a:prstGeom prst="roundRect">
                  <a:avLst/>
                </a:pr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pic>
            <p:nvPicPr>
              <p:cNvPr id="252021" name="Picture 11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6585" y="5049198"/>
                <a:ext cx="3924300" cy="4492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52022" name="Picture 11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8627" y="5015860"/>
                <a:ext cx="2979737" cy="517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9" name="ZoneTexte 28"/>
            <p:cNvSpPr txBox="1"/>
            <p:nvPr/>
          </p:nvSpPr>
          <p:spPr>
            <a:xfrm>
              <a:off x="111389" y="5105400"/>
              <a:ext cx="6029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latin typeface="Arial Narrow" pitchFamily="34" charset="0"/>
                </a:rPr>
                <a:t>Avec</a:t>
              </a:r>
              <a:endParaRPr lang="fr-FR" dirty="0">
                <a:latin typeface="Arial Narrow" pitchFamily="34" charset="0"/>
              </a:endParaRPr>
            </a:p>
          </p:txBody>
        </p:sp>
      </p:grpSp>
      <p:sp>
        <p:nvSpPr>
          <p:cNvPr id="25191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8" name="Groupe 7"/>
          <p:cNvGrpSpPr/>
          <p:nvPr/>
        </p:nvGrpSpPr>
        <p:grpSpPr>
          <a:xfrm>
            <a:off x="1105469" y="2535767"/>
            <a:ext cx="7404615" cy="2379133"/>
            <a:chOff x="1105469" y="2535767"/>
            <a:chExt cx="7404615" cy="2379133"/>
          </a:xfrm>
        </p:grpSpPr>
        <p:grpSp>
          <p:nvGrpSpPr>
            <p:cNvPr id="7" name="Groupe 6"/>
            <p:cNvGrpSpPr/>
            <p:nvPr/>
          </p:nvGrpSpPr>
          <p:grpSpPr>
            <a:xfrm>
              <a:off x="1105469" y="3949700"/>
              <a:ext cx="7246961" cy="965200"/>
              <a:chOff x="1105469" y="3949700"/>
              <a:chExt cx="7246961" cy="965200"/>
            </a:xfrm>
          </p:grpSpPr>
          <p:sp>
            <p:nvSpPr>
              <p:cNvPr id="24" name="Rectangle à coins arrondis 23"/>
              <p:cNvSpPr/>
              <p:nvPr/>
            </p:nvSpPr>
            <p:spPr>
              <a:xfrm>
                <a:off x="1105469" y="3949700"/>
                <a:ext cx="7246961" cy="965200"/>
              </a:xfrm>
              <a:prstGeom prst="roundRect">
                <a:avLst/>
              </a:prstGeom>
              <a:noFill/>
              <a:ln w="28575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252020" name="Picture 11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2000" y="3985549"/>
                <a:ext cx="6804025" cy="8842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30" name="Groupe 29"/>
            <p:cNvGrpSpPr/>
            <p:nvPr/>
          </p:nvGrpSpPr>
          <p:grpSpPr>
            <a:xfrm>
              <a:off x="4876800" y="2535767"/>
              <a:ext cx="3633284" cy="1337893"/>
              <a:chOff x="4876800" y="2535767"/>
              <a:chExt cx="3633284" cy="1337893"/>
            </a:xfrm>
          </p:grpSpPr>
          <p:sp>
            <p:nvSpPr>
              <p:cNvPr id="12" name="Ellipse 11"/>
              <p:cNvSpPr/>
              <p:nvPr/>
            </p:nvSpPr>
            <p:spPr>
              <a:xfrm>
                <a:off x="4876800" y="2689224"/>
                <a:ext cx="596900" cy="484188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" name="Ellipse 12"/>
              <p:cNvSpPr/>
              <p:nvPr/>
            </p:nvSpPr>
            <p:spPr>
              <a:xfrm>
                <a:off x="5422900" y="2689224"/>
                <a:ext cx="736600" cy="484188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18" name="Groupe 17"/>
              <p:cNvGrpSpPr/>
              <p:nvPr/>
            </p:nvGrpSpPr>
            <p:grpSpPr>
              <a:xfrm>
                <a:off x="5207000" y="2535767"/>
                <a:ext cx="2007411" cy="1337893"/>
                <a:chOff x="5207000" y="2535767"/>
                <a:chExt cx="2007411" cy="1337893"/>
              </a:xfrm>
            </p:grpSpPr>
            <p:sp>
              <p:nvSpPr>
                <p:cNvPr id="15" name="Forme libre 14"/>
                <p:cNvSpPr/>
                <p:nvPr/>
              </p:nvSpPr>
              <p:spPr>
                <a:xfrm>
                  <a:off x="5207000" y="2535767"/>
                  <a:ext cx="1651000" cy="385233"/>
                </a:xfrm>
                <a:custGeom>
                  <a:avLst/>
                  <a:gdLst>
                    <a:gd name="connsiteX0" fmla="*/ 0 w 1651000"/>
                    <a:gd name="connsiteY0" fmla="*/ 131233 h 385233"/>
                    <a:gd name="connsiteX1" fmla="*/ 1104900 w 1651000"/>
                    <a:gd name="connsiteY1" fmla="*/ 42333 h 385233"/>
                    <a:gd name="connsiteX2" fmla="*/ 1651000 w 1651000"/>
                    <a:gd name="connsiteY2" fmla="*/ 385233 h 385233"/>
                    <a:gd name="connsiteX3" fmla="*/ 1651000 w 1651000"/>
                    <a:gd name="connsiteY3" fmla="*/ 385233 h 385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51000" h="385233">
                      <a:moveTo>
                        <a:pt x="0" y="131233"/>
                      </a:moveTo>
                      <a:cubicBezTo>
                        <a:pt x="414866" y="65616"/>
                        <a:pt x="829733" y="0"/>
                        <a:pt x="1104900" y="42333"/>
                      </a:cubicBezTo>
                      <a:cubicBezTo>
                        <a:pt x="1380067" y="84666"/>
                        <a:pt x="1651000" y="385233"/>
                        <a:pt x="1651000" y="385233"/>
                      </a:cubicBezTo>
                      <a:lnTo>
                        <a:pt x="1651000" y="385233"/>
                      </a:lnTo>
                    </a:path>
                  </a:pathLst>
                </a:custGeom>
                <a:ln w="28575"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6" name="Forme libre 15"/>
                <p:cNvSpPr/>
                <p:nvPr/>
              </p:nvSpPr>
              <p:spPr>
                <a:xfrm>
                  <a:off x="5791200" y="2609850"/>
                  <a:ext cx="914400" cy="171450"/>
                </a:xfrm>
                <a:custGeom>
                  <a:avLst/>
                  <a:gdLst>
                    <a:gd name="connsiteX0" fmla="*/ 0 w 914400"/>
                    <a:gd name="connsiteY0" fmla="*/ 69850 h 171450"/>
                    <a:gd name="connsiteX1" fmla="*/ 304800 w 914400"/>
                    <a:gd name="connsiteY1" fmla="*/ 6350 h 171450"/>
                    <a:gd name="connsiteX2" fmla="*/ 609600 w 914400"/>
                    <a:gd name="connsiteY2" fmla="*/ 31750 h 171450"/>
                    <a:gd name="connsiteX3" fmla="*/ 914400 w 914400"/>
                    <a:gd name="connsiteY3" fmla="*/ 171450 h 171450"/>
                    <a:gd name="connsiteX4" fmla="*/ 914400 w 914400"/>
                    <a:gd name="connsiteY4" fmla="*/ 171450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4400" h="171450">
                      <a:moveTo>
                        <a:pt x="0" y="69850"/>
                      </a:moveTo>
                      <a:cubicBezTo>
                        <a:pt x="101600" y="41275"/>
                        <a:pt x="203200" y="12700"/>
                        <a:pt x="304800" y="6350"/>
                      </a:cubicBezTo>
                      <a:cubicBezTo>
                        <a:pt x="406400" y="0"/>
                        <a:pt x="508000" y="4233"/>
                        <a:pt x="609600" y="31750"/>
                      </a:cubicBezTo>
                      <a:cubicBezTo>
                        <a:pt x="711200" y="59267"/>
                        <a:pt x="914400" y="171450"/>
                        <a:pt x="914400" y="171450"/>
                      </a:cubicBezTo>
                      <a:lnTo>
                        <a:pt x="914400" y="171450"/>
                      </a:lnTo>
                    </a:path>
                  </a:pathLst>
                </a:custGeom>
                <a:ln w="28575"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7" name="Forme libre 16"/>
                <p:cNvSpPr/>
                <p:nvPr/>
              </p:nvSpPr>
              <p:spPr>
                <a:xfrm rot="162793">
                  <a:off x="6741971" y="2872879"/>
                  <a:ext cx="472440" cy="1000781"/>
                </a:xfrm>
                <a:custGeom>
                  <a:avLst/>
                  <a:gdLst>
                    <a:gd name="connsiteX0" fmla="*/ 22860 w 472440"/>
                    <a:gd name="connsiteY0" fmla="*/ 0 h 1249680"/>
                    <a:gd name="connsiteX1" fmla="*/ 182880 w 472440"/>
                    <a:gd name="connsiteY1" fmla="*/ 144780 h 1249680"/>
                    <a:gd name="connsiteX2" fmla="*/ 441960 w 472440"/>
                    <a:gd name="connsiteY2" fmla="*/ 525780 h 1249680"/>
                    <a:gd name="connsiteX3" fmla="*/ 0 w 472440"/>
                    <a:gd name="connsiteY3" fmla="*/ 1249680 h 12496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2440" h="1249680">
                      <a:moveTo>
                        <a:pt x="22860" y="0"/>
                      </a:moveTo>
                      <a:cubicBezTo>
                        <a:pt x="67945" y="28575"/>
                        <a:pt x="113030" y="57150"/>
                        <a:pt x="182880" y="144780"/>
                      </a:cubicBezTo>
                      <a:cubicBezTo>
                        <a:pt x="252730" y="232410"/>
                        <a:pt x="472440" y="341630"/>
                        <a:pt x="441960" y="525780"/>
                      </a:cubicBezTo>
                      <a:cubicBezTo>
                        <a:pt x="411480" y="709930"/>
                        <a:pt x="205740" y="979805"/>
                        <a:pt x="0" y="1249680"/>
                      </a:cubicBezTo>
                    </a:path>
                  </a:pathLst>
                </a:cu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19" name="ZoneTexte 18"/>
              <p:cNvSpPr txBox="1"/>
              <p:nvPr/>
            </p:nvSpPr>
            <p:spPr>
              <a:xfrm>
                <a:off x="7216140" y="3200400"/>
                <a:ext cx="129394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b="1" dirty="0" smtClean="0">
                    <a:solidFill>
                      <a:srgbClr val="FF0000"/>
                    </a:solidFill>
                    <a:latin typeface="Arial Narrow" pitchFamily="34" charset="0"/>
                  </a:rPr>
                  <a:t>On développe</a:t>
                </a:r>
                <a:endParaRPr lang="fr-FR" sz="1600" b="1" dirty="0">
                  <a:solidFill>
                    <a:srgbClr val="FF0000"/>
                  </a:solidFill>
                  <a:latin typeface="Arial Narrow" pitchFamily="34" charset="0"/>
                </a:endParaRPr>
              </a:p>
            </p:txBody>
          </p:sp>
        </p:grpSp>
      </p:grpSp>
      <p:grpSp>
        <p:nvGrpSpPr>
          <p:cNvPr id="41" name="Groupe 40"/>
          <p:cNvGrpSpPr/>
          <p:nvPr/>
        </p:nvGrpSpPr>
        <p:grpSpPr>
          <a:xfrm>
            <a:off x="3016646" y="4975224"/>
            <a:ext cx="2354362" cy="1298795"/>
            <a:chOff x="5442346" y="4975224"/>
            <a:chExt cx="2354362" cy="1298795"/>
          </a:xfrm>
        </p:grpSpPr>
        <p:sp>
          <p:nvSpPr>
            <p:cNvPr id="42" name="Ellipse 41"/>
            <p:cNvSpPr/>
            <p:nvPr/>
          </p:nvSpPr>
          <p:spPr>
            <a:xfrm>
              <a:off x="6426200" y="4975224"/>
              <a:ext cx="863600" cy="65246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5442346" y="5627688"/>
              <a:ext cx="235436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b="1" dirty="0" err="1" smtClean="0">
                  <a:solidFill>
                    <a:srgbClr val="FF0000"/>
                  </a:solidFill>
                  <a:latin typeface="Arial Narrow" pitchFamily="34" charset="0"/>
                </a:rPr>
                <a:t>Transmittance</a:t>
              </a:r>
              <a:r>
                <a:rPr lang="fr-FR" b="1" dirty="0" smtClean="0">
                  <a:solidFill>
                    <a:srgbClr val="FF0000"/>
                  </a:solidFill>
                  <a:latin typeface="Arial Narrow" pitchFamily="34" charset="0"/>
                </a:rPr>
                <a:t> de l’objet</a:t>
              </a:r>
            </a:p>
            <a:p>
              <a:r>
                <a:rPr lang="fr-FR" b="1" dirty="0" smtClean="0">
                  <a:solidFill>
                    <a:srgbClr val="FF0000"/>
                  </a:solidFill>
                  <a:latin typeface="Arial Narrow" pitchFamily="34" charset="0"/>
                </a:rPr>
                <a:t>diffractant</a:t>
              </a:r>
              <a:endParaRPr lang="fr-FR" b="1" dirty="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33" name="Groupe 32"/>
          <p:cNvGrpSpPr/>
          <p:nvPr/>
        </p:nvGrpSpPr>
        <p:grpSpPr>
          <a:xfrm>
            <a:off x="5442346" y="4975224"/>
            <a:ext cx="3701654" cy="1021796"/>
            <a:chOff x="5442346" y="4975224"/>
            <a:chExt cx="3701654" cy="1021796"/>
          </a:xfrm>
        </p:grpSpPr>
        <p:sp>
          <p:nvSpPr>
            <p:cNvPr id="31" name="Ellipse 30"/>
            <p:cNvSpPr/>
            <p:nvPr/>
          </p:nvSpPr>
          <p:spPr>
            <a:xfrm>
              <a:off x="6426200" y="4975224"/>
              <a:ext cx="1866900" cy="65246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5442346" y="5627688"/>
              <a:ext cx="370165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  <a:latin typeface="Arial Narrow" pitchFamily="34" charset="0"/>
                </a:rPr>
                <a:t>Amplitude et phase de l’onde incidente</a:t>
              </a:r>
              <a:endParaRPr lang="fr-FR" b="1" dirty="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163776" y="5698200"/>
            <a:ext cx="8873123" cy="1077912"/>
            <a:chOff x="111389" y="5703888"/>
            <a:chExt cx="8873123" cy="1077912"/>
          </a:xfrm>
        </p:grpSpPr>
        <p:sp>
          <p:nvSpPr>
            <p:cNvPr id="36" name="Rectangle à coins arrondis 35"/>
            <p:cNvSpPr/>
            <p:nvPr/>
          </p:nvSpPr>
          <p:spPr>
            <a:xfrm>
              <a:off x="111389" y="5703888"/>
              <a:ext cx="8873123" cy="1077912"/>
            </a:xfrm>
            <a:prstGeom prst="roundRect">
              <a:avLst/>
            </a:prstGeom>
            <a:solidFill>
              <a:schemeClr val="tx2"/>
            </a:solidFill>
            <a:ln w="571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52027" name="Picture 12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913" y="5811174"/>
              <a:ext cx="8534400" cy="892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0" name="Groupe 39"/>
          <p:cNvGrpSpPr/>
          <p:nvPr/>
        </p:nvGrpSpPr>
        <p:grpSpPr>
          <a:xfrm>
            <a:off x="3737953" y="6391902"/>
            <a:ext cx="4960901" cy="411164"/>
            <a:chOff x="3302000" y="6370636"/>
            <a:chExt cx="4960901" cy="411164"/>
          </a:xfrm>
        </p:grpSpPr>
        <p:sp>
          <p:nvSpPr>
            <p:cNvPr id="38" name="Ellipse 37"/>
            <p:cNvSpPr/>
            <p:nvPr/>
          </p:nvSpPr>
          <p:spPr>
            <a:xfrm>
              <a:off x="3302000" y="6370636"/>
              <a:ext cx="1092200" cy="32226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4400946" y="6412468"/>
              <a:ext cx="386195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  <a:latin typeface="Arial Narrow" pitchFamily="34" charset="0"/>
                </a:rPr>
                <a:t>On peut étendre les bornes de l’intégrale</a:t>
              </a:r>
              <a:endParaRPr lang="fr-FR" b="1" dirty="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120" name="Picture 1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828" y="1394725"/>
            <a:ext cx="1455737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C6DDD436-036D-4AFC-B45E-DF406FB8E6F8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497013" y="443775"/>
            <a:ext cx="7391400" cy="545066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 sz="2800" b="1" kern="0" dirty="0" smtClean="0">
                <a:solidFill>
                  <a:srgbClr val="DA6667"/>
                </a:solidFill>
                <a:latin typeface="+mj-lt"/>
                <a:ea typeface="+mj-ea"/>
                <a:cs typeface="+mj-cs"/>
              </a:rPr>
              <a:t>2. Diffraction par des diaphragmes plans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946714"/>
            <a:ext cx="9067800" cy="513169"/>
          </a:xfrm>
          <a:prstGeom prst="rect">
            <a:avLst/>
          </a:prstGeom>
        </p:spPr>
        <p:txBody>
          <a:bodyPr/>
          <a:lstStyle/>
          <a:p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 </a:t>
            </a:r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</a:rPr>
              <a:t>Approximation de Fraunhofer : diffraction à l’infini</a:t>
            </a:r>
          </a:p>
        </p:txBody>
      </p:sp>
      <p:sp>
        <p:nvSpPr>
          <p:cNvPr id="2529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529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529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5293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5293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5294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5294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5294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8" name="Groupe 7"/>
          <p:cNvGrpSpPr/>
          <p:nvPr/>
        </p:nvGrpSpPr>
        <p:grpSpPr>
          <a:xfrm>
            <a:off x="815975" y="2182813"/>
            <a:ext cx="6752587" cy="801023"/>
            <a:chOff x="815975" y="2182813"/>
            <a:chExt cx="6752587" cy="801023"/>
          </a:xfrm>
        </p:grpSpPr>
        <p:pic>
          <p:nvPicPr>
            <p:cNvPr id="253122" name="Picture 19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2737" y="2213899"/>
              <a:ext cx="5965825" cy="769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Flèche à angle droit 25"/>
            <p:cNvSpPr/>
            <p:nvPr/>
          </p:nvSpPr>
          <p:spPr>
            <a:xfrm rot="5400000">
              <a:off x="788987" y="2209801"/>
              <a:ext cx="625475" cy="571500"/>
            </a:xfrm>
            <a:prstGeom prst="bent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4" name="Groupe 43"/>
          <p:cNvGrpSpPr/>
          <p:nvPr/>
        </p:nvGrpSpPr>
        <p:grpSpPr>
          <a:xfrm>
            <a:off x="571500" y="1562100"/>
            <a:ext cx="3238500" cy="393700"/>
            <a:chOff x="571500" y="1562100"/>
            <a:chExt cx="3238500" cy="393700"/>
          </a:xfrm>
        </p:grpSpPr>
        <p:sp>
          <p:nvSpPr>
            <p:cNvPr id="25" name="Flèche droite 24"/>
            <p:cNvSpPr/>
            <p:nvPr/>
          </p:nvSpPr>
          <p:spPr>
            <a:xfrm>
              <a:off x="3124200" y="1574800"/>
              <a:ext cx="685800" cy="3810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Flèche droite 40"/>
            <p:cNvSpPr/>
            <p:nvPr/>
          </p:nvSpPr>
          <p:spPr>
            <a:xfrm>
              <a:off x="571500" y="1562100"/>
              <a:ext cx="609600" cy="2921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53119" name="Picture 19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608" y="1421097"/>
            <a:ext cx="1363663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e 6"/>
          <p:cNvGrpSpPr/>
          <p:nvPr/>
        </p:nvGrpSpPr>
        <p:grpSpPr>
          <a:xfrm>
            <a:off x="4422968" y="1266209"/>
            <a:ext cx="3930055" cy="677862"/>
            <a:chOff x="4422968" y="1266209"/>
            <a:chExt cx="3930055" cy="677862"/>
          </a:xfrm>
        </p:grpSpPr>
        <p:grpSp>
          <p:nvGrpSpPr>
            <p:cNvPr id="3" name="Groupe 2"/>
            <p:cNvGrpSpPr/>
            <p:nvPr/>
          </p:nvGrpSpPr>
          <p:grpSpPr>
            <a:xfrm>
              <a:off x="4422968" y="1459883"/>
              <a:ext cx="2230580" cy="484188"/>
              <a:chOff x="4422968" y="1459883"/>
              <a:chExt cx="2230580" cy="484188"/>
            </a:xfrm>
          </p:grpSpPr>
          <p:sp>
            <p:nvSpPr>
              <p:cNvPr id="33" name="Ellipse 32"/>
              <p:cNvSpPr/>
              <p:nvPr/>
            </p:nvSpPr>
            <p:spPr>
              <a:xfrm>
                <a:off x="4422968" y="1459883"/>
                <a:ext cx="298063" cy="484188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7" name="Forme libre 36"/>
              <p:cNvSpPr/>
              <p:nvPr/>
            </p:nvSpPr>
            <p:spPr>
              <a:xfrm>
                <a:off x="4721031" y="1540669"/>
                <a:ext cx="1932517" cy="222250"/>
              </a:xfrm>
              <a:custGeom>
                <a:avLst/>
                <a:gdLst>
                  <a:gd name="connsiteX0" fmla="*/ 0 w 774700"/>
                  <a:gd name="connsiteY0" fmla="*/ 444500 h 444500"/>
                  <a:gd name="connsiteX1" fmla="*/ 215900 w 774700"/>
                  <a:gd name="connsiteY1" fmla="*/ 152400 h 444500"/>
                  <a:gd name="connsiteX2" fmla="*/ 774700 w 774700"/>
                  <a:gd name="connsiteY2" fmla="*/ 0 h 44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4700" h="444500">
                    <a:moveTo>
                      <a:pt x="0" y="444500"/>
                    </a:moveTo>
                    <a:cubicBezTo>
                      <a:pt x="43391" y="335491"/>
                      <a:pt x="86783" y="226483"/>
                      <a:pt x="215900" y="152400"/>
                    </a:cubicBezTo>
                    <a:cubicBezTo>
                      <a:pt x="345017" y="78317"/>
                      <a:pt x="559858" y="39158"/>
                      <a:pt x="774700" y="0"/>
                    </a:cubicBezTo>
                  </a:path>
                </a:pathLst>
              </a:cu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253121" name="Picture 19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8698" y="1266209"/>
              <a:ext cx="1584325" cy="563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" name="Groupe 8"/>
          <p:cNvGrpSpPr/>
          <p:nvPr/>
        </p:nvGrpSpPr>
        <p:grpSpPr>
          <a:xfrm>
            <a:off x="750396" y="2717800"/>
            <a:ext cx="8496941" cy="1399064"/>
            <a:chOff x="750396" y="2717800"/>
            <a:chExt cx="8496941" cy="1399064"/>
          </a:xfrm>
        </p:grpSpPr>
        <p:grpSp>
          <p:nvGrpSpPr>
            <p:cNvPr id="55" name="Groupe 54"/>
            <p:cNvGrpSpPr/>
            <p:nvPr/>
          </p:nvGrpSpPr>
          <p:grpSpPr>
            <a:xfrm>
              <a:off x="750396" y="2717800"/>
              <a:ext cx="8496941" cy="1399064"/>
              <a:chOff x="750396" y="2717800"/>
              <a:chExt cx="8496941" cy="1399064"/>
            </a:xfrm>
          </p:grpSpPr>
          <p:grpSp>
            <p:nvGrpSpPr>
              <p:cNvPr id="47" name="Groupe 46"/>
              <p:cNvGrpSpPr/>
              <p:nvPr/>
            </p:nvGrpSpPr>
            <p:grpSpPr>
              <a:xfrm>
                <a:off x="4178300" y="2717800"/>
                <a:ext cx="5069037" cy="1399064"/>
                <a:chOff x="4178300" y="2717800"/>
                <a:chExt cx="5069037" cy="1399064"/>
              </a:xfrm>
            </p:grpSpPr>
            <p:sp>
              <p:nvSpPr>
                <p:cNvPr id="27" name="Rectangle 26"/>
                <p:cNvSpPr/>
                <p:nvPr/>
              </p:nvSpPr>
              <p:spPr>
                <a:xfrm>
                  <a:off x="4178300" y="3155950"/>
                  <a:ext cx="889000" cy="6731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7017239" y="3193534"/>
                  <a:ext cx="2230098" cy="9233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fr-FR" b="1" i="1" dirty="0" smtClean="0">
                      <a:solidFill>
                        <a:srgbClr val="FF0000"/>
                      </a:solidFill>
                      <a:latin typeface="Arial Narrow" pitchFamily="34" charset="0"/>
                    </a:rPr>
                    <a:t>u</a:t>
                  </a:r>
                  <a:r>
                    <a:rPr lang="fr-FR" b="1" dirty="0" smtClean="0">
                      <a:solidFill>
                        <a:srgbClr val="FF0000"/>
                      </a:solidFill>
                      <a:latin typeface="Arial Narrow" pitchFamily="34" charset="0"/>
                    </a:rPr>
                    <a:t> et </a:t>
                  </a:r>
                  <a:r>
                    <a:rPr lang="fr-FR" b="1" i="1" dirty="0" smtClean="0">
                      <a:solidFill>
                        <a:srgbClr val="FF0000"/>
                      </a:solidFill>
                      <a:latin typeface="Arial Narrow" pitchFamily="34" charset="0"/>
                    </a:rPr>
                    <a:t>v</a:t>
                  </a:r>
                  <a:r>
                    <a:rPr lang="fr-FR" b="1" dirty="0" smtClean="0">
                      <a:solidFill>
                        <a:srgbClr val="FF0000"/>
                      </a:solidFill>
                      <a:latin typeface="Arial Narrow" pitchFamily="34" charset="0"/>
                    </a:rPr>
                    <a:t> seront appelées </a:t>
                  </a:r>
                </a:p>
                <a:p>
                  <a:r>
                    <a:rPr lang="fr-FR" b="1" dirty="0" smtClean="0">
                      <a:solidFill>
                        <a:srgbClr val="FF0000"/>
                      </a:solidFill>
                      <a:latin typeface="Arial Narrow" pitchFamily="34" charset="0"/>
                    </a:rPr>
                    <a:t>fréquences spatiales</a:t>
                  </a:r>
                </a:p>
                <a:p>
                  <a:r>
                    <a:rPr lang="fr-FR" b="1" dirty="0" smtClean="0">
                      <a:solidFill>
                        <a:srgbClr val="FF0000"/>
                      </a:solidFill>
                      <a:latin typeface="Arial Narrow" pitchFamily="34" charset="0"/>
                    </a:rPr>
                    <a:t>Ou angulaires</a:t>
                  </a:r>
                  <a:endParaRPr lang="fr-FR" dirty="0">
                    <a:solidFill>
                      <a:srgbClr val="FF0000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5943600" y="3155950"/>
                  <a:ext cx="889000" cy="6731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8" name="Forme libre 37"/>
                <p:cNvSpPr/>
                <p:nvPr/>
              </p:nvSpPr>
              <p:spPr>
                <a:xfrm>
                  <a:off x="6565900" y="2768600"/>
                  <a:ext cx="279400" cy="368300"/>
                </a:xfrm>
                <a:custGeom>
                  <a:avLst/>
                  <a:gdLst>
                    <a:gd name="connsiteX0" fmla="*/ 279400 w 279400"/>
                    <a:gd name="connsiteY0" fmla="*/ 0 h 368300"/>
                    <a:gd name="connsiteX1" fmla="*/ 152400 w 279400"/>
                    <a:gd name="connsiteY1" fmla="*/ 241300 h 368300"/>
                    <a:gd name="connsiteX2" fmla="*/ 0 w 279400"/>
                    <a:gd name="connsiteY2" fmla="*/ 368300 h 368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79400" h="368300">
                      <a:moveTo>
                        <a:pt x="279400" y="0"/>
                      </a:moveTo>
                      <a:cubicBezTo>
                        <a:pt x="239183" y="89958"/>
                        <a:pt x="198967" y="179917"/>
                        <a:pt x="152400" y="241300"/>
                      </a:cubicBezTo>
                      <a:cubicBezTo>
                        <a:pt x="105833" y="302683"/>
                        <a:pt x="52916" y="335491"/>
                        <a:pt x="0" y="368300"/>
                      </a:cubicBezTo>
                    </a:path>
                  </a:pathLst>
                </a:custGeom>
                <a:ln w="381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9" name="Forme libre 38"/>
                <p:cNvSpPr/>
                <p:nvPr/>
              </p:nvSpPr>
              <p:spPr>
                <a:xfrm>
                  <a:off x="5194300" y="2717800"/>
                  <a:ext cx="1371600" cy="546100"/>
                </a:xfrm>
                <a:custGeom>
                  <a:avLst/>
                  <a:gdLst>
                    <a:gd name="connsiteX0" fmla="*/ 1371600 w 1371600"/>
                    <a:gd name="connsiteY0" fmla="*/ 0 h 546100"/>
                    <a:gd name="connsiteX1" fmla="*/ 787400 w 1371600"/>
                    <a:gd name="connsiteY1" fmla="*/ 342900 h 546100"/>
                    <a:gd name="connsiteX2" fmla="*/ 0 w 1371600"/>
                    <a:gd name="connsiteY2" fmla="*/ 546100 h 546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71600" h="546100">
                      <a:moveTo>
                        <a:pt x="1371600" y="0"/>
                      </a:moveTo>
                      <a:cubicBezTo>
                        <a:pt x="1193800" y="125941"/>
                        <a:pt x="1016000" y="251883"/>
                        <a:pt x="787400" y="342900"/>
                      </a:cubicBezTo>
                      <a:cubicBezTo>
                        <a:pt x="558800" y="433917"/>
                        <a:pt x="279400" y="490008"/>
                        <a:pt x="0" y="546100"/>
                      </a:cubicBezTo>
                    </a:path>
                  </a:pathLst>
                </a:custGeom>
                <a:ln w="381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54" name="Rectangle 53"/>
              <p:cNvSpPr/>
              <p:nvPr/>
            </p:nvSpPr>
            <p:spPr>
              <a:xfrm>
                <a:off x="750396" y="3322221"/>
                <a:ext cx="33009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b="1" dirty="0" smtClean="0">
                    <a:solidFill>
                      <a:srgbClr val="FF0000"/>
                    </a:solidFill>
                    <a:latin typeface="Arial Narrow" pitchFamily="34" charset="0"/>
                  </a:rPr>
                  <a:t>Pour reconnaitre une TF, on pose :</a:t>
                </a:r>
                <a:endParaRPr lang="fr-FR" dirty="0">
                  <a:solidFill>
                    <a:srgbClr val="FF0000"/>
                  </a:solidFill>
                  <a:latin typeface="Arial Narrow" pitchFamily="34" charset="0"/>
                </a:endParaRPr>
              </a:p>
            </p:txBody>
          </p:sp>
        </p:grpSp>
        <p:pic>
          <p:nvPicPr>
            <p:cNvPr id="253123" name="Picture 19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4803" y="3222602"/>
              <a:ext cx="663575" cy="555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3127" name="Picture 19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2188" y="3222602"/>
              <a:ext cx="655637" cy="555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" name="Groupe 9"/>
          <p:cNvGrpSpPr/>
          <p:nvPr/>
        </p:nvGrpSpPr>
        <p:grpSpPr>
          <a:xfrm>
            <a:off x="815975" y="4045496"/>
            <a:ext cx="6715102" cy="1120775"/>
            <a:chOff x="815975" y="4045496"/>
            <a:chExt cx="6715102" cy="1120775"/>
          </a:xfrm>
        </p:grpSpPr>
        <p:sp>
          <p:nvSpPr>
            <p:cNvPr id="40" name="Flèche à angle droit 39"/>
            <p:cNvSpPr/>
            <p:nvPr/>
          </p:nvSpPr>
          <p:spPr>
            <a:xfrm rot="5400000">
              <a:off x="788987" y="4076702"/>
              <a:ext cx="625475" cy="571500"/>
            </a:xfrm>
            <a:prstGeom prst="bent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53128" name="Picture 20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7814" y="4045496"/>
              <a:ext cx="5783263" cy="1120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" name="Groupe 10"/>
          <p:cNvGrpSpPr/>
          <p:nvPr/>
        </p:nvGrpSpPr>
        <p:grpSpPr>
          <a:xfrm>
            <a:off x="0" y="5605560"/>
            <a:ext cx="4741247" cy="593725"/>
            <a:chOff x="0" y="5605560"/>
            <a:chExt cx="4741247" cy="593725"/>
          </a:xfrm>
        </p:grpSpPr>
        <p:sp>
          <p:nvSpPr>
            <p:cNvPr id="42" name="Flèche droite rayée 41"/>
            <p:cNvSpPr/>
            <p:nvPr/>
          </p:nvSpPr>
          <p:spPr>
            <a:xfrm>
              <a:off x="0" y="5627688"/>
              <a:ext cx="469900" cy="533400"/>
            </a:xfrm>
            <a:prstGeom prst="strip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53129" name="Picture 20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384" y="5605560"/>
              <a:ext cx="4106863" cy="593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" name="Groupe 11"/>
          <p:cNvGrpSpPr/>
          <p:nvPr/>
        </p:nvGrpSpPr>
        <p:grpSpPr>
          <a:xfrm>
            <a:off x="4838700" y="5257800"/>
            <a:ext cx="3987800" cy="1081088"/>
            <a:chOff x="4838700" y="5257800"/>
            <a:chExt cx="3987800" cy="1081088"/>
          </a:xfrm>
        </p:grpSpPr>
        <p:grpSp>
          <p:nvGrpSpPr>
            <p:cNvPr id="50" name="Groupe 49"/>
            <p:cNvGrpSpPr/>
            <p:nvPr/>
          </p:nvGrpSpPr>
          <p:grpSpPr>
            <a:xfrm>
              <a:off x="4838700" y="5257800"/>
              <a:ext cx="3987800" cy="1081088"/>
              <a:chOff x="4838700" y="5257800"/>
              <a:chExt cx="3987800" cy="1081088"/>
            </a:xfrm>
          </p:grpSpPr>
          <p:sp>
            <p:nvSpPr>
              <p:cNvPr id="43" name="Rectangle à coins arrondis 42"/>
              <p:cNvSpPr/>
              <p:nvPr/>
            </p:nvSpPr>
            <p:spPr>
              <a:xfrm>
                <a:off x="5067300" y="5257800"/>
                <a:ext cx="3759200" cy="101600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8" name="Flèche droite 47"/>
              <p:cNvSpPr/>
              <p:nvPr/>
            </p:nvSpPr>
            <p:spPr>
              <a:xfrm>
                <a:off x="4838700" y="5627688"/>
                <a:ext cx="188912" cy="711200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5099539" y="5258356"/>
                <a:ext cx="24561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b="1" dirty="0" smtClean="0">
                    <a:solidFill>
                      <a:schemeClr val="tx2"/>
                    </a:solidFill>
                    <a:latin typeface="Arial Narrow" pitchFamily="34" charset="0"/>
                  </a:rPr>
                  <a:t>Diffraction de Fraunhofer</a:t>
                </a:r>
                <a:endParaRPr lang="fr-FR" dirty="0">
                  <a:solidFill>
                    <a:schemeClr val="tx2"/>
                  </a:solidFill>
                  <a:latin typeface="Arial Narrow" pitchFamily="34" charset="0"/>
                </a:endParaRPr>
              </a:p>
            </p:txBody>
          </p:sp>
        </p:grpSp>
        <p:pic>
          <p:nvPicPr>
            <p:cNvPr id="253131" name="Picture 20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9822" y="5693178"/>
              <a:ext cx="3521075" cy="473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1" name="Titre 1"/>
          <p:cNvSpPr txBox="1">
            <a:spLocks/>
          </p:cNvSpPr>
          <p:nvPr/>
        </p:nvSpPr>
        <p:spPr>
          <a:xfrm>
            <a:off x="1497013" y="6389134"/>
            <a:ext cx="7391400" cy="3926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Chap3 : Diffraction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2649071" y="6227931"/>
            <a:ext cx="6338012" cy="446173"/>
            <a:chOff x="67285" y="3684912"/>
            <a:chExt cx="5721458" cy="446173"/>
          </a:xfrm>
        </p:grpSpPr>
        <p:sp>
          <p:nvSpPr>
            <p:cNvPr id="52" name="Rectangle à coins arrondis 51"/>
            <p:cNvSpPr/>
            <p:nvPr/>
          </p:nvSpPr>
          <p:spPr>
            <a:xfrm>
              <a:off x="67285" y="3684912"/>
              <a:ext cx="5683440" cy="44617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b="1"/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192595" y="3751042"/>
              <a:ext cx="55961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/>
                <a:t>Variables duales :  Espace (</a:t>
              </a:r>
              <a:r>
                <a:rPr lang="fr-FR" b="1" i="1" dirty="0" smtClean="0"/>
                <a:t>x</a:t>
              </a:r>
              <a:r>
                <a:rPr lang="fr-FR" b="1" dirty="0" smtClean="0"/>
                <a:t>) / Fréquence angulaire (</a:t>
              </a:r>
              <a:r>
                <a:rPr lang="fr-FR" b="1" i="1" dirty="0" smtClean="0"/>
                <a:t>u</a:t>
              </a:r>
              <a:r>
                <a:rPr lang="fr-FR" b="1" dirty="0" smtClean="0"/>
                <a:t>)</a:t>
              </a:r>
              <a:endParaRPr lang="fr-FR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C6DDD436-036D-4AFC-B45E-DF406FB8E6F8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497013" y="443775"/>
            <a:ext cx="7391400" cy="545066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 sz="2800" b="1" kern="0" dirty="0" smtClean="0">
                <a:solidFill>
                  <a:srgbClr val="DA6667"/>
                </a:solidFill>
                <a:latin typeface="+mj-lt"/>
                <a:ea typeface="+mj-ea"/>
                <a:cs typeface="+mj-cs"/>
              </a:rPr>
              <a:t>2. Diffraction par des diaphragmes plans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946714"/>
            <a:ext cx="9067800" cy="513169"/>
          </a:xfrm>
          <a:prstGeom prst="rect">
            <a:avLst/>
          </a:prstGeom>
        </p:spPr>
        <p:txBody>
          <a:bodyPr/>
          <a:lstStyle/>
          <a:p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 </a:t>
            </a:r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</a:rPr>
              <a:t>Relation entre fréquences spatiales (</a:t>
            </a:r>
            <a:r>
              <a:rPr lang="fr-FR" sz="2400" b="1" kern="0" dirty="0" err="1" smtClean="0">
                <a:solidFill>
                  <a:srgbClr val="DA6667"/>
                </a:solidFill>
                <a:latin typeface="Arial Narrow" pitchFamily="34" charset="0"/>
              </a:rPr>
              <a:t>u,v</a:t>
            </a:r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</a:rPr>
              <a:t>) et angles d’inclinaison (</a:t>
            </a:r>
            <a:r>
              <a:rPr lang="fr-FR" sz="2400" b="1" i="1" kern="0" dirty="0" smtClean="0">
                <a:solidFill>
                  <a:srgbClr val="DA6667"/>
                </a:solidFill>
                <a:latin typeface="Arial Narrow" pitchFamily="34" charset="0"/>
                <a:sym typeface="Symbol"/>
              </a:rPr>
              <a:t>,</a:t>
            </a:r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</a:rPr>
              <a:t>)</a:t>
            </a:r>
          </a:p>
        </p:txBody>
      </p:sp>
      <p:grpSp>
        <p:nvGrpSpPr>
          <p:cNvPr id="34" name="Group 66"/>
          <p:cNvGrpSpPr>
            <a:grpSpLocks/>
          </p:cNvGrpSpPr>
          <p:nvPr/>
        </p:nvGrpSpPr>
        <p:grpSpPr bwMode="auto">
          <a:xfrm>
            <a:off x="2374453" y="2057400"/>
            <a:ext cx="4293047" cy="1750886"/>
            <a:chOff x="1696" y="1204"/>
            <a:chExt cx="3185" cy="1479"/>
          </a:xfrm>
        </p:grpSpPr>
        <p:sp>
          <p:nvSpPr>
            <p:cNvPr id="35" name="AutoShape 5"/>
            <p:cNvSpPr>
              <a:spLocks noChangeArrowheads="1"/>
            </p:cNvSpPr>
            <p:nvPr/>
          </p:nvSpPr>
          <p:spPr bwMode="auto">
            <a:xfrm rot="5400000" flipH="1">
              <a:off x="1606" y="1546"/>
              <a:ext cx="1479" cy="796"/>
            </a:xfrm>
            <a:prstGeom prst="parallelogram">
              <a:avLst>
                <a:gd name="adj" fmla="val 76575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Freeform 6"/>
            <p:cNvSpPr>
              <a:spLocks/>
            </p:cNvSpPr>
            <p:nvPr/>
          </p:nvSpPr>
          <p:spPr bwMode="auto">
            <a:xfrm>
              <a:off x="1976" y="1478"/>
              <a:ext cx="710" cy="813"/>
            </a:xfrm>
            <a:custGeom>
              <a:avLst/>
              <a:gdLst>
                <a:gd name="T0" fmla="*/ 210 w 733"/>
                <a:gd name="T1" fmla="*/ 7148 h 602"/>
                <a:gd name="T2" fmla="*/ 24 w 733"/>
                <a:gd name="T3" fmla="*/ 11853 h 602"/>
                <a:gd name="T4" fmla="*/ 69 w 733"/>
                <a:gd name="T5" fmla="*/ 20387 h 602"/>
                <a:gd name="T6" fmla="*/ 156 w 733"/>
                <a:gd name="T7" fmla="*/ 21288 h 602"/>
                <a:gd name="T8" fmla="*/ 199 w 733"/>
                <a:gd name="T9" fmla="*/ 21865 h 602"/>
                <a:gd name="T10" fmla="*/ 221 w 733"/>
                <a:gd name="T11" fmla="*/ 22160 h 602"/>
                <a:gd name="T12" fmla="*/ 324 w 733"/>
                <a:gd name="T13" fmla="*/ 21865 h 602"/>
                <a:gd name="T14" fmla="*/ 391 w 733"/>
                <a:gd name="T15" fmla="*/ 16879 h 602"/>
                <a:gd name="T16" fmla="*/ 434 w 733"/>
                <a:gd name="T17" fmla="*/ 13635 h 602"/>
                <a:gd name="T18" fmla="*/ 482 w 733"/>
                <a:gd name="T19" fmla="*/ 10400 h 602"/>
                <a:gd name="T20" fmla="*/ 434 w 733"/>
                <a:gd name="T21" fmla="*/ 3337 h 602"/>
                <a:gd name="T22" fmla="*/ 429 w 733"/>
                <a:gd name="T23" fmla="*/ 2425 h 602"/>
                <a:gd name="T24" fmla="*/ 391 w 733"/>
                <a:gd name="T25" fmla="*/ 74 h 602"/>
                <a:gd name="T26" fmla="*/ 303 w 733"/>
                <a:gd name="T27" fmla="*/ 381 h 602"/>
                <a:gd name="T28" fmla="*/ 297 w 733"/>
                <a:gd name="T29" fmla="*/ 1256 h 602"/>
                <a:gd name="T30" fmla="*/ 281 w 733"/>
                <a:gd name="T31" fmla="*/ 1546 h 602"/>
                <a:gd name="T32" fmla="*/ 270 w 733"/>
                <a:gd name="T33" fmla="*/ 6547 h 602"/>
                <a:gd name="T34" fmla="*/ 210 w 733"/>
                <a:gd name="T35" fmla="*/ 7148 h 60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33"/>
                <a:gd name="T55" fmla="*/ 0 h 602"/>
                <a:gd name="T56" fmla="*/ 733 w 733"/>
                <a:gd name="T57" fmla="*/ 602 h 60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33" h="602">
                  <a:moveTo>
                    <a:pt x="308" y="194"/>
                  </a:moveTo>
                  <a:cubicBezTo>
                    <a:pt x="188" y="206"/>
                    <a:pt x="81" y="188"/>
                    <a:pt x="36" y="322"/>
                  </a:cubicBezTo>
                  <a:cubicBezTo>
                    <a:pt x="42" y="462"/>
                    <a:pt x="0" y="504"/>
                    <a:pt x="100" y="554"/>
                  </a:cubicBezTo>
                  <a:cubicBezTo>
                    <a:pt x="138" y="573"/>
                    <a:pt x="188" y="570"/>
                    <a:pt x="228" y="578"/>
                  </a:cubicBezTo>
                  <a:cubicBezTo>
                    <a:pt x="250" y="582"/>
                    <a:pt x="271" y="589"/>
                    <a:pt x="292" y="594"/>
                  </a:cubicBezTo>
                  <a:cubicBezTo>
                    <a:pt x="303" y="597"/>
                    <a:pt x="324" y="602"/>
                    <a:pt x="324" y="602"/>
                  </a:cubicBezTo>
                  <a:cubicBezTo>
                    <a:pt x="375" y="599"/>
                    <a:pt x="425" y="598"/>
                    <a:pt x="476" y="594"/>
                  </a:cubicBezTo>
                  <a:cubicBezTo>
                    <a:pt x="544" y="588"/>
                    <a:pt x="528" y="502"/>
                    <a:pt x="572" y="458"/>
                  </a:cubicBezTo>
                  <a:cubicBezTo>
                    <a:pt x="589" y="408"/>
                    <a:pt x="592" y="399"/>
                    <a:pt x="636" y="370"/>
                  </a:cubicBezTo>
                  <a:cubicBezTo>
                    <a:pt x="663" y="330"/>
                    <a:pt x="664" y="311"/>
                    <a:pt x="708" y="282"/>
                  </a:cubicBezTo>
                  <a:cubicBezTo>
                    <a:pt x="733" y="208"/>
                    <a:pt x="674" y="148"/>
                    <a:pt x="636" y="90"/>
                  </a:cubicBezTo>
                  <a:cubicBezTo>
                    <a:pt x="631" y="83"/>
                    <a:pt x="632" y="73"/>
                    <a:pt x="628" y="66"/>
                  </a:cubicBezTo>
                  <a:cubicBezTo>
                    <a:pt x="601" y="17"/>
                    <a:pt x="607" y="25"/>
                    <a:pt x="572" y="2"/>
                  </a:cubicBezTo>
                  <a:cubicBezTo>
                    <a:pt x="529" y="5"/>
                    <a:pt x="486" y="0"/>
                    <a:pt x="444" y="10"/>
                  </a:cubicBezTo>
                  <a:cubicBezTo>
                    <a:pt x="436" y="12"/>
                    <a:pt x="442" y="28"/>
                    <a:pt x="436" y="34"/>
                  </a:cubicBezTo>
                  <a:cubicBezTo>
                    <a:pt x="430" y="40"/>
                    <a:pt x="420" y="39"/>
                    <a:pt x="412" y="42"/>
                  </a:cubicBezTo>
                  <a:cubicBezTo>
                    <a:pt x="398" y="85"/>
                    <a:pt x="421" y="140"/>
                    <a:pt x="396" y="178"/>
                  </a:cubicBezTo>
                  <a:cubicBezTo>
                    <a:pt x="379" y="203"/>
                    <a:pt x="335" y="181"/>
                    <a:pt x="308" y="19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Line 7"/>
            <p:cNvSpPr>
              <a:spLocks noChangeShapeType="1"/>
            </p:cNvSpPr>
            <p:nvPr/>
          </p:nvSpPr>
          <p:spPr bwMode="auto">
            <a:xfrm>
              <a:off x="2332" y="2096"/>
              <a:ext cx="254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Line 10"/>
            <p:cNvSpPr>
              <a:spLocks noChangeShapeType="1"/>
            </p:cNvSpPr>
            <p:nvPr/>
          </p:nvSpPr>
          <p:spPr bwMode="auto">
            <a:xfrm flipV="1">
              <a:off x="2329" y="1413"/>
              <a:ext cx="0" cy="6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Line 11"/>
            <p:cNvSpPr>
              <a:spLocks noChangeShapeType="1"/>
            </p:cNvSpPr>
            <p:nvPr/>
          </p:nvSpPr>
          <p:spPr bwMode="auto">
            <a:xfrm flipH="1">
              <a:off x="1768" y="2102"/>
              <a:ext cx="561" cy="3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Text Box 12"/>
            <p:cNvSpPr txBox="1">
              <a:spLocks noChangeArrowheads="1"/>
            </p:cNvSpPr>
            <p:nvPr/>
          </p:nvSpPr>
          <p:spPr bwMode="auto">
            <a:xfrm>
              <a:off x="2130" y="1262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x</a:t>
              </a:r>
            </a:p>
          </p:txBody>
        </p:sp>
        <p:sp>
          <p:nvSpPr>
            <p:cNvPr id="41" name="Text Box 13"/>
            <p:cNvSpPr txBox="1">
              <a:spLocks noChangeArrowheads="1"/>
            </p:cNvSpPr>
            <p:nvPr/>
          </p:nvSpPr>
          <p:spPr bwMode="auto">
            <a:xfrm>
              <a:off x="4709" y="2122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z</a:t>
              </a:r>
            </a:p>
          </p:txBody>
        </p:sp>
        <p:sp>
          <p:nvSpPr>
            <p:cNvPr id="42" name="Text Box 14"/>
            <p:cNvSpPr txBox="1">
              <a:spLocks noChangeArrowheads="1"/>
            </p:cNvSpPr>
            <p:nvPr/>
          </p:nvSpPr>
          <p:spPr bwMode="auto">
            <a:xfrm>
              <a:off x="1696" y="2439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y</a:t>
              </a:r>
            </a:p>
          </p:txBody>
        </p:sp>
        <p:sp>
          <p:nvSpPr>
            <p:cNvPr id="43" name="Line 15"/>
            <p:cNvSpPr>
              <a:spLocks noChangeShapeType="1"/>
            </p:cNvSpPr>
            <p:nvPr/>
          </p:nvSpPr>
          <p:spPr bwMode="auto">
            <a:xfrm flipV="1">
              <a:off x="4477" y="1407"/>
              <a:ext cx="0" cy="6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Line 16"/>
            <p:cNvSpPr>
              <a:spLocks noChangeShapeType="1"/>
            </p:cNvSpPr>
            <p:nvPr/>
          </p:nvSpPr>
          <p:spPr bwMode="auto">
            <a:xfrm flipH="1">
              <a:off x="3949" y="2096"/>
              <a:ext cx="534" cy="3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Line 19"/>
            <p:cNvSpPr>
              <a:spLocks noChangeShapeType="1"/>
            </p:cNvSpPr>
            <p:nvPr/>
          </p:nvSpPr>
          <p:spPr bwMode="auto">
            <a:xfrm flipV="1">
              <a:off x="4199" y="1841"/>
              <a:ext cx="0" cy="4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Line 20"/>
            <p:cNvSpPr>
              <a:spLocks noChangeShapeType="1"/>
            </p:cNvSpPr>
            <p:nvPr/>
          </p:nvSpPr>
          <p:spPr bwMode="auto">
            <a:xfrm flipV="1">
              <a:off x="4199" y="1652"/>
              <a:ext cx="273" cy="1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Text Box 22"/>
            <p:cNvSpPr txBox="1">
              <a:spLocks noChangeArrowheads="1"/>
            </p:cNvSpPr>
            <p:nvPr/>
          </p:nvSpPr>
          <p:spPr bwMode="auto">
            <a:xfrm>
              <a:off x="4186" y="1805"/>
              <a:ext cx="19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</a:t>
              </a:r>
            </a:p>
          </p:txBody>
        </p:sp>
        <p:sp>
          <p:nvSpPr>
            <p:cNvPr id="48" name="Oval 24"/>
            <p:cNvSpPr>
              <a:spLocks noChangeArrowheads="1"/>
            </p:cNvSpPr>
            <p:nvPr/>
          </p:nvSpPr>
          <p:spPr bwMode="auto">
            <a:xfrm>
              <a:off x="4182" y="1813"/>
              <a:ext cx="39" cy="3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Text Box 31"/>
            <p:cNvSpPr txBox="1">
              <a:spLocks noChangeArrowheads="1"/>
            </p:cNvSpPr>
            <p:nvPr/>
          </p:nvSpPr>
          <p:spPr bwMode="auto">
            <a:xfrm>
              <a:off x="2231" y="2057"/>
              <a:ext cx="20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O</a:t>
              </a:r>
            </a:p>
          </p:txBody>
        </p:sp>
        <p:sp>
          <p:nvSpPr>
            <p:cNvPr id="50" name="Text Box 32"/>
            <p:cNvSpPr txBox="1">
              <a:spLocks noChangeArrowheads="1"/>
            </p:cNvSpPr>
            <p:nvPr/>
          </p:nvSpPr>
          <p:spPr bwMode="auto">
            <a:xfrm>
              <a:off x="3886" y="2467"/>
              <a:ext cx="19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Y</a:t>
              </a:r>
            </a:p>
          </p:txBody>
        </p:sp>
        <p:sp>
          <p:nvSpPr>
            <p:cNvPr id="51" name="Text Box 33"/>
            <p:cNvSpPr txBox="1">
              <a:spLocks noChangeArrowheads="1"/>
            </p:cNvSpPr>
            <p:nvPr/>
          </p:nvSpPr>
          <p:spPr bwMode="auto">
            <a:xfrm>
              <a:off x="4509" y="1344"/>
              <a:ext cx="19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X</a:t>
              </a:r>
            </a:p>
          </p:txBody>
        </p:sp>
        <p:sp>
          <p:nvSpPr>
            <p:cNvPr id="52" name="Line 35"/>
            <p:cNvSpPr>
              <a:spLocks noChangeShapeType="1"/>
            </p:cNvSpPr>
            <p:nvPr/>
          </p:nvSpPr>
          <p:spPr bwMode="auto">
            <a:xfrm flipV="1">
              <a:off x="2329" y="1643"/>
              <a:ext cx="2156" cy="4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Text Box 39"/>
            <p:cNvSpPr txBox="1">
              <a:spLocks noChangeArrowheads="1"/>
            </p:cNvSpPr>
            <p:nvPr/>
          </p:nvSpPr>
          <p:spPr bwMode="auto">
            <a:xfrm>
              <a:off x="3902" y="1833"/>
              <a:ext cx="18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L</a:t>
              </a:r>
            </a:p>
          </p:txBody>
        </p:sp>
        <p:sp>
          <p:nvSpPr>
            <p:cNvPr id="54" name="Line 58"/>
            <p:cNvSpPr>
              <a:spLocks noChangeShapeType="1"/>
            </p:cNvSpPr>
            <p:nvPr/>
          </p:nvSpPr>
          <p:spPr bwMode="auto">
            <a:xfrm>
              <a:off x="2328" y="2096"/>
              <a:ext cx="1848" cy="1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auto">
            <a:xfrm>
              <a:off x="3080" y="1944"/>
              <a:ext cx="41" cy="144"/>
            </a:xfrm>
            <a:custGeom>
              <a:avLst/>
              <a:gdLst>
                <a:gd name="T0" fmla="*/ 0 w 41"/>
                <a:gd name="T1" fmla="*/ 0 h 144"/>
                <a:gd name="T2" fmla="*/ 40 w 41"/>
                <a:gd name="T3" fmla="*/ 88 h 144"/>
                <a:gd name="T4" fmla="*/ 8 w 41"/>
                <a:gd name="T5" fmla="*/ 144 h 144"/>
                <a:gd name="T6" fmla="*/ 0 60000 65536"/>
                <a:gd name="T7" fmla="*/ 0 60000 65536"/>
                <a:gd name="T8" fmla="*/ 0 60000 65536"/>
                <a:gd name="T9" fmla="*/ 0 w 41"/>
                <a:gd name="T10" fmla="*/ 0 h 144"/>
                <a:gd name="T11" fmla="*/ 41 w 41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" h="144">
                  <a:moveTo>
                    <a:pt x="0" y="0"/>
                  </a:moveTo>
                  <a:cubicBezTo>
                    <a:pt x="19" y="32"/>
                    <a:pt x="39" y="64"/>
                    <a:pt x="40" y="88"/>
                  </a:cubicBezTo>
                  <a:cubicBezTo>
                    <a:pt x="41" y="112"/>
                    <a:pt x="13" y="135"/>
                    <a:pt x="8" y="144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auto">
            <a:xfrm>
              <a:off x="3152" y="2088"/>
              <a:ext cx="75" cy="88"/>
            </a:xfrm>
            <a:custGeom>
              <a:avLst/>
              <a:gdLst>
                <a:gd name="T0" fmla="*/ 0 w 75"/>
                <a:gd name="T1" fmla="*/ 88 h 88"/>
                <a:gd name="T2" fmla="*/ 64 w 75"/>
                <a:gd name="T3" fmla="*/ 48 h 88"/>
                <a:gd name="T4" fmla="*/ 64 w 75"/>
                <a:gd name="T5" fmla="*/ 0 h 88"/>
                <a:gd name="T6" fmla="*/ 0 60000 65536"/>
                <a:gd name="T7" fmla="*/ 0 60000 65536"/>
                <a:gd name="T8" fmla="*/ 0 60000 65536"/>
                <a:gd name="T9" fmla="*/ 0 w 75"/>
                <a:gd name="T10" fmla="*/ 0 h 88"/>
                <a:gd name="T11" fmla="*/ 75 w 75"/>
                <a:gd name="T12" fmla="*/ 88 h 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5" h="88">
                  <a:moveTo>
                    <a:pt x="0" y="88"/>
                  </a:moveTo>
                  <a:cubicBezTo>
                    <a:pt x="26" y="75"/>
                    <a:pt x="53" y="63"/>
                    <a:pt x="64" y="48"/>
                  </a:cubicBezTo>
                  <a:cubicBezTo>
                    <a:pt x="75" y="33"/>
                    <a:pt x="64" y="8"/>
                    <a:pt x="64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auto">
            <a:xfrm>
              <a:off x="3184" y="2096"/>
              <a:ext cx="75" cy="88"/>
            </a:xfrm>
            <a:custGeom>
              <a:avLst/>
              <a:gdLst>
                <a:gd name="T0" fmla="*/ 0 w 75"/>
                <a:gd name="T1" fmla="*/ 88 h 88"/>
                <a:gd name="T2" fmla="*/ 64 w 75"/>
                <a:gd name="T3" fmla="*/ 48 h 88"/>
                <a:gd name="T4" fmla="*/ 64 w 75"/>
                <a:gd name="T5" fmla="*/ 0 h 88"/>
                <a:gd name="T6" fmla="*/ 0 60000 65536"/>
                <a:gd name="T7" fmla="*/ 0 60000 65536"/>
                <a:gd name="T8" fmla="*/ 0 60000 65536"/>
                <a:gd name="T9" fmla="*/ 0 w 75"/>
                <a:gd name="T10" fmla="*/ 0 h 88"/>
                <a:gd name="T11" fmla="*/ 75 w 75"/>
                <a:gd name="T12" fmla="*/ 88 h 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5" h="88">
                  <a:moveTo>
                    <a:pt x="0" y="88"/>
                  </a:moveTo>
                  <a:cubicBezTo>
                    <a:pt x="26" y="75"/>
                    <a:pt x="53" y="63"/>
                    <a:pt x="64" y="48"/>
                  </a:cubicBezTo>
                  <a:cubicBezTo>
                    <a:pt x="75" y="33"/>
                    <a:pt x="64" y="8"/>
                    <a:pt x="64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Text Box 65"/>
            <p:cNvSpPr txBox="1">
              <a:spLocks noChangeArrowheads="1"/>
            </p:cNvSpPr>
            <p:nvPr/>
          </p:nvSpPr>
          <p:spPr bwMode="auto">
            <a:xfrm>
              <a:off x="2534" y="1303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</a:t>
              </a:r>
            </a:p>
          </p:txBody>
        </p:sp>
      </p:grpSp>
      <p:sp>
        <p:nvSpPr>
          <p:cNvPr id="2539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539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7" name="ZoneTexte 66"/>
          <p:cNvSpPr txBox="1"/>
          <p:nvPr/>
        </p:nvSpPr>
        <p:spPr>
          <a:xfrm>
            <a:off x="0" y="1498600"/>
            <a:ext cx="4506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 Narrow" pitchFamily="34" charset="0"/>
              </a:rPr>
              <a:t>Géométriquement, on a :                                      et </a:t>
            </a:r>
            <a:endParaRPr lang="fr-FR" dirty="0">
              <a:latin typeface="Arial Narrow" pitchFamily="34" charset="0"/>
            </a:endParaRPr>
          </a:p>
        </p:txBody>
      </p:sp>
      <p:sp>
        <p:nvSpPr>
          <p:cNvPr id="25396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5396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376094" y="1359626"/>
                <a:ext cx="1846659" cy="609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</a:rPr>
                            <m:t>tan</m:t>
                          </m:r>
                          <m:sSub>
                            <m:sSub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fName>
                        <m:e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fr-F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num>
                            <m:den>
                              <m:r>
                                <a:rPr lang="fr-F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den>
                          </m:f>
                          <m:r>
                            <a:rPr lang="fr-FR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≈</m:t>
                          </m:r>
                          <m:sSub>
                            <m:sSubPr>
                              <m:ctrlPr>
                                <a:rPr lang="fr-F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fr-F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6094" y="1359626"/>
                <a:ext cx="1846659" cy="6090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731366" y="1359530"/>
                <a:ext cx="1848070" cy="609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</a:rPr>
                            <m:t>tan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</m:fName>
                        <m:e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fr-F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𝒀</m:t>
                              </m:r>
                            </m:num>
                            <m:den>
                              <m:r>
                                <a:rPr lang="fr-F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den>
                          </m:f>
                          <m:r>
                            <a:rPr lang="fr-FR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≈</m:t>
                          </m:r>
                          <m:sSub>
                            <m:sSubPr>
                              <m:ctrlPr>
                                <a:rPr lang="fr-F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fr-F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𝒀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1366" y="1359530"/>
                <a:ext cx="1848070" cy="6090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e 10"/>
          <p:cNvGrpSpPr/>
          <p:nvPr/>
        </p:nvGrpSpPr>
        <p:grpSpPr>
          <a:xfrm>
            <a:off x="448226" y="4025441"/>
            <a:ext cx="4269824" cy="612970"/>
            <a:chOff x="448226" y="4025441"/>
            <a:chExt cx="4269824" cy="612970"/>
          </a:xfrm>
        </p:grpSpPr>
        <p:sp>
          <p:nvSpPr>
            <p:cNvPr id="68" name="ZoneTexte 67"/>
            <p:cNvSpPr txBox="1"/>
            <p:nvPr/>
          </p:nvSpPr>
          <p:spPr>
            <a:xfrm>
              <a:off x="448226" y="4140200"/>
              <a:ext cx="31767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latin typeface="Arial Narrow" pitchFamily="34" charset="0"/>
                </a:rPr>
                <a:t>Or,  on a posé :                             et</a:t>
              </a:r>
              <a:endParaRPr lang="fr-FR" dirty="0">
                <a:latin typeface="Arial Narrow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2191932" y="4027475"/>
                  <a:ext cx="937436" cy="6109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fr-FR" i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num>
                          <m:den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fr-F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den>
                        </m:f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1932" y="4027475"/>
                  <a:ext cx="937436" cy="61093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3736436" y="4025441"/>
                  <a:ext cx="981614" cy="6109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fr-FR" i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num>
                          <m:den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fr-F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den>
                        </m:f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6436" y="4025441"/>
                  <a:ext cx="981614" cy="61093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e 13"/>
          <p:cNvGrpSpPr/>
          <p:nvPr/>
        </p:nvGrpSpPr>
        <p:grpSpPr>
          <a:xfrm>
            <a:off x="1435100" y="4927600"/>
            <a:ext cx="6743700" cy="1414467"/>
            <a:chOff x="1435100" y="4927600"/>
            <a:chExt cx="6743700" cy="1414467"/>
          </a:xfrm>
        </p:grpSpPr>
        <p:grpSp>
          <p:nvGrpSpPr>
            <p:cNvPr id="4" name="Groupe 3"/>
            <p:cNvGrpSpPr/>
            <p:nvPr/>
          </p:nvGrpSpPr>
          <p:grpSpPr>
            <a:xfrm>
              <a:off x="1435100" y="4927600"/>
              <a:ext cx="6743700" cy="1414467"/>
              <a:chOff x="1435100" y="4927600"/>
              <a:chExt cx="6743700" cy="1414467"/>
            </a:xfrm>
          </p:grpSpPr>
          <p:grpSp>
            <p:nvGrpSpPr>
              <p:cNvPr id="77" name="Groupe 76"/>
              <p:cNvGrpSpPr/>
              <p:nvPr/>
            </p:nvGrpSpPr>
            <p:grpSpPr>
              <a:xfrm>
                <a:off x="2025650" y="4927600"/>
                <a:ext cx="4438650" cy="1041400"/>
                <a:chOff x="2025650" y="4927600"/>
                <a:chExt cx="4438650" cy="1041400"/>
              </a:xfrm>
            </p:grpSpPr>
            <p:sp>
              <p:nvSpPr>
                <p:cNvPr id="76" name="Rectangle à coins arrondis 75"/>
                <p:cNvSpPr/>
                <p:nvPr/>
              </p:nvSpPr>
              <p:spPr>
                <a:xfrm>
                  <a:off x="2971800" y="4927600"/>
                  <a:ext cx="3492500" cy="1041400"/>
                </a:xfrm>
                <a:prstGeom prst="roundRect">
                  <a:avLst/>
                </a:prstGeom>
                <a:solidFill>
                  <a:schemeClr val="tx2"/>
                </a:solidFill>
                <a:ln w="5715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3" name="Flèche à angle droit 72"/>
                <p:cNvSpPr/>
                <p:nvPr/>
              </p:nvSpPr>
              <p:spPr>
                <a:xfrm rot="5400000">
                  <a:off x="2044700" y="4927600"/>
                  <a:ext cx="596900" cy="635000"/>
                </a:xfrm>
                <a:prstGeom prst="bentUp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4" name="ZoneTexte 73"/>
                <p:cNvSpPr txBox="1"/>
                <p:nvPr/>
              </p:nvSpPr>
              <p:spPr>
                <a:xfrm>
                  <a:off x="4474126" y="5247768"/>
                  <a:ext cx="39626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 smtClean="0">
                      <a:latin typeface="Arial Narrow" pitchFamily="34" charset="0"/>
                    </a:rPr>
                    <a:t>et </a:t>
                  </a:r>
                  <a:endParaRPr lang="fr-FR" dirty="0">
                    <a:latin typeface="Arial Narrow" pitchFamily="34" charset="0"/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1435100" y="5972735"/>
                <a:ext cx="67437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b="1" dirty="0" smtClean="0">
                    <a:solidFill>
                      <a:srgbClr val="FF0000"/>
                    </a:solidFill>
                    <a:latin typeface="Arial Narrow" pitchFamily="34" charset="0"/>
                  </a:rPr>
                  <a:t>fréquence angulaire ≡ angle dépendant de la longueur d’onde</a:t>
                </a:r>
                <a:endParaRPr lang="fr-FR" dirty="0">
                  <a:solidFill>
                    <a:srgbClr val="FF0000"/>
                  </a:solidFill>
                  <a:latin typeface="Arial Narrow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3258162" y="5037775"/>
                  <a:ext cx="1214563" cy="78931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fr-FR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fr-F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lang="fr-FR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sub>
                            </m:sSub>
                          </m:num>
                          <m:den>
                            <m:r>
                              <a:rPr lang="fr-F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</m:oMath>
                    </m:oMathPara>
                  </a14:m>
                  <a:endParaRPr lang="fr-FR" sz="2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8162" y="5037775"/>
                  <a:ext cx="1214563" cy="78931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4880037" y="5037775"/>
                  <a:ext cx="1260665" cy="78931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40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fr-FR" sz="2400" i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lang="fr-FR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𝒀</m:t>
                                </m:r>
                              </m:sub>
                            </m:sSub>
                          </m:num>
                          <m:den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</m:oMath>
                    </m:oMathPara>
                  </a14:m>
                  <a:endParaRPr lang="fr-FR" sz="2400" dirty="0"/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0037" y="5037775"/>
                  <a:ext cx="1260665" cy="78931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471028" y="2775343"/>
                <a:ext cx="5196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fr-F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sub>
                      </m:sSub>
                    </m:oMath>
                  </m:oMathPara>
                </a14:m>
                <a:endParaRPr lang="fr-FR" b="1" dirty="0">
                  <a:solidFill>
                    <a:srgbClr val="FF3399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1028" y="2775343"/>
                <a:ext cx="519629" cy="369332"/>
              </a:xfrm>
              <a:prstGeom prst="rect">
                <a:avLst/>
              </a:prstGeom>
              <a:blipFill>
                <a:blip r:embed="rId8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4354488" y="3156342"/>
                <a:ext cx="5100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𝒀</m:t>
                          </m:r>
                        </m:sub>
                      </m:sSub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488" y="3156342"/>
                <a:ext cx="510011" cy="369332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itre 1"/>
          <p:cNvSpPr txBox="1">
            <a:spLocks/>
          </p:cNvSpPr>
          <p:nvPr/>
        </p:nvSpPr>
        <p:spPr>
          <a:xfrm>
            <a:off x="1497013" y="6389134"/>
            <a:ext cx="7391400" cy="3926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Chap3 : Diffraction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Groupe 166"/>
          <p:cNvGrpSpPr/>
          <p:nvPr/>
        </p:nvGrpSpPr>
        <p:grpSpPr>
          <a:xfrm>
            <a:off x="6855525" y="21434"/>
            <a:ext cx="2743438" cy="4573857"/>
            <a:chOff x="6855525" y="21434"/>
            <a:chExt cx="2743438" cy="4573857"/>
          </a:xfrm>
        </p:grpSpPr>
        <p:pic>
          <p:nvPicPr>
            <p:cNvPr id="98" name="Image 97"/>
            <p:cNvPicPr>
              <a:picLocks noChangeAspect="1"/>
            </p:cNvPicPr>
            <p:nvPr/>
          </p:nvPicPr>
          <p:blipFill rotWithShape="1">
            <a:blip r:embed="rId2"/>
            <a:srcRect r="9083"/>
            <a:stretch/>
          </p:blipFill>
          <p:spPr>
            <a:xfrm rot="5400000">
              <a:off x="6028162" y="950400"/>
              <a:ext cx="4398163" cy="2743438"/>
            </a:xfrm>
            <a:prstGeom prst="rect">
              <a:avLst/>
            </a:prstGeom>
          </p:spPr>
        </p:pic>
        <p:cxnSp>
          <p:nvCxnSpPr>
            <p:cNvPr id="2" name="Connecteur droit avec flèche 1"/>
            <p:cNvCxnSpPr/>
            <p:nvPr/>
          </p:nvCxnSpPr>
          <p:spPr>
            <a:xfrm flipV="1">
              <a:off x="7324428" y="202589"/>
              <a:ext cx="0" cy="439270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Rectangle 96"/>
                <p:cNvSpPr/>
                <p:nvPr/>
              </p:nvSpPr>
              <p:spPr>
                <a:xfrm>
                  <a:off x="7450778" y="21434"/>
                  <a:ext cx="370614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fr-FR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𝑿</m:t>
                        </m:r>
                      </m:oMath>
                    </m:oMathPara>
                  </a14:m>
                  <a:endParaRPr kumimoji="0" lang="fr-F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97" name="Rectangle 9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0778" y="21434"/>
                  <a:ext cx="370614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ZoneTexte 106"/>
                <p:cNvSpPr txBox="1"/>
                <p:nvPr/>
              </p:nvSpPr>
              <p:spPr>
                <a:xfrm>
                  <a:off x="7560617" y="2524465"/>
                  <a:ext cx="29328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fr-FR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fr-FR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𝝀</m:t>
                            </m:r>
                          </m:e>
                          <m:sub>
                            <m:r>
                              <a:rPr kumimoji="0" lang="fr-FR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kumimoji="0" lang="fr-F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07" name="ZoneTexte 1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0617" y="2524465"/>
                  <a:ext cx="293285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20833" r="-8333" b="-1521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0" name="Groupe 159"/>
          <p:cNvGrpSpPr/>
          <p:nvPr/>
        </p:nvGrpSpPr>
        <p:grpSpPr>
          <a:xfrm>
            <a:off x="610664" y="1321727"/>
            <a:ext cx="7206457" cy="2470934"/>
            <a:chOff x="610664" y="1321727"/>
            <a:chExt cx="7206457" cy="2470934"/>
          </a:xfrm>
        </p:grpSpPr>
        <p:pic>
          <p:nvPicPr>
            <p:cNvPr id="146" name="Image 14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0800000">
              <a:off x="891585" y="2355156"/>
              <a:ext cx="6925536" cy="404577"/>
            </a:xfrm>
            <a:prstGeom prst="rect">
              <a:avLst/>
            </a:prstGeom>
          </p:spPr>
        </p:pic>
        <p:pic>
          <p:nvPicPr>
            <p:cNvPr id="147" name="Image 14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0463486">
              <a:off x="875950" y="2090859"/>
              <a:ext cx="6334293" cy="285978"/>
            </a:xfrm>
            <a:prstGeom prst="rect">
              <a:avLst/>
            </a:prstGeom>
          </p:spPr>
        </p:pic>
        <p:pic>
          <p:nvPicPr>
            <p:cNvPr id="148" name="Image 14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0231205">
              <a:off x="849065" y="1946692"/>
              <a:ext cx="6334293" cy="191909"/>
            </a:xfrm>
            <a:prstGeom prst="rect">
              <a:avLst/>
            </a:prstGeom>
          </p:spPr>
        </p:pic>
        <p:pic>
          <p:nvPicPr>
            <p:cNvPr id="149" name="Image 14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9992632">
              <a:off x="1048414" y="1769846"/>
              <a:ext cx="6091990" cy="144721"/>
            </a:xfrm>
            <a:prstGeom prst="rect">
              <a:avLst/>
            </a:prstGeom>
          </p:spPr>
        </p:pic>
        <p:pic>
          <p:nvPicPr>
            <p:cNvPr id="150" name="Image 14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9840000">
              <a:off x="761488" y="1632472"/>
              <a:ext cx="6334293" cy="117622"/>
            </a:xfrm>
            <a:prstGeom prst="rect">
              <a:avLst/>
            </a:prstGeom>
          </p:spPr>
        </p:pic>
        <p:pic>
          <p:nvPicPr>
            <p:cNvPr id="151" name="Image 15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9660000">
              <a:off x="692863" y="1487582"/>
              <a:ext cx="6284131" cy="72276"/>
            </a:xfrm>
            <a:prstGeom prst="rect">
              <a:avLst/>
            </a:prstGeom>
          </p:spPr>
        </p:pic>
        <p:pic>
          <p:nvPicPr>
            <p:cNvPr id="152" name="Image 15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9420000">
              <a:off x="610664" y="1321727"/>
              <a:ext cx="6284131" cy="47051"/>
            </a:xfrm>
            <a:prstGeom prst="rect">
              <a:avLst/>
            </a:prstGeom>
          </p:spPr>
        </p:pic>
        <p:grpSp>
          <p:nvGrpSpPr>
            <p:cNvPr id="159" name="Groupe 158"/>
            <p:cNvGrpSpPr/>
            <p:nvPr/>
          </p:nvGrpSpPr>
          <p:grpSpPr>
            <a:xfrm flipV="1">
              <a:off x="629354" y="2737551"/>
              <a:ext cx="6599579" cy="1055110"/>
              <a:chOff x="763064" y="1474127"/>
              <a:chExt cx="6599579" cy="1055110"/>
            </a:xfrm>
          </p:grpSpPr>
          <p:pic>
            <p:nvPicPr>
              <p:cNvPr id="153" name="Image 152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 rot="10463486">
                <a:off x="1028350" y="2243259"/>
                <a:ext cx="6334293" cy="285978"/>
              </a:xfrm>
              <a:prstGeom prst="rect">
                <a:avLst/>
              </a:prstGeom>
            </p:spPr>
          </p:pic>
          <p:pic>
            <p:nvPicPr>
              <p:cNvPr id="154" name="Image 153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 rot="10231205">
                <a:off x="1001465" y="2099092"/>
                <a:ext cx="6334293" cy="191909"/>
              </a:xfrm>
              <a:prstGeom prst="rect">
                <a:avLst/>
              </a:prstGeom>
            </p:spPr>
          </p:pic>
          <p:pic>
            <p:nvPicPr>
              <p:cNvPr id="155" name="Image 154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 rot="9992632">
                <a:off x="1200814" y="1922246"/>
                <a:ext cx="6091990" cy="144721"/>
              </a:xfrm>
              <a:prstGeom prst="rect">
                <a:avLst/>
              </a:prstGeom>
            </p:spPr>
          </p:pic>
          <p:pic>
            <p:nvPicPr>
              <p:cNvPr id="156" name="Image 155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 rot="9840000">
                <a:off x="913888" y="1784872"/>
                <a:ext cx="6334293" cy="117622"/>
              </a:xfrm>
              <a:prstGeom prst="rect">
                <a:avLst/>
              </a:prstGeom>
            </p:spPr>
          </p:pic>
          <p:pic>
            <p:nvPicPr>
              <p:cNvPr id="157" name="Image 156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 rot="9660000">
                <a:off x="845263" y="1639982"/>
                <a:ext cx="6284131" cy="72276"/>
              </a:xfrm>
              <a:prstGeom prst="rect">
                <a:avLst/>
              </a:prstGeom>
            </p:spPr>
          </p:pic>
          <p:pic>
            <p:nvPicPr>
              <p:cNvPr id="158" name="Image 157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 rot="9420000">
                <a:off x="763064" y="1474127"/>
                <a:ext cx="6284131" cy="47051"/>
              </a:xfrm>
              <a:prstGeom prst="rect">
                <a:avLst/>
              </a:prstGeom>
            </p:spPr>
          </p:pic>
        </p:grpSp>
      </p:grpSp>
      <p:grpSp>
        <p:nvGrpSpPr>
          <p:cNvPr id="112" name="Groupe 111"/>
          <p:cNvGrpSpPr/>
          <p:nvPr/>
        </p:nvGrpSpPr>
        <p:grpSpPr>
          <a:xfrm>
            <a:off x="6861922" y="1164342"/>
            <a:ext cx="2752327" cy="2756439"/>
            <a:chOff x="6861918" y="290286"/>
            <a:chExt cx="2752327" cy="4523196"/>
          </a:xfrm>
        </p:grpSpPr>
        <p:grpSp>
          <p:nvGrpSpPr>
            <p:cNvPr id="110" name="Groupe 109"/>
            <p:cNvGrpSpPr/>
            <p:nvPr/>
          </p:nvGrpSpPr>
          <p:grpSpPr>
            <a:xfrm>
              <a:off x="6870807" y="290286"/>
              <a:ext cx="2743438" cy="4252685"/>
              <a:chOff x="6870807" y="290286"/>
              <a:chExt cx="2743438" cy="4252685"/>
            </a:xfrm>
          </p:grpSpPr>
          <p:pic>
            <p:nvPicPr>
              <p:cNvPr id="109" name="Image 108"/>
              <p:cNvPicPr>
                <a:picLocks noChangeAspect="1"/>
              </p:cNvPicPr>
              <p:nvPr/>
            </p:nvPicPr>
            <p:blipFill rotWithShape="1">
              <a:blip r:embed="rId12"/>
              <a:srcRect l="11301" r="15956"/>
              <a:stretch/>
            </p:blipFill>
            <p:spPr>
              <a:xfrm rot="5400000">
                <a:off x="6116183" y="1044910"/>
                <a:ext cx="4252685" cy="2743438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8" name="ZoneTexte 107"/>
                  <p:cNvSpPr txBox="1"/>
                  <p:nvPr/>
                </p:nvSpPr>
                <p:spPr>
                  <a:xfrm>
                    <a:off x="7853902" y="2903632"/>
                    <a:ext cx="29328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fr-FR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fr-FR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𝝀</m:t>
                              </m:r>
                            </m:e>
                            <m:sub>
                              <m:r>
                                <a:rPr kumimoji="0" lang="fr-FR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70C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kumimoji="0" lang="fr-FR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108" name="ZoneTexte 10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53902" y="2903632"/>
                    <a:ext cx="293285" cy="2769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0833" r="-8333" b="-15217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05" name="ZoneTexte 104"/>
            <p:cNvSpPr txBox="1"/>
            <p:nvPr/>
          </p:nvSpPr>
          <p:spPr>
            <a:xfrm rot="5400000">
              <a:off x="6115125" y="1037081"/>
              <a:ext cx="1862917" cy="369332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8000">
                  <a:srgbClr val="FF0000"/>
                </a:gs>
                <a:gs pos="48000">
                  <a:srgbClr val="FFFF00"/>
                </a:gs>
                <a:gs pos="33000">
                  <a:srgbClr val="FFC000"/>
                </a:gs>
                <a:gs pos="80000">
                  <a:srgbClr val="00B0F0"/>
                </a:gs>
                <a:gs pos="63000">
                  <a:srgbClr val="92D050"/>
                </a:gs>
              </a:gsLst>
              <a:lin ang="0" scaled="0"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Irisations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ZoneTexte 99"/>
            <p:cNvSpPr txBox="1"/>
            <p:nvPr/>
          </p:nvSpPr>
          <p:spPr>
            <a:xfrm rot="5400000">
              <a:off x="6184473" y="3756502"/>
              <a:ext cx="1744629" cy="369332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8000">
                  <a:srgbClr val="FF0000"/>
                </a:gs>
                <a:gs pos="48000">
                  <a:srgbClr val="FFFF00"/>
                </a:gs>
                <a:gs pos="33000">
                  <a:srgbClr val="FFC000"/>
                </a:gs>
                <a:gs pos="80000">
                  <a:srgbClr val="00B0F0"/>
                </a:gs>
                <a:gs pos="63000">
                  <a:srgbClr val="92D050"/>
                </a:gs>
              </a:gsLst>
              <a:lin ang="10800000" scaled="0"/>
            </a:gra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Irisations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3" name="Connecteur droit avec flèche 2"/>
          <p:cNvCxnSpPr/>
          <p:nvPr/>
        </p:nvCxnSpPr>
        <p:spPr>
          <a:xfrm flipH="1" flipV="1">
            <a:off x="877240" y="202589"/>
            <a:ext cx="5042" cy="29174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0" y="2552700"/>
            <a:ext cx="9042400" cy="0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1143414" y="2045996"/>
            <a:ext cx="638316" cy="923330"/>
          </a:xfrm>
          <a:prstGeom prst="rect">
            <a:avLst/>
          </a:prstGeom>
          <a:solidFill>
            <a:srgbClr val="FFFFFF">
              <a:alpha val="81176"/>
            </a:srgbClr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Wingdings" panose="05000000000000000000" pitchFamily="2" charset="2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Symbol" panose="05050102010706020507" pitchFamily="18" charset="2"/>
              </a:rPr>
              <a:t>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8853448" y="2577785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6" name="Groupe 175"/>
          <p:cNvGrpSpPr/>
          <p:nvPr/>
        </p:nvGrpSpPr>
        <p:grpSpPr>
          <a:xfrm>
            <a:off x="987590" y="3500438"/>
            <a:ext cx="6336838" cy="420341"/>
            <a:chOff x="987590" y="3500438"/>
            <a:chExt cx="6336838" cy="420341"/>
          </a:xfrm>
        </p:grpSpPr>
        <p:cxnSp>
          <p:nvCxnSpPr>
            <p:cNvPr id="43" name="Connecteur droit avec flèche 42"/>
            <p:cNvCxnSpPr/>
            <p:nvPr/>
          </p:nvCxnSpPr>
          <p:spPr>
            <a:xfrm>
              <a:off x="987590" y="3500438"/>
              <a:ext cx="633683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dashDot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ZoneTexte 43"/>
            <p:cNvSpPr txBox="1"/>
            <p:nvPr/>
          </p:nvSpPr>
          <p:spPr>
            <a:xfrm>
              <a:off x="4110534" y="3551447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  <a:endPara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758900" y="315170"/>
            <a:ext cx="228690" cy="1947678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58900" y="2795119"/>
            <a:ext cx="228690" cy="1800172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ZoneTexte 47"/>
              <p:cNvSpPr txBox="1"/>
              <p:nvPr/>
            </p:nvSpPr>
            <p:spPr>
              <a:xfrm>
                <a:off x="-20329" y="5800533"/>
                <a:ext cx="184018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fr-FR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fr-FR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𝒕</m:t>
                          </m:r>
                          <m:d>
                            <m:dPr>
                              <m:ctrlPr>
                                <a:rPr kumimoji="0" lang="fr-FR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fr-FR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</m:d>
                          <m:r>
                            <a:rPr kumimoji="0" lang="fr-FR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r>
                            <a:rPr kumimoji="0" lang="fr-FR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𝝅</m:t>
                          </m:r>
                        </m:e>
                        <m:sub>
                          <m:r>
                            <a:rPr kumimoji="0" lang="fr-FR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𝑨</m:t>
                          </m:r>
                        </m:sub>
                      </m:sSub>
                      <m:r>
                        <a:rPr kumimoji="0" lang="fr-FR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fr-FR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  <m:r>
                        <a:rPr kumimoji="0" lang="fr-FR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fr-F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8" name="ZoneTexte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329" y="5800533"/>
                <a:ext cx="1840184" cy="369332"/>
              </a:xfrm>
              <a:prstGeom prst="rect">
                <a:avLst/>
              </a:prstGeom>
              <a:blipFill>
                <a:blip r:embed="rId5"/>
                <a:stretch>
                  <a:fillRect l="-2980" r="-5298" b="-35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ZoneTexte 56"/>
          <p:cNvSpPr txBox="1"/>
          <p:nvPr/>
        </p:nvSpPr>
        <p:spPr>
          <a:xfrm>
            <a:off x="74692" y="4657469"/>
            <a:ext cx="1597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Ecran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Diffractant </a:t>
            </a:r>
            <a:r>
              <a:rPr kumimoji="0" lang="fr-FR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t(x)</a:t>
            </a:r>
            <a:endParaRPr kumimoji="0" lang="fr-FR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910635" y="-54163"/>
                <a:ext cx="37061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</m:oMath>
                  </m:oMathPara>
                </a14:m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635" y="-54163"/>
                <a:ext cx="37061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Connecteur droit avec flèche 69"/>
          <p:cNvCxnSpPr/>
          <p:nvPr/>
        </p:nvCxnSpPr>
        <p:spPr>
          <a:xfrm>
            <a:off x="0" y="1943100"/>
            <a:ext cx="6096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avec flèche 71"/>
          <p:cNvCxnSpPr/>
          <p:nvPr/>
        </p:nvCxnSpPr>
        <p:spPr>
          <a:xfrm>
            <a:off x="0" y="2247900"/>
            <a:ext cx="6096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avec flèche 73"/>
          <p:cNvCxnSpPr/>
          <p:nvPr/>
        </p:nvCxnSpPr>
        <p:spPr>
          <a:xfrm>
            <a:off x="0" y="2552700"/>
            <a:ext cx="6096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avec flèche 75"/>
          <p:cNvCxnSpPr/>
          <p:nvPr/>
        </p:nvCxnSpPr>
        <p:spPr>
          <a:xfrm>
            <a:off x="0" y="2857500"/>
            <a:ext cx="6096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avec flèche 77"/>
          <p:cNvCxnSpPr/>
          <p:nvPr/>
        </p:nvCxnSpPr>
        <p:spPr>
          <a:xfrm>
            <a:off x="0" y="3162300"/>
            <a:ext cx="6096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ZoneTexte 78"/>
          <p:cNvSpPr txBox="1"/>
          <p:nvPr/>
        </p:nvSpPr>
        <p:spPr>
          <a:xfrm>
            <a:off x="-51912" y="2203737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Onde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ZoneTexte 79"/>
          <p:cNvSpPr txBox="1"/>
          <p:nvPr/>
        </p:nvSpPr>
        <p:spPr>
          <a:xfrm>
            <a:off x="-51912" y="2516273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Plane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6" name="Groupe 165"/>
          <p:cNvGrpSpPr/>
          <p:nvPr/>
        </p:nvGrpSpPr>
        <p:grpSpPr>
          <a:xfrm>
            <a:off x="1827302" y="5671969"/>
            <a:ext cx="3447217" cy="695852"/>
            <a:chOff x="1827302" y="5671969"/>
            <a:chExt cx="3447217" cy="6958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ZoneTexte 53"/>
                <p:cNvSpPr txBox="1"/>
                <p:nvPr/>
              </p:nvSpPr>
              <p:spPr>
                <a:xfrm>
                  <a:off x="2728437" y="5743281"/>
                  <a:ext cx="2546082" cy="5532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fr-FR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𝑻</m:t>
                        </m:r>
                        <m:d>
                          <m:dPr>
                            <m:ctrlPr>
                              <a:rPr kumimoji="0" lang="fr-FR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fr-FR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𝒖</m:t>
                            </m:r>
                          </m:e>
                        </m:d>
                        <m:r>
                          <a:rPr kumimoji="0" lang="fr-FR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r>
                          <a:rPr kumimoji="0" lang="fr-FR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𝑻</m:t>
                        </m:r>
                        <m:d>
                          <m:dPr>
                            <m:ctrlPr>
                              <a:rPr kumimoji="0" lang="fr-FR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0" lang="fr-FR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kumimoji="0" lang="fr-FR" sz="16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fr-FR" sz="16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𝜽</m:t>
                                    </m:r>
                                  </m:e>
                                  <m:sub>
                                    <m:r>
                                      <a:rPr kumimoji="0" lang="fr-FR" sz="1600" b="1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𝑿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kumimoji="0" lang="fr-FR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𝝀</m:t>
                                </m:r>
                              </m:den>
                            </m:f>
                          </m:e>
                        </m:d>
                        <m:r>
                          <a:rPr kumimoji="0" lang="fr-FR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r>
                          <a:rPr kumimoji="0" lang="fr-FR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</m:t>
                        </m:r>
                        <m:f>
                          <m:fPr>
                            <m:ctrlPr>
                              <a:rPr kumimoji="0" lang="fr-FR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fr-FR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𝒔𝒊𝒏</m:t>
                            </m:r>
                            <m:r>
                              <a:rPr kumimoji="0" lang="fr-FR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𝝅</m:t>
                            </m:r>
                            <m:r>
                              <a:rPr kumimoji="0" lang="fr-FR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𝒖</m:t>
                            </m:r>
                            <m:r>
                              <a:rPr kumimoji="0" lang="fr-FR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𝑨</m:t>
                            </m:r>
                          </m:num>
                          <m:den>
                            <m:r>
                              <a:rPr kumimoji="0" lang="fr-FR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𝝅</m:t>
                            </m:r>
                            <m:r>
                              <a:rPr kumimoji="0" lang="fr-FR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𝒖</m:t>
                            </m:r>
                            <m:r>
                              <a:rPr kumimoji="0" lang="fr-FR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𝑨</m:t>
                            </m:r>
                          </m:den>
                        </m:f>
                      </m:oMath>
                    </m:oMathPara>
                  </a14:m>
                  <a:endParaRPr kumimoji="0" lang="fr-F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4" name="ZoneTexte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8437" y="5743281"/>
                  <a:ext cx="2546082" cy="55322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4" name="Flèche droite 93"/>
            <p:cNvSpPr/>
            <p:nvPr/>
          </p:nvSpPr>
          <p:spPr>
            <a:xfrm>
              <a:off x="1827302" y="5671969"/>
              <a:ext cx="873449" cy="695852"/>
            </a:xfrm>
            <a:prstGeom prst="rightArrow">
              <a:avLst>
                <a:gd name="adj1" fmla="val 70858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TF</a:t>
              </a:r>
              <a:endPara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5" name="Groupe 164"/>
          <p:cNvGrpSpPr/>
          <p:nvPr/>
        </p:nvGrpSpPr>
        <p:grpSpPr>
          <a:xfrm>
            <a:off x="879133" y="796073"/>
            <a:ext cx="7029495" cy="1761402"/>
            <a:chOff x="879133" y="796073"/>
            <a:chExt cx="7029495" cy="1761402"/>
          </a:xfrm>
        </p:grpSpPr>
        <p:cxnSp>
          <p:nvCxnSpPr>
            <p:cNvPr id="53" name="Connecteur droit avec flèche 52"/>
            <p:cNvCxnSpPr/>
            <p:nvPr/>
          </p:nvCxnSpPr>
          <p:spPr>
            <a:xfrm flipV="1">
              <a:off x="879133" y="1832143"/>
              <a:ext cx="7029495" cy="725332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Arc 66"/>
            <p:cNvSpPr/>
            <p:nvPr/>
          </p:nvSpPr>
          <p:spPr>
            <a:xfrm rot="660803">
              <a:off x="2480043" y="2340412"/>
              <a:ext cx="210862" cy="203213"/>
            </a:xfrm>
            <a:prstGeom prst="arc">
              <a:avLst>
                <a:gd name="adj1" fmla="val 17471931"/>
                <a:gd name="adj2" fmla="val 3911648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ectangle 67"/>
                <p:cNvSpPr/>
                <p:nvPr/>
              </p:nvSpPr>
              <p:spPr>
                <a:xfrm>
                  <a:off x="2451890" y="796073"/>
                  <a:ext cx="855427" cy="55707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fr-FR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𝒖</m:t>
                        </m:r>
                        <m:r>
                          <a:rPr kumimoji="0" lang="fr-FR" sz="1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f>
                          <m:fPr>
                            <m:ctrlPr>
                              <a:rPr kumimoji="0" lang="fr-FR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kumimoji="0" lang="fr-FR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fr-FR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kumimoji="0" lang="fr-FR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</m:sub>
                            </m:sSub>
                          </m:num>
                          <m:den>
                            <m:r>
                              <a:rPr kumimoji="0" lang="fr-FR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𝝀</m:t>
                            </m:r>
                          </m:den>
                        </m:f>
                      </m:oMath>
                    </m:oMathPara>
                  </a14:m>
                  <a:endParaRPr kumimoji="0" lang="fr-F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68" name="Rectangle 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1890" y="796073"/>
                  <a:ext cx="855427" cy="557076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7" name="Forme libre 136"/>
            <p:cNvSpPr/>
            <p:nvPr/>
          </p:nvSpPr>
          <p:spPr>
            <a:xfrm>
              <a:off x="2743200" y="1424763"/>
              <a:ext cx="329609" cy="967563"/>
            </a:xfrm>
            <a:custGeom>
              <a:avLst/>
              <a:gdLst>
                <a:gd name="connsiteX0" fmla="*/ 329609 w 329609"/>
                <a:gd name="connsiteY0" fmla="*/ 0 h 967563"/>
                <a:gd name="connsiteX1" fmla="*/ 223284 w 329609"/>
                <a:gd name="connsiteY1" fmla="*/ 595423 h 967563"/>
                <a:gd name="connsiteX2" fmla="*/ 0 w 329609"/>
                <a:gd name="connsiteY2" fmla="*/ 967563 h 967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9609" h="967563">
                  <a:moveTo>
                    <a:pt x="329609" y="0"/>
                  </a:moveTo>
                  <a:lnTo>
                    <a:pt x="223284" y="595423"/>
                  </a:lnTo>
                  <a:lnTo>
                    <a:pt x="0" y="967563"/>
                  </a:lnTo>
                </a:path>
              </a:pathLst>
            </a:custGeom>
            <a:noFill/>
            <a:ln w="28575">
              <a:solidFill>
                <a:schemeClr val="tx1"/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4" name="Groupe 163"/>
          <p:cNvGrpSpPr/>
          <p:nvPr/>
        </p:nvGrpSpPr>
        <p:grpSpPr>
          <a:xfrm>
            <a:off x="3187208" y="-104931"/>
            <a:ext cx="2800702" cy="5501930"/>
            <a:chOff x="3187208" y="-104931"/>
            <a:chExt cx="2800702" cy="5501930"/>
          </a:xfrm>
        </p:grpSpPr>
        <p:sp>
          <p:nvSpPr>
            <p:cNvPr id="58" name="ZoneTexte 57"/>
            <p:cNvSpPr txBox="1"/>
            <p:nvPr/>
          </p:nvSpPr>
          <p:spPr>
            <a:xfrm>
              <a:off x="3187208" y="4657469"/>
              <a:ext cx="18466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Spectre angulaire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T(u)</a:t>
              </a:r>
              <a:endParaRPr kumimoji="0" lang="fr-FR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60" name="Connecteur droit avec flèche 59"/>
            <p:cNvCxnSpPr/>
            <p:nvPr/>
          </p:nvCxnSpPr>
          <p:spPr>
            <a:xfrm flipV="1">
              <a:off x="4061867" y="190500"/>
              <a:ext cx="0" cy="447177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/>
                <p:cNvSpPr/>
                <p:nvPr/>
              </p:nvSpPr>
              <p:spPr>
                <a:xfrm>
                  <a:off x="4079891" y="-104931"/>
                  <a:ext cx="958852" cy="61504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fr-FR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𝒖</m:t>
                        </m:r>
                        <m:r>
                          <a:rPr kumimoji="0" lang="fr-FR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f>
                          <m:fPr>
                            <m:ctrlPr>
                              <a:rPr kumimoji="0" lang="fr-F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kumimoji="0" lang="fr-FR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fr-FR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kumimoji="0" lang="fr-FR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𝑿</m:t>
                                </m:r>
                              </m:sub>
                            </m:sSub>
                          </m:num>
                          <m:den>
                            <m:r>
                              <a:rPr kumimoji="0" lang="fr-F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𝝀</m:t>
                            </m:r>
                          </m:den>
                        </m:f>
                      </m:oMath>
                    </m:oMathPara>
                  </a14:m>
                  <a:endPara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63" name="Rectangle 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9891" y="-104931"/>
                  <a:ext cx="958852" cy="61504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62" name="Image 161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rot="5400000">
              <a:off x="2159916" y="1569005"/>
              <a:ext cx="4860000" cy="2795988"/>
            </a:xfrm>
            <a:prstGeom prst="rect">
              <a:avLst/>
            </a:prstGeom>
          </p:spPr>
        </p:pic>
      </p:grpSp>
      <p:grpSp>
        <p:nvGrpSpPr>
          <p:cNvPr id="168" name="Groupe 167"/>
          <p:cNvGrpSpPr/>
          <p:nvPr/>
        </p:nvGrpSpPr>
        <p:grpSpPr>
          <a:xfrm>
            <a:off x="3689394" y="1837856"/>
            <a:ext cx="3774854" cy="461900"/>
            <a:chOff x="3689394" y="1837856"/>
            <a:chExt cx="3774854" cy="461900"/>
          </a:xfrm>
        </p:grpSpPr>
        <p:sp>
          <p:nvSpPr>
            <p:cNvPr id="88" name="Ellipse 87"/>
            <p:cNvSpPr/>
            <p:nvPr/>
          </p:nvSpPr>
          <p:spPr>
            <a:xfrm>
              <a:off x="3689394" y="2206156"/>
              <a:ext cx="91854" cy="936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Ellipse 88"/>
            <p:cNvSpPr/>
            <p:nvPr/>
          </p:nvSpPr>
          <p:spPr>
            <a:xfrm>
              <a:off x="7372394" y="1837856"/>
              <a:ext cx="91854" cy="936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5" name="Groupe 174"/>
          <p:cNvGrpSpPr/>
          <p:nvPr/>
        </p:nvGrpSpPr>
        <p:grpSpPr>
          <a:xfrm>
            <a:off x="4074428" y="1539619"/>
            <a:ext cx="1809275" cy="808456"/>
            <a:chOff x="8724928" y="-48791"/>
            <a:chExt cx="1809275" cy="8084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ZoneTexte 80"/>
                <p:cNvSpPr txBox="1"/>
                <p:nvPr/>
              </p:nvSpPr>
              <p:spPr>
                <a:xfrm>
                  <a:off x="9878575" y="-48791"/>
                  <a:ext cx="655628" cy="518604"/>
                </a:xfrm>
                <a:prstGeom prst="rect">
                  <a:avLst/>
                </a:prstGeom>
                <a:solidFill>
                  <a:srgbClr val="FFFFFF">
                    <a:alpha val="54902"/>
                  </a:srgbClr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fr-FR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𝒖</m:t>
                        </m:r>
                        <m:r>
                          <a:rPr kumimoji="0" lang="fr-FR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f>
                          <m:fPr>
                            <m:ctrlPr>
                              <a:rPr kumimoji="0" lang="fr-FR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fr-FR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num>
                          <m:den>
                            <m:r>
                              <a:rPr kumimoji="0" lang="fr-FR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𝑨</m:t>
                            </m:r>
                          </m:den>
                        </m:f>
                      </m:oMath>
                    </m:oMathPara>
                  </a14:m>
                  <a:endParaRPr kumimoji="0" lang="fr-F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81" name="ZoneTexte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78575" y="-48791"/>
                  <a:ext cx="655628" cy="518604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1" name="Connecteur droit avec flèche 170"/>
            <p:cNvCxnSpPr>
              <a:stCxn id="81" idx="1"/>
            </p:cNvCxnSpPr>
            <p:nvPr/>
          </p:nvCxnSpPr>
          <p:spPr>
            <a:xfrm flipH="1">
              <a:off x="8724928" y="210511"/>
              <a:ext cx="1153647" cy="549154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7" name="Groupe 176"/>
          <p:cNvGrpSpPr/>
          <p:nvPr/>
        </p:nvGrpSpPr>
        <p:grpSpPr>
          <a:xfrm>
            <a:off x="7354244" y="1306005"/>
            <a:ext cx="1200154" cy="844879"/>
            <a:chOff x="7365429" y="831726"/>
            <a:chExt cx="1200154" cy="8448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ZoneTexte 95"/>
                <p:cNvSpPr txBox="1"/>
                <p:nvPr/>
              </p:nvSpPr>
              <p:spPr>
                <a:xfrm>
                  <a:off x="7986898" y="831726"/>
                  <a:ext cx="578685" cy="403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X</a:t>
                  </a:r>
                  <a14:m>
                    <m:oMath xmlns:m="http://schemas.openxmlformats.org/officeDocument/2006/math">
                      <m:r>
                        <a:rPr kumimoji="0" lang="fr-F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fr-F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fr-FR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𝝀</m:t>
                          </m:r>
                          <m:r>
                            <a:rPr kumimoji="0" lang="fr-FR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𝑫</m:t>
                          </m:r>
                        </m:num>
                        <m:den>
                          <m:r>
                            <a:rPr kumimoji="0" lang="fr-F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den>
                      </m:f>
                    </m:oMath>
                  </a14:m>
                  <a:endPara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96" name="ZoneTexte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6898" y="831726"/>
                  <a:ext cx="578685" cy="403444"/>
                </a:xfrm>
                <a:prstGeom prst="rect">
                  <a:avLst/>
                </a:prstGeom>
                <a:blipFill>
                  <a:blip r:embed="rId17"/>
                  <a:stretch>
                    <a:fillRect l="-24211" t="-1515" r="-11579" b="-2272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6" name="Forme libre 105"/>
            <p:cNvSpPr/>
            <p:nvPr/>
          </p:nvSpPr>
          <p:spPr>
            <a:xfrm>
              <a:off x="7365429" y="1235170"/>
              <a:ext cx="763136" cy="441435"/>
            </a:xfrm>
            <a:custGeom>
              <a:avLst/>
              <a:gdLst>
                <a:gd name="connsiteX0" fmla="*/ 546100 w 546100"/>
                <a:gd name="connsiteY0" fmla="*/ 0 h 177342"/>
                <a:gd name="connsiteX1" fmla="*/ 368300 w 546100"/>
                <a:gd name="connsiteY1" fmla="*/ 165100 h 177342"/>
                <a:gd name="connsiteX2" fmla="*/ 0 w 546100"/>
                <a:gd name="connsiteY2" fmla="*/ 152400 h 177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6100" h="177342">
                  <a:moveTo>
                    <a:pt x="546100" y="0"/>
                  </a:moveTo>
                  <a:cubicBezTo>
                    <a:pt x="502708" y="69850"/>
                    <a:pt x="459317" y="139700"/>
                    <a:pt x="368300" y="165100"/>
                  </a:cubicBezTo>
                  <a:cubicBezTo>
                    <a:pt x="277283" y="190500"/>
                    <a:pt x="138641" y="171450"/>
                    <a:pt x="0" y="15240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prstDash val="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9" name="Groupe 178"/>
          <p:cNvGrpSpPr/>
          <p:nvPr/>
        </p:nvGrpSpPr>
        <p:grpSpPr>
          <a:xfrm>
            <a:off x="5352754" y="4657469"/>
            <a:ext cx="3826328" cy="2103483"/>
            <a:chOff x="5352754" y="4657469"/>
            <a:chExt cx="3826328" cy="2103483"/>
          </a:xfrm>
        </p:grpSpPr>
        <p:sp>
          <p:nvSpPr>
            <p:cNvPr id="90" name="ZoneTexte 89"/>
            <p:cNvSpPr txBox="1"/>
            <p:nvPr/>
          </p:nvSpPr>
          <p:spPr>
            <a:xfrm>
              <a:off x="6486624" y="4657469"/>
              <a:ext cx="2392130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Projection sur un écran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  <a:r>
                <a:rPr kumimoji="0" lang="fr-FR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’observation </a:t>
              </a:r>
              <a:r>
                <a:rPr kumimoji="0" lang="fr-FR" sz="18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T(X)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(à une distance D</a:t>
              </a:r>
              <a:r>
                <a:rPr kumimoji="0" lang="fr-FR" sz="14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Wingdings" panose="05000000000000000000" pitchFamily="2" charset="2"/>
                </a:rPr>
                <a:t></a:t>
              </a:r>
              <a:r>
                <a:rPr kumimoji="0" lang="fr-FR" sz="14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Symbol" panose="05050102010706020507" pitchFamily="18" charset="2"/>
                </a:rPr>
                <a:t>)</a:t>
              </a:r>
              <a:endParaRPr kumimoji="0" lang="fr-FR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ZoneTexte 92"/>
                <p:cNvSpPr txBox="1"/>
                <p:nvPr/>
              </p:nvSpPr>
              <p:spPr>
                <a:xfrm>
                  <a:off x="6859344" y="5580640"/>
                  <a:ext cx="2319738" cy="87851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0" lang="fr-FR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kumimoji="0" lang="fr-FR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fr-FR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𝑻</m:t>
                                </m:r>
                                <m:d>
                                  <m:dPr>
                                    <m:ctrlPr>
                                      <a:rPr kumimoji="0" lang="fr-FR" sz="16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fr-FR" sz="16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𝑿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kumimoji="0" lang="fr-FR" sz="16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sup>
                        </m:sSup>
                        <m:r>
                          <a:rPr kumimoji="0" lang="fr-FR" sz="1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sSup>
                          <m:sSupPr>
                            <m:ctrlPr>
                              <a:rPr kumimoji="0" lang="fr-FR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kumimoji="0" lang="fr-FR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fr-FR" sz="16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𝑨</m:t>
                                </m:r>
                                <m:f>
                                  <m:fPr>
                                    <m:ctrlPr>
                                      <a:rPr kumimoji="0" lang="fr-FR" sz="16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fr-FR" sz="16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𝒔𝒊𝒏</m:t>
                                    </m:r>
                                    <m:r>
                                      <a:rPr kumimoji="0" lang="fr-FR" sz="16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𝝅</m:t>
                                    </m:r>
                                    <m:f>
                                      <m:fPr>
                                        <m:ctrlPr>
                                          <a:rPr kumimoji="0" lang="fr-FR" sz="16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0" lang="fr-FR" sz="16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𝑿</m:t>
                                        </m:r>
                                      </m:num>
                                      <m:den>
                                        <m:r>
                                          <a:rPr kumimoji="0" lang="fr-FR" sz="16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𝝀</m:t>
                                        </m:r>
                                        <m:r>
                                          <a:rPr kumimoji="0" lang="fr-FR" sz="16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𝑫</m:t>
                                        </m:r>
                                      </m:den>
                                    </m:f>
                                    <m:r>
                                      <a:rPr kumimoji="0" lang="fr-FR" sz="16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𝑨</m:t>
                                    </m:r>
                                  </m:num>
                                  <m:den>
                                    <m:r>
                                      <a:rPr kumimoji="0" lang="fr-FR" sz="16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𝝅</m:t>
                                    </m:r>
                                    <m:f>
                                      <m:fPr>
                                        <m:ctrlPr>
                                          <a:rPr kumimoji="0" lang="fr-FR" sz="16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0" lang="fr-FR" sz="16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𝑿</m:t>
                                        </m:r>
                                      </m:num>
                                      <m:den>
                                        <m:r>
                                          <a:rPr kumimoji="0" lang="fr-FR" sz="16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𝝀</m:t>
                                        </m:r>
                                        <m:r>
                                          <a:rPr kumimoji="0" lang="fr-FR" sz="1600" b="1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𝑫</m:t>
                                        </m:r>
                                      </m:den>
                                    </m:f>
                                    <m:r>
                                      <a:rPr kumimoji="0" lang="fr-FR" sz="16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𝑨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kumimoji="0" lang="fr-FR" sz="1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kumimoji="0" lang="fr-F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93" name="ZoneTexte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9344" y="5580640"/>
                  <a:ext cx="2319738" cy="87851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5" name="Flèche droite 94"/>
            <p:cNvSpPr/>
            <p:nvPr/>
          </p:nvSpPr>
          <p:spPr>
            <a:xfrm>
              <a:off x="5352754" y="5381265"/>
              <a:ext cx="1478456" cy="1379687"/>
            </a:xfrm>
            <a:prstGeom prst="rightArrow">
              <a:avLst>
                <a:gd name="adj1" fmla="val 66278"/>
                <a:gd name="adj2" fmla="val 36802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Chgt</a:t>
              </a:r>
              <a:r>
                <a:rPr kumimoji="0" lang="fr-FR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variable</a:t>
              </a:r>
              <a:endPara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8" name="Rectangle 177"/>
                <p:cNvSpPr/>
                <p:nvPr/>
              </p:nvSpPr>
              <p:spPr>
                <a:xfrm>
                  <a:off x="5755702" y="5730291"/>
                  <a:ext cx="1010723" cy="61087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fr-FR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𝒖</m:t>
                        </m:r>
                        <m:r>
                          <a:rPr kumimoji="0" lang="fr-FR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=</m:t>
                        </m:r>
                        <m:f>
                          <m:fPr>
                            <m:ctrlPr>
                              <a:rPr kumimoji="0" lang="fr-F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fr-F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𝑿</m:t>
                            </m:r>
                          </m:num>
                          <m:den>
                            <m:r>
                              <a:rPr kumimoji="0" lang="fr-F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𝝀</m:t>
                            </m:r>
                            <m:r>
                              <a:rPr kumimoji="0" lang="fr-F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𝑫</m:t>
                            </m:r>
                          </m:den>
                        </m:f>
                      </m:oMath>
                    </m:oMathPara>
                  </a14:m>
                  <a:endParaRPr kumimoji="0" lang="fr-F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78" name="Rectangle 17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5702" y="5730291"/>
                  <a:ext cx="1010723" cy="610873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ZoneTexte 3"/>
          <p:cNvSpPr txBox="1"/>
          <p:nvPr/>
        </p:nvSpPr>
        <p:spPr>
          <a:xfrm>
            <a:off x="962788" y="2600742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</a:t>
            </a:r>
            <a:endParaRPr lang="fr-FR" dirty="0"/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990498" y="2262848"/>
            <a:ext cx="0" cy="53227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11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C6DDD436-036D-4AFC-B45E-DF406FB8E6F8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497013" y="443775"/>
            <a:ext cx="7391400" cy="545066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 sz="2800" b="1" kern="0" dirty="0" smtClean="0">
                <a:solidFill>
                  <a:srgbClr val="DA6667"/>
                </a:solidFill>
                <a:latin typeface="+mj-lt"/>
                <a:ea typeface="+mj-ea"/>
                <a:cs typeface="+mj-cs"/>
              </a:rPr>
              <a:t>2. Diffraction par des diaphragmes plans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946714"/>
            <a:ext cx="9067800" cy="513169"/>
          </a:xfrm>
          <a:prstGeom prst="rect">
            <a:avLst/>
          </a:prstGeom>
        </p:spPr>
        <p:txBody>
          <a:bodyPr/>
          <a:lstStyle/>
          <a:p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 </a:t>
            </a:r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</a:rPr>
              <a:t>Expression de la </a:t>
            </a:r>
            <a:r>
              <a:rPr lang="fr-FR" sz="2400" b="1" kern="0" dirty="0" err="1" smtClean="0">
                <a:solidFill>
                  <a:srgbClr val="DA6667"/>
                </a:solidFill>
                <a:latin typeface="Arial Narrow" pitchFamily="34" charset="0"/>
              </a:rPr>
              <a:t>transmittance</a:t>
            </a:r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</a:rPr>
              <a:t> t(</a:t>
            </a:r>
            <a:r>
              <a:rPr lang="fr-FR" sz="2400" b="1" kern="0" dirty="0" err="1" smtClean="0">
                <a:solidFill>
                  <a:srgbClr val="DA6667"/>
                </a:solidFill>
                <a:latin typeface="Arial Narrow" pitchFamily="34" charset="0"/>
              </a:rPr>
              <a:t>x,y</a:t>
            </a:r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</a:rPr>
              <a:t>)</a:t>
            </a:r>
          </a:p>
        </p:txBody>
      </p:sp>
      <p:sp>
        <p:nvSpPr>
          <p:cNvPr id="254979" name="Rectangle 3"/>
          <p:cNvSpPr>
            <a:spLocks noChangeArrowheads="1"/>
          </p:cNvSpPr>
          <p:nvPr/>
        </p:nvSpPr>
        <p:spPr bwMode="auto">
          <a:xfrm>
            <a:off x="-43558" y="1345293"/>
            <a:ext cx="642195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Une </a:t>
            </a:r>
            <a:r>
              <a:rPr kumimoji="0" lang="fr-FR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transmittance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, c’est: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Des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variations d’absorption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qui engendrent des variations d’amplitude </a:t>
            </a:r>
          </a:p>
          <a:p>
            <a:pPr algn="just">
              <a:buFont typeface="Arial" pitchFamily="34" charset="0"/>
              <a:buChar char="•"/>
            </a:pPr>
            <a:r>
              <a:rPr lang="fr-FR" dirty="0" smtClean="0">
                <a:latin typeface="Arial Narrow" pitchFamily="34" charset="0"/>
                <a:cs typeface="Times New Roman" pitchFamily="18" charset="0"/>
              </a:rPr>
              <a:t> D</a:t>
            </a:r>
            <a:r>
              <a:rPr lang="fr-FR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es </a:t>
            </a:r>
            <a:r>
              <a:rPr lang="fr-FR" b="1" dirty="0" smtClean="0">
                <a:solidFill>
                  <a:srgbClr val="00B050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variations d’épaisseur ou d’indice </a:t>
            </a:r>
            <a:r>
              <a:rPr lang="fr-FR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de réfraction qui engendrent </a:t>
            </a:r>
          </a:p>
          <a:p>
            <a:pPr algn="just"/>
            <a:r>
              <a:rPr lang="fr-FR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  des variations de phase </a:t>
            </a:r>
            <a:endParaRPr lang="fr-FR" dirty="0" smtClean="0">
              <a:latin typeface="Arial" pitchFamily="34" charset="0"/>
            </a:endParaRPr>
          </a:p>
        </p:txBody>
      </p:sp>
      <p:sp>
        <p:nvSpPr>
          <p:cNvPr id="254981" name="Rectangle 5"/>
          <p:cNvSpPr>
            <a:spLocks noChangeArrowheads="1"/>
          </p:cNvSpPr>
          <p:nvPr/>
        </p:nvSpPr>
        <p:spPr bwMode="auto">
          <a:xfrm>
            <a:off x="906463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6463" algn="l"/>
              </a:tabLst>
            </a:pPr>
            <a:r>
              <a:rPr kumimoji="0" lang="fr-F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498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5498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5498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5498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5499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" name="Forme libre 8"/>
          <p:cNvSpPr/>
          <p:nvPr/>
        </p:nvSpPr>
        <p:spPr>
          <a:xfrm>
            <a:off x="6713692" y="2028517"/>
            <a:ext cx="185351" cy="1062682"/>
          </a:xfrm>
          <a:custGeom>
            <a:avLst/>
            <a:gdLst>
              <a:gd name="connsiteX0" fmla="*/ 111210 w 185351"/>
              <a:gd name="connsiteY0" fmla="*/ 12357 h 1062682"/>
              <a:gd name="connsiteX1" fmla="*/ 111210 w 185351"/>
              <a:gd name="connsiteY1" fmla="*/ 12357 h 1062682"/>
              <a:gd name="connsiteX2" fmla="*/ 74140 w 185351"/>
              <a:gd name="connsiteY2" fmla="*/ 111211 h 1062682"/>
              <a:gd name="connsiteX3" fmla="*/ 111210 w 185351"/>
              <a:gd name="connsiteY3" fmla="*/ 185352 h 1062682"/>
              <a:gd name="connsiteX4" fmla="*/ 123567 w 185351"/>
              <a:gd name="connsiteY4" fmla="*/ 222422 h 1062682"/>
              <a:gd name="connsiteX5" fmla="*/ 123567 w 185351"/>
              <a:gd name="connsiteY5" fmla="*/ 506627 h 1062682"/>
              <a:gd name="connsiteX6" fmla="*/ 148281 w 185351"/>
              <a:gd name="connsiteY6" fmla="*/ 543698 h 1062682"/>
              <a:gd name="connsiteX7" fmla="*/ 160637 w 185351"/>
              <a:gd name="connsiteY7" fmla="*/ 580768 h 1062682"/>
              <a:gd name="connsiteX8" fmla="*/ 135924 w 185351"/>
              <a:gd name="connsiteY8" fmla="*/ 654909 h 1062682"/>
              <a:gd name="connsiteX9" fmla="*/ 160637 w 185351"/>
              <a:gd name="connsiteY9" fmla="*/ 790833 h 1062682"/>
              <a:gd name="connsiteX10" fmla="*/ 185351 w 185351"/>
              <a:gd name="connsiteY10" fmla="*/ 827903 h 1062682"/>
              <a:gd name="connsiteX11" fmla="*/ 172994 w 185351"/>
              <a:gd name="connsiteY11" fmla="*/ 976184 h 1062682"/>
              <a:gd name="connsiteX12" fmla="*/ 160637 w 185351"/>
              <a:gd name="connsiteY12" fmla="*/ 1062682 h 1062682"/>
              <a:gd name="connsiteX13" fmla="*/ 24713 w 185351"/>
              <a:gd name="connsiteY13" fmla="*/ 1062682 h 1062682"/>
              <a:gd name="connsiteX14" fmla="*/ 0 w 185351"/>
              <a:gd name="connsiteY14" fmla="*/ 0 h 1062682"/>
              <a:gd name="connsiteX15" fmla="*/ 111210 w 185351"/>
              <a:gd name="connsiteY15" fmla="*/ 12357 h 1062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5351" h="1062682">
                <a:moveTo>
                  <a:pt x="111210" y="12357"/>
                </a:moveTo>
                <a:lnTo>
                  <a:pt x="111210" y="12357"/>
                </a:lnTo>
                <a:cubicBezTo>
                  <a:pt x="98853" y="45308"/>
                  <a:pt x="80435" y="76587"/>
                  <a:pt x="74140" y="111211"/>
                </a:cubicBezTo>
                <a:cubicBezTo>
                  <a:pt x="69999" y="133988"/>
                  <a:pt x="103436" y="169805"/>
                  <a:pt x="111210" y="185352"/>
                </a:cubicBezTo>
                <a:cubicBezTo>
                  <a:pt x="117035" y="197002"/>
                  <a:pt x="119448" y="210065"/>
                  <a:pt x="123567" y="222422"/>
                </a:cubicBezTo>
                <a:cubicBezTo>
                  <a:pt x="115543" y="326735"/>
                  <a:pt x="100079" y="404849"/>
                  <a:pt x="123567" y="506627"/>
                </a:cubicBezTo>
                <a:cubicBezTo>
                  <a:pt x="126907" y="521098"/>
                  <a:pt x="140043" y="531341"/>
                  <a:pt x="148281" y="543698"/>
                </a:cubicBezTo>
                <a:cubicBezTo>
                  <a:pt x="152400" y="556055"/>
                  <a:pt x="162075" y="567823"/>
                  <a:pt x="160637" y="580768"/>
                </a:cubicBezTo>
                <a:cubicBezTo>
                  <a:pt x="157760" y="606659"/>
                  <a:pt x="135924" y="654909"/>
                  <a:pt x="135924" y="654909"/>
                </a:cubicBezTo>
                <a:cubicBezTo>
                  <a:pt x="138786" y="674945"/>
                  <a:pt x="148154" y="761707"/>
                  <a:pt x="160637" y="790833"/>
                </a:cubicBezTo>
                <a:cubicBezTo>
                  <a:pt x="166487" y="804483"/>
                  <a:pt x="177113" y="815546"/>
                  <a:pt x="185351" y="827903"/>
                </a:cubicBezTo>
                <a:cubicBezTo>
                  <a:pt x="181232" y="877330"/>
                  <a:pt x="179549" y="927021"/>
                  <a:pt x="172994" y="976184"/>
                </a:cubicBezTo>
                <a:cubicBezTo>
                  <a:pt x="155427" y="1107935"/>
                  <a:pt x="160637" y="900241"/>
                  <a:pt x="160637" y="1062682"/>
                </a:cubicBezTo>
                <a:lnTo>
                  <a:pt x="24713" y="1062682"/>
                </a:lnTo>
                <a:lnTo>
                  <a:pt x="0" y="0"/>
                </a:lnTo>
                <a:lnTo>
                  <a:pt x="111210" y="12357"/>
                </a:lnTo>
                <a:close/>
              </a:path>
            </a:pathLst>
          </a:custGeom>
          <a:gradFill flip="none" rotWithShape="1">
            <a:gsLst>
              <a:gs pos="20354">
                <a:schemeClr val="tx1"/>
              </a:gs>
              <a:gs pos="19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avec flèche 10"/>
          <p:cNvCxnSpPr>
            <a:stCxn id="12" idx="2"/>
          </p:cNvCxnSpPr>
          <p:nvPr/>
        </p:nvCxnSpPr>
        <p:spPr>
          <a:xfrm>
            <a:off x="6276249" y="1431700"/>
            <a:ext cx="437442" cy="906218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5961900" y="1062368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/>
              <a:t>t</a:t>
            </a:r>
            <a:r>
              <a:rPr lang="fr-FR" i="1" baseline="-25000" dirty="0" err="1" smtClean="0"/>
              <a:t>D</a:t>
            </a:r>
            <a:r>
              <a:rPr lang="fr-FR" i="1" dirty="0" smtClean="0"/>
              <a:t>(x)</a:t>
            </a:r>
            <a:endParaRPr lang="fr-FR" i="1" dirty="0"/>
          </a:p>
        </p:txBody>
      </p:sp>
      <p:cxnSp>
        <p:nvCxnSpPr>
          <p:cNvPr id="30" name="Connecteur droit avec flèche 29"/>
          <p:cNvCxnSpPr/>
          <p:nvPr/>
        </p:nvCxnSpPr>
        <p:spPr>
          <a:xfrm flipH="1">
            <a:off x="6852220" y="1383233"/>
            <a:ext cx="621534" cy="1023364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7176007" y="1007734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ym typeface="Symbol" panose="05050102010706020507" pitchFamily="18" charset="2"/>
              </a:rPr>
              <a:t></a:t>
            </a:r>
            <a:r>
              <a:rPr lang="fr-FR" i="1" baseline="-25000" dirty="0" smtClean="0"/>
              <a:t>D</a:t>
            </a:r>
            <a:r>
              <a:rPr lang="fr-FR" i="1" dirty="0" smtClean="0"/>
              <a:t>(x)</a:t>
            </a:r>
            <a:endParaRPr lang="fr-FR" i="1" dirty="0"/>
          </a:p>
        </p:txBody>
      </p:sp>
      <p:cxnSp>
        <p:nvCxnSpPr>
          <p:cNvPr id="20" name="Connecteur droit 19"/>
          <p:cNvCxnSpPr/>
          <p:nvPr/>
        </p:nvCxnSpPr>
        <p:spPr>
          <a:xfrm flipH="1" flipV="1">
            <a:off x="6688978" y="1307775"/>
            <a:ext cx="24713" cy="1783424"/>
          </a:xfrm>
          <a:prstGeom prst="line">
            <a:avLst/>
          </a:prstGeom>
          <a:ln>
            <a:solidFill>
              <a:schemeClr val="tx1"/>
            </a:solidFill>
            <a:prstDash val="dashDot"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H="1" flipV="1">
            <a:off x="6841378" y="1299534"/>
            <a:ext cx="24713" cy="1783424"/>
          </a:xfrm>
          <a:prstGeom prst="line">
            <a:avLst/>
          </a:prstGeom>
          <a:ln>
            <a:solidFill>
              <a:schemeClr val="tx1"/>
            </a:solidFill>
            <a:prstDash val="dashDot"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34" name="Groupe 33"/>
          <p:cNvGrpSpPr/>
          <p:nvPr/>
        </p:nvGrpSpPr>
        <p:grpSpPr>
          <a:xfrm>
            <a:off x="4779315" y="2188570"/>
            <a:ext cx="4408227" cy="1013072"/>
            <a:chOff x="4779315" y="2188570"/>
            <a:chExt cx="4408227" cy="1013072"/>
          </a:xfrm>
        </p:grpSpPr>
        <p:sp>
          <p:nvSpPr>
            <p:cNvPr id="17" name="Flèche droite 16"/>
            <p:cNvSpPr/>
            <p:nvPr/>
          </p:nvSpPr>
          <p:spPr>
            <a:xfrm>
              <a:off x="6036245" y="2518173"/>
              <a:ext cx="639138" cy="315185"/>
            </a:xfrm>
            <a:prstGeom prst="rightArrow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4779315" y="2501141"/>
              <a:ext cx="11352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1" dirty="0" err="1" smtClean="0"/>
                <a:t>E</a:t>
              </a:r>
              <a:r>
                <a:rPr lang="fr-FR" i="1" baseline="-25000" dirty="0" err="1" smtClean="0"/>
                <a:t>incident</a:t>
              </a:r>
              <a:r>
                <a:rPr lang="fr-FR" i="1" dirty="0" smtClean="0"/>
                <a:t>(x)</a:t>
              </a:r>
              <a:endParaRPr lang="fr-FR" i="1" dirty="0"/>
            </a:p>
          </p:txBody>
        </p:sp>
        <p:sp>
          <p:nvSpPr>
            <p:cNvPr id="41" name="Flèche droite 40"/>
            <p:cNvSpPr/>
            <p:nvPr/>
          </p:nvSpPr>
          <p:spPr>
            <a:xfrm>
              <a:off x="6883306" y="2519728"/>
              <a:ext cx="639138" cy="315185"/>
            </a:xfrm>
            <a:prstGeom prst="rightArrow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7" name="Picture 96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12" r="47202" b="4235"/>
            <a:stretch/>
          </p:blipFill>
          <p:spPr bwMode="auto">
            <a:xfrm>
              <a:off x="7596249" y="2630932"/>
              <a:ext cx="1591293" cy="5707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9" name="Picture 96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320" b="9241"/>
            <a:stretch/>
          </p:blipFill>
          <p:spPr bwMode="auto">
            <a:xfrm>
              <a:off x="7466830" y="2188570"/>
              <a:ext cx="1556294" cy="509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" name="Groupe 12"/>
          <p:cNvGrpSpPr/>
          <p:nvPr/>
        </p:nvGrpSpPr>
        <p:grpSpPr>
          <a:xfrm>
            <a:off x="0" y="4817675"/>
            <a:ext cx="9067800" cy="1347993"/>
            <a:chOff x="0" y="4817675"/>
            <a:chExt cx="9067800" cy="1347993"/>
          </a:xfrm>
        </p:grpSpPr>
        <p:sp>
          <p:nvSpPr>
            <p:cNvPr id="26" name="Rectangle 2"/>
            <p:cNvSpPr txBox="1">
              <a:spLocks noChangeArrowheads="1"/>
            </p:cNvSpPr>
            <p:nvPr/>
          </p:nvSpPr>
          <p:spPr>
            <a:xfrm>
              <a:off x="0" y="4817675"/>
              <a:ext cx="9067800" cy="513169"/>
            </a:xfrm>
            <a:prstGeom prst="rect">
              <a:avLst/>
            </a:prstGeom>
          </p:spPr>
          <p:txBody>
            <a:bodyPr/>
            <a:lstStyle/>
            <a:p>
              <a:r>
                <a:rPr lang="fr-FR" sz="2400" b="1" kern="0" dirty="0" smtClean="0">
                  <a:solidFill>
                    <a:srgbClr val="DA6667"/>
                  </a:solidFill>
                  <a:latin typeface="Arial Narrow" pitchFamily="34" charset="0"/>
                  <a:sym typeface="Wingdings" pitchFamily="2" charset="2"/>
                </a:rPr>
                <a:t> </a:t>
              </a:r>
              <a:r>
                <a:rPr lang="fr-FR" sz="2400" b="1" kern="0" dirty="0" smtClean="0">
                  <a:solidFill>
                    <a:srgbClr val="DA6667"/>
                  </a:solidFill>
                  <a:latin typeface="Arial Narrow" pitchFamily="34" charset="0"/>
                </a:rPr>
                <a:t>Cas d’une onde plane parallèle à Oz éclairant l’écran diffractant</a:t>
              </a:r>
            </a:p>
            <a:p>
              <a:endParaRPr lang="fr-FR" sz="2400" b="1" kern="0" dirty="0" smtClean="0">
                <a:solidFill>
                  <a:srgbClr val="DA6667"/>
                </a:solidFill>
                <a:latin typeface="Arial Narrow" pitchFamily="34" charset="0"/>
              </a:endParaRPr>
            </a:p>
          </p:txBody>
        </p:sp>
        <p:grpSp>
          <p:nvGrpSpPr>
            <p:cNvPr id="28" name="Groupe 27"/>
            <p:cNvGrpSpPr/>
            <p:nvPr/>
          </p:nvGrpSpPr>
          <p:grpSpPr>
            <a:xfrm>
              <a:off x="3696789" y="5329645"/>
              <a:ext cx="4885508" cy="836023"/>
              <a:chOff x="3696789" y="5329645"/>
              <a:chExt cx="4885508" cy="836023"/>
            </a:xfrm>
          </p:grpSpPr>
          <p:sp>
            <p:nvSpPr>
              <p:cNvPr id="27" name="Rectangle à coins arrondis 26"/>
              <p:cNvSpPr/>
              <p:nvPr/>
            </p:nvSpPr>
            <p:spPr>
              <a:xfrm>
                <a:off x="4559799" y="5329645"/>
                <a:ext cx="4022498" cy="836023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" name="Flèche droite 22"/>
              <p:cNvSpPr/>
              <p:nvPr/>
            </p:nvSpPr>
            <p:spPr>
              <a:xfrm>
                <a:off x="3696789" y="5510121"/>
                <a:ext cx="561703" cy="459603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ZoneTexte 7"/>
                <p:cNvSpPr txBox="1"/>
                <p:nvPr/>
              </p:nvSpPr>
              <p:spPr>
                <a:xfrm>
                  <a:off x="253873" y="5488680"/>
                  <a:ext cx="2770182" cy="54713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𝑖𝑛𝑐𝑖𝑑𝑒𝑛𝑡</m:t>
                            </m:r>
                          </m:sub>
                        </m:sSub>
                        <m:d>
                          <m:d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eqArr>
                              <m:eqArr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eqArr>
                          </m:sub>
                        </m:sSub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8" name="ZoneTexte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873" y="5488680"/>
                  <a:ext cx="2770182" cy="547137"/>
                </a:xfrm>
                <a:prstGeom prst="rect">
                  <a:avLst/>
                </a:prstGeom>
                <a:blipFill>
                  <a:blip r:embed="rId4"/>
                  <a:stretch>
                    <a:fillRect l="-1542" t="-166667" r="-14317" b="-21666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ZoneTexte 9"/>
                <p:cNvSpPr txBox="1"/>
                <p:nvPr/>
              </p:nvSpPr>
              <p:spPr>
                <a:xfrm>
                  <a:off x="4776004" y="5554310"/>
                  <a:ext cx="3667158" cy="3533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)∝</m:t>
                        </m:r>
                        <m:sSub>
                          <m:sSubPr>
                            <m:ctrlPr>
                              <a:rPr lang="fr-FR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1" i="1"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fr-FR" sz="20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fr-FR" sz="2000" b="1" i="0" smtClean="0">
                            <a:latin typeface="Cambria Math" panose="02040503050406030204" pitchFamily="18" charset="0"/>
                          </a:rPr>
                          <m:t>𝐓𝐅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fr-FR" sz="2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000" b="1" i="1" smtClean="0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fr-FR" sz="2000" b="1" i="1" smtClean="0"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fr-FR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0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fr-FR" sz="2000" b="1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fr-FR" sz="20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fr-FR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b="1" i="1" smtClean="0"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fr-FR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0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𝝓</m:t>
                                    </m:r>
                                  </m:e>
                                  <m:sub>
                                    <m:r>
                                      <a:rPr lang="fr-FR" sz="2000" b="1" i="1"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fr-FR" sz="2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20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fr-FR" sz="2000" b="1" i="1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fr-FR" sz="2000" b="1" i="1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oMath>
                    </m:oMathPara>
                  </a14:m>
                  <a:endParaRPr lang="fr-FR" sz="2000" b="1" dirty="0"/>
                </a:p>
              </p:txBody>
            </p:sp>
          </mc:Choice>
          <mc:Fallback xmlns="">
            <p:sp>
              <p:nvSpPr>
                <p:cNvPr id="10" name="ZoneTexte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6004" y="5554310"/>
                  <a:ext cx="3667158" cy="353302"/>
                </a:xfrm>
                <a:prstGeom prst="rect">
                  <a:avLst/>
                </a:prstGeom>
                <a:blipFill>
                  <a:blip r:embed="rId5"/>
                  <a:stretch>
                    <a:fillRect l="-831" t="-1724" b="-25862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09053" y="2591577"/>
                <a:ext cx="3812390" cy="4866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sz="24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fr-FR" sz="2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sz="24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sSup>
                        <m:sSup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4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d>
                            <m:d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FR" sz="24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53" y="2591577"/>
                <a:ext cx="3812390" cy="4866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e 13"/>
          <p:cNvGrpSpPr/>
          <p:nvPr/>
        </p:nvGrpSpPr>
        <p:grpSpPr>
          <a:xfrm>
            <a:off x="0" y="3141407"/>
            <a:ext cx="9067800" cy="1118525"/>
            <a:chOff x="0" y="3141407"/>
            <a:chExt cx="9067800" cy="1118525"/>
          </a:xfrm>
        </p:grpSpPr>
        <p:sp>
          <p:nvSpPr>
            <p:cNvPr id="15" name="Rectangle 2"/>
            <p:cNvSpPr txBox="1">
              <a:spLocks noChangeArrowheads="1"/>
            </p:cNvSpPr>
            <p:nvPr/>
          </p:nvSpPr>
          <p:spPr>
            <a:xfrm>
              <a:off x="0" y="3141407"/>
              <a:ext cx="9067800" cy="513169"/>
            </a:xfrm>
            <a:prstGeom prst="rect">
              <a:avLst/>
            </a:prstGeom>
          </p:spPr>
          <p:txBody>
            <a:bodyPr/>
            <a:lstStyle/>
            <a:p>
              <a:r>
                <a:rPr lang="fr-FR" sz="2400" b="1" kern="0" dirty="0" smtClean="0">
                  <a:solidFill>
                    <a:srgbClr val="DA6667"/>
                  </a:solidFill>
                  <a:latin typeface="Arial Narrow" pitchFamily="34" charset="0"/>
                  <a:sym typeface="Wingdings" pitchFamily="2" charset="2"/>
                </a:rPr>
                <a:t> </a:t>
              </a:r>
              <a:r>
                <a:rPr lang="fr-FR" sz="2400" b="1" kern="0" dirty="0" smtClean="0">
                  <a:solidFill>
                    <a:srgbClr val="DA6667"/>
                  </a:solidFill>
                  <a:latin typeface="Arial Narrow" pitchFamily="34" charset="0"/>
                </a:rPr>
                <a:t>Expression du champ en sortie de l’écran diffractant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49851" y="3849755"/>
                  <a:ext cx="8968097" cy="4101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i="1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fr-FR" i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fr-FR" i="0">
                            <a:latin typeface="Cambria Math" panose="02040503050406030204" pitchFamily="18" charset="0"/>
                          </a:rPr>
                          <m:t>∝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𝑇𝐹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lang="fr-F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𝒊𝒏𝒄𝒊𝒅𝒆𝒏𝒕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fr-F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fr-FR" b="1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fr-F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</m:d>
                            <m:r>
                              <a:rPr lang="fr-F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  <m:d>
                              <m:dPr>
                                <m:ctrlPr>
                                  <a:rPr lang="fr-F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fr-FR" b="1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fr-F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</m:d>
                          </m:e>
                        </m:d>
                        <m:r>
                          <a:rPr lang="fr-FR" i="0">
                            <a:latin typeface="Cambria Math" panose="02040503050406030204" pitchFamily="18" charset="0"/>
                          </a:rPr>
                          <m:t>∝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𝑇𝐹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fr-FR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i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fr-FR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fr-FR" i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fr-FR" i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sup>
                            </m:sSup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i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fr-FR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fr-FR" i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51" y="3849755"/>
                  <a:ext cx="8968097" cy="410177"/>
                </a:xfrm>
                <a:prstGeom prst="rect">
                  <a:avLst/>
                </a:prstGeom>
                <a:blipFill>
                  <a:blip r:embed="rId7"/>
                  <a:stretch>
                    <a:fillRect b="-2985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7" name="Titre 1"/>
          <p:cNvSpPr txBox="1">
            <a:spLocks/>
          </p:cNvSpPr>
          <p:nvPr/>
        </p:nvSpPr>
        <p:spPr>
          <a:xfrm>
            <a:off x="1497013" y="6389134"/>
            <a:ext cx="7391400" cy="3926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Chap3 : Diffraction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C6DDD436-036D-4AFC-B45E-DF406FB8E6F8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497013" y="443775"/>
            <a:ext cx="7391400" cy="545066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 sz="2800" b="1" kern="0" dirty="0" smtClean="0">
                <a:solidFill>
                  <a:srgbClr val="DA6667"/>
                </a:solidFill>
                <a:latin typeface="+mj-lt"/>
                <a:ea typeface="+mj-ea"/>
                <a:cs typeface="+mj-cs"/>
              </a:rPr>
              <a:t>2. Diffraction par des diaphragmes plans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946714"/>
            <a:ext cx="9067800" cy="513169"/>
          </a:xfrm>
          <a:prstGeom prst="rect">
            <a:avLst/>
          </a:prstGeom>
        </p:spPr>
        <p:txBody>
          <a:bodyPr/>
          <a:lstStyle/>
          <a:p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 </a:t>
            </a:r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</a:rPr>
              <a:t>Où se trouve l’infini ?</a:t>
            </a:r>
          </a:p>
        </p:txBody>
      </p:sp>
      <p:sp>
        <p:nvSpPr>
          <p:cNvPr id="2560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0" y="16072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 smtClean="0">
                <a:latin typeface="Arial Narrow" pitchFamily="34" charset="0"/>
              </a:rPr>
              <a:t>Approximation de Fraunhofer :</a:t>
            </a:r>
            <a:endParaRPr lang="fr-FR" b="1" dirty="0">
              <a:latin typeface="Arial Narrow" pitchFamily="34" charset="0"/>
            </a:endParaRPr>
          </a:p>
        </p:txBody>
      </p:sp>
      <p:sp>
        <p:nvSpPr>
          <p:cNvPr id="2560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5600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5600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5601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56003" name="Rectangle 3"/>
          <p:cNvSpPr>
            <a:spLocks noChangeArrowheads="1"/>
          </p:cNvSpPr>
          <p:nvPr/>
        </p:nvSpPr>
        <p:spPr bwMode="auto">
          <a:xfrm>
            <a:off x="0" y="260350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à quelle distance le terme de phase quadratique est 100 fois plus petit que 1 (critère arbitraire)?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312880" y="1610793"/>
                <a:ext cx="3612271" cy="7315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sz="20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  <m:f>
                            <m:f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fr-F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fr-FR" sz="20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fr-FR" sz="2000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fr-F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20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fr-FR" sz="20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</m:sup>
                      </m:sSup>
                      <m:r>
                        <a:rPr lang="fr-FR" sz="2000" i="0">
                          <a:latin typeface="Cambria Math" panose="02040503050406030204" pitchFamily="18" charset="0"/>
                        </a:rPr>
                        <m:t>≈1−</m:t>
                      </m:r>
                      <m:r>
                        <a:rPr lang="fr-FR" sz="2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fr-FR" sz="2000" i="1">
                          <a:latin typeface="Cambria Math" panose="02040503050406030204" pitchFamily="18" charset="0"/>
                        </a:rPr>
                        <m:t>𝜋</m:t>
                      </m:r>
                      <m:f>
                        <m:f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fr-FR" sz="20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sz="20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fr-FR" sz="20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880" y="1610793"/>
                <a:ext cx="3612271" cy="73154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757318" y="3067868"/>
                <a:ext cx="2121799" cy="648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</a:rPr>
                        <m:t>𝜋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fr-FR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fr-FR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fr-FR" i="0">
                          <a:latin typeface="Cambria Math" panose="02040503050406030204" pitchFamily="18" charset="0"/>
                        </a:rPr>
                        <m:t>&lt;0,01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318" y="3067868"/>
                <a:ext cx="2121799" cy="6481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671970" y="3067867"/>
                <a:ext cx="2253181" cy="648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fr-FR" i="0">
                          <a:latin typeface="Cambria Math" panose="02040503050406030204" pitchFamily="18" charset="0"/>
                        </a:rPr>
                        <m:t>&gt;100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𝜋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fr-FR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fr-FR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1970" y="3067867"/>
                <a:ext cx="2253181" cy="6481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e 10"/>
          <p:cNvGrpSpPr/>
          <p:nvPr/>
        </p:nvGrpSpPr>
        <p:grpSpPr>
          <a:xfrm>
            <a:off x="165100" y="3994835"/>
            <a:ext cx="8040687" cy="907365"/>
            <a:chOff x="165100" y="3994835"/>
            <a:chExt cx="8040687" cy="907365"/>
          </a:xfrm>
        </p:grpSpPr>
        <p:grpSp>
          <p:nvGrpSpPr>
            <p:cNvPr id="27" name="Groupe 26"/>
            <p:cNvGrpSpPr/>
            <p:nvPr/>
          </p:nvGrpSpPr>
          <p:grpSpPr>
            <a:xfrm>
              <a:off x="165100" y="3994835"/>
              <a:ext cx="8040687" cy="907365"/>
              <a:chOff x="165100" y="3994835"/>
              <a:chExt cx="8040687" cy="907365"/>
            </a:xfrm>
          </p:grpSpPr>
          <p:sp>
            <p:nvSpPr>
              <p:cNvPr id="23" name="Rectangle à coins arrondis 22"/>
              <p:cNvSpPr/>
              <p:nvPr/>
            </p:nvSpPr>
            <p:spPr>
              <a:xfrm>
                <a:off x="4279900" y="4406900"/>
                <a:ext cx="1308100" cy="49530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815975" y="3994835"/>
                <a:ext cx="738981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b="1" dirty="0" smtClean="0">
                    <a:latin typeface="Arial Narrow" pitchFamily="34" charset="0"/>
                    <a:ea typeface="Times New Roman" pitchFamily="18" charset="0"/>
                    <a:cs typeface="Times New Roman" pitchFamily="18" charset="0"/>
                  </a:rPr>
                  <a:t>Pour une ouverture de 100µm de diamètre, à </a:t>
                </a:r>
                <a:r>
                  <a:rPr lang="fr-FR" b="1" dirty="0" smtClean="0">
                    <a:latin typeface="Arial Narrow" pitchFamily="34" charset="0"/>
                    <a:ea typeface="Times New Roman" pitchFamily="18" charset="0"/>
                    <a:cs typeface="Times New Roman" pitchFamily="18" charset="0"/>
                    <a:sym typeface="Symbol"/>
                  </a:rPr>
                  <a:t></a:t>
                </a:r>
                <a:r>
                  <a:rPr lang="fr-FR" b="1" dirty="0" smtClean="0">
                    <a:latin typeface="Arial Narrow" pitchFamily="34" charset="0"/>
                    <a:ea typeface="Times New Roman" pitchFamily="18" charset="0"/>
                    <a:cs typeface="Times New Roman" pitchFamily="18" charset="0"/>
                  </a:rPr>
                  <a:t>=0,6µm </a:t>
                </a:r>
              </a:p>
            </p:txBody>
          </p:sp>
          <p:sp>
            <p:nvSpPr>
              <p:cNvPr id="18" name="Flèche droite 17"/>
              <p:cNvSpPr/>
              <p:nvPr/>
            </p:nvSpPr>
            <p:spPr>
              <a:xfrm>
                <a:off x="165100" y="4013200"/>
                <a:ext cx="431800" cy="355600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297036" y="4438134"/>
                <a:ext cx="12763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dirty="0" smtClean="0">
                    <a:latin typeface="Arial Narrow" pitchFamily="34" charset="0"/>
                  </a:rPr>
                  <a:t>soit </a:t>
                </a:r>
                <a:r>
                  <a:rPr lang="fr-FR" b="1" i="1" dirty="0" smtClean="0">
                    <a:latin typeface="Arial Narrow" pitchFamily="34" charset="0"/>
                  </a:rPr>
                  <a:t>z &gt; 1,3m</a:t>
                </a:r>
                <a:endParaRPr lang="fr-FR" dirty="0">
                  <a:latin typeface="Arial Narrow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815975" y="4512687"/>
                  <a:ext cx="334860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fr-FR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fr-FR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fr-FR" i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fr-FR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i="0">
                            <a:latin typeface="Cambria Math" panose="02040503050406030204" pitchFamily="18" charset="0"/>
                          </a:rPr>
                          <m:t>=0,25.</m:t>
                        </m:r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fr-FR" i="0">
                                <a:latin typeface="Cambria Math" panose="02040503050406030204" pitchFamily="18" charset="0"/>
                              </a:rPr>
                              <m:t>−8</m:t>
                            </m:r>
                          </m:sup>
                        </m:sSup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fr-FR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975" y="4512687"/>
                  <a:ext cx="3348609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819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e 12"/>
          <p:cNvGrpSpPr/>
          <p:nvPr/>
        </p:nvGrpSpPr>
        <p:grpSpPr>
          <a:xfrm>
            <a:off x="152400" y="5258356"/>
            <a:ext cx="7570787" cy="1028144"/>
            <a:chOff x="152400" y="5258356"/>
            <a:chExt cx="7570787" cy="1028144"/>
          </a:xfrm>
        </p:grpSpPr>
        <p:grpSp>
          <p:nvGrpSpPr>
            <p:cNvPr id="28" name="Groupe 27"/>
            <p:cNvGrpSpPr/>
            <p:nvPr/>
          </p:nvGrpSpPr>
          <p:grpSpPr>
            <a:xfrm>
              <a:off x="152400" y="5258356"/>
              <a:ext cx="7570787" cy="1028144"/>
              <a:chOff x="152400" y="5258356"/>
              <a:chExt cx="7570787" cy="1028144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815975" y="5258356"/>
                <a:ext cx="690721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/>
                <a:r>
                  <a:rPr lang="fr-FR" b="1" dirty="0" smtClean="0">
                    <a:latin typeface="Arial Narrow" pitchFamily="34" charset="0"/>
                    <a:ea typeface="Times New Roman" pitchFamily="18" charset="0"/>
                    <a:cs typeface="Times New Roman" pitchFamily="18" charset="0"/>
                  </a:rPr>
                  <a:t>Pour une ouverture de 1cm de diamètre, à </a:t>
                </a:r>
                <a:r>
                  <a:rPr lang="fr-FR" b="1" dirty="0" smtClean="0">
                    <a:latin typeface="Arial Narrow" pitchFamily="34" charset="0"/>
                    <a:ea typeface="Times New Roman" pitchFamily="18" charset="0"/>
                    <a:cs typeface="Times New Roman" pitchFamily="18" charset="0"/>
                    <a:sym typeface="Symbol"/>
                  </a:rPr>
                  <a:t></a:t>
                </a:r>
                <a:r>
                  <a:rPr lang="fr-FR" b="1" dirty="0" smtClean="0">
                    <a:latin typeface="Arial Narrow" pitchFamily="34" charset="0"/>
                    <a:ea typeface="Times New Roman" pitchFamily="18" charset="0"/>
                    <a:cs typeface="Times New Roman" pitchFamily="18" charset="0"/>
                  </a:rPr>
                  <a:t>=0,6µm :</a:t>
                </a:r>
              </a:p>
            </p:txBody>
          </p:sp>
          <p:sp>
            <p:nvSpPr>
              <p:cNvPr id="19" name="Flèche droite 18"/>
              <p:cNvSpPr/>
              <p:nvPr/>
            </p:nvSpPr>
            <p:spPr>
              <a:xfrm>
                <a:off x="152400" y="5272088"/>
                <a:ext cx="431800" cy="355600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4" name="Rectangle à coins arrondis 23"/>
              <p:cNvSpPr/>
              <p:nvPr/>
            </p:nvSpPr>
            <p:spPr>
              <a:xfrm>
                <a:off x="4356100" y="5791200"/>
                <a:ext cx="1574800" cy="49530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4322163" y="5835134"/>
                <a:ext cx="15937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dirty="0" smtClean="0">
                    <a:latin typeface="Arial Narrow" pitchFamily="34" charset="0"/>
                  </a:rPr>
                  <a:t>soit </a:t>
                </a:r>
                <a:r>
                  <a:rPr lang="fr-FR" b="1" i="1" dirty="0" smtClean="0">
                    <a:latin typeface="Arial Narrow" pitchFamily="34" charset="0"/>
                  </a:rPr>
                  <a:t>z &gt; 13 000m</a:t>
                </a:r>
                <a:endParaRPr lang="fr-FR" dirty="0">
                  <a:latin typeface="Arial Narrow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880094" y="5741026"/>
                  <a:ext cx="3220369" cy="3724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fr-FR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fr-FR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fr-FR" i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fr-FR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i="0">
                            <a:latin typeface="Cambria Math" panose="02040503050406030204" pitchFamily="18" charset="0"/>
                          </a:rPr>
                          <m:t>=2,5.</m:t>
                        </m:r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fr-FR" i="0">
                                <a:latin typeface="Cambria Math" panose="02040503050406030204" pitchFamily="18" charset="0"/>
                              </a:rPr>
                              <m:t>−5</m:t>
                            </m:r>
                          </m:sup>
                        </m:sSup>
                        <m:sSup>
                          <m:sSup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fr-FR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0094" y="5741026"/>
                  <a:ext cx="3220369" cy="372410"/>
                </a:xfrm>
                <a:prstGeom prst="rect">
                  <a:avLst/>
                </a:prstGeom>
                <a:blipFill>
                  <a:blip r:embed="rId6"/>
                  <a:stretch>
                    <a:fillRect b="-819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Titre 1"/>
          <p:cNvSpPr txBox="1">
            <a:spLocks/>
          </p:cNvSpPr>
          <p:nvPr/>
        </p:nvSpPr>
        <p:spPr>
          <a:xfrm>
            <a:off x="1497013" y="6389134"/>
            <a:ext cx="7391400" cy="3926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Chap3 : Diffraction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3" grpId="0"/>
      <p:bldP spid="7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C6DDD436-036D-4AFC-B45E-DF406FB8E6F8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91387" y="1062361"/>
            <a:ext cx="8537944" cy="5119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800"/>
              </a:lnSpc>
              <a:buFont typeface="+mj-lt"/>
              <a:buAutoNum type="arabicPeriod"/>
            </a:pPr>
            <a:r>
              <a:rPr lang="fr-FR" b="1" dirty="0" smtClean="0">
                <a:solidFill>
                  <a:srgbClr val="AEA6A4"/>
                </a:solidFill>
                <a:latin typeface="Arial Narrow" pitchFamily="34" charset="0"/>
              </a:rPr>
              <a:t>Principe de Huygens Fresnel</a:t>
            </a:r>
            <a:endParaRPr lang="fr-FR" dirty="0" smtClean="0">
              <a:solidFill>
                <a:srgbClr val="AEA6A4"/>
              </a:solidFill>
              <a:latin typeface="Arial Narrow" pitchFamily="34" charset="0"/>
            </a:endParaRPr>
          </a:p>
          <a:p>
            <a:pPr marL="342900" indent="-342900">
              <a:lnSpc>
                <a:spcPts val="2800"/>
              </a:lnSpc>
              <a:buFont typeface="+mj-lt"/>
              <a:buAutoNum type="arabicPeriod"/>
            </a:pPr>
            <a:r>
              <a:rPr lang="fr-FR" b="1" dirty="0" smtClean="0">
                <a:solidFill>
                  <a:srgbClr val="AEA6A4"/>
                </a:solidFill>
                <a:latin typeface="Arial Narrow" pitchFamily="34" charset="0"/>
              </a:rPr>
              <a:t>Diffraction par des diaphragmes plans</a:t>
            </a:r>
          </a:p>
          <a:p>
            <a:pPr marL="527050" lvl="1" indent="-342900">
              <a:lnSpc>
                <a:spcPts val="2800"/>
              </a:lnSpc>
              <a:buFont typeface="+mj-lt"/>
              <a:buAutoNum type="alphaLcParenR"/>
            </a:pPr>
            <a:r>
              <a:rPr lang="fr-FR" dirty="0" smtClean="0">
                <a:solidFill>
                  <a:srgbClr val="AEA6A4"/>
                </a:solidFill>
                <a:latin typeface="Arial Narrow" pitchFamily="34" charset="0"/>
                <a:sym typeface="Wingdings" pitchFamily="2" charset="2"/>
              </a:rPr>
              <a:t>Approximation de Fresnel : diffraction à distance finie</a:t>
            </a:r>
          </a:p>
          <a:p>
            <a:pPr marL="527050" lvl="1" indent="-342900">
              <a:lnSpc>
                <a:spcPts val="2800"/>
              </a:lnSpc>
              <a:buFont typeface="+mj-lt"/>
              <a:buAutoNum type="alphaLcParenR"/>
            </a:pPr>
            <a:r>
              <a:rPr lang="fr-FR" dirty="0" smtClean="0">
                <a:solidFill>
                  <a:srgbClr val="AEA6A4"/>
                </a:solidFill>
                <a:latin typeface="Arial Narrow" pitchFamily="34" charset="0"/>
                <a:sym typeface="Wingdings" pitchFamily="2" charset="2"/>
              </a:rPr>
              <a:t>Approximation de Fraunhofer : diffraction à l’infini</a:t>
            </a:r>
          </a:p>
          <a:p>
            <a:pPr marL="527050" lvl="1" indent="-342900">
              <a:lnSpc>
                <a:spcPts val="2800"/>
              </a:lnSpc>
              <a:buFont typeface="+mj-lt"/>
              <a:buAutoNum type="alphaLcParenR"/>
            </a:pPr>
            <a:r>
              <a:rPr lang="fr-FR" dirty="0" smtClean="0">
                <a:solidFill>
                  <a:srgbClr val="AEA6A4"/>
                </a:solidFill>
                <a:latin typeface="Arial Narrow" pitchFamily="34" charset="0"/>
                <a:sym typeface="Wingdings" pitchFamily="2" charset="2"/>
              </a:rPr>
              <a:t>Relation entre fréquences spatiales (</a:t>
            </a:r>
            <a:r>
              <a:rPr lang="fr-FR" dirty="0" err="1" smtClean="0">
                <a:solidFill>
                  <a:srgbClr val="AEA6A4"/>
                </a:solidFill>
                <a:latin typeface="Arial Narrow" pitchFamily="34" charset="0"/>
                <a:sym typeface="Wingdings" pitchFamily="2" charset="2"/>
              </a:rPr>
              <a:t>u,v</a:t>
            </a:r>
            <a:r>
              <a:rPr lang="fr-FR" dirty="0" smtClean="0">
                <a:solidFill>
                  <a:srgbClr val="AEA6A4"/>
                </a:solidFill>
                <a:latin typeface="Arial Narrow" pitchFamily="34" charset="0"/>
                <a:sym typeface="Wingdings" pitchFamily="2" charset="2"/>
              </a:rPr>
              <a:t>) et angles d’inclinaison (</a:t>
            </a:r>
            <a:r>
              <a:rPr lang="fr-FR" dirty="0" smtClean="0">
                <a:solidFill>
                  <a:srgbClr val="AEA6A4"/>
                </a:solidFill>
                <a:latin typeface="Arial Narrow" pitchFamily="34" charset="0"/>
                <a:sym typeface="Symbol"/>
              </a:rPr>
              <a:t>,)</a:t>
            </a:r>
            <a:endParaRPr lang="fr-FR" dirty="0" smtClean="0">
              <a:solidFill>
                <a:srgbClr val="AEA6A4"/>
              </a:solidFill>
              <a:latin typeface="Arial Narrow" pitchFamily="34" charset="0"/>
              <a:sym typeface="Wingdings" pitchFamily="2" charset="2"/>
            </a:endParaRPr>
          </a:p>
          <a:p>
            <a:pPr marL="527050" lvl="1" indent="-342900">
              <a:lnSpc>
                <a:spcPts val="2800"/>
              </a:lnSpc>
              <a:buFont typeface="+mj-lt"/>
              <a:buAutoNum type="alphaLcParenR"/>
            </a:pPr>
            <a:r>
              <a:rPr lang="fr-FR" dirty="0" smtClean="0">
                <a:solidFill>
                  <a:srgbClr val="AEA6A4"/>
                </a:solidFill>
                <a:latin typeface="Arial Narrow" pitchFamily="34" charset="0"/>
                <a:sym typeface="Wingdings" pitchFamily="2" charset="2"/>
              </a:rPr>
              <a:t>Où se trouve l’infini ?</a:t>
            </a:r>
          </a:p>
          <a:p>
            <a:pPr marL="69850" indent="-342900">
              <a:lnSpc>
                <a:spcPts val="2800"/>
              </a:lnSpc>
              <a:buFont typeface="+mj-lt"/>
              <a:buAutoNum type="arabicPeriod"/>
            </a:pPr>
            <a:r>
              <a:rPr lang="fr-FR" b="1" dirty="0" smtClean="0">
                <a:latin typeface="Arial Narrow" pitchFamily="34" charset="0"/>
                <a:sym typeface="Wingdings" pitchFamily="2" charset="2"/>
              </a:rPr>
              <a:t>Diffraction par une lentille</a:t>
            </a:r>
          </a:p>
          <a:p>
            <a:pPr marL="69850" indent="-342900">
              <a:lnSpc>
                <a:spcPts val="2800"/>
              </a:lnSpc>
              <a:buFont typeface="+mj-lt"/>
              <a:buAutoNum type="arabicPeriod"/>
            </a:pPr>
            <a:r>
              <a:rPr lang="fr-FR" b="1" dirty="0">
                <a:solidFill>
                  <a:srgbClr val="AEA6A4"/>
                </a:solidFill>
                <a:latin typeface="Arial Narrow" pitchFamily="34" charset="0"/>
                <a:sym typeface="Wingdings" pitchFamily="2" charset="2"/>
              </a:rPr>
              <a:t>Propriétés générales reliant l’écran diffractant et la figure de diffraction</a:t>
            </a:r>
          </a:p>
          <a:p>
            <a:pPr marL="527050" lvl="1" indent="-342900">
              <a:lnSpc>
                <a:spcPts val="2800"/>
              </a:lnSpc>
              <a:buFont typeface="+mj-lt"/>
              <a:buAutoNum type="arabicPeriod"/>
            </a:pPr>
            <a:r>
              <a:rPr lang="fr-FR" dirty="0">
                <a:solidFill>
                  <a:srgbClr val="AEA6A4"/>
                </a:solidFill>
                <a:latin typeface="Arial Narrow" pitchFamily="34" charset="0"/>
              </a:rPr>
              <a:t>Deux distributions usuelles et leur TF</a:t>
            </a:r>
          </a:p>
          <a:p>
            <a:pPr marL="527050" lvl="1" indent="-342900">
              <a:lnSpc>
                <a:spcPts val="2800"/>
              </a:lnSpc>
              <a:buFont typeface="+mj-lt"/>
              <a:buAutoNum type="arabicPeriod"/>
            </a:pPr>
            <a:r>
              <a:rPr lang="fr-FR" dirty="0">
                <a:solidFill>
                  <a:srgbClr val="AEA6A4"/>
                </a:solidFill>
                <a:latin typeface="Arial Narrow" pitchFamily="34" charset="0"/>
              </a:rPr>
              <a:t>Dilatation et contraction de l’ouverture du diaphragme</a:t>
            </a:r>
          </a:p>
          <a:p>
            <a:pPr marL="527050" lvl="1" indent="-342900">
              <a:lnSpc>
                <a:spcPts val="2800"/>
              </a:lnSpc>
              <a:buFont typeface="+mj-lt"/>
              <a:buAutoNum type="arabicPeriod"/>
            </a:pPr>
            <a:r>
              <a:rPr lang="fr-FR" dirty="0">
                <a:solidFill>
                  <a:srgbClr val="AEA6A4"/>
                </a:solidFill>
                <a:latin typeface="Arial Narrow" pitchFamily="34" charset="0"/>
              </a:rPr>
              <a:t>Translation dans son plan du diaphragme D limitant la surface d’onde</a:t>
            </a:r>
          </a:p>
          <a:p>
            <a:pPr marL="527050" lvl="1" indent="-342900">
              <a:lnSpc>
                <a:spcPts val="2800"/>
              </a:lnSpc>
              <a:buFont typeface="+mj-lt"/>
              <a:buAutoNum type="arabicPeriod"/>
            </a:pPr>
            <a:r>
              <a:rPr lang="fr-FR" dirty="0">
                <a:solidFill>
                  <a:srgbClr val="AEA6A4"/>
                </a:solidFill>
                <a:latin typeface="Arial Narrow" pitchFamily="34" charset="0"/>
              </a:rPr>
              <a:t>Convolution</a:t>
            </a:r>
            <a:endParaRPr lang="fr-FR" dirty="0">
              <a:solidFill>
                <a:srgbClr val="AEA6A4"/>
              </a:solidFill>
              <a:latin typeface="Arial Narrow" pitchFamily="34" charset="0"/>
              <a:sym typeface="Wingdings" pitchFamily="2" charset="2"/>
            </a:endParaRPr>
          </a:p>
          <a:p>
            <a:pPr marL="69850" lvl="1" indent="-342900">
              <a:lnSpc>
                <a:spcPts val="2800"/>
              </a:lnSpc>
              <a:buFontTx/>
              <a:buAutoNum type="arabicPeriod" startAt="5"/>
            </a:pPr>
            <a:r>
              <a:rPr lang="fr-FR" b="1" dirty="0" smtClean="0">
                <a:solidFill>
                  <a:srgbClr val="AEA6A4"/>
                </a:solidFill>
                <a:latin typeface="Arial Narrow" pitchFamily="34" charset="0"/>
                <a:sym typeface="Wingdings" pitchFamily="2" charset="2"/>
              </a:rPr>
              <a:t>Lien entre variation d’intensité dans une image et fréquences spatiales</a:t>
            </a:r>
          </a:p>
          <a:p>
            <a:pPr marL="69850" lvl="1" indent="-342900">
              <a:lnSpc>
                <a:spcPts val="2800"/>
              </a:lnSpc>
              <a:buFontTx/>
              <a:buAutoNum type="arabicPeriod" startAt="5"/>
            </a:pPr>
            <a:r>
              <a:rPr lang="fr-FR" b="1" dirty="0" smtClean="0">
                <a:solidFill>
                  <a:srgbClr val="AEA6A4"/>
                </a:solidFill>
                <a:latin typeface="Arial Narrow" pitchFamily="34" charset="0"/>
                <a:sym typeface="Wingdings" pitchFamily="2" charset="2"/>
              </a:rPr>
              <a:t>Traitement des images</a:t>
            </a:r>
            <a:endParaRPr lang="fr-FR" b="1" dirty="0">
              <a:solidFill>
                <a:srgbClr val="AEA6A4"/>
              </a:solidFill>
              <a:latin typeface="Arial Narrow" pitchFamily="34" charset="0"/>
              <a:sym typeface="Wingdings" pitchFamily="2" charset="2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497013" y="443775"/>
            <a:ext cx="7391400" cy="5450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DA666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Plan</a:t>
            </a:r>
            <a:endParaRPr kumimoji="0" lang="fr-FR" sz="2800" b="1" i="0" u="none" strike="noStrike" kern="0" cap="none" spc="0" normalizeH="0" baseline="0" noProof="0" dirty="0">
              <a:ln>
                <a:noFill/>
              </a:ln>
              <a:solidFill>
                <a:srgbClr val="DA666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522413" y="6097034"/>
            <a:ext cx="7391400" cy="3926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Chap4 : Diffraction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497013" y="6389134"/>
            <a:ext cx="7391400" cy="3926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Chap3 : Diffraction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C6DDD436-036D-4AFC-B45E-DF406FB8E6F8}" type="slidenum">
              <a:rPr lang="fr-FR" smtClean="0"/>
              <a:pPr/>
              <a:t>18</a:t>
            </a:fld>
            <a:endParaRPr lang="fr-FR"/>
          </a:p>
        </p:txBody>
      </p:sp>
      <p:grpSp>
        <p:nvGrpSpPr>
          <p:cNvPr id="32" name="Groupe 31"/>
          <p:cNvGrpSpPr/>
          <p:nvPr/>
        </p:nvGrpSpPr>
        <p:grpSpPr>
          <a:xfrm>
            <a:off x="558940" y="1634096"/>
            <a:ext cx="5721718" cy="2301391"/>
            <a:chOff x="3138646" y="2067620"/>
            <a:chExt cx="3743827" cy="1505843"/>
          </a:xfrm>
        </p:grpSpPr>
        <p:pic>
          <p:nvPicPr>
            <p:cNvPr id="33" name="Image 32"/>
            <p:cNvPicPr>
              <a:picLocks noChangeAspect="1"/>
            </p:cNvPicPr>
            <p:nvPr/>
          </p:nvPicPr>
          <p:blipFill rotWithShape="1">
            <a:blip r:embed="rId2"/>
            <a:srcRect r="14463"/>
            <a:stretch/>
          </p:blipFill>
          <p:spPr>
            <a:xfrm>
              <a:off x="3138646" y="2067620"/>
              <a:ext cx="1590518" cy="1505843"/>
            </a:xfrm>
            <a:prstGeom prst="rect">
              <a:avLst/>
            </a:prstGeom>
          </p:spPr>
        </p:pic>
        <p:pic>
          <p:nvPicPr>
            <p:cNvPr id="34" name="Image 3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21846" y="2102538"/>
              <a:ext cx="2060627" cy="1438781"/>
            </a:xfrm>
            <a:prstGeom prst="rect">
              <a:avLst/>
            </a:prstGeom>
          </p:spPr>
        </p:pic>
      </p:grpSp>
      <p:cxnSp>
        <p:nvCxnSpPr>
          <p:cNvPr id="35" name="Connecteur droit 34"/>
          <p:cNvCxnSpPr/>
          <p:nvPr/>
        </p:nvCxnSpPr>
        <p:spPr>
          <a:xfrm>
            <a:off x="558940" y="1071696"/>
            <a:ext cx="0" cy="3402889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cxnSp>
        <p:nvCxnSpPr>
          <p:cNvPr id="36" name="Connecteur droit 35"/>
          <p:cNvCxnSpPr/>
          <p:nvPr/>
        </p:nvCxnSpPr>
        <p:spPr>
          <a:xfrm>
            <a:off x="5420537" y="1071696"/>
            <a:ext cx="0" cy="3380585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cxnSp>
        <p:nvCxnSpPr>
          <p:cNvPr id="37" name="Connecteur droit avec flèche 36"/>
          <p:cNvCxnSpPr/>
          <p:nvPr/>
        </p:nvCxnSpPr>
        <p:spPr>
          <a:xfrm>
            <a:off x="222428" y="2773140"/>
            <a:ext cx="7880595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8" name="ZoneTexte 37"/>
          <p:cNvSpPr txBox="1"/>
          <p:nvPr/>
        </p:nvSpPr>
        <p:spPr>
          <a:xfrm>
            <a:off x="1630916" y="3968365"/>
            <a:ext cx="258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i="1" dirty="0" smtClean="0">
                <a:solidFill>
                  <a:prstClr val="black"/>
                </a:solidFill>
                <a:latin typeface="Calibri" panose="020F0502020204030204"/>
              </a:rPr>
              <a:t>f</a:t>
            </a:r>
            <a:endParaRPr lang="fr-FR" b="1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4201865" y="3989619"/>
            <a:ext cx="258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i="1" dirty="0" smtClean="0">
                <a:solidFill>
                  <a:prstClr val="black"/>
                </a:solidFill>
                <a:latin typeface="Calibri" panose="020F0502020204030204"/>
              </a:rPr>
              <a:t>f</a:t>
            </a:r>
            <a:endParaRPr lang="fr-FR" b="1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7922457" y="2791534"/>
            <a:ext cx="446370" cy="5644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smtClean="0">
                <a:solidFill>
                  <a:prstClr val="black"/>
                </a:solidFill>
                <a:latin typeface="Calibri" panose="020F0502020204030204"/>
              </a:rPr>
              <a:t>Z</a:t>
            </a:r>
            <a:endParaRPr lang="fr-FR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258446" y="1241526"/>
            <a:ext cx="587020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(</a:t>
            </a:r>
            <a:r>
              <a:rPr kumimoji="0" lang="fr-FR" sz="1800" b="0" i="1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x,y</a:t>
            </a:r>
            <a:r>
              <a:rPr kumimoji="0" lang="fr-FR" sz="1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)</a:t>
            </a:r>
            <a:endParaRPr kumimoji="0" lang="fr-FR" sz="18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5124573" y="1255381"/>
            <a:ext cx="599331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(X,Y)</a:t>
            </a:r>
            <a:endParaRPr kumimoji="0" lang="fr-FR" sz="18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7" name="Rectangle 46"/>
          <p:cNvSpPr/>
          <p:nvPr/>
        </p:nvSpPr>
        <p:spPr>
          <a:xfrm rot="20219252">
            <a:off x="604558" y="2173002"/>
            <a:ext cx="2506544" cy="11064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 rot="1380748" flipV="1">
            <a:off x="591585" y="3277268"/>
            <a:ext cx="2506544" cy="11064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9" name="Connecteur droit avec flèche 48"/>
          <p:cNvCxnSpPr/>
          <p:nvPr/>
        </p:nvCxnSpPr>
        <p:spPr>
          <a:xfrm flipV="1">
            <a:off x="2989739" y="1403033"/>
            <a:ext cx="0" cy="2661524"/>
          </a:xfrm>
          <a:prstGeom prst="straightConnector1">
            <a:avLst/>
          </a:prstGeom>
          <a:noFill/>
          <a:ln w="38100" cap="flat" cmpd="sng" algn="ctr">
            <a:solidFill>
              <a:srgbClr val="5B9BD5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50" name="Connecteur droit avec flèche 49"/>
          <p:cNvCxnSpPr/>
          <p:nvPr/>
        </p:nvCxnSpPr>
        <p:spPr>
          <a:xfrm>
            <a:off x="565487" y="4064557"/>
            <a:ext cx="2424252" cy="0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dashDot"/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51" name="Connecteur droit avec flèche 50"/>
          <p:cNvCxnSpPr/>
          <p:nvPr/>
        </p:nvCxnSpPr>
        <p:spPr>
          <a:xfrm>
            <a:off x="2989739" y="4064557"/>
            <a:ext cx="2424252" cy="0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dashDot"/>
            <a:miter lim="800000"/>
            <a:headEnd type="triangle" w="med" len="med"/>
            <a:tailEnd type="triangl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6784207" y="2106306"/>
                <a:ext cx="2166362" cy="4323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fr-F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fr-F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𝒕</m:t>
                            </m:r>
                          </m:e>
                          <m:sub>
                            <m:r>
                              <a:rPr lang="fr-FR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fr-FR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fr-FR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fr-FR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𝒋</m:t>
                        </m:r>
                        <m:acc>
                          <m:accPr>
                            <m:chr m:val="⃗"/>
                            <m:ctrlPr>
                              <a:rPr lang="fr-F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fr-F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𝒌</m:t>
                                </m:r>
                              </m:e>
                              <m:sub>
                                <m:r>
                                  <a:rPr lang="fr-FR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e>
                        </m:acc>
                        <m:acc>
                          <m:accPr>
                            <m:chr m:val="⃗"/>
                            <m:ctrlPr>
                              <a:rPr lang="fr-F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𝒓</m:t>
                            </m:r>
                          </m:e>
                        </m:acc>
                      </m:sup>
                    </m:sSup>
                  </m:oMath>
                </a14:m>
                <a:r>
                  <a:rPr lang="fr-FR" b="1" dirty="0" smtClean="0">
                    <a:solidFill>
                      <a:srgbClr val="FF3399"/>
                    </a:solidFill>
                    <a:latin typeface="Calibri" panose="020F0502020204030204"/>
                  </a:rPr>
                  <a:t> </a:t>
                </a:r>
                <a:r>
                  <a:rPr lang="fr-FR" b="1" dirty="0" smtClean="0">
                    <a:solidFill>
                      <a:srgbClr val="FF0000"/>
                    </a:solidFill>
                    <a:latin typeface="Calibri" panose="020F0502020204030204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fr-FR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fr-F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F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fr-F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b="1" dirty="0">
                  <a:solidFill>
                    <a:srgbClr val="FF0000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4207" y="2106306"/>
                <a:ext cx="2166362" cy="432362"/>
              </a:xfrm>
              <a:prstGeom prst="rect">
                <a:avLst/>
              </a:prstGeom>
              <a:blipFill>
                <a:blip r:embed="rId4"/>
                <a:stretch>
                  <a:fillRect b="-2428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5" name="Image 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767" y="1542962"/>
            <a:ext cx="6322100" cy="2566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502680" y="2784791"/>
                <a:ext cx="4442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fr-FR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680" y="2784791"/>
                <a:ext cx="44428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4" name="Groupe 73"/>
          <p:cNvGrpSpPr/>
          <p:nvPr/>
        </p:nvGrpSpPr>
        <p:grpSpPr>
          <a:xfrm>
            <a:off x="144431" y="2139918"/>
            <a:ext cx="814666" cy="494958"/>
            <a:chOff x="144431" y="2139918"/>
            <a:chExt cx="814666" cy="4949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/>
                <p:cNvSpPr/>
                <p:nvPr/>
              </p:nvSpPr>
              <p:spPr>
                <a:xfrm>
                  <a:off x="144431" y="2265544"/>
                  <a:ext cx="48115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b="1" i="1" smtClean="0">
                                <a:solidFill>
                                  <a:srgbClr val="FF33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1" i="1" smtClean="0">
                                <a:solidFill>
                                  <a:srgbClr val="FF33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fr-FR" b="1" i="1" smtClean="0">
                                <a:solidFill>
                                  <a:srgbClr val="FF33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fr-FR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56" name="Rectangle 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431" y="2265544"/>
                  <a:ext cx="481157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/>
                <p:cNvSpPr/>
                <p:nvPr/>
              </p:nvSpPr>
              <p:spPr>
                <a:xfrm>
                  <a:off x="514808" y="2139918"/>
                  <a:ext cx="44428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b="1" i="1">
                                <a:solidFill>
                                  <a:srgbClr val="FF33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1" i="1">
                                <a:solidFill>
                                  <a:srgbClr val="FF3399"/>
                                </a:solidFill>
                                <a:latin typeface="Cambria Math"/>
                              </a:rPr>
                              <m:t>𝒕</m:t>
                            </m:r>
                          </m:e>
                          <m:sub>
                            <m:r>
                              <a:rPr lang="fr-FR" b="1" i="1">
                                <a:solidFill>
                                  <a:srgbClr val="FF3399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fr-FR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58" name="Rectangle 5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808" y="2139918"/>
                  <a:ext cx="44428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9" name="Rectangle 58"/>
          <p:cNvSpPr/>
          <p:nvPr/>
        </p:nvSpPr>
        <p:spPr>
          <a:xfrm>
            <a:off x="232011" y="270783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i="1" dirty="0" smtClean="0">
                <a:solidFill>
                  <a:srgbClr val="FF0000"/>
                </a:solidFill>
                <a:latin typeface="Calibri" panose="020F0502020204030204"/>
              </a:rPr>
              <a:t>0</a:t>
            </a:r>
            <a:endParaRPr lang="fr-FR" b="1" i="1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60" name="Titre 1"/>
          <p:cNvSpPr txBox="1">
            <a:spLocks/>
          </p:cNvSpPr>
          <p:nvPr/>
        </p:nvSpPr>
        <p:spPr>
          <a:xfrm>
            <a:off x="1497013" y="443775"/>
            <a:ext cx="7391400" cy="5450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z="2800" b="1" kern="0" dirty="0" smtClean="0">
                <a:solidFill>
                  <a:srgbClr val="DA6667"/>
                </a:solidFill>
                <a:latin typeface="+mj-lt"/>
                <a:ea typeface="+mj-ea"/>
                <a:cs typeface="+mj-cs"/>
              </a:rPr>
              <a:t>3. Diffraction par une lentille</a:t>
            </a:r>
          </a:p>
          <a:p>
            <a:pPr>
              <a:defRPr/>
            </a:pPr>
            <a:endParaRPr lang="fr-FR" sz="2800" b="1" kern="0" dirty="0" smtClean="0">
              <a:solidFill>
                <a:srgbClr val="DA6667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1" name="Rectangle 2"/>
          <p:cNvSpPr txBox="1">
            <a:spLocks noChangeArrowheads="1"/>
          </p:cNvSpPr>
          <p:nvPr/>
        </p:nvSpPr>
        <p:spPr>
          <a:xfrm>
            <a:off x="0" y="919004"/>
            <a:ext cx="9067800" cy="513169"/>
          </a:xfrm>
          <a:prstGeom prst="rect">
            <a:avLst/>
          </a:prstGeom>
        </p:spPr>
        <p:txBody>
          <a:bodyPr/>
          <a:lstStyle/>
          <a:p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 </a:t>
            </a:r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</a:rPr>
              <a:t>TF par une lentille convergente : Etude intuitive #1</a:t>
            </a:r>
          </a:p>
        </p:txBody>
      </p:sp>
      <p:grpSp>
        <p:nvGrpSpPr>
          <p:cNvPr id="67" name="Groupe 66"/>
          <p:cNvGrpSpPr/>
          <p:nvPr/>
        </p:nvGrpSpPr>
        <p:grpSpPr>
          <a:xfrm>
            <a:off x="4633" y="4243593"/>
            <a:ext cx="9210616" cy="1150895"/>
            <a:chOff x="4633" y="4492983"/>
            <a:chExt cx="9210616" cy="1150895"/>
          </a:xfrm>
        </p:grpSpPr>
        <p:sp>
          <p:nvSpPr>
            <p:cNvPr id="41" name="ZoneTexte 40"/>
            <p:cNvSpPr txBox="1"/>
            <p:nvPr/>
          </p:nvSpPr>
          <p:spPr>
            <a:xfrm>
              <a:off x="4633" y="4492983"/>
              <a:ext cx="56811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400" b="1" dirty="0" smtClean="0">
                  <a:latin typeface="Calibri" panose="020F0502020204030204"/>
                </a:rPr>
                <a:t>Que somme-t-on dans</a:t>
              </a:r>
              <a:r>
                <a:rPr lang="fr-FR" sz="2400" b="1" dirty="0">
                  <a:latin typeface="Calibri" panose="020F0502020204030204"/>
                </a:rPr>
                <a:t> </a:t>
              </a:r>
              <a:r>
                <a:rPr lang="fr-FR" sz="2400" b="1" dirty="0" smtClean="0">
                  <a:latin typeface="Calibri" panose="020F0502020204030204"/>
                </a:rPr>
                <a:t>le plan </a:t>
              </a:r>
              <a:r>
                <a:rPr lang="fr-FR" sz="2400" b="1" dirty="0" smtClean="0">
                  <a:solidFill>
                    <a:srgbClr val="FF0000"/>
                  </a:solidFill>
                  <a:latin typeface="Calibri" panose="020F0502020204030204"/>
                </a:rPr>
                <a:t>focal image</a:t>
              </a:r>
              <a:r>
                <a:rPr lang="fr-FR" sz="2400" b="1" dirty="0" smtClean="0">
                  <a:latin typeface="Calibri" panose="020F0502020204030204"/>
                </a:rPr>
                <a:t>?</a:t>
              </a:r>
              <a:endParaRPr lang="fr-FR" sz="2400" b="1" dirty="0"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/>
                <p:cNvSpPr/>
                <p:nvPr/>
              </p:nvSpPr>
              <p:spPr>
                <a:xfrm>
                  <a:off x="913418" y="4868216"/>
                  <a:ext cx="8301831" cy="77566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i="1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fr-FR" i="0">
                            <a:latin typeface="Cambria Math" panose="02040503050406030204" pitchFamily="18" charset="0"/>
                          </a:rPr>
                          <m:t>∝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fr-FR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fr-FR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d>
                                  <m:d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fr-FR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1" i="1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fr-FR" b="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fr-FR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b="1" i="1"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lang="fr-FR" b="0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fr-FR" b="1" i="1"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  <m:f>
                                      <m:fPr>
                                        <m:ctrlPr>
                                          <a:rPr lang="fr-FR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fr-FR" b="0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fr-FR" b="1" i="1">
                                            <a:latin typeface="Cambria Math" panose="02040503050406030204" pitchFamily="18" charset="0"/>
                                          </a:rPr>
                                          <m:t>𝝅</m:t>
                                        </m:r>
                                      </m:num>
                                      <m:den>
                                        <m:r>
                                          <a:rPr lang="fr-FR" b="1" i="1">
                                            <a:latin typeface="Cambria Math" panose="02040503050406030204" pitchFamily="18" charset="0"/>
                                          </a:rPr>
                                          <m:t>𝝀</m:t>
                                        </m:r>
                                      </m:den>
                                    </m:f>
                                    <m:r>
                                      <a:rPr lang="fr-FR" b="0" i="0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fr-FR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  <m:sSub>
                                      <m:sSubPr>
                                        <m:ctrlPr>
                                          <a:rPr lang="fr-FR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b="0" i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fr-FR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𝜽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fr-FR" b="1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fr-FR" b="1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fr-FR" b="0" i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sup>
                                </m:sSup>
                                <m:r>
                                  <a:rPr lang="fr-FR" b="0" i="0">
                                    <a:latin typeface="Cambria Math" panose="02040503050406030204" pitchFamily="18" charset="0"/>
                                  </a:rPr>
                                  <m:t>+…</m:t>
                                </m:r>
                              </m:e>
                            </m:d>
                          </m:e>
                        </m:nary>
                        <m:r>
                          <a:rPr lang="fr-FR" b="0" i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fr-FR" b="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fr-FR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r-FR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fr-FR" b="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fr-FR" b="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d>
                                  <m:dPr>
                                    <m:ctrlPr>
                                      <a:rPr lang="fr-FR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b="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fr-FR" b="0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fr-FR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1" i="1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fr-FR" b="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lang="fr-FR" b="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fr-FR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b="1" i="1"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lang="fr-FR" b="0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fr-FR" b="1" i="1"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  <m:f>
                                      <m:fPr>
                                        <m:ctrlPr>
                                          <a:rPr lang="fr-FR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fr-FR" b="0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fr-FR" b="1" i="1">
                                            <a:latin typeface="Cambria Math" panose="02040503050406030204" pitchFamily="18" charset="0"/>
                                          </a:rPr>
                                          <m:t>𝝅</m:t>
                                        </m:r>
                                      </m:num>
                                      <m:den>
                                        <m:r>
                                          <a:rPr lang="fr-FR" b="1" i="1">
                                            <a:latin typeface="Cambria Math" panose="02040503050406030204" pitchFamily="18" charset="0"/>
                                          </a:rPr>
                                          <m:t>𝝀</m:t>
                                        </m:r>
                                      </m:den>
                                    </m:f>
                                    <m:r>
                                      <a:rPr lang="fr-FR" b="0" i="0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fr-FR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  <m:r>
                                      <a:rPr lang="fr-FR" b="0" i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f>
                                      <m:fPr>
                                        <m:ctrlPr>
                                          <a:rPr lang="fr-FR" b="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fr-FR" b="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fr-FR" b="1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fr-FR" b="0" i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fr-FR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𝒇</m:t>
                                        </m:r>
                                      </m:den>
                                    </m:f>
                                  </m:sup>
                                </m:sSup>
                                <m:r>
                                  <a:rPr lang="fr-FR" b="0" i="0">
                                    <a:latin typeface="Cambria Math" panose="02040503050406030204" pitchFamily="18" charset="0"/>
                                  </a:rPr>
                                  <m:t>+…</m:t>
                                </m:r>
                              </m:e>
                            </m:d>
                          </m:e>
                        </m:nary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62" name="Rectangle 6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3418" y="4868216"/>
                  <a:ext cx="8301831" cy="77566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3" name="Titre 1"/>
          <p:cNvSpPr txBox="1">
            <a:spLocks/>
          </p:cNvSpPr>
          <p:nvPr/>
        </p:nvSpPr>
        <p:spPr>
          <a:xfrm>
            <a:off x="1497013" y="6389134"/>
            <a:ext cx="7391400" cy="3926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Chap3 : Diffraction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395818" y="5572129"/>
                <a:ext cx="6083955" cy="916533"/>
              </a:xfrm>
              <a:prstGeom prst="rect">
                <a:avLst/>
              </a:prstGeom>
              <a:solidFill>
                <a:schemeClr val="tx2"/>
              </a:solidFill>
              <a:ln w="28575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num>
                            <m:den>
                              <m:r>
                                <a:rPr lang="fr-F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𝝀</m:t>
                              </m:r>
                              <m:r>
                                <a:rPr lang="fr-F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den>
                          </m:f>
                        </m:e>
                      </m:d>
                      <m:r>
                        <a:rPr lang="fr-FR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fr-FR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fr-F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fr-F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𝝀</m:t>
                              </m:r>
                            </m:den>
                          </m:f>
                        </m:e>
                      </m:d>
                      <m:r>
                        <a:rPr lang="fr-FR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fr-FR" b="0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fr-FR" b="0" i="0">
                          <a:latin typeface="Cambria Math" panose="02040503050406030204" pitchFamily="18" charset="0"/>
                        </a:rPr>
                        <m:t>)∝</m:t>
                      </m:r>
                      <m:nary>
                        <m:naryPr>
                          <m:limLoc m:val="undOvr"/>
                          <m:ctrlPr>
                            <a:rPr lang="fr-FR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b="0" i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fr-FR" b="0" i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fr-FR" b="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fr-FR" b="0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b="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b="0" i="0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fr-FR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r-FR" b="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fr-FR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lang="fr-FR" b="0" i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fr-FR" b="0" i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f>
                                <m:fPr>
                                  <m:ctrlPr>
                                    <a:rPr lang="fr-FR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fr-FR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𝜽</m:t>
                                      </m:r>
                                    </m:e>
                                    <m:sub>
                                      <m:r>
                                        <a:rPr lang="fr-FR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𝑿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fr-F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𝝀</m:t>
                                  </m:r>
                                </m:den>
                              </m:f>
                            </m:sup>
                          </m:sSup>
                          <m:r>
                            <a:rPr lang="fr-FR" b="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818" y="5572129"/>
                <a:ext cx="6083955" cy="91653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Forme libre 64"/>
          <p:cNvSpPr/>
          <p:nvPr/>
        </p:nvSpPr>
        <p:spPr>
          <a:xfrm>
            <a:off x="7675418" y="4694908"/>
            <a:ext cx="458481" cy="417411"/>
          </a:xfrm>
          <a:custGeom>
            <a:avLst/>
            <a:gdLst>
              <a:gd name="connsiteX0" fmla="*/ 221673 w 458481"/>
              <a:gd name="connsiteY0" fmla="*/ 43338 h 417411"/>
              <a:gd name="connsiteX1" fmla="*/ 221673 w 458481"/>
              <a:gd name="connsiteY1" fmla="*/ 43338 h 417411"/>
              <a:gd name="connsiteX2" fmla="*/ 27709 w 458481"/>
              <a:gd name="connsiteY2" fmla="*/ 15629 h 417411"/>
              <a:gd name="connsiteX3" fmla="*/ 0 w 458481"/>
              <a:gd name="connsiteY3" fmla="*/ 98757 h 417411"/>
              <a:gd name="connsiteX4" fmla="*/ 41564 w 458481"/>
              <a:gd name="connsiteY4" fmla="*/ 237302 h 417411"/>
              <a:gd name="connsiteX5" fmla="*/ 83127 w 458481"/>
              <a:gd name="connsiteY5" fmla="*/ 320429 h 417411"/>
              <a:gd name="connsiteX6" fmla="*/ 207818 w 458481"/>
              <a:gd name="connsiteY6" fmla="*/ 389702 h 417411"/>
              <a:gd name="connsiteX7" fmla="*/ 249382 w 458481"/>
              <a:gd name="connsiteY7" fmla="*/ 417411 h 417411"/>
              <a:gd name="connsiteX8" fmla="*/ 374073 w 458481"/>
              <a:gd name="connsiteY8" fmla="*/ 403557 h 417411"/>
              <a:gd name="connsiteX9" fmla="*/ 415637 w 458481"/>
              <a:gd name="connsiteY9" fmla="*/ 389702 h 417411"/>
              <a:gd name="connsiteX10" fmla="*/ 443346 w 458481"/>
              <a:gd name="connsiteY10" fmla="*/ 348138 h 417411"/>
              <a:gd name="connsiteX11" fmla="*/ 457200 w 458481"/>
              <a:gd name="connsiteY11" fmla="*/ 306575 h 417411"/>
              <a:gd name="connsiteX12" fmla="*/ 401782 w 458481"/>
              <a:gd name="connsiteY12" fmla="*/ 154175 h 417411"/>
              <a:gd name="connsiteX13" fmla="*/ 332509 w 458481"/>
              <a:gd name="connsiteY13" fmla="*/ 140320 h 417411"/>
              <a:gd name="connsiteX14" fmla="*/ 249382 w 458481"/>
              <a:gd name="connsiteY14" fmla="*/ 84902 h 417411"/>
              <a:gd name="connsiteX15" fmla="*/ 221673 w 458481"/>
              <a:gd name="connsiteY15" fmla="*/ 43338 h 417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8481" h="417411">
                <a:moveTo>
                  <a:pt x="221673" y="43338"/>
                </a:moveTo>
                <a:lnTo>
                  <a:pt x="221673" y="43338"/>
                </a:lnTo>
                <a:cubicBezTo>
                  <a:pt x="199932" y="36091"/>
                  <a:pt x="72602" y="-29264"/>
                  <a:pt x="27709" y="15629"/>
                </a:cubicBezTo>
                <a:cubicBezTo>
                  <a:pt x="7056" y="36282"/>
                  <a:pt x="0" y="98757"/>
                  <a:pt x="0" y="98757"/>
                </a:cubicBezTo>
                <a:cubicBezTo>
                  <a:pt x="22231" y="232138"/>
                  <a:pt x="-2370" y="134789"/>
                  <a:pt x="41564" y="237302"/>
                </a:cubicBezTo>
                <a:cubicBezTo>
                  <a:pt x="55965" y="270904"/>
                  <a:pt x="52697" y="293803"/>
                  <a:pt x="83127" y="320429"/>
                </a:cubicBezTo>
                <a:cubicBezTo>
                  <a:pt x="199615" y="422355"/>
                  <a:pt x="125361" y="348473"/>
                  <a:pt x="207818" y="389702"/>
                </a:cubicBezTo>
                <a:cubicBezTo>
                  <a:pt x="222711" y="397149"/>
                  <a:pt x="235527" y="408175"/>
                  <a:pt x="249382" y="417411"/>
                </a:cubicBezTo>
                <a:cubicBezTo>
                  <a:pt x="290946" y="412793"/>
                  <a:pt x="332823" y="410432"/>
                  <a:pt x="374073" y="403557"/>
                </a:cubicBezTo>
                <a:cubicBezTo>
                  <a:pt x="388478" y="401156"/>
                  <a:pt x="404233" y="398825"/>
                  <a:pt x="415637" y="389702"/>
                </a:cubicBezTo>
                <a:cubicBezTo>
                  <a:pt x="428639" y="379300"/>
                  <a:pt x="434110" y="361993"/>
                  <a:pt x="443346" y="348138"/>
                </a:cubicBezTo>
                <a:cubicBezTo>
                  <a:pt x="447964" y="334284"/>
                  <a:pt x="457200" y="321179"/>
                  <a:pt x="457200" y="306575"/>
                </a:cubicBezTo>
                <a:cubicBezTo>
                  <a:pt x="457200" y="227153"/>
                  <a:pt x="471894" y="180467"/>
                  <a:pt x="401782" y="154175"/>
                </a:cubicBezTo>
                <a:cubicBezTo>
                  <a:pt x="379733" y="145907"/>
                  <a:pt x="355600" y="144938"/>
                  <a:pt x="332509" y="140320"/>
                </a:cubicBezTo>
                <a:cubicBezTo>
                  <a:pt x="304800" y="121847"/>
                  <a:pt x="267855" y="112611"/>
                  <a:pt x="249382" y="84902"/>
                </a:cubicBezTo>
                <a:lnTo>
                  <a:pt x="221673" y="43338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7990390" y="5145222"/>
                <a:ext cx="7568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F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fr-F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0390" y="5145222"/>
                <a:ext cx="756874" cy="369332"/>
              </a:xfrm>
              <a:prstGeom prst="rect">
                <a:avLst/>
              </a:prstGeom>
              <a:blipFill>
                <a:blip r:embed="rId11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5" name="Groupe 74"/>
          <p:cNvGrpSpPr/>
          <p:nvPr/>
        </p:nvGrpSpPr>
        <p:grpSpPr>
          <a:xfrm>
            <a:off x="6599673" y="5744800"/>
            <a:ext cx="2481015" cy="708388"/>
            <a:chOff x="6599673" y="5744800"/>
            <a:chExt cx="2481015" cy="708388"/>
          </a:xfrm>
        </p:grpSpPr>
        <p:sp>
          <p:nvSpPr>
            <p:cNvPr id="71" name="Rectangle à coins arrondis 70"/>
            <p:cNvSpPr/>
            <p:nvPr/>
          </p:nvSpPr>
          <p:spPr>
            <a:xfrm>
              <a:off x="7434083" y="5744800"/>
              <a:ext cx="1646605" cy="708388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2" name="Flèche droite 71"/>
            <p:cNvSpPr/>
            <p:nvPr/>
          </p:nvSpPr>
          <p:spPr>
            <a:xfrm>
              <a:off x="6599673" y="5910154"/>
              <a:ext cx="761584" cy="354776"/>
            </a:xfrm>
            <a:prstGeom prst="rightArrow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ZoneTexte 72"/>
            <p:cNvSpPr txBox="1"/>
            <p:nvPr/>
          </p:nvSpPr>
          <p:spPr>
            <a:xfrm>
              <a:off x="7655758" y="5799213"/>
              <a:ext cx="140294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/>
                <a:t>C’est aussi</a:t>
              </a:r>
            </a:p>
            <a:p>
              <a:r>
                <a:rPr lang="fr-FR" b="1" dirty="0" smtClean="0"/>
                <a:t>une TF!</a:t>
              </a:r>
              <a:endParaRPr lang="fr-FR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 rot="326936">
                <a:off x="6608429" y="2886255"/>
                <a:ext cx="2194255" cy="1269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fr-FR" b="1" i="1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m:rPr>
                          <m:nor/>
                        </m:rPr>
                        <a:rPr lang="fr-FR" b="1" dirty="0">
                          <a:solidFill>
                            <a:srgbClr val="FF3399"/>
                          </a:solidFill>
                          <a:latin typeface="Calibri" panose="020F0502020204030204"/>
                        </a:rPr>
                        <m:t> </m:t>
                      </m:r>
                      <m:sSup>
                        <m:sSupPr>
                          <m:ctrlPr>
                            <a:rPr lang="fr-FR" b="1" i="1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1" i="1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𝒆</m:t>
                          </m:r>
                        </m:e>
                        <m:sup>
                          <m:r>
                            <a:rPr lang="fr-FR" b="1" i="1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fr-FR" b="1" i="1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𝒋</m:t>
                          </m:r>
                          <m:acc>
                            <m:accPr>
                              <m:chr m:val="⃗"/>
                              <m:ctrlPr>
                                <a:rPr lang="fr-FR" b="1" i="1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fr-FR" b="1" i="1">
                                      <a:solidFill>
                                        <a:srgbClr val="FF339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1" i="1">
                                      <a:solidFill>
                                        <a:srgbClr val="FF3399"/>
                                      </a:solidFill>
                                      <a:latin typeface="Cambria Math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fr-FR" b="1" i="1">
                                      <a:solidFill>
                                        <a:srgbClr val="FF3399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acc>
                          <m:acc>
                            <m:accPr>
                              <m:chr m:val="⃗"/>
                              <m:ctrlPr>
                                <a:rPr lang="fr-FR" b="1" i="1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1" i="1">
                                  <a:solidFill>
                                    <a:srgbClr val="FF3399"/>
                                  </a:solidFill>
                                  <a:latin typeface="Cambria Math"/>
                                </a:rPr>
                                <m:t>𝒓</m:t>
                              </m:r>
                            </m:e>
                          </m:acc>
                        </m:sup>
                      </m:sSup>
                    </m:oMath>
                  </m:oMathPara>
                </a14:m>
                <a:endParaRPr lang="fr-FR" b="1" i="1" dirty="0" smtClean="0">
                  <a:solidFill>
                    <a:srgbClr val="FF3399"/>
                  </a:solidFill>
                  <a:latin typeface="Cambria Math" panose="02040503050406030204" pitchFamily="18" charset="0"/>
                </a:endParaRPr>
              </a:p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b="1" dirty="0" smtClean="0">
                    <a:solidFill>
                      <a:srgbClr val="FF3399"/>
                    </a:solidFill>
                    <a:latin typeface="Calibri" panose="020F0502020204030204"/>
                  </a:rPr>
                  <a:t>          </a:t>
                </a:r>
                <a14:m>
                  <m:oMath xmlns:m="http://schemas.openxmlformats.org/officeDocument/2006/math">
                    <m:r>
                      <m:rPr>
                        <m:aln/>
                      </m:rPr>
                      <a:rPr lang="fr-FR" b="1" i="1" smtClean="0">
                        <a:solidFill>
                          <a:srgbClr val="FF3399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b="1" i="1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>
                            <a:solidFill>
                              <a:srgbClr val="FF3399"/>
                            </a:solidFill>
                            <a:latin typeface="Cambria Math"/>
                          </a:rPr>
                          <m:t>𝒕</m:t>
                        </m:r>
                      </m:e>
                      <m:sub>
                        <m:r>
                          <a:rPr lang="fr-FR" b="1" i="1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p>
                      <m:sSupPr>
                        <m:ctrlPr>
                          <a:rPr lang="fr-FR" b="1" i="1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1" i="1">
                            <a:solidFill>
                              <a:srgbClr val="FF3399"/>
                            </a:solidFill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fr-FR" b="1" i="1">
                            <a:solidFill>
                              <a:srgbClr val="FF3399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fr-FR" b="1" i="1">
                            <a:solidFill>
                              <a:srgbClr val="FF3399"/>
                            </a:solidFill>
                            <a:latin typeface="Cambria Math"/>
                          </a:rPr>
                          <m:t>𝒋</m:t>
                        </m:r>
                        <m:f>
                          <m:fPr>
                            <m:ctrlPr>
                              <a:rPr lang="fr-FR" b="1" i="1" smtClean="0">
                                <a:solidFill>
                                  <a:srgbClr val="FF33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b="1" i="1" smtClean="0">
                                <a:solidFill>
                                  <a:srgbClr val="FF3399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fr-FR" b="1" i="1" smtClean="0">
                                <a:solidFill>
                                  <a:srgbClr val="FF33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fr-FR" b="1" i="1" smtClean="0">
                                <a:solidFill>
                                  <a:srgbClr val="FF339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𝝀</m:t>
                            </m:r>
                          </m:den>
                        </m:f>
                        <m:r>
                          <a:rPr lang="fr-FR" b="1" i="1" smtClean="0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fr-F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fr-F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fr-F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fr-F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</m:sup>
                    </m:sSup>
                  </m:oMath>
                </a14:m>
                <a:endParaRPr lang="fr-FR" b="1" dirty="0" smtClean="0">
                  <a:solidFill>
                    <a:srgbClr val="FF3399"/>
                  </a:solidFill>
                  <a:latin typeface="Calibri" panose="020F0502020204030204"/>
                </a:endParaRPr>
              </a:p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solidFill>
                            <a:srgbClr val="FF3399"/>
                          </a:solidFill>
                          <a:latin typeface="Cambria Math" panose="02040503050406030204" pitchFamily="18" charset="0"/>
                        </a:rPr>
                        <m:t>        =</m:t>
                      </m:r>
                      <m:sSub>
                        <m:sSubPr>
                          <m:ctrlPr>
                            <a:rPr lang="fr-FR" b="1" i="1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fr-FR" b="1" i="1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m:rPr>
                          <m:nor/>
                        </m:rPr>
                        <a:rPr lang="fr-FR" b="1" dirty="0">
                          <a:solidFill>
                            <a:srgbClr val="FF3399"/>
                          </a:solidFill>
                          <a:latin typeface="Calibri" panose="020F0502020204030204"/>
                        </a:rPr>
                        <m:t> </m:t>
                      </m:r>
                      <m:sSup>
                        <m:sSupPr>
                          <m:ctrlPr>
                            <a:rPr lang="fr-FR" b="1" i="1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1" i="1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𝒆</m:t>
                          </m:r>
                        </m:e>
                        <m:sup>
                          <m:r>
                            <a:rPr lang="fr-FR" b="1" i="1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fr-FR" b="1" i="1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𝒋</m:t>
                          </m:r>
                          <m:f>
                            <m:fPr>
                              <m:ctrlPr>
                                <a:rPr lang="fr-FR" b="1" i="1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b="1" i="1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fr-FR" b="1" i="1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fr-FR" b="1" i="1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𝝀</m:t>
                              </m:r>
                            </m:den>
                          </m:f>
                          <m:r>
                            <a:rPr lang="fr-FR" b="1" i="1" smtClean="0">
                              <a:solidFill>
                                <a:srgbClr val="FF33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  <m: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fr-F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fr-FR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fr-F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fr-FR" b="1" dirty="0">
                  <a:solidFill>
                    <a:srgbClr val="FF3399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26936">
                <a:off x="6608429" y="2886255"/>
                <a:ext cx="2194255" cy="126919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899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64" grpId="0" animBg="1"/>
      <p:bldP spid="65" grpId="0" animBg="1"/>
      <p:bldP spid="66" grpId="0"/>
      <p:bldP spid="7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1497013" y="443775"/>
            <a:ext cx="7391400" cy="5450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DA666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Intro</a:t>
            </a:r>
            <a:r>
              <a:rPr kumimoji="0" lang="fr-FR" sz="2800" b="1" i="0" u="none" strike="noStrike" kern="0" cap="none" spc="0" normalizeH="0" noProof="0" dirty="0" smtClean="0">
                <a:ln>
                  <a:noFill/>
                </a:ln>
                <a:solidFill>
                  <a:srgbClr val="DA666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: </a:t>
            </a: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DA666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 diffraction dans le quotidien</a:t>
            </a:r>
            <a:endParaRPr kumimoji="0" lang="fr-FR" sz="2800" b="1" i="0" u="none" strike="noStrike" kern="0" cap="none" spc="0" normalizeH="0" baseline="0" noProof="0" dirty="0">
              <a:ln>
                <a:noFill/>
              </a:ln>
              <a:solidFill>
                <a:srgbClr val="DA666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2034" name="Picture 2" descr="http://apphysicsc.com/wp-content/uploads/2012/08/Diffraction-grat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6700" y="4404200"/>
            <a:ext cx="2329407" cy="1550511"/>
          </a:xfrm>
          <a:prstGeom prst="rect">
            <a:avLst/>
          </a:prstGeom>
          <a:noFill/>
          <a:ln w="76200">
            <a:solidFill>
              <a:srgbClr val="6A5B5A"/>
            </a:solidFill>
          </a:ln>
        </p:spPr>
      </p:pic>
      <p:grpSp>
        <p:nvGrpSpPr>
          <p:cNvPr id="10" name="Groupe 9"/>
          <p:cNvGrpSpPr/>
          <p:nvPr/>
        </p:nvGrpSpPr>
        <p:grpSpPr>
          <a:xfrm>
            <a:off x="5308600" y="4343400"/>
            <a:ext cx="3905037" cy="1970306"/>
            <a:chOff x="219075" y="3462338"/>
            <a:chExt cx="5857556" cy="2955460"/>
          </a:xfrm>
        </p:grpSpPr>
        <p:pic>
          <p:nvPicPr>
            <p:cNvPr id="11" name="Picture 6" descr="Diffraction-telescope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9075" y="3462338"/>
              <a:ext cx="5715000" cy="2857500"/>
            </a:xfrm>
            <a:prstGeom prst="rect">
              <a:avLst/>
            </a:prstGeom>
            <a:noFill/>
            <a:ln w="76200">
              <a:solidFill>
                <a:schemeClr val="accent4">
                  <a:lumMod val="75000"/>
                  <a:lumOff val="25000"/>
                </a:schemeClr>
              </a:solidFill>
            </a:ln>
          </p:spPr>
        </p:pic>
        <p:sp>
          <p:nvSpPr>
            <p:cNvPr id="12" name="ZoneTexte 11"/>
            <p:cNvSpPr txBox="1"/>
            <p:nvPr/>
          </p:nvSpPr>
          <p:spPr>
            <a:xfrm>
              <a:off x="2794001" y="5448301"/>
              <a:ext cx="3282630" cy="969497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latin typeface="Arial Narrow" pitchFamily="34" charset="0"/>
                </a:rPr>
                <a:t>Image d’une étoile </a:t>
              </a:r>
            </a:p>
            <a:p>
              <a:r>
                <a:rPr lang="fr-FR" b="1" dirty="0" smtClean="0">
                  <a:latin typeface="Arial Narrow" pitchFamily="34" charset="0"/>
                </a:rPr>
                <a:t>à travers un télescope</a:t>
              </a:r>
              <a:endParaRPr lang="fr-FR" b="1" dirty="0">
                <a:latin typeface="Arial Narrow" pitchFamily="34" charset="0"/>
              </a:endParaRPr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219075" y="1147762"/>
            <a:ext cx="4650390" cy="2344738"/>
            <a:chOff x="838200" y="1008062"/>
            <a:chExt cx="6667500" cy="3361770"/>
          </a:xfrm>
        </p:grpSpPr>
        <p:pic>
          <p:nvPicPr>
            <p:cNvPr id="14" name="Picture 4" descr="http://media4.obspm.fr/public/AMC/pages_optique-ondulatoire/images_texte/Diffraction03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38200" y="1008062"/>
              <a:ext cx="6667500" cy="3352801"/>
            </a:xfrm>
            <a:prstGeom prst="rect">
              <a:avLst/>
            </a:prstGeom>
            <a:noFill/>
            <a:ln w="76200">
              <a:solidFill>
                <a:schemeClr val="accent4">
                  <a:lumMod val="75000"/>
                  <a:lumOff val="25000"/>
                </a:schemeClr>
              </a:solidFill>
            </a:ln>
          </p:spPr>
        </p:pic>
        <p:sp>
          <p:nvSpPr>
            <p:cNvPr id="15" name="ZoneTexte 14"/>
            <p:cNvSpPr txBox="1"/>
            <p:nvPr/>
          </p:nvSpPr>
          <p:spPr>
            <a:xfrm>
              <a:off x="838200" y="3975100"/>
              <a:ext cx="1620957" cy="369332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chemeClr val="tx2"/>
                  </a:solidFill>
                </a:rPr>
                <a:t>Rideau ouvert</a:t>
              </a:r>
              <a:endParaRPr lang="fr-FR" dirty="0">
                <a:solidFill>
                  <a:schemeClr val="tx2"/>
                </a:solidFill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4013200" y="4000500"/>
              <a:ext cx="1569660" cy="369332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chemeClr val="tx2"/>
                  </a:solidFill>
                </a:rPr>
                <a:t>Rideau fermé</a:t>
              </a:r>
              <a:endParaRPr lang="fr-FR" dirty="0">
                <a:solidFill>
                  <a:schemeClr val="tx2"/>
                </a:solidFill>
              </a:endParaRPr>
            </a:p>
          </p:txBody>
        </p:sp>
      </p:grpSp>
      <p:pic>
        <p:nvPicPr>
          <p:cNvPr id="172042" name="Picture 10" descr="http://fr.science-questions.org/experiences/154/Experiences_simples_d_interferences_et_de_diffraction/pics_o/Diffraction_a_travers_un_ridea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73688" y="1246188"/>
            <a:ext cx="3098799" cy="2324100"/>
          </a:xfrm>
          <a:prstGeom prst="rect">
            <a:avLst/>
          </a:prstGeom>
          <a:noFill/>
          <a:ln w="76200">
            <a:solidFill>
              <a:srgbClr val="6A5B5A"/>
            </a:solidFill>
          </a:ln>
        </p:spPr>
      </p:pic>
      <p:pic>
        <p:nvPicPr>
          <p:cNvPr id="172040" name="Picture 8" descr="http://hyperphysics.phy-astr.gsu.edu/hbase/phyopt/phopic/cddiffrac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" y="4257675"/>
            <a:ext cx="2562225" cy="1876425"/>
          </a:xfrm>
          <a:prstGeom prst="rect">
            <a:avLst/>
          </a:prstGeom>
          <a:noFill/>
          <a:ln w="76200">
            <a:solidFill>
              <a:srgbClr val="6A5B5A"/>
            </a:solidFill>
          </a:ln>
        </p:spPr>
      </p:pic>
      <p:sp>
        <p:nvSpPr>
          <p:cNvPr id="17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576263" y="6453188"/>
            <a:ext cx="836612" cy="288925"/>
          </a:xfrm>
        </p:spPr>
        <p:txBody>
          <a:bodyPr/>
          <a:lstStyle/>
          <a:p>
            <a:r>
              <a:rPr lang="fr-FR" dirty="0" smtClean="0"/>
              <a:t>page </a:t>
            </a:r>
            <a:fld id="{C6DDD436-036D-4AFC-B45E-DF406FB8E6F8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1497013" y="6389134"/>
            <a:ext cx="7391400" cy="3926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Chap3 : Diffraction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/>
        </p:nvGrpSpPr>
        <p:grpSpPr>
          <a:xfrm rot="21438762">
            <a:off x="2319632" y="3187673"/>
            <a:ext cx="1134304" cy="1855190"/>
            <a:chOff x="2290604" y="3071561"/>
            <a:chExt cx="1134304" cy="1855190"/>
          </a:xfrm>
        </p:grpSpPr>
        <p:sp>
          <p:nvSpPr>
            <p:cNvPr id="65" name="AutoShape 5"/>
            <p:cNvSpPr>
              <a:spLocks noChangeArrowheads="1"/>
            </p:cNvSpPr>
            <p:nvPr/>
          </p:nvSpPr>
          <p:spPr bwMode="auto">
            <a:xfrm rot="5580924" flipH="1">
              <a:off x="1930161" y="3432004"/>
              <a:ext cx="1855190" cy="1134304"/>
            </a:xfrm>
            <a:prstGeom prst="parallelogram">
              <a:avLst>
                <a:gd name="adj" fmla="val 76575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Freeform 6"/>
            <p:cNvSpPr>
              <a:spLocks/>
            </p:cNvSpPr>
            <p:nvPr/>
          </p:nvSpPr>
          <p:spPr bwMode="auto">
            <a:xfrm>
              <a:off x="2332466" y="3455775"/>
              <a:ext cx="957006" cy="962455"/>
            </a:xfrm>
            <a:custGeom>
              <a:avLst/>
              <a:gdLst>
                <a:gd name="T0" fmla="*/ 210 w 733"/>
                <a:gd name="T1" fmla="*/ 7148 h 602"/>
                <a:gd name="T2" fmla="*/ 24 w 733"/>
                <a:gd name="T3" fmla="*/ 11853 h 602"/>
                <a:gd name="T4" fmla="*/ 69 w 733"/>
                <a:gd name="T5" fmla="*/ 20387 h 602"/>
                <a:gd name="T6" fmla="*/ 156 w 733"/>
                <a:gd name="T7" fmla="*/ 21288 h 602"/>
                <a:gd name="T8" fmla="*/ 199 w 733"/>
                <a:gd name="T9" fmla="*/ 21865 h 602"/>
                <a:gd name="T10" fmla="*/ 221 w 733"/>
                <a:gd name="T11" fmla="*/ 22160 h 602"/>
                <a:gd name="T12" fmla="*/ 324 w 733"/>
                <a:gd name="T13" fmla="*/ 21865 h 602"/>
                <a:gd name="T14" fmla="*/ 391 w 733"/>
                <a:gd name="T15" fmla="*/ 16879 h 602"/>
                <a:gd name="T16" fmla="*/ 434 w 733"/>
                <a:gd name="T17" fmla="*/ 13635 h 602"/>
                <a:gd name="T18" fmla="*/ 482 w 733"/>
                <a:gd name="T19" fmla="*/ 10400 h 602"/>
                <a:gd name="T20" fmla="*/ 434 w 733"/>
                <a:gd name="T21" fmla="*/ 3337 h 602"/>
                <a:gd name="T22" fmla="*/ 429 w 733"/>
                <a:gd name="T23" fmla="*/ 2425 h 602"/>
                <a:gd name="T24" fmla="*/ 391 w 733"/>
                <a:gd name="T25" fmla="*/ 74 h 602"/>
                <a:gd name="T26" fmla="*/ 303 w 733"/>
                <a:gd name="T27" fmla="*/ 381 h 602"/>
                <a:gd name="T28" fmla="*/ 297 w 733"/>
                <a:gd name="T29" fmla="*/ 1256 h 602"/>
                <a:gd name="T30" fmla="*/ 281 w 733"/>
                <a:gd name="T31" fmla="*/ 1546 h 602"/>
                <a:gd name="T32" fmla="*/ 270 w 733"/>
                <a:gd name="T33" fmla="*/ 6547 h 602"/>
                <a:gd name="T34" fmla="*/ 210 w 733"/>
                <a:gd name="T35" fmla="*/ 7148 h 60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33"/>
                <a:gd name="T55" fmla="*/ 0 h 602"/>
                <a:gd name="T56" fmla="*/ 733 w 733"/>
                <a:gd name="T57" fmla="*/ 602 h 60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33" h="602">
                  <a:moveTo>
                    <a:pt x="308" y="194"/>
                  </a:moveTo>
                  <a:cubicBezTo>
                    <a:pt x="188" y="206"/>
                    <a:pt x="81" y="188"/>
                    <a:pt x="36" y="322"/>
                  </a:cubicBezTo>
                  <a:cubicBezTo>
                    <a:pt x="42" y="462"/>
                    <a:pt x="0" y="504"/>
                    <a:pt x="100" y="554"/>
                  </a:cubicBezTo>
                  <a:cubicBezTo>
                    <a:pt x="138" y="573"/>
                    <a:pt x="188" y="570"/>
                    <a:pt x="228" y="578"/>
                  </a:cubicBezTo>
                  <a:cubicBezTo>
                    <a:pt x="250" y="582"/>
                    <a:pt x="271" y="589"/>
                    <a:pt x="292" y="594"/>
                  </a:cubicBezTo>
                  <a:cubicBezTo>
                    <a:pt x="303" y="597"/>
                    <a:pt x="324" y="602"/>
                    <a:pt x="324" y="602"/>
                  </a:cubicBezTo>
                  <a:cubicBezTo>
                    <a:pt x="375" y="599"/>
                    <a:pt x="425" y="598"/>
                    <a:pt x="476" y="594"/>
                  </a:cubicBezTo>
                  <a:cubicBezTo>
                    <a:pt x="544" y="588"/>
                    <a:pt x="528" y="502"/>
                    <a:pt x="572" y="458"/>
                  </a:cubicBezTo>
                  <a:cubicBezTo>
                    <a:pt x="589" y="408"/>
                    <a:pt x="592" y="399"/>
                    <a:pt x="636" y="370"/>
                  </a:cubicBezTo>
                  <a:cubicBezTo>
                    <a:pt x="663" y="330"/>
                    <a:pt x="664" y="311"/>
                    <a:pt x="708" y="282"/>
                  </a:cubicBezTo>
                  <a:cubicBezTo>
                    <a:pt x="733" y="208"/>
                    <a:pt x="674" y="148"/>
                    <a:pt x="636" y="90"/>
                  </a:cubicBezTo>
                  <a:cubicBezTo>
                    <a:pt x="631" y="83"/>
                    <a:pt x="632" y="73"/>
                    <a:pt x="628" y="66"/>
                  </a:cubicBezTo>
                  <a:cubicBezTo>
                    <a:pt x="601" y="17"/>
                    <a:pt x="607" y="25"/>
                    <a:pt x="572" y="2"/>
                  </a:cubicBezTo>
                  <a:cubicBezTo>
                    <a:pt x="529" y="5"/>
                    <a:pt x="486" y="0"/>
                    <a:pt x="444" y="10"/>
                  </a:cubicBezTo>
                  <a:cubicBezTo>
                    <a:pt x="436" y="12"/>
                    <a:pt x="442" y="28"/>
                    <a:pt x="436" y="34"/>
                  </a:cubicBezTo>
                  <a:cubicBezTo>
                    <a:pt x="430" y="40"/>
                    <a:pt x="420" y="39"/>
                    <a:pt x="412" y="42"/>
                  </a:cubicBezTo>
                  <a:cubicBezTo>
                    <a:pt x="398" y="85"/>
                    <a:pt x="421" y="140"/>
                    <a:pt x="396" y="178"/>
                  </a:cubicBezTo>
                  <a:cubicBezTo>
                    <a:pt x="379" y="203"/>
                    <a:pt x="335" y="181"/>
                    <a:pt x="308" y="19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C6DDD436-036D-4AFC-B45E-DF406FB8E6F8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497013" y="443775"/>
            <a:ext cx="7391400" cy="5450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z="2800" b="1" kern="0" dirty="0" smtClean="0">
                <a:solidFill>
                  <a:srgbClr val="DA6667"/>
                </a:solidFill>
                <a:latin typeface="+mj-lt"/>
                <a:ea typeface="+mj-ea"/>
                <a:cs typeface="+mj-cs"/>
              </a:rPr>
              <a:t>3. Diffraction par une lentille</a:t>
            </a:r>
          </a:p>
          <a:p>
            <a:pPr>
              <a:defRPr/>
            </a:pPr>
            <a:endParaRPr lang="fr-FR" sz="2800" b="1" kern="0" dirty="0" smtClean="0">
              <a:solidFill>
                <a:srgbClr val="DA6667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946714"/>
            <a:ext cx="9067800" cy="513169"/>
          </a:xfrm>
          <a:prstGeom prst="rect">
            <a:avLst/>
          </a:prstGeom>
        </p:spPr>
        <p:txBody>
          <a:bodyPr/>
          <a:lstStyle/>
          <a:p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 </a:t>
            </a:r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</a:rPr>
              <a:t>TF par une lentille convergente : Etude intuitive #2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421089"/>
            <a:ext cx="9067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b="1" dirty="0" smtClean="0">
                <a:latin typeface="Arial Narrow" pitchFamily="34" charset="0"/>
              </a:rPr>
              <a:t>la lentille ramène dans son plan focal image ce qui se passe à l’infini </a:t>
            </a:r>
          </a:p>
          <a:p>
            <a:pPr lvl="0"/>
            <a:r>
              <a:rPr lang="fr-FR" dirty="0" smtClean="0">
                <a:latin typeface="Arial Narrow" pitchFamily="34" charset="0"/>
                <a:sym typeface="Wingdings" pitchFamily="2" charset="2"/>
              </a:rPr>
              <a:t> </a:t>
            </a:r>
            <a:r>
              <a:rPr lang="fr-FR" dirty="0" smtClean="0">
                <a:latin typeface="Arial Narrow" pitchFamily="34" charset="0"/>
              </a:rPr>
              <a:t>une lentille convergente effectue une TF de la répartition du champ complexe depuis son plan focal objet vers sont plan focal image</a:t>
            </a:r>
            <a:r>
              <a:rPr lang="fr-FR" sz="1200" dirty="0" smtClean="0"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fr-FR" dirty="0" smtClean="0">
              <a:latin typeface="Arial" pitchFamily="34" charset="0"/>
            </a:endParaRPr>
          </a:p>
          <a:p>
            <a:endParaRPr lang="fr-FR" dirty="0">
              <a:latin typeface="Arial Narrow" pitchFamily="34" charset="0"/>
            </a:endParaRPr>
          </a:p>
        </p:txBody>
      </p:sp>
      <p:sp>
        <p:nvSpPr>
          <p:cNvPr id="25805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6" name="Line 4"/>
          <p:cNvSpPr>
            <a:spLocks noChangeShapeType="1"/>
          </p:cNvSpPr>
          <p:nvPr/>
        </p:nvSpPr>
        <p:spPr bwMode="auto">
          <a:xfrm>
            <a:off x="2319340" y="4167012"/>
            <a:ext cx="549909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>
              <a:latin typeface="Arial Narrow" pitchFamily="34" charset="0"/>
            </a:endParaRPr>
          </a:p>
        </p:txBody>
      </p:sp>
      <p:sp>
        <p:nvSpPr>
          <p:cNvPr id="47" name="Line 5"/>
          <p:cNvSpPr>
            <a:spLocks noChangeShapeType="1"/>
          </p:cNvSpPr>
          <p:nvPr/>
        </p:nvSpPr>
        <p:spPr bwMode="auto">
          <a:xfrm>
            <a:off x="4725989" y="3274848"/>
            <a:ext cx="0" cy="175257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r-FR">
              <a:latin typeface="Arial Narrow" pitchFamily="34" charset="0"/>
            </a:endParaRPr>
          </a:p>
        </p:txBody>
      </p:sp>
      <p:sp>
        <p:nvSpPr>
          <p:cNvPr id="48" name="Line 6"/>
          <p:cNvSpPr>
            <a:spLocks noChangeShapeType="1"/>
          </p:cNvSpPr>
          <p:nvPr/>
        </p:nvSpPr>
        <p:spPr bwMode="auto">
          <a:xfrm>
            <a:off x="2954339" y="3338347"/>
            <a:ext cx="0" cy="1625579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FR">
              <a:latin typeface="Arial Narrow" pitchFamily="34" charset="0"/>
            </a:endParaRPr>
          </a:p>
        </p:txBody>
      </p:sp>
      <p:sp>
        <p:nvSpPr>
          <p:cNvPr id="49" name="Line 6"/>
          <p:cNvSpPr>
            <a:spLocks noChangeShapeType="1"/>
          </p:cNvSpPr>
          <p:nvPr/>
        </p:nvSpPr>
        <p:spPr bwMode="auto">
          <a:xfrm>
            <a:off x="6484939" y="3338347"/>
            <a:ext cx="0" cy="1625579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FR">
              <a:latin typeface="Arial Narrow" pitchFamily="34" charset="0"/>
            </a:endParaRPr>
          </a:p>
        </p:txBody>
      </p:sp>
      <p:sp>
        <p:nvSpPr>
          <p:cNvPr id="50" name="ZoneTexte 5"/>
          <p:cNvSpPr txBox="1">
            <a:spLocks noChangeArrowheads="1"/>
          </p:cNvSpPr>
          <p:nvPr/>
        </p:nvSpPr>
        <p:spPr bwMode="auto">
          <a:xfrm>
            <a:off x="4237620" y="2449362"/>
            <a:ext cx="10599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400" b="1" dirty="0">
                <a:latin typeface="Arial Narrow" pitchFamily="34" charset="0"/>
              </a:rPr>
              <a:t>Lentille</a:t>
            </a:r>
          </a:p>
          <a:p>
            <a:r>
              <a:rPr lang="fr-FR" sz="1400" b="1" dirty="0">
                <a:latin typeface="Arial Narrow" pitchFamily="34" charset="0"/>
              </a:rPr>
              <a:t>convergente</a:t>
            </a:r>
          </a:p>
        </p:txBody>
      </p:sp>
      <p:cxnSp>
        <p:nvCxnSpPr>
          <p:cNvPr id="51" name="Connecteur droit avec flèche 50"/>
          <p:cNvCxnSpPr/>
          <p:nvPr/>
        </p:nvCxnSpPr>
        <p:spPr bwMode="auto">
          <a:xfrm>
            <a:off x="2973388" y="4598851"/>
            <a:ext cx="1714500" cy="15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/>
          <p:nvPr/>
        </p:nvCxnSpPr>
        <p:spPr bwMode="auto">
          <a:xfrm>
            <a:off x="4754563" y="4598851"/>
            <a:ext cx="1714500" cy="15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ZoneTexte 12"/>
          <p:cNvSpPr txBox="1">
            <a:spLocks noChangeArrowheads="1"/>
          </p:cNvSpPr>
          <p:nvPr/>
        </p:nvSpPr>
        <p:spPr bwMode="auto">
          <a:xfrm>
            <a:off x="6040439" y="2408087"/>
            <a:ext cx="9220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400" b="1" dirty="0">
                <a:solidFill>
                  <a:srgbClr val="00B050"/>
                </a:solidFill>
                <a:latin typeface="Arial Narrow" pitchFamily="34" charset="0"/>
              </a:rPr>
              <a:t>Plan Focal</a:t>
            </a:r>
          </a:p>
          <a:p>
            <a:pPr algn="ctr"/>
            <a:r>
              <a:rPr lang="fr-FR" sz="1400" b="1" dirty="0">
                <a:solidFill>
                  <a:srgbClr val="00B050"/>
                </a:solidFill>
                <a:latin typeface="Arial Narrow" pitchFamily="34" charset="0"/>
              </a:rPr>
              <a:t>Image</a:t>
            </a:r>
          </a:p>
        </p:txBody>
      </p:sp>
      <p:sp>
        <p:nvSpPr>
          <p:cNvPr id="54" name="ZoneTexte 13"/>
          <p:cNvSpPr txBox="1">
            <a:spLocks noChangeArrowheads="1"/>
          </p:cNvSpPr>
          <p:nvPr/>
        </p:nvSpPr>
        <p:spPr bwMode="auto">
          <a:xfrm>
            <a:off x="2527592" y="2414146"/>
            <a:ext cx="9220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400" b="1" dirty="0">
                <a:solidFill>
                  <a:srgbClr val="00B050"/>
                </a:solidFill>
                <a:latin typeface="Arial Narrow" pitchFamily="34" charset="0"/>
              </a:rPr>
              <a:t>Plan Focal</a:t>
            </a:r>
          </a:p>
          <a:p>
            <a:pPr algn="ctr"/>
            <a:r>
              <a:rPr lang="fr-FR" sz="1400" b="1" dirty="0" smtClean="0">
                <a:solidFill>
                  <a:srgbClr val="00B050"/>
                </a:solidFill>
                <a:latin typeface="Arial Narrow" pitchFamily="34" charset="0"/>
              </a:rPr>
              <a:t>Objet</a:t>
            </a:r>
            <a:endParaRPr lang="fr-FR" sz="1400" b="1" dirty="0">
              <a:solidFill>
                <a:srgbClr val="00B050"/>
              </a:solidFill>
              <a:latin typeface="Arial Narrow" pitchFamily="34" charset="0"/>
            </a:endParaRPr>
          </a:p>
        </p:txBody>
      </p:sp>
      <p:cxnSp>
        <p:nvCxnSpPr>
          <p:cNvPr id="55" name="Connecteur droit avec flèche 54"/>
          <p:cNvCxnSpPr/>
          <p:nvPr/>
        </p:nvCxnSpPr>
        <p:spPr bwMode="auto">
          <a:xfrm flipV="1">
            <a:off x="2973388" y="5598976"/>
            <a:ext cx="3590925" cy="0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/>
          <p:nvPr/>
        </p:nvCxnSpPr>
        <p:spPr bwMode="auto">
          <a:xfrm flipV="1">
            <a:off x="2973388" y="5751376"/>
            <a:ext cx="3590925" cy="0"/>
          </a:xfrm>
          <a:prstGeom prst="straightConnector1">
            <a:avLst/>
          </a:prstGeom>
          <a:ln w="38100">
            <a:headEnd type="triangle" w="lg" len="lg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Connecteur droit avec flèche 56"/>
          <p:cNvCxnSpPr/>
          <p:nvPr/>
        </p:nvCxnSpPr>
        <p:spPr bwMode="auto">
          <a:xfrm rot="5400000" flipH="1" flipV="1">
            <a:off x="6440488" y="3589201"/>
            <a:ext cx="6477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Connecteur droit avec flèche 57"/>
          <p:cNvCxnSpPr/>
          <p:nvPr/>
        </p:nvCxnSpPr>
        <p:spPr bwMode="auto">
          <a:xfrm flipV="1">
            <a:off x="2954338" y="3727314"/>
            <a:ext cx="568666" cy="4429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Connecteur droit avec flèche 58"/>
          <p:cNvCxnSpPr/>
          <p:nvPr/>
        </p:nvCxnSpPr>
        <p:spPr bwMode="auto">
          <a:xfrm rot="5400000" flipH="1" flipV="1">
            <a:off x="6065044" y="3745570"/>
            <a:ext cx="84772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Connecteur droit avec flèche 59"/>
          <p:cNvCxnSpPr/>
          <p:nvPr/>
        </p:nvCxnSpPr>
        <p:spPr bwMode="auto">
          <a:xfrm rot="5400000" flipH="1" flipV="1">
            <a:off x="2531269" y="3726520"/>
            <a:ext cx="84772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ZoneTexte 26"/>
          <p:cNvSpPr txBox="1">
            <a:spLocks noChangeArrowheads="1"/>
          </p:cNvSpPr>
          <p:nvPr/>
        </p:nvSpPr>
        <p:spPr bwMode="auto">
          <a:xfrm>
            <a:off x="6983414" y="3417721"/>
            <a:ext cx="311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Arial Narrow" pitchFamily="34" charset="0"/>
              </a:rPr>
              <a:t>X</a:t>
            </a:r>
          </a:p>
        </p:txBody>
      </p:sp>
      <p:sp>
        <p:nvSpPr>
          <p:cNvPr id="62" name="ZoneTexte 27"/>
          <p:cNvSpPr txBox="1">
            <a:spLocks noChangeArrowheads="1"/>
          </p:cNvSpPr>
          <p:nvPr/>
        </p:nvSpPr>
        <p:spPr bwMode="auto">
          <a:xfrm>
            <a:off x="3724850" y="3449795"/>
            <a:ext cx="2792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Arial Narrow" pitchFamily="34" charset="0"/>
              </a:rPr>
              <a:t>x</a:t>
            </a:r>
          </a:p>
        </p:txBody>
      </p:sp>
      <p:sp>
        <p:nvSpPr>
          <p:cNvPr id="63" name="ZoneTexte 28"/>
          <p:cNvSpPr txBox="1">
            <a:spLocks noChangeArrowheads="1"/>
          </p:cNvSpPr>
          <p:nvPr/>
        </p:nvSpPr>
        <p:spPr bwMode="auto">
          <a:xfrm>
            <a:off x="6221414" y="3112925"/>
            <a:ext cx="311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Arial Narrow" pitchFamily="34" charset="0"/>
              </a:rPr>
              <a:t>Y</a:t>
            </a:r>
          </a:p>
        </p:txBody>
      </p:sp>
      <p:sp>
        <p:nvSpPr>
          <p:cNvPr id="64" name="ZoneTexte 29"/>
          <p:cNvSpPr txBox="1">
            <a:spLocks noChangeArrowheads="1"/>
          </p:cNvSpPr>
          <p:nvPr/>
        </p:nvSpPr>
        <p:spPr bwMode="auto">
          <a:xfrm>
            <a:off x="2659064" y="3046251"/>
            <a:ext cx="2792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Arial Narrow" pitchFamily="34" charset="0"/>
              </a:rPr>
              <a:t>y</a:t>
            </a:r>
          </a:p>
        </p:txBody>
      </p:sp>
      <p:sp>
        <p:nvSpPr>
          <p:cNvPr id="70" name="ZoneTexte 33"/>
          <p:cNvSpPr txBox="1">
            <a:spLocks noChangeArrowheads="1"/>
          </p:cNvSpPr>
          <p:nvPr/>
        </p:nvSpPr>
        <p:spPr bwMode="auto">
          <a:xfrm>
            <a:off x="3697288" y="4598851"/>
            <a:ext cx="2375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Arial Narrow" pitchFamily="34" charset="0"/>
              </a:rPr>
              <a:t>f</a:t>
            </a:r>
          </a:p>
        </p:txBody>
      </p:sp>
      <p:sp>
        <p:nvSpPr>
          <p:cNvPr id="71" name="ZoneTexte 34"/>
          <p:cNvSpPr txBox="1">
            <a:spLocks noChangeArrowheads="1"/>
          </p:cNvSpPr>
          <p:nvPr/>
        </p:nvSpPr>
        <p:spPr bwMode="auto">
          <a:xfrm>
            <a:off x="5487988" y="4608376"/>
            <a:ext cx="2375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Arial Narrow" pitchFamily="34" charset="0"/>
              </a:rPr>
              <a:t>f</a:t>
            </a:r>
          </a:p>
        </p:txBody>
      </p:sp>
      <p:sp>
        <p:nvSpPr>
          <p:cNvPr id="78" name="Rectangle 77"/>
          <p:cNvSpPr/>
          <p:nvPr/>
        </p:nvSpPr>
        <p:spPr>
          <a:xfrm>
            <a:off x="4546736" y="5473339"/>
            <a:ext cx="338772" cy="3372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ZoneTexte 33"/>
          <p:cNvSpPr txBox="1">
            <a:spLocks noChangeArrowheads="1"/>
          </p:cNvSpPr>
          <p:nvPr/>
        </p:nvSpPr>
        <p:spPr bwMode="auto">
          <a:xfrm>
            <a:off x="4487864" y="5441354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>
                <a:latin typeface="Arial Narrow" pitchFamily="34" charset="0"/>
              </a:rPr>
              <a:t>TF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89686" y="5132251"/>
            <a:ext cx="9054314" cy="1281612"/>
            <a:chOff x="89686" y="5132251"/>
            <a:chExt cx="9054314" cy="1281612"/>
          </a:xfrm>
        </p:grpSpPr>
        <p:grpSp>
          <p:nvGrpSpPr>
            <p:cNvPr id="7" name="Groupe 6"/>
            <p:cNvGrpSpPr/>
            <p:nvPr/>
          </p:nvGrpSpPr>
          <p:grpSpPr>
            <a:xfrm>
              <a:off x="89686" y="5134808"/>
              <a:ext cx="2864486" cy="1017798"/>
              <a:chOff x="89686" y="5134808"/>
              <a:chExt cx="2864486" cy="1017798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89686" y="5393010"/>
                <a:ext cx="2612570" cy="75959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69" name="Groupe 51"/>
              <p:cNvGrpSpPr>
                <a:grpSpLocks/>
              </p:cNvGrpSpPr>
              <p:nvPr/>
            </p:nvGrpSpPr>
            <p:grpSpPr bwMode="auto">
              <a:xfrm flipH="1">
                <a:off x="2677937" y="5134808"/>
                <a:ext cx="276235" cy="306389"/>
                <a:chOff x="5695950" y="4022159"/>
                <a:chExt cx="342900" cy="306393"/>
              </a:xfrm>
            </p:grpSpPr>
            <p:cxnSp>
              <p:nvCxnSpPr>
                <p:cNvPr id="72" name="Connecteur droit 71"/>
                <p:cNvCxnSpPr/>
                <p:nvPr/>
              </p:nvCxnSpPr>
              <p:spPr>
                <a:xfrm rot="5400000">
                  <a:off x="5557178" y="4168814"/>
                  <a:ext cx="295279" cy="1970"/>
                </a:xfrm>
                <a:prstGeom prst="line">
                  <a:avLst/>
                </a:prstGeom>
                <a:ln w="53975" cmpd="tri">
                  <a:solidFill>
                    <a:srgbClr val="FF0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Connecteur droit avec flèche 72"/>
                <p:cNvCxnSpPr/>
                <p:nvPr/>
              </p:nvCxnSpPr>
              <p:spPr>
                <a:xfrm>
                  <a:off x="5695950" y="4326964"/>
                  <a:ext cx="342900" cy="1588"/>
                </a:xfrm>
                <a:prstGeom prst="straightConnector1">
                  <a:avLst/>
                </a:prstGeom>
                <a:ln w="53975" cmpd="tri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258134" name="Picture 8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358" y="5426217"/>
                <a:ext cx="2498725" cy="6778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3" name="Groupe 2"/>
            <p:cNvGrpSpPr/>
            <p:nvPr/>
          </p:nvGrpSpPr>
          <p:grpSpPr>
            <a:xfrm>
              <a:off x="6479418" y="5132251"/>
              <a:ext cx="2664582" cy="1281612"/>
              <a:chOff x="6479418" y="5132251"/>
              <a:chExt cx="2664582" cy="1281612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6805749" y="5199017"/>
                <a:ext cx="2338251" cy="121484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68" name="Groupe 50"/>
              <p:cNvGrpSpPr>
                <a:grpSpLocks/>
              </p:cNvGrpSpPr>
              <p:nvPr/>
            </p:nvGrpSpPr>
            <p:grpSpPr bwMode="auto">
              <a:xfrm>
                <a:off x="6479418" y="5132251"/>
                <a:ext cx="314375" cy="306388"/>
                <a:chOff x="5695949" y="4076751"/>
                <a:chExt cx="342900" cy="306392"/>
              </a:xfrm>
            </p:grpSpPr>
            <p:cxnSp>
              <p:nvCxnSpPr>
                <p:cNvPr id="74" name="Connecteur droit 73"/>
                <p:cNvCxnSpPr/>
                <p:nvPr/>
              </p:nvCxnSpPr>
              <p:spPr>
                <a:xfrm rot="5400000">
                  <a:off x="5557835" y="4223525"/>
                  <a:ext cx="295279" cy="1731"/>
                </a:xfrm>
                <a:prstGeom prst="line">
                  <a:avLst/>
                </a:prstGeom>
                <a:ln w="53975" cmpd="tri">
                  <a:solidFill>
                    <a:srgbClr val="FF0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Connecteur droit avec flèche 74"/>
                <p:cNvCxnSpPr/>
                <p:nvPr/>
              </p:nvCxnSpPr>
              <p:spPr>
                <a:xfrm>
                  <a:off x="5695949" y="4381555"/>
                  <a:ext cx="342900" cy="1588"/>
                </a:xfrm>
                <a:prstGeom prst="straightConnector1">
                  <a:avLst/>
                </a:prstGeom>
                <a:ln w="53975" cmpd="tri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258136" name="Picture 8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3093" y="5252208"/>
                <a:ext cx="2239963" cy="11350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9" name="Groupe 8"/>
          <p:cNvGrpSpPr/>
          <p:nvPr/>
        </p:nvGrpSpPr>
        <p:grpSpPr>
          <a:xfrm>
            <a:off x="8085908" y="2403566"/>
            <a:ext cx="979714" cy="1815737"/>
            <a:chOff x="8085908" y="2403566"/>
            <a:chExt cx="979714" cy="1815737"/>
          </a:xfrm>
        </p:grpSpPr>
        <p:sp>
          <p:nvSpPr>
            <p:cNvPr id="79" name="Rectangle à coins arrondis 78"/>
            <p:cNvSpPr/>
            <p:nvPr/>
          </p:nvSpPr>
          <p:spPr>
            <a:xfrm>
              <a:off x="8085908" y="2403566"/>
              <a:ext cx="979714" cy="18157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58138" name="Picture 9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4082" y="2562415"/>
              <a:ext cx="731837" cy="64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8140" name="Picture 9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7731" y="3381280"/>
              <a:ext cx="746125" cy="64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ZoneTexte 10"/>
          <p:cNvSpPr txBox="1"/>
          <p:nvPr/>
        </p:nvSpPr>
        <p:spPr>
          <a:xfrm>
            <a:off x="2075545" y="4418427"/>
            <a:ext cx="920445" cy="461665"/>
          </a:xfrm>
          <a:prstGeom prst="rect">
            <a:avLst/>
          </a:prstGeom>
          <a:noFill/>
          <a:scene3d>
            <a:camera prst="isometricOffAxis2Righ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t(</a:t>
            </a:r>
            <a:r>
              <a:rPr lang="fr-FR" sz="2400" b="1" dirty="0" err="1" smtClean="0">
                <a:solidFill>
                  <a:srgbClr val="FF0000"/>
                </a:solidFill>
              </a:rPr>
              <a:t>x,y</a:t>
            </a:r>
            <a:r>
              <a:rPr lang="fr-FR" sz="2400" b="1" dirty="0" smtClean="0">
                <a:solidFill>
                  <a:srgbClr val="FF0000"/>
                </a:solidFill>
              </a:rPr>
              <a:t>)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12" name="Flèche droite 11"/>
          <p:cNvSpPr/>
          <p:nvPr/>
        </p:nvSpPr>
        <p:spPr>
          <a:xfrm>
            <a:off x="156359" y="3743511"/>
            <a:ext cx="1788556" cy="747289"/>
          </a:xfrm>
          <a:prstGeom prst="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rgbClr val="FF0000"/>
                </a:solidFill>
              </a:rPr>
              <a:t>E</a:t>
            </a:r>
            <a:r>
              <a:rPr lang="fr-FR" baseline="-25000" dirty="0" err="1" smtClean="0">
                <a:solidFill>
                  <a:srgbClr val="FF0000"/>
                </a:solidFill>
              </a:rPr>
              <a:t>incident</a:t>
            </a:r>
            <a:r>
              <a:rPr lang="fr-FR" dirty="0" smtClean="0">
                <a:solidFill>
                  <a:srgbClr val="FF0000"/>
                </a:solidFill>
              </a:rPr>
              <a:t>(</a:t>
            </a:r>
            <a:r>
              <a:rPr lang="fr-FR" dirty="0" err="1" smtClean="0">
                <a:solidFill>
                  <a:srgbClr val="FF0000"/>
                </a:solidFill>
              </a:rPr>
              <a:t>x,y</a:t>
            </a:r>
            <a:r>
              <a:rPr lang="fr-FR" dirty="0" smtClean="0">
                <a:solidFill>
                  <a:srgbClr val="FF0000"/>
                </a:solidFill>
              </a:rPr>
              <a:t>)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067618">
            <a:off x="2151046" y="4537172"/>
            <a:ext cx="1689886" cy="369332"/>
          </a:xfrm>
          <a:prstGeom prst="rect">
            <a:avLst/>
          </a:prstGeom>
          <a:scene3d>
            <a:camera prst="isometricRightUp"/>
            <a:lightRig rig="threePt" dir="t"/>
          </a:scene3d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latin typeface="Arial Narrow" pitchFamily="34" charset="0"/>
              </a:rPr>
              <a:t>Ecran diffractant</a:t>
            </a:r>
          </a:p>
        </p:txBody>
      </p:sp>
      <p:sp>
        <p:nvSpPr>
          <p:cNvPr id="80" name="Titre 1"/>
          <p:cNvSpPr txBox="1">
            <a:spLocks/>
          </p:cNvSpPr>
          <p:nvPr/>
        </p:nvSpPr>
        <p:spPr>
          <a:xfrm>
            <a:off x="1497013" y="6389134"/>
            <a:ext cx="7391400" cy="3926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Chap3 : Diffraction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/>
          <p:cNvSpPr/>
          <p:nvPr/>
        </p:nvSpPr>
        <p:spPr>
          <a:xfrm>
            <a:off x="576263" y="874058"/>
            <a:ext cx="7962619" cy="5983941"/>
          </a:xfrm>
          <a:prstGeom prst="rect">
            <a:avLst/>
          </a:prstGeom>
          <a:solidFill>
            <a:schemeClr val="tx2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C6DDD436-036D-4AFC-B45E-DF406FB8E6F8}" type="slidenum">
              <a:rPr lang="fr-FR" smtClean="0"/>
              <a:pPr/>
              <a:t>20</a:t>
            </a:fld>
            <a:endParaRPr lang="fr-FR"/>
          </a:p>
        </p:txBody>
      </p:sp>
      <p:grpSp>
        <p:nvGrpSpPr>
          <p:cNvPr id="44" name="Groupe 43"/>
          <p:cNvGrpSpPr/>
          <p:nvPr/>
        </p:nvGrpSpPr>
        <p:grpSpPr>
          <a:xfrm>
            <a:off x="760778" y="1001396"/>
            <a:ext cx="7732231" cy="5553444"/>
            <a:chOff x="-212332" y="-104931"/>
            <a:chExt cx="9468563" cy="6800513"/>
          </a:xfrm>
        </p:grpSpPr>
        <p:cxnSp>
          <p:nvCxnSpPr>
            <p:cNvPr id="45" name="Connecteur droit avec flèche 44"/>
            <p:cNvCxnSpPr/>
            <p:nvPr/>
          </p:nvCxnSpPr>
          <p:spPr>
            <a:xfrm flipH="1" flipV="1">
              <a:off x="716820" y="202589"/>
              <a:ext cx="5042" cy="2917468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46" name="Connecteur droit 45"/>
            <p:cNvCxnSpPr/>
            <p:nvPr/>
          </p:nvCxnSpPr>
          <p:spPr>
            <a:xfrm>
              <a:off x="-160420" y="2552700"/>
              <a:ext cx="9380039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  <p:sp>
          <p:nvSpPr>
            <p:cNvPr id="47" name="ZoneTexte 46"/>
            <p:cNvSpPr txBox="1"/>
            <p:nvPr/>
          </p:nvSpPr>
          <p:spPr>
            <a:xfrm>
              <a:off x="8693028" y="2577785"/>
              <a:ext cx="276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z</a:t>
              </a: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8" name="ZoneTexte 47"/>
            <p:cNvSpPr txBox="1"/>
            <p:nvPr/>
          </p:nvSpPr>
          <p:spPr>
            <a:xfrm>
              <a:off x="2336662" y="3614103"/>
              <a:ext cx="2584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f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98480" y="315170"/>
              <a:ext cx="228690" cy="1947678"/>
            </a:xfrm>
            <a:prstGeom prst="rect">
              <a:avLst/>
            </a:prstGeom>
            <a:pattFill prst="wdUpDiag">
              <a:fgClr>
                <a:sysClr val="windowText" lastClr="000000"/>
              </a:fgClr>
              <a:bgClr>
                <a:sysClr val="window" lastClr="FFFFFF"/>
              </a:bgClr>
            </a:patt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98480" y="2795119"/>
              <a:ext cx="228690" cy="1800172"/>
            </a:xfrm>
            <a:prstGeom prst="rect">
              <a:avLst/>
            </a:prstGeom>
            <a:pattFill prst="wdUpDiag">
              <a:fgClr>
                <a:sysClr val="windowText" lastClr="000000"/>
              </a:fgClr>
              <a:bgClr>
                <a:sysClr val="window" lastClr="FFFFFF"/>
              </a:bgClr>
            </a:patt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ZoneTexte 50"/>
                <p:cNvSpPr txBox="1"/>
                <p:nvPr/>
              </p:nvSpPr>
              <p:spPr>
                <a:xfrm>
                  <a:off x="43839" y="6224546"/>
                  <a:ext cx="1195327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fr-FR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fr-FR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𝒕</m:t>
                            </m:r>
                            <m:d>
                              <m:dPr>
                                <m:ctrlPr>
                                  <a:rPr kumimoji="0" lang="fr-FR" sz="16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fr-FR" sz="16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kumimoji="0" lang="fr-FR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kumimoji="0" lang="fr-FR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</m:e>
                          <m:sub>
                            <m:r>
                              <a:rPr kumimoji="0" lang="fr-FR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  <m:r>
                          <a:rPr kumimoji="0" lang="fr-FR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0" lang="fr-FR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kumimoji="0" lang="fr-FR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0" lang="fr-FR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51" name="ZoneTexte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39" y="6224546"/>
                  <a:ext cx="1195327" cy="246221"/>
                </a:xfrm>
                <a:prstGeom prst="rect">
                  <a:avLst/>
                </a:prstGeom>
                <a:blipFill>
                  <a:blip r:embed="rId2"/>
                  <a:stretch>
                    <a:fillRect l="-6250" r="-26875" b="-63636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ZoneTexte 51"/>
            <p:cNvSpPr txBox="1"/>
            <p:nvPr/>
          </p:nvSpPr>
          <p:spPr>
            <a:xfrm>
              <a:off x="105831" y="4657469"/>
              <a:ext cx="121398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Ecran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Diffractant</a:t>
              </a:r>
              <a:endPara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cxnSp>
          <p:nvCxnSpPr>
            <p:cNvPr id="53" name="Connecteur droit avec flèche 52"/>
            <p:cNvCxnSpPr/>
            <p:nvPr/>
          </p:nvCxnSpPr>
          <p:spPr>
            <a:xfrm flipV="1">
              <a:off x="7333915" y="190500"/>
              <a:ext cx="0" cy="4471772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/>
                <p:cNvSpPr/>
                <p:nvPr/>
              </p:nvSpPr>
              <p:spPr>
                <a:xfrm>
                  <a:off x="7351939" y="-104931"/>
                  <a:ext cx="958852" cy="61504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fr-FR" sz="1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kumimoji="0" lang="fr-FR" sz="1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kumimoji="0" lang="fr-FR" sz="1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kumimoji="0" lang="fr-FR" sz="18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fr-FR" sz="18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kumimoji="0" lang="fr-FR" sz="18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𝑿</m:t>
                                </m:r>
                              </m:sub>
                            </m:sSub>
                          </m:num>
                          <m:den>
                            <m:r>
                              <a:rPr kumimoji="0" lang="fr-FR" sz="1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𝝀</m:t>
                            </m:r>
                          </m:den>
                        </m:f>
                      </m:oMath>
                    </m:oMathPara>
                  </a14:m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54" name="Rectangle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51939" y="-104931"/>
                  <a:ext cx="958852" cy="615040"/>
                </a:xfrm>
                <a:prstGeom prst="rect">
                  <a:avLst/>
                </a:prstGeom>
                <a:blipFill>
                  <a:blip r:embed="rId3"/>
                  <a:stretch>
                    <a:fillRect r="-3101" b="-13253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>
                <a:xfrm>
                  <a:off x="750215" y="-54163"/>
                  <a:ext cx="370614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fr-FR" sz="1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215" y="-54163"/>
                  <a:ext cx="370614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600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6" name="Connecteur droit avec flèche 55"/>
            <p:cNvCxnSpPr/>
            <p:nvPr/>
          </p:nvCxnSpPr>
          <p:spPr>
            <a:xfrm>
              <a:off x="-160420" y="1943100"/>
              <a:ext cx="60960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57" name="Connecteur droit avec flèche 56"/>
            <p:cNvCxnSpPr/>
            <p:nvPr/>
          </p:nvCxnSpPr>
          <p:spPr>
            <a:xfrm>
              <a:off x="-160420" y="2247900"/>
              <a:ext cx="60960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58" name="Connecteur droit avec flèche 57"/>
            <p:cNvCxnSpPr/>
            <p:nvPr/>
          </p:nvCxnSpPr>
          <p:spPr>
            <a:xfrm>
              <a:off x="-160420" y="2552700"/>
              <a:ext cx="60960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59" name="Connecteur droit avec flèche 58"/>
            <p:cNvCxnSpPr/>
            <p:nvPr/>
          </p:nvCxnSpPr>
          <p:spPr>
            <a:xfrm>
              <a:off x="-160420" y="2857500"/>
              <a:ext cx="60960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60" name="Connecteur droit avec flèche 59"/>
            <p:cNvCxnSpPr/>
            <p:nvPr/>
          </p:nvCxnSpPr>
          <p:spPr>
            <a:xfrm>
              <a:off x="-160420" y="3162300"/>
              <a:ext cx="60960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61" name="ZoneTexte 60"/>
            <p:cNvSpPr txBox="1"/>
            <p:nvPr/>
          </p:nvSpPr>
          <p:spPr>
            <a:xfrm>
              <a:off x="-212332" y="2203737"/>
              <a:ext cx="6960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Onde</a:t>
              </a: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2" name="ZoneTexte 61"/>
            <p:cNvSpPr txBox="1"/>
            <p:nvPr/>
          </p:nvSpPr>
          <p:spPr>
            <a:xfrm>
              <a:off x="-212332" y="2516273"/>
              <a:ext cx="70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Plane</a:t>
              </a: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cxnSp>
          <p:nvCxnSpPr>
            <p:cNvPr id="63" name="Connecteur droit avec flèche 62"/>
            <p:cNvCxnSpPr/>
            <p:nvPr/>
          </p:nvCxnSpPr>
          <p:spPr>
            <a:xfrm>
              <a:off x="4088036" y="425773"/>
              <a:ext cx="0" cy="4454880"/>
            </a:xfrm>
            <a:prstGeom prst="straightConnector1">
              <a:avLst/>
            </a:prstGeom>
            <a:noFill/>
            <a:ln w="57150" cap="flat" cmpd="sng" algn="ctr">
              <a:solidFill>
                <a:srgbClr val="5B9BD5"/>
              </a:solidFill>
              <a:prstDash val="solid"/>
              <a:miter lim="800000"/>
              <a:headEnd type="arrow" w="med" len="med"/>
              <a:tailEnd type="arrow" w="med" len="med"/>
            </a:ln>
            <a:effectLst/>
          </p:spPr>
        </p:cxnSp>
        <p:cxnSp>
          <p:nvCxnSpPr>
            <p:cNvPr id="64" name="Connecteur droit avec flèche 63"/>
            <p:cNvCxnSpPr/>
            <p:nvPr/>
          </p:nvCxnSpPr>
          <p:spPr>
            <a:xfrm flipH="1">
              <a:off x="844096" y="3500438"/>
              <a:ext cx="3210297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5B9BD5"/>
              </a:solidFill>
              <a:prstDash val="dashDot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65" name="Connecteur droit avec flèche 64"/>
            <p:cNvCxnSpPr/>
            <p:nvPr/>
          </p:nvCxnSpPr>
          <p:spPr>
            <a:xfrm flipH="1">
              <a:off x="4098993" y="3500438"/>
              <a:ext cx="3210297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5B9BD5"/>
              </a:solidFill>
              <a:prstDash val="dashDot"/>
              <a:miter lim="800000"/>
              <a:headEnd type="triangle" w="med" len="med"/>
              <a:tailEnd type="triangle" w="med" len="med"/>
            </a:ln>
            <a:effectLst/>
          </p:spPr>
        </p:cxnSp>
        <p:sp>
          <p:nvSpPr>
            <p:cNvPr id="66" name="ZoneTexte 65"/>
            <p:cNvSpPr txBox="1"/>
            <p:nvPr/>
          </p:nvSpPr>
          <p:spPr>
            <a:xfrm>
              <a:off x="3763880" y="73869"/>
              <a:ext cx="8686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Lentille</a:t>
              </a: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7" name="ZoneTexte 66"/>
            <p:cNvSpPr txBox="1"/>
            <p:nvPr/>
          </p:nvSpPr>
          <p:spPr>
            <a:xfrm>
              <a:off x="5642305" y="3578676"/>
              <a:ext cx="2584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f</a:t>
              </a:r>
            </a:p>
          </p:txBody>
        </p:sp>
        <p:sp>
          <p:nvSpPr>
            <p:cNvPr id="68" name="ZoneTexte 67"/>
            <p:cNvSpPr txBox="1"/>
            <p:nvPr/>
          </p:nvSpPr>
          <p:spPr>
            <a:xfrm>
              <a:off x="6716358" y="4620685"/>
              <a:ext cx="13504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Foyer Image</a:t>
              </a:r>
              <a:endPara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grpSp>
          <p:nvGrpSpPr>
            <p:cNvPr id="69" name="Groupe 68"/>
            <p:cNvGrpSpPr/>
            <p:nvPr/>
          </p:nvGrpSpPr>
          <p:grpSpPr>
            <a:xfrm>
              <a:off x="1666882" y="526074"/>
              <a:ext cx="7589349" cy="6169508"/>
              <a:chOff x="1827302" y="526074"/>
              <a:chExt cx="7589349" cy="6169508"/>
            </a:xfrm>
          </p:grpSpPr>
          <p:grpSp>
            <p:nvGrpSpPr>
              <p:cNvPr id="70" name="Groupe 69"/>
              <p:cNvGrpSpPr/>
              <p:nvPr/>
            </p:nvGrpSpPr>
            <p:grpSpPr>
              <a:xfrm>
                <a:off x="1827302" y="526074"/>
                <a:ext cx="7589349" cy="6169508"/>
                <a:chOff x="1827302" y="526074"/>
                <a:chExt cx="7589349" cy="6169508"/>
              </a:xfrm>
            </p:grpSpPr>
            <p:pic>
              <p:nvPicPr>
                <p:cNvPr id="73" name="Image 72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174514" y="878055"/>
                  <a:ext cx="4897747" cy="3351569"/>
                </a:xfrm>
                <a:prstGeom prst="rect">
                  <a:avLst/>
                </a:prstGeom>
              </p:spPr>
            </p:pic>
            <p:cxnSp>
              <p:nvCxnSpPr>
                <p:cNvPr id="74" name="Connecteur droit avec flèche 73"/>
                <p:cNvCxnSpPr/>
                <p:nvPr/>
              </p:nvCxnSpPr>
              <p:spPr>
                <a:xfrm flipV="1">
                  <a:off x="4248456" y="2070234"/>
                  <a:ext cx="5054022" cy="482466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dashDot"/>
                  <a:miter lim="800000"/>
                  <a:tailEnd type="triangle"/>
                </a:ln>
                <a:effectLst/>
              </p:spPr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5" name="ZoneTexte 74"/>
                    <p:cNvSpPr txBox="1"/>
                    <p:nvPr/>
                  </p:nvSpPr>
                  <p:spPr>
                    <a:xfrm>
                      <a:off x="2792605" y="6071042"/>
                      <a:ext cx="2579745" cy="55322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marL="0" marR="0" lvl="0" indent="0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fr-FR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𝑻</m:t>
                            </m:r>
                            <m:d>
                              <m:dPr>
                                <m:ctrlPr>
                                  <a:rPr kumimoji="0" lang="fr-FR" sz="16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fr-FR" sz="16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d>
                            <m:r>
                              <a:rPr kumimoji="0" lang="fr-FR" sz="16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kumimoji="0" lang="fr-FR" sz="16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𝑻</m:t>
                            </m:r>
                            <m:d>
                              <m:dPr>
                                <m:ctrlPr>
                                  <a:rPr kumimoji="0" lang="fr-FR" sz="16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kumimoji="0" lang="fr-FR" sz="1600" b="1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kumimoji="0" lang="fr-FR" sz="1600" b="1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fr-FR" sz="1600" b="1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𝜽</m:t>
                                        </m:r>
                                      </m:e>
                                      <m:sub>
                                        <m:r>
                                          <a:rPr kumimoji="0" lang="fr-FR" sz="1600" b="1" i="1" u="none" strike="noStrike" kern="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𝑿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kumimoji="0" lang="fr-FR" sz="1600" b="1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𝝀</m:t>
                                    </m:r>
                                  </m:den>
                                </m:f>
                              </m:e>
                            </m:d>
                            <m:r>
                              <a:rPr kumimoji="0" lang="fr-FR" sz="16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kumimoji="0" lang="fr-FR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𝑨</m:t>
                            </m:r>
                            <m:f>
                              <m:fPr>
                                <m:ctrlPr>
                                  <a:rPr kumimoji="0" lang="fr-FR" sz="16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0" lang="fr-FR" sz="16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  <m:r>
                                  <a:rPr kumimoji="0" lang="fr-FR" sz="16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𝝅</m:t>
                                </m:r>
                                <m:r>
                                  <a:rPr kumimoji="0" lang="fr-FR" sz="16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𝒖</m:t>
                                </m:r>
                                <m:r>
                                  <a:rPr kumimoji="0" lang="fr-FR" sz="16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𝑨</m:t>
                                </m:r>
                              </m:num>
                              <m:den>
                                <m:r>
                                  <a:rPr kumimoji="0" lang="fr-FR" sz="16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𝝅</m:t>
                                </m:r>
                                <m:r>
                                  <a:rPr kumimoji="0" lang="fr-FR" sz="16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𝒖</m:t>
                                </m:r>
                                <m:r>
                                  <a:rPr kumimoji="0" lang="fr-FR" sz="16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𝑨</m:t>
                                </m:r>
                              </m:den>
                            </m:f>
                          </m:oMath>
                        </m:oMathPara>
                      </a14:m>
                      <a:endParaRPr kumimoji="0" lang="fr-FR" sz="16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</a:endParaRPr>
                    </a:p>
                  </p:txBody>
                </p:sp>
              </mc:Choice>
              <mc:Fallback xmlns="">
                <p:sp>
                  <p:nvSpPr>
                    <p:cNvPr id="54" name="ZoneTexte 5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792605" y="6071042"/>
                      <a:ext cx="2579745" cy="553228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76" name="ZoneTexte 75"/>
                <p:cNvSpPr txBox="1"/>
                <p:nvPr/>
              </p:nvSpPr>
              <p:spPr>
                <a:xfrm>
                  <a:off x="3141530" y="5340980"/>
                  <a:ext cx="184665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rPr>
                    <a:t>Spectre angulaire</a:t>
                  </a:r>
                  <a:endParaRPr kumimoji="0" lang="fr-FR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sp>
              <p:nvSpPr>
                <p:cNvPr id="77" name="Arc 76"/>
                <p:cNvSpPr/>
                <p:nvPr/>
              </p:nvSpPr>
              <p:spPr>
                <a:xfrm rot="660803">
                  <a:off x="5942919" y="2309478"/>
                  <a:ext cx="126256" cy="253870"/>
                </a:xfrm>
                <a:prstGeom prst="arc">
                  <a:avLst>
                    <a:gd name="adj1" fmla="val 17471931"/>
                    <a:gd name="adj2" fmla="val 3911648"/>
                  </a:avLst>
                </a:prstGeom>
                <a:noFill/>
                <a:ln w="28575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Flèche droite 77"/>
                <p:cNvSpPr/>
                <p:nvPr/>
              </p:nvSpPr>
              <p:spPr>
                <a:xfrm>
                  <a:off x="1827302" y="5999730"/>
                  <a:ext cx="873449" cy="695852"/>
                </a:xfrm>
                <a:prstGeom prst="rightArrow">
                  <a:avLst/>
                </a:prstGeom>
                <a:solidFill>
                  <a:srgbClr val="5B9BD5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TF</a:t>
                  </a:r>
                  <a:endParaRPr kumimoji="0" lang="fr-FR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Accolade ouvrante 78"/>
                <p:cNvSpPr/>
                <p:nvPr/>
              </p:nvSpPr>
              <p:spPr>
                <a:xfrm rot="5400000">
                  <a:off x="5811516" y="2145659"/>
                  <a:ext cx="386528" cy="6249411"/>
                </a:xfrm>
                <a:prstGeom prst="leftBrace">
                  <a:avLst>
                    <a:gd name="adj1" fmla="val 8333"/>
                    <a:gd name="adj2" fmla="val 26020"/>
                  </a:avLst>
                </a:prstGeom>
                <a:noFill/>
                <a:ln w="38100" cap="flat" cmpd="sng" algn="ctr">
                  <a:solidFill>
                    <a:srgbClr val="5B9BD5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Forme libre 79"/>
                <p:cNvSpPr/>
                <p:nvPr/>
              </p:nvSpPr>
              <p:spPr>
                <a:xfrm>
                  <a:off x="6170512" y="1401994"/>
                  <a:ext cx="329609" cy="967563"/>
                </a:xfrm>
                <a:custGeom>
                  <a:avLst/>
                  <a:gdLst>
                    <a:gd name="connsiteX0" fmla="*/ 329609 w 329609"/>
                    <a:gd name="connsiteY0" fmla="*/ 0 h 967563"/>
                    <a:gd name="connsiteX1" fmla="*/ 223284 w 329609"/>
                    <a:gd name="connsiteY1" fmla="*/ 595423 h 967563"/>
                    <a:gd name="connsiteX2" fmla="*/ 0 w 329609"/>
                    <a:gd name="connsiteY2" fmla="*/ 967563 h 9675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29609" h="967563">
                      <a:moveTo>
                        <a:pt x="329609" y="0"/>
                      </a:moveTo>
                      <a:lnTo>
                        <a:pt x="223284" y="595423"/>
                      </a:lnTo>
                      <a:lnTo>
                        <a:pt x="0" y="967563"/>
                      </a:lnTo>
                    </a:path>
                  </a:pathLst>
                </a:custGeom>
                <a:noFill/>
                <a:ln w="28575" cap="flat" cmpd="sng" algn="ctr">
                  <a:solidFill>
                    <a:sysClr val="windowText" lastClr="000000"/>
                  </a:solidFill>
                  <a:prstDash val="sysDash"/>
                  <a:miter lim="800000"/>
                  <a:headEnd type="none" w="med" len="med"/>
                  <a:tailEnd type="triangle" w="med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81" name="Image 80"/>
                <p:cNvPicPr>
                  <a:picLocks noChangeAspect="1"/>
                </p:cNvPicPr>
                <p:nvPr/>
              </p:nvPicPr>
              <p:blipFill rotWithShape="1">
                <a:blip r:embed="rId7"/>
                <a:srcRect b="15730"/>
                <a:stretch/>
              </p:blipFill>
              <p:spPr>
                <a:xfrm>
                  <a:off x="6624441" y="526074"/>
                  <a:ext cx="2792210" cy="4094637"/>
                </a:xfrm>
                <a:prstGeom prst="rect">
                  <a:avLst/>
                </a:prstGeom>
              </p:spPr>
            </p:pic>
          </p:grpSp>
          <p:sp>
            <p:nvSpPr>
              <p:cNvPr id="71" name="Ellipse 70"/>
              <p:cNvSpPr/>
              <p:nvPr/>
            </p:nvSpPr>
            <p:spPr>
              <a:xfrm>
                <a:off x="7121862" y="2206156"/>
                <a:ext cx="91854" cy="93600"/>
              </a:xfrm>
              <a:prstGeom prst="ellipse">
                <a:avLst/>
              </a:prstGeom>
              <a:solidFill>
                <a:srgbClr val="5B9BD5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Rectangle 71"/>
                  <p:cNvSpPr/>
                  <p:nvPr/>
                </p:nvSpPr>
                <p:spPr>
                  <a:xfrm>
                    <a:off x="6004780" y="710187"/>
                    <a:ext cx="1110335" cy="68217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fr-FR" sz="1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kumimoji="0" lang="fr-FR" sz="1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kumimoji="0" lang="fr-FR" sz="16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0" lang="fr-FR" sz="16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fr-FR" sz="16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kumimoji="0" lang="fr-FR" sz="16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𝑿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0" lang="fr-FR" sz="16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𝝀</m:t>
                              </m:r>
                            </m:den>
                          </m:f>
                        </m:oMath>
                      </m:oMathPara>
                    </a14:m>
                    <a:endParaRPr kumimoji="0" lang="fr-FR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mc:Choice>
            <mc:Fallback xmlns="">
              <p:sp>
                <p:nvSpPr>
                  <p:cNvPr id="72" name="Rectangle 7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4780" y="710187"/>
                    <a:ext cx="1110335" cy="68217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82" name="ZoneTexte 81"/>
          <p:cNvSpPr txBox="1"/>
          <p:nvPr/>
        </p:nvSpPr>
        <p:spPr>
          <a:xfrm>
            <a:off x="1647211" y="3247242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</a:t>
            </a:r>
          </a:p>
        </p:txBody>
      </p:sp>
      <p:cxnSp>
        <p:nvCxnSpPr>
          <p:cNvPr id="83" name="Connecteur droit avec flèche 82"/>
          <p:cNvCxnSpPr/>
          <p:nvPr/>
        </p:nvCxnSpPr>
        <p:spPr>
          <a:xfrm>
            <a:off x="1674921" y="2922795"/>
            <a:ext cx="0" cy="46800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dash"/>
            <a:miter lim="800000"/>
            <a:headEnd type="arrow" w="med" len="med"/>
            <a:tailEnd type="arrow" w="med" len="med"/>
          </a:ln>
          <a:effectLst/>
        </p:spPr>
      </p:cxnSp>
      <p:sp>
        <p:nvSpPr>
          <p:cNvPr id="185" name="Titre 1"/>
          <p:cNvSpPr txBox="1">
            <a:spLocks/>
          </p:cNvSpPr>
          <p:nvPr/>
        </p:nvSpPr>
        <p:spPr>
          <a:xfrm>
            <a:off x="1497013" y="443775"/>
            <a:ext cx="7391400" cy="5450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z="2800" b="1" kern="0" dirty="0" smtClean="0">
                <a:solidFill>
                  <a:srgbClr val="DA6667"/>
                </a:solidFill>
                <a:latin typeface="+mj-lt"/>
                <a:ea typeface="+mj-ea"/>
                <a:cs typeface="+mj-cs"/>
              </a:rPr>
              <a:t>3. Diffraction par une lentille</a:t>
            </a:r>
          </a:p>
          <a:p>
            <a:pPr>
              <a:defRPr/>
            </a:pPr>
            <a:endParaRPr lang="fr-FR" sz="2800" b="1" kern="0" dirty="0" smtClean="0">
              <a:solidFill>
                <a:srgbClr val="DA6667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9484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576263" y="874058"/>
            <a:ext cx="8176576" cy="5983941"/>
          </a:xfrm>
          <a:prstGeom prst="rect">
            <a:avLst/>
          </a:prstGeom>
          <a:solidFill>
            <a:schemeClr val="tx2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C6DDD436-036D-4AFC-B45E-DF406FB8E6F8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  <p:grpSp>
        <p:nvGrpSpPr>
          <p:cNvPr id="4" name="Groupe 3"/>
          <p:cNvGrpSpPr>
            <a:grpSpLocks noChangeAspect="1"/>
          </p:cNvGrpSpPr>
          <p:nvPr/>
        </p:nvGrpSpPr>
        <p:grpSpPr>
          <a:xfrm>
            <a:off x="809639" y="1056300"/>
            <a:ext cx="7965220" cy="5734463"/>
            <a:chOff x="-176462" y="-54163"/>
            <a:chExt cx="9802619" cy="7057276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14094" y="878055"/>
              <a:ext cx="4897747" cy="3351569"/>
            </a:xfrm>
            <a:prstGeom prst="rect">
              <a:avLst/>
            </a:prstGeom>
          </p:spPr>
        </p:pic>
        <p:grpSp>
          <p:nvGrpSpPr>
            <p:cNvPr id="6" name="Groupe 5"/>
            <p:cNvGrpSpPr/>
            <p:nvPr/>
          </p:nvGrpSpPr>
          <p:grpSpPr>
            <a:xfrm>
              <a:off x="6855620" y="1182081"/>
              <a:ext cx="2743438" cy="2753862"/>
              <a:chOff x="6861918" y="84873"/>
              <a:chExt cx="2743438" cy="3659080"/>
            </a:xfrm>
          </p:grpSpPr>
          <p:grpSp>
            <p:nvGrpSpPr>
              <p:cNvPr id="49" name="Groupe 48"/>
              <p:cNvGrpSpPr/>
              <p:nvPr/>
            </p:nvGrpSpPr>
            <p:grpSpPr>
              <a:xfrm>
                <a:off x="6861918" y="753680"/>
                <a:ext cx="2743438" cy="2426951"/>
                <a:chOff x="6861918" y="753680"/>
                <a:chExt cx="2743438" cy="2426951"/>
              </a:xfrm>
            </p:grpSpPr>
            <p:pic>
              <p:nvPicPr>
                <p:cNvPr id="52" name="Image 5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 rot="5400000">
                  <a:off x="7095434" y="520164"/>
                  <a:ext cx="2276405" cy="2743438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ZoneTexte 52"/>
                    <p:cNvSpPr txBox="1"/>
                    <p:nvPr/>
                  </p:nvSpPr>
                  <p:spPr>
                    <a:xfrm>
                      <a:off x="7853902" y="2903632"/>
                      <a:ext cx="293285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marL="0" marR="0" lvl="0" indent="0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0" lang="fr-FR" sz="18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fr-FR" sz="18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𝝀</m:t>
                                </m:r>
                              </m:e>
                              <m:sub>
                                <m:r>
                                  <a:rPr kumimoji="0" lang="fr-FR" sz="18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oMath>
                        </m:oMathPara>
                      </a14:m>
                      <a:endParaRPr kumimoji="0" lang="fr-FR" sz="1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/>
                      </a:endParaRPr>
                    </a:p>
                  </p:txBody>
                </p:sp>
              </mc:Choice>
              <mc:Fallback xmlns="">
                <p:sp>
                  <p:nvSpPr>
                    <p:cNvPr id="51" name="ZoneTexte 5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853902" y="2903632"/>
                      <a:ext cx="293285" cy="276999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20833" r="-8333" b="-5588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50" name="ZoneTexte 49"/>
              <p:cNvSpPr txBox="1"/>
              <p:nvPr/>
            </p:nvSpPr>
            <p:spPr>
              <a:xfrm rot="5400000">
                <a:off x="6295658" y="684230"/>
                <a:ext cx="1568047" cy="369333"/>
              </a:xfrm>
              <a:prstGeom prst="rect">
                <a:avLst/>
              </a:prstGeom>
              <a:gradFill>
                <a:gsLst>
                  <a:gs pos="0">
                    <a:srgbClr val="5B9BD5">
                      <a:lumMod val="5000"/>
                      <a:lumOff val="95000"/>
                    </a:srgbClr>
                  </a:gs>
                  <a:gs pos="18000">
                    <a:srgbClr val="FF0000"/>
                  </a:gs>
                  <a:gs pos="48000">
                    <a:srgbClr val="FFFF00"/>
                  </a:gs>
                  <a:gs pos="33000">
                    <a:srgbClr val="FFC000"/>
                  </a:gs>
                  <a:gs pos="80000">
                    <a:srgbClr val="00B0F0"/>
                  </a:gs>
                  <a:gs pos="63000">
                    <a:srgbClr val="92D050"/>
                  </a:gs>
                </a:gsLst>
                <a:lin ang="0" scaled="0"/>
              </a:gradFill>
              <a:ln>
                <a:gradFill>
                  <a:gsLst>
                    <a:gs pos="0">
                      <a:srgbClr val="5B9BD5">
                        <a:lumMod val="5000"/>
                        <a:lumOff val="95000"/>
                      </a:srgbClr>
                    </a:gs>
                    <a:gs pos="74000">
                      <a:srgbClr val="5B9BD5">
                        <a:lumMod val="45000"/>
                        <a:lumOff val="55000"/>
                      </a:srgbClr>
                    </a:gs>
                    <a:gs pos="83000">
                      <a:srgbClr val="5B9BD5">
                        <a:lumMod val="45000"/>
                        <a:lumOff val="55000"/>
                      </a:srgbClr>
                    </a:gs>
                    <a:gs pos="100000">
                      <a:srgbClr val="5B9BD5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Irisations</a:t>
                </a:r>
                <a:endPara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51" name="ZoneTexte 50"/>
              <p:cNvSpPr txBox="1"/>
              <p:nvPr/>
            </p:nvSpPr>
            <p:spPr>
              <a:xfrm rot="5400000">
                <a:off x="6305659" y="2775061"/>
                <a:ext cx="1568450" cy="369333"/>
              </a:xfrm>
              <a:prstGeom prst="rect">
                <a:avLst/>
              </a:prstGeom>
              <a:gradFill>
                <a:gsLst>
                  <a:gs pos="0">
                    <a:srgbClr val="5B9BD5">
                      <a:lumMod val="5000"/>
                      <a:lumOff val="95000"/>
                    </a:srgbClr>
                  </a:gs>
                  <a:gs pos="18000">
                    <a:srgbClr val="FF0000"/>
                  </a:gs>
                  <a:gs pos="48000">
                    <a:srgbClr val="FFFF00"/>
                  </a:gs>
                  <a:gs pos="33000">
                    <a:srgbClr val="FFC000"/>
                  </a:gs>
                  <a:gs pos="80000">
                    <a:srgbClr val="00B0F0"/>
                  </a:gs>
                  <a:gs pos="63000">
                    <a:srgbClr val="92D050"/>
                  </a:gs>
                </a:gsLst>
                <a:lin ang="10800000" scaled="0"/>
              </a:gradFill>
              <a:ln>
                <a:gradFill>
                  <a:gsLst>
                    <a:gs pos="0">
                      <a:srgbClr val="5B9BD5">
                        <a:lumMod val="5000"/>
                        <a:lumOff val="95000"/>
                      </a:srgbClr>
                    </a:gs>
                    <a:gs pos="74000">
                      <a:srgbClr val="5B9BD5">
                        <a:lumMod val="45000"/>
                        <a:lumOff val="55000"/>
                      </a:srgbClr>
                    </a:gs>
                    <a:gs pos="83000">
                      <a:srgbClr val="5B9BD5">
                        <a:lumMod val="45000"/>
                        <a:lumOff val="55000"/>
                      </a:srgbClr>
                    </a:gs>
                    <a:gs pos="100000">
                      <a:srgbClr val="5B9BD5">
                        <a:lumMod val="30000"/>
                        <a:lumOff val="70000"/>
                      </a:srgbClr>
                    </a:gs>
                  </a:gsLst>
                  <a:lin ang="5400000" scaled="1"/>
                </a:gra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Irisations</a:t>
                </a:r>
                <a:endPara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cxnSp>
          <p:nvCxnSpPr>
            <p:cNvPr id="7" name="Connecteur droit avec flèche 6"/>
            <p:cNvCxnSpPr/>
            <p:nvPr/>
          </p:nvCxnSpPr>
          <p:spPr>
            <a:xfrm flipH="1" flipV="1">
              <a:off x="700778" y="202589"/>
              <a:ext cx="5042" cy="2917468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8" name="Connecteur droit 7"/>
            <p:cNvCxnSpPr/>
            <p:nvPr/>
          </p:nvCxnSpPr>
          <p:spPr>
            <a:xfrm>
              <a:off x="-176462" y="2539253"/>
              <a:ext cx="9380039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  <p:sp>
          <p:nvSpPr>
            <p:cNvPr id="9" name="ZoneTexte 8"/>
            <p:cNvSpPr txBox="1"/>
            <p:nvPr/>
          </p:nvSpPr>
          <p:spPr>
            <a:xfrm>
              <a:off x="8676986" y="2577785"/>
              <a:ext cx="276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z</a:t>
              </a: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2320620" y="3614103"/>
              <a:ext cx="2584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f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82438" y="315170"/>
              <a:ext cx="228690" cy="1947678"/>
            </a:xfrm>
            <a:prstGeom prst="rect">
              <a:avLst/>
            </a:prstGeom>
            <a:pattFill prst="wdUpDiag">
              <a:fgClr>
                <a:sysClr val="windowText" lastClr="000000"/>
              </a:fgClr>
              <a:bgClr>
                <a:sysClr val="window" lastClr="FFFFFF"/>
              </a:bgClr>
            </a:patt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82438" y="2795119"/>
              <a:ext cx="228690" cy="1800172"/>
            </a:xfrm>
            <a:prstGeom prst="rect">
              <a:avLst/>
            </a:prstGeom>
            <a:pattFill prst="wdUpDiag">
              <a:fgClr>
                <a:sysClr val="windowText" lastClr="000000"/>
              </a:fgClr>
              <a:bgClr>
                <a:sysClr val="window" lastClr="FFFFFF"/>
              </a:bgClr>
            </a:patt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3" name="Connecteur droit avec flèche 12"/>
            <p:cNvCxnSpPr/>
            <p:nvPr/>
          </p:nvCxnSpPr>
          <p:spPr>
            <a:xfrm flipV="1">
              <a:off x="4071994" y="2068033"/>
              <a:ext cx="4839847" cy="484667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dashDot"/>
              <a:miter lim="800000"/>
              <a:tailEnd type="triangle"/>
            </a:ln>
            <a:effectLst/>
          </p:spPr>
        </p:cxnSp>
        <p:sp>
          <p:nvSpPr>
            <p:cNvPr id="14" name="ZoneTexte 13"/>
            <p:cNvSpPr txBox="1"/>
            <p:nvPr/>
          </p:nvSpPr>
          <p:spPr>
            <a:xfrm>
              <a:off x="89789" y="4657469"/>
              <a:ext cx="121398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Ecran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Diffractant</a:t>
              </a:r>
              <a:endPara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734173" y="-54163"/>
                  <a:ext cx="370614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fr-FR" sz="1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173" y="-54163"/>
                  <a:ext cx="370614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600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Arc 15"/>
            <p:cNvSpPr/>
            <p:nvPr/>
          </p:nvSpPr>
          <p:spPr>
            <a:xfrm rot="660803">
              <a:off x="5766457" y="2309478"/>
              <a:ext cx="126256" cy="253870"/>
            </a:xfrm>
            <a:prstGeom prst="arc">
              <a:avLst>
                <a:gd name="adj1" fmla="val 17471931"/>
                <a:gd name="adj2" fmla="val 3911648"/>
              </a:avLst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7" name="Connecteur droit avec flèche 16"/>
            <p:cNvCxnSpPr/>
            <p:nvPr/>
          </p:nvCxnSpPr>
          <p:spPr>
            <a:xfrm>
              <a:off x="-32084" y="1943100"/>
              <a:ext cx="60960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8" name="Connecteur droit avec flèche 17"/>
            <p:cNvCxnSpPr/>
            <p:nvPr/>
          </p:nvCxnSpPr>
          <p:spPr>
            <a:xfrm>
              <a:off x="-32084" y="2247900"/>
              <a:ext cx="60960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9" name="Connecteur droit avec flèche 18"/>
            <p:cNvCxnSpPr/>
            <p:nvPr/>
          </p:nvCxnSpPr>
          <p:spPr>
            <a:xfrm>
              <a:off x="-32084" y="2552700"/>
              <a:ext cx="60960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0" name="Connecteur droit avec flèche 19"/>
            <p:cNvCxnSpPr/>
            <p:nvPr/>
          </p:nvCxnSpPr>
          <p:spPr>
            <a:xfrm>
              <a:off x="-32084" y="2857500"/>
              <a:ext cx="60960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1" name="Connecteur droit avec flèche 20"/>
            <p:cNvCxnSpPr/>
            <p:nvPr/>
          </p:nvCxnSpPr>
          <p:spPr>
            <a:xfrm>
              <a:off x="-32084" y="3162300"/>
              <a:ext cx="60960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2" name="ZoneTexte 21"/>
            <p:cNvSpPr txBox="1"/>
            <p:nvPr/>
          </p:nvSpPr>
          <p:spPr>
            <a:xfrm>
              <a:off x="-83996" y="2203737"/>
              <a:ext cx="6960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Onde</a:t>
              </a: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-83996" y="2516273"/>
              <a:ext cx="704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Plane</a:t>
              </a: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ZoneTexte 23"/>
                <p:cNvSpPr txBox="1"/>
                <p:nvPr/>
              </p:nvSpPr>
              <p:spPr>
                <a:xfrm>
                  <a:off x="7170203" y="5850458"/>
                  <a:ext cx="2455954" cy="103886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0" lang="fr-FR" sz="1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kumimoji="0" lang="fr-FR" sz="14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fr-FR" sz="14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  <m:d>
                                  <m:dPr>
                                    <m:ctrlPr>
                                      <a:rPr kumimoji="0" lang="fr-FR" sz="1400" b="1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fr-FR" sz="1400" b="1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kumimoji="0" lang="fr-FR" sz="14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kumimoji="0" lang="fr-FR" sz="14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kumimoji="0" lang="fr-FR" sz="14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kumimoji="0" lang="fr-FR" sz="14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fr-FR" sz="14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f>
                                  <m:fPr>
                                    <m:ctrlPr>
                                      <a:rPr kumimoji="0" lang="fr-FR" sz="1400" b="1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fr-FR" sz="1400" b="1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𝒔𝒊𝒏</m:t>
                                    </m:r>
                                    <m:r>
                                      <a:rPr kumimoji="0" lang="fr-FR" sz="1400" b="1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𝝅</m:t>
                                    </m:r>
                                    <m:f>
                                      <m:fPr>
                                        <m:ctrlPr>
                                          <a:rPr kumimoji="0" lang="fr-FR" sz="1400" b="1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0" lang="fr-FR" sz="1400" b="1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𝑿</m:t>
                                        </m:r>
                                      </m:num>
                                      <m:den>
                                        <m:r>
                                          <a:rPr kumimoji="0" lang="fr-FR" sz="1400" b="1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𝝀</m:t>
                                        </m:r>
                                        <m:r>
                                          <a:rPr kumimoji="0" lang="fr-FR" sz="1400" b="1" i="1" u="none" strike="noStrike" kern="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𝒇</m:t>
                                        </m:r>
                                      </m:den>
                                    </m:f>
                                    <m:r>
                                      <a:rPr kumimoji="0" lang="fr-FR" sz="1400" b="1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𝑨</m:t>
                                    </m:r>
                                  </m:num>
                                  <m:den>
                                    <m:r>
                                      <a:rPr kumimoji="0" lang="fr-FR" sz="1400" b="1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𝝅</m:t>
                                    </m:r>
                                    <m:f>
                                      <m:fPr>
                                        <m:ctrlPr>
                                          <a:rPr kumimoji="0" lang="fr-FR" sz="1400" b="1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0" lang="fr-FR" sz="1400" b="1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𝑿</m:t>
                                        </m:r>
                                      </m:num>
                                      <m:den>
                                        <m:r>
                                          <a:rPr kumimoji="0" lang="fr-FR" sz="1400" b="1" i="1" u="none" strike="noStrike" kern="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𝝀</m:t>
                                        </m:r>
                                        <m:r>
                                          <a:rPr kumimoji="0" lang="fr-FR" sz="1400" b="1" i="1" u="none" strike="noStrike" kern="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𝒇</m:t>
                                        </m:r>
                                      </m:den>
                                    </m:f>
                                    <m:r>
                                      <a:rPr kumimoji="0" lang="fr-FR" sz="1400" b="1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𝑨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kumimoji="0" lang="fr-FR" sz="14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kumimoji="0" lang="fr-FR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24" name="ZoneTexte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0203" y="5850458"/>
                  <a:ext cx="2455954" cy="103886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Connecteur droit avec flèche 24"/>
            <p:cNvCxnSpPr/>
            <p:nvPr/>
          </p:nvCxnSpPr>
          <p:spPr>
            <a:xfrm>
              <a:off x="4071994" y="425773"/>
              <a:ext cx="0" cy="4454880"/>
            </a:xfrm>
            <a:prstGeom prst="straightConnector1">
              <a:avLst/>
            </a:prstGeom>
            <a:noFill/>
            <a:ln w="57150" cap="flat" cmpd="sng" algn="ctr">
              <a:solidFill>
                <a:srgbClr val="5B9BD5"/>
              </a:solidFill>
              <a:prstDash val="solid"/>
              <a:miter lim="800000"/>
              <a:headEnd type="arrow" w="med" len="med"/>
              <a:tailEnd type="arrow" w="med" len="med"/>
            </a:ln>
            <a:effectLst/>
          </p:spPr>
        </p:cxnSp>
        <p:cxnSp>
          <p:nvCxnSpPr>
            <p:cNvPr id="26" name="Connecteur droit avec flèche 25"/>
            <p:cNvCxnSpPr/>
            <p:nvPr/>
          </p:nvCxnSpPr>
          <p:spPr>
            <a:xfrm flipH="1">
              <a:off x="828054" y="3500438"/>
              <a:ext cx="3210297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5B9BD5"/>
              </a:solidFill>
              <a:prstDash val="dashDot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27" name="Connecteur droit avec flèche 26"/>
            <p:cNvCxnSpPr/>
            <p:nvPr/>
          </p:nvCxnSpPr>
          <p:spPr>
            <a:xfrm flipH="1">
              <a:off x="4082951" y="3500438"/>
              <a:ext cx="3210297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5B9BD5"/>
              </a:solidFill>
              <a:prstDash val="dashDot"/>
              <a:miter lim="800000"/>
              <a:headEnd type="triangle" w="med" len="med"/>
              <a:tailEnd type="triangle" w="med" len="med"/>
            </a:ln>
            <a:effectLst/>
          </p:spPr>
        </p:cxnSp>
        <p:sp>
          <p:nvSpPr>
            <p:cNvPr id="28" name="ZoneTexte 27"/>
            <p:cNvSpPr txBox="1"/>
            <p:nvPr/>
          </p:nvSpPr>
          <p:spPr>
            <a:xfrm>
              <a:off x="5626263" y="3578676"/>
              <a:ext cx="2584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f</a:t>
              </a: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3747838" y="73869"/>
              <a:ext cx="8686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Lentille</a:t>
              </a: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cxnSp>
          <p:nvCxnSpPr>
            <p:cNvPr id="30" name="Connecteur droit avec flèche 29"/>
            <p:cNvCxnSpPr/>
            <p:nvPr/>
          </p:nvCxnSpPr>
          <p:spPr>
            <a:xfrm flipV="1">
              <a:off x="7316694" y="188075"/>
              <a:ext cx="0" cy="4392702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31" name="ZoneTexte 30"/>
            <p:cNvSpPr txBox="1"/>
            <p:nvPr/>
          </p:nvSpPr>
          <p:spPr>
            <a:xfrm>
              <a:off x="6495753" y="5326730"/>
              <a:ext cx="23921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Projection sur un écran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(Au foyer image</a:t>
              </a:r>
              <a:r>
                <a:rPr kumimoji="0" lang="fr-FR" sz="1400" b="1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sym typeface="Symbol" panose="05050102010706020507" pitchFamily="18" charset="2"/>
                </a:rPr>
                <a:t>)</a:t>
              </a:r>
              <a:endParaRPr kumimoji="0" lang="fr-FR" sz="14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/>
                <p:cNvSpPr/>
                <p:nvPr/>
              </p:nvSpPr>
              <p:spPr>
                <a:xfrm>
                  <a:off x="7414016" y="21434"/>
                  <a:ext cx="370614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fr-FR" sz="1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𝑿</m:t>
                        </m:r>
                      </m:oMath>
                    </m:oMathPara>
                  </a14:m>
                  <a:endParaRPr kumimoji="0" lang="fr-FR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4016" y="21434"/>
                  <a:ext cx="370614" cy="369332"/>
                </a:xfrm>
                <a:prstGeom prst="rect">
                  <a:avLst/>
                </a:prstGeom>
                <a:blipFill>
                  <a:blip r:embed="rId9"/>
                  <a:stretch>
                    <a:fillRect r="-10204" b="-1200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Ellipse 32"/>
            <p:cNvSpPr/>
            <p:nvPr/>
          </p:nvSpPr>
          <p:spPr>
            <a:xfrm>
              <a:off x="7367263" y="2185435"/>
              <a:ext cx="91854" cy="93600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ZoneTexte 33"/>
                <p:cNvSpPr txBox="1"/>
                <p:nvPr/>
              </p:nvSpPr>
              <p:spPr>
                <a:xfrm>
                  <a:off x="7854813" y="1272397"/>
                  <a:ext cx="557525" cy="403444"/>
                </a:xfrm>
                <a:prstGeom prst="rect">
                  <a:avLst/>
                </a:prstGeom>
                <a:solidFill>
                  <a:srgbClr val="F8F8F8">
                    <a:alpha val="50196"/>
                  </a:srgbClr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rPr>
                    <a:t>X</a:t>
                  </a:r>
                  <a14:m>
                    <m:oMath xmlns:m="http://schemas.openxmlformats.org/officeDocument/2006/math">
                      <m:r>
                        <a:rPr kumimoji="0" lang="fr-FR" sz="1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fr-FR" sz="1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fr-FR" sz="18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  <m:r>
                            <a:rPr kumimoji="0" lang="fr-FR" sz="1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</m:num>
                        <m:den>
                          <m:r>
                            <a:rPr kumimoji="0" lang="fr-FR" sz="1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𝑨</m:t>
                          </m:r>
                        </m:den>
                      </m:f>
                    </m:oMath>
                  </a14:m>
                  <a:endParaRPr kumimoji="0" lang="fr-FR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34" name="ZoneTexte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54813" y="1272397"/>
                  <a:ext cx="557525" cy="403444"/>
                </a:xfrm>
                <a:prstGeom prst="rect">
                  <a:avLst/>
                </a:prstGeom>
                <a:blipFill>
                  <a:blip r:embed="rId10"/>
                  <a:stretch>
                    <a:fillRect l="-30667" t="-3704" r="-40000" b="-5000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ZoneTexte 34"/>
                <p:cNvSpPr txBox="1"/>
                <p:nvPr/>
              </p:nvSpPr>
              <p:spPr>
                <a:xfrm>
                  <a:off x="7291629" y="2509951"/>
                  <a:ext cx="29328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fr-FR" sz="18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fr-FR" sz="18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𝝀</m:t>
                            </m:r>
                          </m:e>
                          <m:sub>
                            <m:r>
                              <a:rPr kumimoji="0" lang="fr-FR" sz="18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kumimoji="0" lang="fr-FR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35" name="ZoneTexte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91629" y="2509951"/>
                  <a:ext cx="293285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35897" r="-23077" b="-43243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ZoneTexte 35"/>
                <p:cNvSpPr txBox="1"/>
                <p:nvPr/>
              </p:nvSpPr>
              <p:spPr>
                <a:xfrm>
                  <a:off x="27797" y="6224546"/>
                  <a:ext cx="1227387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fr-FR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fr-FR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𝒕</m:t>
                            </m:r>
                            <m:d>
                              <m:dPr>
                                <m:ctrlPr>
                                  <a:rPr kumimoji="0" lang="fr-FR" sz="16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fr-FR" sz="16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kumimoji="0" lang="fr-FR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kumimoji="0" lang="fr-FR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</m:e>
                          <m:sub>
                            <m:r>
                              <a:rPr kumimoji="0" lang="fr-FR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  <m:r>
                          <a:rPr kumimoji="0" lang="fr-FR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0" lang="fr-FR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kumimoji="0" lang="fr-FR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0" lang="fr-FR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36" name="ZoneTexte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97" y="6224546"/>
                  <a:ext cx="1227387" cy="246221"/>
                </a:xfrm>
                <a:prstGeom prst="rect">
                  <a:avLst/>
                </a:prstGeom>
                <a:blipFill>
                  <a:blip r:embed="rId12"/>
                  <a:stretch>
                    <a:fillRect l="-6098" r="-26829" b="-63636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ZoneTexte 36"/>
                <p:cNvSpPr txBox="1"/>
                <p:nvPr/>
              </p:nvSpPr>
              <p:spPr>
                <a:xfrm>
                  <a:off x="2668798" y="6084151"/>
                  <a:ext cx="2350687" cy="51071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fr-FR" sz="1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𝑻</m:t>
                        </m:r>
                        <m:d>
                          <m:dPr>
                            <m:ctrlPr>
                              <a:rPr kumimoji="0" lang="fr-FR" sz="12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fr-FR" sz="12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d>
                        <m:r>
                          <a:rPr kumimoji="0" lang="fr-FR" sz="1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kumimoji="0" lang="fr-FR" sz="1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𝑻</m:t>
                        </m:r>
                        <m:d>
                          <m:dPr>
                            <m:ctrlPr>
                              <a:rPr kumimoji="0" lang="fr-FR" sz="12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0" lang="fr-FR" sz="12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kumimoji="0" lang="fr-FR" sz="1200" b="1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fr-FR" sz="1200" b="1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𝜽</m:t>
                                    </m:r>
                                  </m:e>
                                  <m:sub>
                                    <m:r>
                                      <a:rPr kumimoji="0" lang="fr-FR" sz="1200" b="1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𝑿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kumimoji="0" lang="fr-FR" sz="12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𝝀</m:t>
                                </m:r>
                              </m:den>
                            </m:f>
                          </m:e>
                        </m:d>
                        <m:r>
                          <a:rPr kumimoji="0" lang="fr-FR" sz="12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kumimoji="0" lang="fr-FR" sz="1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𝑨</m:t>
                        </m:r>
                        <m:f>
                          <m:fPr>
                            <m:ctrlPr>
                              <a:rPr kumimoji="0" lang="fr-FR" sz="12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fr-FR" sz="12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  <m:r>
                              <a:rPr kumimoji="0" lang="fr-FR" sz="12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  <m:r>
                              <a:rPr kumimoji="0" lang="fr-FR" sz="12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𝒖</m:t>
                            </m:r>
                            <m:r>
                              <a:rPr kumimoji="0" lang="fr-FR" sz="12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𝑨</m:t>
                            </m:r>
                          </m:num>
                          <m:den>
                            <m:r>
                              <a:rPr kumimoji="0" lang="fr-FR" sz="12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  <m:r>
                              <a:rPr kumimoji="0" lang="fr-FR" sz="12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𝒖</m:t>
                            </m:r>
                            <m:r>
                              <a:rPr kumimoji="0" lang="fr-FR" sz="12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𝑨</m:t>
                            </m:r>
                          </m:den>
                        </m:f>
                      </m:oMath>
                    </m:oMathPara>
                  </a14:m>
                  <a:endParaRPr kumimoji="0" lang="fr-FR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37" name="ZoneTexte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8798" y="6084151"/>
                  <a:ext cx="2350687" cy="510713"/>
                </a:xfrm>
                <a:prstGeom prst="rect">
                  <a:avLst/>
                </a:prstGeom>
                <a:blipFill>
                  <a:blip r:embed="rId13"/>
                  <a:stretch>
                    <a:fillRect l="-1597" r="-1597" b="-1449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Flèche droite 37"/>
            <p:cNvSpPr/>
            <p:nvPr/>
          </p:nvSpPr>
          <p:spPr>
            <a:xfrm>
              <a:off x="1650840" y="5999730"/>
              <a:ext cx="873449" cy="695852"/>
            </a:xfrm>
            <a:prstGeom prst="rightArrow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TF</a:t>
              </a:r>
              <a:endPara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2965068" y="5340980"/>
              <a:ext cx="18466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Spectre angulaire</a:t>
              </a:r>
              <a:endPara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0" name="Accolade ouvrante 39"/>
            <p:cNvSpPr/>
            <p:nvPr/>
          </p:nvSpPr>
          <p:spPr>
            <a:xfrm rot="5400000">
              <a:off x="5635054" y="2145659"/>
              <a:ext cx="386528" cy="6249411"/>
            </a:xfrm>
            <a:prstGeom prst="leftBrace">
              <a:avLst>
                <a:gd name="adj1" fmla="val 8333"/>
                <a:gd name="adj2" fmla="val 26020"/>
              </a:avLst>
            </a:prstGeom>
            <a:noFill/>
            <a:ln w="381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6700316" y="4620685"/>
              <a:ext cx="13504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Foyer Image</a:t>
              </a:r>
              <a:endPara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2" name="Forme libre 41"/>
            <p:cNvSpPr/>
            <p:nvPr/>
          </p:nvSpPr>
          <p:spPr>
            <a:xfrm>
              <a:off x="7356452" y="1727200"/>
              <a:ext cx="771824" cy="617621"/>
            </a:xfrm>
            <a:custGeom>
              <a:avLst/>
              <a:gdLst>
                <a:gd name="connsiteX0" fmla="*/ 769257 w 771824"/>
                <a:gd name="connsiteY0" fmla="*/ 0 h 567453"/>
                <a:gd name="connsiteX1" fmla="*/ 653143 w 771824"/>
                <a:gd name="connsiteY1" fmla="*/ 478971 h 567453"/>
                <a:gd name="connsiteX2" fmla="*/ 0 w 771824"/>
                <a:gd name="connsiteY2" fmla="*/ 566057 h 567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1824" h="567453">
                  <a:moveTo>
                    <a:pt x="769257" y="0"/>
                  </a:moveTo>
                  <a:cubicBezTo>
                    <a:pt x="775305" y="192314"/>
                    <a:pt x="781353" y="384628"/>
                    <a:pt x="653143" y="478971"/>
                  </a:cubicBezTo>
                  <a:cubicBezTo>
                    <a:pt x="524933" y="573314"/>
                    <a:pt x="262466" y="569685"/>
                    <a:pt x="0" y="566057"/>
                  </a:cubicBezTo>
                </a:path>
              </a:pathLst>
            </a:custGeom>
            <a:noFill/>
            <a:ln w="28575" cap="flat" cmpd="sng" algn="ctr">
              <a:solidFill>
                <a:sysClr val="windowText" lastClr="000000"/>
              </a:solidFill>
              <a:prstDash val="dash"/>
              <a:miter lim="800000"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3" name="Groupe 42"/>
            <p:cNvGrpSpPr/>
            <p:nvPr/>
          </p:nvGrpSpPr>
          <p:grpSpPr>
            <a:xfrm>
              <a:off x="5247723" y="5623426"/>
              <a:ext cx="1478456" cy="1379687"/>
              <a:chOff x="2430047" y="3650163"/>
              <a:chExt cx="1478456" cy="1379687"/>
            </a:xfrm>
          </p:grpSpPr>
          <p:sp>
            <p:nvSpPr>
              <p:cNvPr id="47" name="Flèche droite 46"/>
              <p:cNvSpPr/>
              <p:nvPr/>
            </p:nvSpPr>
            <p:spPr>
              <a:xfrm>
                <a:off x="2430047" y="3650163"/>
                <a:ext cx="1478456" cy="1379687"/>
              </a:xfrm>
              <a:prstGeom prst="rightArrow">
                <a:avLst>
                  <a:gd name="adj1" fmla="val 66278"/>
                  <a:gd name="adj2" fmla="val 36802"/>
                </a:avLst>
              </a:prstGeom>
              <a:solidFill>
                <a:srgbClr val="92D050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Chgt</a:t>
                </a:r>
                <a:r>
                  <a:rPr kumimoji="0" lang="fr-FR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variable</a:t>
                </a:r>
                <a:endPara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Rectangle 47"/>
                  <p:cNvSpPr/>
                  <p:nvPr/>
                </p:nvSpPr>
                <p:spPr>
                  <a:xfrm>
                    <a:off x="2832995" y="3999189"/>
                    <a:ext cx="1010723" cy="73411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fr-FR" sz="1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  <m:r>
                            <a:rPr kumimoji="0" lang="fr-FR" sz="1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kumimoji="0" lang="fr-FR" sz="16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fr-FR" sz="16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𝑿</m:t>
                              </m:r>
                            </m:num>
                            <m:den>
                              <m:r>
                                <a:rPr kumimoji="0" lang="fr-FR" sz="16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𝝀</m:t>
                              </m:r>
                              <m:r>
                                <a:rPr kumimoji="0" lang="fr-FR" sz="16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𝒇</m:t>
                              </m:r>
                            </m:den>
                          </m:f>
                        </m:oMath>
                      </m:oMathPara>
                    </a14:m>
                    <a:endParaRPr kumimoji="0" lang="fr-FR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mc:Choice>
            <mc:Fallback xmlns="">
              <p:sp>
                <p:nvSpPr>
                  <p:cNvPr id="48" name="Rectangle 4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32995" y="3999189"/>
                    <a:ext cx="1010723" cy="73411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4" name="Forme libre 43"/>
            <p:cNvSpPr/>
            <p:nvPr/>
          </p:nvSpPr>
          <p:spPr>
            <a:xfrm>
              <a:off x="6010092" y="1401994"/>
              <a:ext cx="329609" cy="967563"/>
            </a:xfrm>
            <a:custGeom>
              <a:avLst/>
              <a:gdLst>
                <a:gd name="connsiteX0" fmla="*/ 329609 w 329609"/>
                <a:gd name="connsiteY0" fmla="*/ 0 h 967563"/>
                <a:gd name="connsiteX1" fmla="*/ 223284 w 329609"/>
                <a:gd name="connsiteY1" fmla="*/ 595423 h 967563"/>
                <a:gd name="connsiteX2" fmla="*/ 0 w 329609"/>
                <a:gd name="connsiteY2" fmla="*/ 967563 h 967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9609" h="967563">
                  <a:moveTo>
                    <a:pt x="329609" y="0"/>
                  </a:moveTo>
                  <a:lnTo>
                    <a:pt x="223284" y="595423"/>
                  </a:lnTo>
                  <a:lnTo>
                    <a:pt x="0" y="967563"/>
                  </a:lnTo>
                </a:path>
              </a:pathLst>
            </a:custGeom>
            <a:noFill/>
            <a:ln w="28575" cap="flat" cmpd="sng" algn="ctr">
              <a:solidFill>
                <a:sysClr val="windowText" lastClr="000000"/>
              </a:solidFill>
              <a:prstDash val="sysDash"/>
              <a:miter lim="800000"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/>
                <p:cNvSpPr/>
                <p:nvPr/>
              </p:nvSpPr>
              <p:spPr>
                <a:xfrm>
                  <a:off x="5844360" y="710187"/>
                  <a:ext cx="855427" cy="55707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fr-FR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kumimoji="0" lang="fr-FR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kumimoji="0" lang="fr-FR" sz="16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kumimoji="0" lang="fr-FR" sz="16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fr-FR" sz="16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kumimoji="0" lang="fr-FR" sz="1600" b="1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sub>
                            </m:sSub>
                          </m:num>
                          <m:den>
                            <m:r>
                              <a:rPr kumimoji="0" lang="fr-FR" sz="16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𝝀</m:t>
                            </m:r>
                          </m:den>
                        </m:f>
                      </m:oMath>
                    </m:oMathPara>
                  </a14:m>
                  <a:endParaRPr kumimoji="0" lang="fr-FR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45" name="Rectangle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4360" y="710187"/>
                  <a:ext cx="855427" cy="557076"/>
                </a:xfrm>
                <a:prstGeom prst="rect">
                  <a:avLst/>
                </a:prstGeom>
                <a:blipFill>
                  <a:blip r:embed="rId15"/>
                  <a:stretch>
                    <a:fillRect r="-2632" b="-12162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6" name="Image 45"/>
            <p:cNvPicPr>
              <a:picLocks noChangeAspect="1"/>
            </p:cNvPicPr>
            <p:nvPr/>
          </p:nvPicPr>
          <p:blipFill rotWithShape="1">
            <a:blip r:embed="rId16"/>
            <a:srcRect r="9083"/>
            <a:stretch/>
          </p:blipFill>
          <p:spPr>
            <a:xfrm rot="5400000">
              <a:off x="7279077" y="1074079"/>
              <a:ext cx="1907624" cy="2743438"/>
            </a:xfrm>
            <a:prstGeom prst="rect">
              <a:avLst/>
            </a:prstGeom>
          </p:spPr>
        </p:pic>
      </p:grpSp>
      <p:sp>
        <p:nvSpPr>
          <p:cNvPr id="55" name="Titre 1"/>
          <p:cNvSpPr txBox="1">
            <a:spLocks/>
          </p:cNvSpPr>
          <p:nvPr/>
        </p:nvSpPr>
        <p:spPr>
          <a:xfrm>
            <a:off x="1497013" y="443775"/>
            <a:ext cx="7391400" cy="5450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z="2800" b="1" kern="0" dirty="0" smtClean="0">
                <a:solidFill>
                  <a:srgbClr val="DA6667"/>
                </a:solidFill>
                <a:latin typeface="+mj-lt"/>
                <a:ea typeface="+mj-ea"/>
                <a:cs typeface="+mj-cs"/>
              </a:rPr>
              <a:t>3. Diffraction par une lentille</a:t>
            </a:r>
          </a:p>
          <a:p>
            <a:pPr>
              <a:defRPr/>
            </a:pPr>
            <a:endParaRPr lang="fr-FR" sz="2800" b="1" kern="0" dirty="0" smtClean="0">
              <a:solidFill>
                <a:srgbClr val="DA6667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9657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C6DDD436-036D-4AFC-B45E-DF406FB8E6F8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497013" y="443775"/>
            <a:ext cx="7391400" cy="5450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z="2800" b="1" kern="0" dirty="0" smtClean="0">
                <a:solidFill>
                  <a:srgbClr val="DA6667"/>
                </a:solidFill>
                <a:latin typeface="+mj-lt"/>
                <a:ea typeface="+mj-ea"/>
                <a:cs typeface="+mj-cs"/>
              </a:rPr>
              <a:t>3. Diffraction par une lentille</a:t>
            </a:r>
          </a:p>
          <a:p>
            <a:pPr>
              <a:defRPr/>
            </a:pPr>
            <a:endParaRPr lang="fr-FR" sz="2800" b="1" kern="0" dirty="0" smtClean="0">
              <a:solidFill>
                <a:srgbClr val="DA6667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946714"/>
            <a:ext cx="9067800" cy="513169"/>
          </a:xfrm>
          <a:prstGeom prst="rect">
            <a:avLst/>
          </a:prstGeom>
        </p:spPr>
        <p:txBody>
          <a:bodyPr/>
          <a:lstStyle/>
          <a:p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 </a:t>
            </a:r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</a:rPr>
              <a:t>Méthode de travail : diffraction par une lentille convergente</a:t>
            </a:r>
          </a:p>
        </p:txBody>
      </p:sp>
      <p:sp>
        <p:nvSpPr>
          <p:cNvPr id="259073" name="Rectangle 1"/>
          <p:cNvSpPr>
            <a:spLocks noChangeArrowheads="1"/>
          </p:cNvSpPr>
          <p:nvPr/>
        </p:nvSpPr>
        <p:spPr bwMode="auto">
          <a:xfrm>
            <a:off x="-76200" y="1943100"/>
            <a:ext cx="91440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Pour résoudre un problème de diffraction par une lentille convergente, la méthode est toujours la même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Dans le plan focal objet, en coordonnées </a:t>
            </a:r>
            <a:r>
              <a:rPr kumimoji="0" lang="fr-FR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fr-FR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x,y</a:t>
            </a:r>
            <a:r>
              <a:rPr kumimoji="0" lang="fr-FR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) :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53340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Exprimer le champ incident.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53340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Exprimer la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transmittance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de l’objet diffractant.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53340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En déduire l’expression du champ en sortie de l’écran diffractant.</a:t>
            </a:r>
          </a:p>
          <a:p>
            <a:pPr marL="53340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Dans le plan focal image :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53340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Calculer l’expression du champ diffracté dans le plan focal image par TF du champ précédent (coordonnées </a:t>
            </a:r>
            <a:r>
              <a:rPr kumimoji="0" lang="fr-F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fr-FR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u,v</a:t>
            </a:r>
            <a:r>
              <a:rPr kumimoji="0" lang="fr-F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53340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En déduire l’expression du champ diffracté dans le plan focal image, en coordonnées spatiales </a:t>
            </a:r>
            <a:r>
              <a:rPr kumimoji="0" lang="fr-F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(X,Y)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en utilisant le changement de variable .</a:t>
            </a:r>
          </a:p>
          <a:p>
            <a:pPr marL="53340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En déduire l’intensité diffractée dans le plan focal image (coordonnées </a:t>
            </a:r>
            <a:r>
              <a:rPr kumimoji="0" lang="fr-F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fr-FR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u,v</a:t>
            </a:r>
            <a:r>
              <a:rPr kumimoji="0" lang="fr-F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) ou (X,Y)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).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497013" y="6389134"/>
            <a:ext cx="7391400" cy="3926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Chap3 : Diffraction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C6DDD436-036D-4AFC-B45E-DF406FB8E6F8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4" name="Espace réservé du numéro de diapositive 1"/>
          <p:cNvSpPr txBox="1">
            <a:spLocks/>
          </p:cNvSpPr>
          <p:nvPr/>
        </p:nvSpPr>
        <p:spPr bwMode="auto">
          <a:xfrm>
            <a:off x="576263" y="6453188"/>
            <a:ext cx="83661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4" charset="0"/>
                <a:ea typeface="+mn-ea"/>
                <a:cs typeface="+mn-cs"/>
              </a:rPr>
              <a:t>page </a:t>
            </a:r>
            <a:fld id="{C6DDD436-036D-4AFC-B45E-DF406FB8E6F8}" type="slidenum">
              <a:rPr kumimoji="0" lang="fr-FR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4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1387" y="1062361"/>
            <a:ext cx="8537944" cy="5119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800"/>
              </a:lnSpc>
              <a:buFont typeface="+mj-lt"/>
              <a:buAutoNum type="arabicPeriod"/>
            </a:pPr>
            <a:r>
              <a:rPr lang="fr-FR" b="1" dirty="0" smtClean="0">
                <a:solidFill>
                  <a:srgbClr val="AEA6A4"/>
                </a:solidFill>
                <a:latin typeface="Arial Narrow" pitchFamily="34" charset="0"/>
              </a:rPr>
              <a:t>Principe de Huygens Fresnel</a:t>
            </a:r>
            <a:endParaRPr lang="fr-FR" dirty="0" smtClean="0">
              <a:solidFill>
                <a:srgbClr val="AEA6A4"/>
              </a:solidFill>
              <a:latin typeface="Arial Narrow" pitchFamily="34" charset="0"/>
            </a:endParaRPr>
          </a:p>
          <a:p>
            <a:pPr marL="342900" indent="-342900">
              <a:lnSpc>
                <a:spcPts val="2800"/>
              </a:lnSpc>
              <a:buFont typeface="+mj-lt"/>
              <a:buAutoNum type="arabicPeriod"/>
            </a:pPr>
            <a:r>
              <a:rPr lang="fr-FR" b="1" dirty="0" smtClean="0">
                <a:solidFill>
                  <a:srgbClr val="AEA6A4"/>
                </a:solidFill>
                <a:latin typeface="Arial Narrow" pitchFamily="34" charset="0"/>
              </a:rPr>
              <a:t>Diffraction par des diaphragmes plans</a:t>
            </a:r>
          </a:p>
          <a:p>
            <a:pPr marL="527050" lvl="1" indent="-342900">
              <a:lnSpc>
                <a:spcPts val="2800"/>
              </a:lnSpc>
              <a:buFont typeface="+mj-lt"/>
              <a:buAutoNum type="alphaLcParenR"/>
            </a:pPr>
            <a:r>
              <a:rPr lang="fr-FR" dirty="0" smtClean="0">
                <a:solidFill>
                  <a:srgbClr val="AEA6A4"/>
                </a:solidFill>
                <a:latin typeface="Arial Narrow" pitchFamily="34" charset="0"/>
                <a:sym typeface="Wingdings" pitchFamily="2" charset="2"/>
              </a:rPr>
              <a:t>Approximation de Fresnel : diffraction à distance finie</a:t>
            </a:r>
          </a:p>
          <a:p>
            <a:pPr marL="527050" lvl="1" indent="-342900">
              <a:lnSpc>
                <a:spcPts val="2800"/>
              </a:lnSpc>
              <a:buFont typeface="+mj-lt"/>
              <a:buAutoNum type="alphaLcParenR"/>
            </a:pPr>
            <a:r>
              <a:rPr lang="fr-FR" dirty="0" smtClean="0">
                <a:solidFill>
                  <a:srgbClr val="AEA6A4"/>
                </a:solidFill>
                <a:latin typeface="Arial Narrow" pitchFamily="34" charset="0"/>
                <a:sym typeface="Wingdings" pitchFamily="2" charset="2"/>
              </a:rPr>
              <a:t>Approximation de Fraunhofer : diffraction à l’infini</a:t>
            </a:r>
          </a:p>
          <a:p>
            <a:pPr marL="527050" lvl="1" indent="-342900">
              <a:lnSpc>
                <a:spcPts val="2800"/>
              </a:lnSpc>
              <a:buFont typeface="+mj-lt"/>
              <a:buAutoNum type="alphaLcParenR"/>
            </a:pPr>
            <a:r>
              <a:rPr lang="fr-FR" dirty="0" smtClean="0">
                <a:solidFill>
                  <a:srgbClr val="AEA6A4"/>
                </a:solidFill>
                <a:latin typeface="Arial Narrow" pitchFamily="34" charset="0"/>
                <a:sym typeface="Wingdings" pitchFamily="2" charset="2"/>
              </a:rPr>
              <a:t>Relation entre fréquences spatiales (</a:t>
            </a:r>
            <a:r>
              <a:rPr lang="fr-FR" dirty="0" err="1" smtClean="0">
                <a:solidFill>
                  <a:srgbClr val="AEA6A4"/>
                </a:solidFill>
                <a:latin typeface="Arial Narrow" pitchFamily="34" charset="0"/>
                <a:sym typeface="Wingdings" pitchFamily="2" charset="2"/>
              </a:rPr>
              <a:t>u,v</a:t>
            </a:r>
            <a:r>
              <a:rPr lang="fr-FR" dirty="0" smtClean="0">
                <a:solidFill>
                  <a:srgbClr val="AEA6A4"/>
                </a:solidFill>
                <a:latin typeface="Arial Narrow" pitchFamily="34" charset="0"/>
                <a:sym typeface="Wingdings" pitchFamily="2" charset="2"/>
              </a:rPr>
              <a:t>) et angles d’inclinaison (</a:t>
            </a:r>
            <a:r>
              <a:rPr lang="fr-FR" dirty="0" smtClean="0">
                <a:solidFill>
                  <a:srgbClr val="AEA6A4"/>
                </a:solidFill>
                <a:latin typeface="Arial Narrow" pitchFamily="34" charset="0"/>
                <a:sym typeface="Symbol"/>
              </a:rPr>
              <a:t>,)</a:t>
            </a:r>
            <a:endParaRPr lang="fr-FR" dirty="0" smtClean="0">
              <a:solidFill>
                <a:srgbClr val="AEA6A4"/>
              </a:solidFill>
              <a:latin typeface="Arial Narrow" pitchFamily="34" charset="0"/>
              <a:sym typeface="Wingdings" pitchFamily="2" charset="2"/>
            </a:endParaRPr>
          </a:p>
          <a:p>
            <a:pPr marL="527050" lvl="1" indent="-342900">
              <a:lnSpc>
                <a:spcPts val="2800"/>
              </a:lnSpc>
              <a:buFont typeface="+mj-lt"/>
              <a:buAutoNum type="alphaLcParenR"/>
            </a:pPr>
            <a:r>
              <a:rPr lang="fr-FR" dirty="0" smtClean="0">
                <a:solidFill>
                  <a:srgbClr val="AEA6A4"/>
                </a:solidFill>
                <a:latin typeface="Arial Narrow" pitchFamily="34" charset="0"/>
                <a:sym typeface="Wingdings" pitchFamily="2" charset="2"/>
              </a:rPr>
              <a:t>Où se trouve l’infini ?</a:t>
            </a:r>
          </a:p>
          <a:p>
            <a:pPr marL="69850" indent="-342900">
              <a:lnSpc>
                <a:spcPts val="2800"/>
              </a:lnSpc>
              <a:buFont typeface="+mj-lt"/>
              <a:buAutoNum type="arabicPeriod"/>
            </a:pPr>
            <a:r>
              <a:rPr lang="fr-FR" b="1" dirty="0" smtClean="0">
                <a:solidFill>
                  <a:srgbClr val="AEA6A4"/>
                </a:solidFill>
                <a:latin typeface="Arial Narrow" pitchFamily="34" charset="0"/>
                <a:sym typeface="Wingdings" pitchFamily="2" charset="2"/>
              </a:rPr>
              <a:t>Diffraction par une lentille</a:t>
            </a:r>
          </a:p>
          <a:p>
            <a:pPr marL="69850" indent="-342900">
              <a:lnSpc>
                <a:spcPts val="2800"/>
              </a:lnSpc>
              <a:buFont typeface="+mj-lt"/>
              <a:buAutoNum type="arabicPeriod"/>
            </a:pPr>
            <a:r>
              <a:rPr lang="fr-FR" b="1" dirty="0" smtClean="0">
                <a:latin typeface="Arial Narrow" pitchFamily="34" charset="0"/>
                <a:sym typeface="Wingdings" pitchFamily="2" charset="2"/>
              </a:rPr>
              <a:t>Propriétés générales reliant l’écran diffractant et la figure de diffraction</a:t>
            </a:r>
          </a:p>
          <a:p>
            <a:pPr marL="527050" lvl="1" indent="-342900">
              <a:lnSpc>
                <a:spcPts val="2800"/>
              </a:lnSpc>
              <a:buFont typeface="+mj-lt"/>
              <a:buAutoNum type="arabicPeriod"/>
            </a:pPr>
            <a:r>
              <a:rPr lang="fr-FR" dirty="0">
                <a:latin typeface="Arial Narrow" pitchFamily="34" charset="0"/>
              </a:rPr>
              <a:t>Deux distributions usuelles et leur TF</a:t>
            </a:r>
          </a:p>
          <a:p>
            <a:pPr marL="527050" lvl="1" indent="-342900">
              <a:lnSpc>
                <a:spcPts val="2800"/>
              </a:lnSpc>
              <a:buFont typeface="+mj-lt"/>
              <a:buAutoNum type="arabicPeriod"/>
            </a:pPr>
            <a:r>
              <a:rPr lang="fr-FR" dirty="0" smtClean="0">
                <a:latin typeface="Arial Narrow" pitchFamily="34" charset="0"/>
              </a:rPr>
              <a:t>Dilatation et contraction de l’ouverture du diaphragme</a:t>
            </a:r>
          </a:p>
          <a:p>
            <a:pPr marL="527050" lvl="1" indent="-342900">
              <a:lnSpc>
                <a:spcPts val="2800"/>
              </a:lnSpc>
              <a:buFont typeface="+mj-lt"/>
              <a:buAutoNum type="arabicPeriod"/>
            </a:pPr>
            <a:r>
              <a:rPr lang="fr-FR" dirty="0" smtClean="0">
                <a:latin typeface="Arial Narrow" pitchFamily="34" charset="0"/>
              </a:rPr>
              <a:t>Translation dans son plan du diaphragme D limitant la surface d’onde</a:t>
            </a:r>
          </a:p>
          <a:p>
            <a:pPr marL="527050" lvl="1" indent="-342900">
              <a:lnSpc>
                <a:spcPts val="2800"/>
              </a:lnSpc>
              <a:buFont typeface="+mj-lt"/>
              <a:buAutoNum type="arabicPeriod"/>
            </a:pPr>
            <a:r>
              <a:rPr lang="fr-FR" dirty="0" smtClean="0">
                <a:latin typeface="Arial Narrow" pitchFamily="34" charset="0"/>
              </a:rPr>
              <a:t>Convolution</a:t>
            </a:r>
            <a:endParaRPr lang="fr-FR" dirty="0" smtClean="0">
              <a:latin typeface="Arial Narrow" pitchFamily="34" charset="0"/>
              <a:sym typeface="Wingdings" pitchFamily="2" charset="2"/>
            </a:endParaRPr>
          </a:p>
          <a:p>
            <a:pPr marL="69850" lvl="1" indent="-342900">
              <a:lnSpc>
                <a:spcPts val="2800"/>
              </a:lnSpc>
              <a:buFontTx/>
              <a:buAutoNum type="arabicPeriod" startAt="5"/>
            </a:pPr>
            <a:r>
              <a:rPr lang="fr-FR" b="1" dirty="0" smtClean="0">
                <a:solidFill>
                  <a:srgbClr val="AEA6A4"/>
                </a:solidFill>
                <a:latin typeface="Arial Narrow" pitchFamily="34" charset="0"/>
                <a:sym typeface="Wingdings" pitchFamily="2" charset="2"/>
              </a:rPr>
              <a:t>Lien entre variation d’intensité dans une image et fréquences spatiales</a:t>
            </a:r>
          </a:p>
          <a:p>
            <a:pPr marL="69850" lvl="1" indent="-342900">
              <a:lnSpc>
                <a:spcPts val="2800"/>
              </a:lnSpc>
              <a:buFontTx/>
              <a:buAutoNum type="arabicPeriod" startAt="5"/>
            </a:pPr>
            <a:r>
              <a:rPr lang="fr-FR" b="1" dirty="0" smtClean="0">
                <a:solidFill>
                  <a:srgbClr val="AEA6A4"/>
                </a:solidFill>
                <a:latin typeface="Arial Narrow" pitchFamily="34" charset="0"/>
                <a:sym typeface="Wingdings" pitchFamily="2" charset="2"/>
              </a:rPr>
              <a:t>Traitement des images</a:t>
            </a:r>
            <a:endParaRPr lang="fr-FR" b="1" dirty="0">
              <a:solidFill>
                <a:srgbClr val="AEA6A4"/>
              </a:solidFill>
              <a:latin typeface="Arial Narrow" pitchFamily="34" charset="0"/>
              <a:sym typeface="Wingdings" pitchFamily="2" charset="2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497013" y="443775"/>
            <a:ext cx="7391400" cy="5450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DA666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Plan</a:t>
            </a:r>
            <a:endParaRPr kumimoji="0" lang="fr-FR" sz="2800" b="1" i="0" u="none" strike="noStrike" kern="0" cap="none" spc="0" normalizeH="0" baseline="0" noProof="0" dirty="0">
              <a:ln>
                <a:noFill/>
              </a:ln>
              <a:solidFill>
                <a:srgbClr val="DA666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497013" y="6389134"/>
            <a:ext cx="7391400" cy="3926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Chap3 : Diffraction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re 1"/>
          <p:cNvSpPr txBox="1">
            <a:spLocks/>
          </p:cNvSpPr>
          <p:nvPr/>
        </p:nvSpPr>
        <p:spPr>
          <a:xfrm>
            <a:off x="1497013" y="6389134"/>
            <a:ext cx="7391400" cy="3926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Chap3 : Diffraction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C6DDD436-036D-4AFC-B45E-DF406FB8E6F8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895914"/>
            <a:ext cx="9067800" cy="513169"/>
          </a:xfrm>
          <a:prstGeom prst="rect">
            <a:avLst/>
          </a:prstGeom>
        </p:spPr>
        <p:txBody>
          <a:bodyPr/>
          <a:lstStyle/>
          <a:p>
            <a:pPr marL="0" lvl="1"/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 </a:t>
            </a:r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</a:rPr>
              <a:t>Diffraction sur une ouverture carrée</a:t>
            </a:r>
          </a:p>
        </p:txBody>
      </p:sp>
      <p:sp>
        <p:nvSpPr>
          <p:cNvPr id="264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64195" name="Rectangle 3"/>
          <p:cNvSpPr>
            <a:spLocks noChangeArrowheads="1"/>
          </p:cNvSpPr>
          <p:nvPr/>
        </p:nvSpPr>
        <p:spPr bwMode="auto">
          <a:xfrm>
            <a:off x="0" y="581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641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64198" name="Rectangle 6"/>
          <p:cNvSpPr>
            <a:spLocks noChangeArrowheads="1"/>
          </p:cNvSpPr>
          <p:nvPr/>
        </p:nvSpPr>
        <p:spPr bwMode="auto">
          <a:xfrm>
            <a:off x="0" y="581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642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8" name="Image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2292" y="990119"/>
            <a:ext cx="761246" cy="737724"/>
          </a:xfrm>
          <a:prstGeom prst="rect">
            <a:avLst/>
          </a:prstGeom>
        </p:spPr>
      </p:pic>
      <p:pic>
        <p:nvPicPr>
          <p:cNvPr id="49" name="Picture 87" descr="RÃ©sultat de recherche d'images pour &quot;diaphragme optiqu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224" y="1020821"/>
            <a:ext cx="1749814" cy="50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572739" y="1581716"/>
                <a:ext cx="24104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𝒕</m:t>
                      </m:r>
                      <m:d>
                        <m:d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b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d>
                        <m:dPr>
                          <m:ctrlPr>
                            <a:rPr lang="fr-FR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sSub>
                        <m:sSubPr>
                          <m:ctrlPr>
                            <a:rPr lang="fr-FR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𝝅</m:t>
                          </m:r>
                        </m:e>
                        <m:sub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d>
                        <m:dPr>
                          <m:ctrlPr>
                            <a:rPr lang="fr-FR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739" y="1581716"/>
                <a:ext cx="2410403" cy="369332"/>
              </a:xfrm>
              <a:prstGeom prst="rect">
                <a:avLst/>
              </a:prstGeom>
              <a:blipFill>
                <a:blip r:embed="rId4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0" name="Groupe 69"/>
          <p:cNvGrpSpPr/>
          <p:nvPr/>
        </p:nvGrpSpPr>
        <p:grpSpPr>
          <a:xfrm>
            <a:off x="1259304" y="2415750"/>
            <a:ext cx="2427926" cy="1237374"/>
            <a:chOff x="51400" y="4068450"/>
            <a:chExt cx="3840000" cy="2880000"/>
          </a:xfrm>
        </p:grpSpPr>
        <p:pic>
          <p:nvPicPr>
            <p:cNvPr id="71" name="Image 7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400" y="4068450"/>
              <a:ext cx="3840000" cy="2880000"/>
            </a:xfrm>
            <a:prstGeom prst="rect">
              <a:avLst/>
            </a:prstGeom>
          </p:spPr>
        </p:pic>
        <p:cxnSp>
          <p:nvCxnSpPr>
            <p:cNvPr id="72" name="Connecteur droit avec flèche 71"/>
            <p:cNvCxnSpPr/>
            <p:nvPr/>
          </p:nvCxnSpPr>
          <p:spPr>
            <a:xfrm flipV="1">
              <a:off x="2040485" y="4306274"/>
              <a:ext cx="0" cy="2322464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ZoneTexte 72"/>
                <p:cNvSpPr txBox="1"/>
                <p:nvPr/>
              </p:nvSpPr>
              <p:spPr>
                <a:xfrm>
                  <a:off x="2922655" y="5520977"/>
                  <a:ext cx="207395" cy="52607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fr-FR" sz="14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num>
                          <m:den>
                            <m:r>
                              <a:rPr lang="fr-FR" sz="14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fr-FR" sz="1400" b="1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73" name="ZoneTexte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2655" y="5520977"/>
                  <a:ext cx="207395" cy="526071"/>
                </a:xfrm>
                <a:prstGeom prst="rect">
                  <a:avLst/>
                </a:prstGeom>
                <a:blipFill>
                  <a:blip r:embed="rId6"/>
                  <a:stretch>
                    <a:fillRect l="-40909" t="-2703" r="-36364" b="-102703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ZoneTexte 73"/>
                <p:cNvSpPr txBox="1"/>
                <p:nvPr/>
              </p:nvSpPr>
              <p:spPr>
                <a:xfrm>
                  <a:off x="720569" y="5520977"/>
                  <a:ext cx="422498" cy="52607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fr-FR" sz="14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num>
                          <m:den>
                            <m:r>
                              <a:rPr lang="fr-FR" sz="14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fr-FR" sz="1400" b="1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74" name="ZoneTexte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0569" y="5520977"/>
                  <a:ext cx="422498" cy="526071"/>
                </a:xfrm>
                <a:prstGeom prst="rect">
                  <a:avLst/>
                </a:prstGeom>
                <a:blipFill>
                  <a:blip r:embed="rId7"/>
                  <a:stretch>
                    <a:fillRect l="-11364" t="-2703" r="-27273" b="-102703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5" name="Forme libre 74"/>
            <p:cNvSpPr/>
            <p:nvPr/>
          </p:nvSpPr>
          <p:spPr>
            <a:xfrm>
              <a:off x="2781300" y="6379880"/>
              <a:ext cx="165100" cy="177800"/>
            </a:xfrm>
            <a:custGeom>
              <a:avLst/>
              <a:gdLst>
                <a:gd name="connsiteX0" fmla="*/ 165100 w 165100"/>
                <a:gd name="connsiteY0" fmla="*/ 0 h 177800"/>
                <a:gd name="connsiteX1" fmla="*/ 127000 w 165100"/>
                <a:gd name="connsiteY1" fmla="*/ 127000 h 177800"/>
                <a:gd name="connsiteX2" fmla="*/ 0 w 165100"/>
                <a:gd name="connsiteY2" fmla="*/ 177800 h 1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100" h="177800">
                  <a:moveTo>
                    <a:pt x="165100" y="0"/>
                  </a:moveTo>
                  <a:cubicBezTo>
                    <a:pt x="159808" y="48683"/>
                    <a:pt x="154517" y="97367"/>
                    <a:pt x="127000" y="127000"/>
                  </a:cubicBezTo>
                  <a:cubicBezTo>
                    <a:pt x="99483" y="156633"/>
                    <a:pt x="49741" y="167216"/>
                    <a:pt x="0" y="177800"/>
                  </a:cubicBezTo>
                </a:path>
              </a:pathLst>
            </a:custGeom>
            <a:noFill/>
            <a:ln w="28575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orme libre 75"/>
            <p:cNvSpPr/>
            <p:nvPr/>
          </p:nvSpPr>
          <p:spPr>
            <a:xfrm flipH="1">
              <a:off x="1168400" y="6379880"/>
              <a:ext cx="165100" cy="177800"/>
            </a:xfrm>
            <a:custGeom>
              <a:avLst/>
              <a:gdLst>
                <a:gd name="connsiteX0" fmla="*/ 165100 w 165100"/>
                <a:gd name="connsiteY0" fmla="*/ 0 h 177800"/>
                <a:gd name="connsiteX1" fmla="*/ 127000 w 165100"/>
                <a:gd name="connsiteY1" fmla="*/ 127000 h 177800"/>
                <a:gd name="connsiteX2" fmla="*/ 0 w 165100"/>
                <a:gd name="connsiteY2" fmla="*/ 177800 h 1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100" h="177800">
                  <a:moveTo>
                    <a:pt x="165100" y="0"/>
                  </a:moveTo>
                  <a:cubicBezTo>
                    <a:pt x="159808" y="48683"/>
                    <a:pt x="154517" y="97367"/>
                    <a:pt x="127000" y="127000"/>
                  </a:cubicBezTo>
                  <a:cubicBezTo>
                    <a:pt x="99483" y="156633"/>
                    <a:pt x="49741" y="167216"/>
                    <a:pt x="0" y="177800"/>
                  </a:cubicBezTo>
                </a:path>
              </a:pathLst>
            </a:custGeom>
            <a:noFill/>
            <a:ln w="28575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1" name="Groupe 40"/>
          <p:cNvGrpSpPr/>
          <p:nvPr/>
        </p:nvGrpSpPr>
        <p:grpSpPr>
          <a:xfrm>
            <a:off x="4181342" y="1492733"/>
            <a:ext cx="3929506" cy="2160391"/>
            <a:chOff x="4181342" y="1492733"/>
            <a:chExt cx="3929506" cy="2160391"/>
          </a:xfrm>
        </p:grpSpPr>
        <p:grpSp>
          <p:nvGrpSpPr>
            <p:cNvPr id="79" name="Groupe 78"/>
            <p:cNvGrpSpPr/>
            <p:nvPr/>
          </p:nvGrpSpPr>
          <p:grpSpPr>
            <a:xfrm>
              <a:off x="6071413" y="2345410"/>
              <a:ext cx="2039435" cy="1307714"/>
              <a:chOff x="4955276" y="4068450"/>
              <a:chExt cx="3840000" cy="2880000"/>
            </a:xfrm>
          </p:grpSpPr>
          <p:pic>
            <p:nvPicPr>
              <p:cNvPr id="82" name="Image 81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55276" y="4068450"/>
                <a:ext cx="3840000" cy="2880000"/>
              </a:xfrm>
              <a:prstGeom prst="rect">
                <a:avLst/>
              </a:prstGeom>
            </p:spPr>
          </p:pic>
          <p:cxnSp>
            <p:nvCxnSpPr>
              <p:cNvPr id="83" name="Connecteur droit avec flèche 82"/>
              <p:cNvCxnSpPr/>
              <p:nvPr/>
            </p:nvCxnSpPr>
            <p:spPr>
              <a:xfrm flipV="1">
                <a:off x="6937988" y="4306274"/>
                <a:ext cx="0" cy="2322464"/>
              </a:xfrm>
              <a:prstGeom prst="straightConnector1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84" name="Connecteur droit avec flèche 83"/>
              <p:cNvCxnSpPr/>
              <p:nvPr/>
            </p:nvCxnSpPr>
            <p:spPr>
              <a:xfrm flipV="1">
                <a:off x="5472113" y="6190104"/>
                <a:ext cx="2978467" cy="7620"/>
              </a:xfrm>
              <a:prstGeom prst="straightConnector1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" name="ZoneTexte 84"/>
                  <p:cNvSpPr txBox="1"/>
                  <p:nvPr/>
                </p:nvSpPr>
                <p:spPr>
                  <a:xfrm>
                    <a:off x="7590654" y="4997407"/>
                    <a:ext cx="207395" cy="52707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fr-FR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fr-FR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den>
                          </m:f>
                        </m:oMath>
                      </m:oMathPara>
                    </a14:m>
                    <a:endParaRPr lang="fr-FR" sz="1400" b="1" dirty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</mc:Choice>
            <mc:Fallback xmlns="">
              <p:sp>
                <p:nvSpPr>
                  <p:cNvPr id="85" name="ZoneTexte 8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90654" y="4997407"/>
                    <a:ext cx="207395" cy="527076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55556" r="-61111" b="-92308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ZoneTexte 85"/>
                  <p:cNvSpPr txBox="1"/>
                  <p:nvPr/>
                </p:nvSpPr>
                <p:spPr>
                  <a:xfrm>
                    <a:off x="5880573" y="4997407"/>
                    <a:ext cx="422498" cy="52707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fr-FR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fr-FR" sz="1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den>
                          </m:f>
                        </m:oMath>
                      </m:oMathPara>
                    </a14:m>
                    <a:endParaRPr lang="fr-FR" sz="1400" b="1" dirty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</mc:Choice>
            <mc:Fallback xmlns="">
              <p:sp>
                <p:nvSpPr>
                  <p:cNvPr id="86" name="ZoneTexte 8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80573" y="4997407"/>
                    <a:ext cx="422498" cy="527076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3889" r="-55556" b="-92308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7" name="Forme libre 86"/>
              <p:cNvSpPr/>
              <p:nvPr/>
            </p:nvSpPr>
            <p:spPr>
              <a:xfrm>
                <a:off x="7170301" y="5528980"/>
                <a:ext cx="144899" cy="673100"/>
              </a:xfrm>
              <a:custGeom>
                <a:avLst/>
                <a:gdLst>
                  <a:gd name="connsiteX0" fmla="*/ 144899 w 144899"/>
                  <a:gd name="connsiteY0" fmla="*/ 0 h 673100"/>
                  <a:gd name="connsiteX1" fmla="*/ 5199 w 144899"/>
                  <a:gd name="connsiteY1" fmla="*/ 254000 h 673100"/>
                  <a:gd name="connsiteX2" fmla="*/ 43299 w 144899"/>
                  <a:gd name="connsiteY2" fmla="*/ 673100 h 673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899" h="673100">
                    <a:moveTo>
                      <a:pt x="144899" y="0"/>
                    </a:moveTo>
                    <a:cubicBezTo>
                      <a:pt x="83515" y="70908"/>
                      <a:pt x="22132" y="141817"/>
                      <a:pt x="5199" y="254000"/>
                    </a:cubicBezTo>
                    <a:cubicBezTo>
                      <a:pt x="-11734" y="366183"/>
                      <a:pt x="15782" y="519641"/>
                      <a:pt x="43299" y="673100"/>
                    </a:cubicBezTo>
                  </a:path>
                </a:pathLst>
              </a:custGeom>
              <a:noFill/>
              <a:ln w="28575" cap="flat" cmpd="sng" algn="ctr">
                <a:solidFill>
                  <a:sysClr val="windowText" lastClr="000000"/>
                </a:solidFill>
                <a:prstDash val="sysDash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Forme libre 87"/>
              <p:cNvSpPr/>
              <p:nvPr/>
            </p:nvSpPr>
            <p:spPr>
              <a:xfrm flipH="1">
                <a:off x="6549116" y="5513514"/>
                <a:ext cx="144899" cy="673100"/>
              </a:xfrm>
              <a:custGeom>
                <a:avLst/>
                <a:gdLst>
                  <a:gd name="connsiteX0" fmla="*/ 144899 w 144899"/>
                  <a:gd name="connsiteY0" fmla="*/ 0 h 673100"/>
                  <a:gd name="connsiteX1" fmla="*/ 5199 w 144899"/>
                  <a:gd name="connsiteY1" fmla="*/ 254000 h 673100"/>
                  <a:gd name="connsiteX2" fmla="*/ 43299 w 144899"/>
                  <a:gd name="connsiteY2" fmla="*/ 673100 h 673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899" h="673100">
                    <a:moveTo>
                      <a:pt x="144899" y="0"/>
                    </a:moveTo>
                    <a:cubicBezTo>
                      <a:pt x="83515" y="70908"/>
                      <a:pt x="22132" y="141817"/>
                      <a:pt x="5199" y="254000"/>
                    </a:cubicBezTo>
                    <a:cubicBezTo>
                      <a:pt x="-11734" y="366183"/>
                      <a:pt x="15782" y="519641"/>
                      <a:pt x="43299" y="673100"/>
                    </a:cubicBezTo>
                  </a:path>
                </a:pathLst>
              </a:custGeom>
              <a:noFill/>
              <a:ln w="28575" cap="flat" cmpd="sng" algn="ctr">
                <a:solidFill>
                  <a:sysClr val="windowText" lastClr="000000"/>
                </a:solidFill>
                <a:prstDash val="sysDash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Rectangle 79"/>
                <p:cNvSpPr/>
                <p:nvPr/>
              </p:nvSpPr>
              <p:spPr>
                <a:xfrm>
                  <a:off x="5615518" y="1595941"/>
                  <a:ext cx="2474588" cy="4932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fr-FR" b="1" dirty="0" smtClean="0"/>
                    <a:t>T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fr-FR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  <m:r>
                        <a:rPr lang="fr-F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fr-FR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fr-FR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func>
                        </m:num>
                        <m:den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𝝅</m:t>
                          </m:r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den>
                      </m:f>
                      <m:f>
                        <m:fPr>
                          <m:ctrlPr>
                            <a:rPr lang="fr-FR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fr-FR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lang="fr-FR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func>
                        </m:num>
                        <m:den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𝝅</m:t>
                          </m:r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den>
                      </m:f>
                    </m:oMath>
                  </a14:m>
                  <a:endParaRPr lang="fr-FR" b="1" dirty="0"/>
                </a:p>
              </p:txBody>
            </p:sp>
          </mc:Choice>
          <mc:Fallback xmlns="">
            <p:sp>
              <p:nvSpPr>
                <p:cNvPr id="80" name="Rectangle 7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5518" y="1595941"/>
                  <a:ext cx="2474588" cy="493277"/>
                </a:xfrm>
                <a:prstGeom prst="rect">
                  <a:avLst/>
                </a:prstGeom>
                <a:blipFill>
                  <a:blip r:embed="rId11"/>
                  <a:stretch>
                    <a:fillRect l="-1970" b="-6173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Flèche droite 80"/>
            <p:cNvSpPr/>
            <p:nvPr/>
          </p:nvSpPr>
          <p:spPr>
            <a:xfrm>
              <a:off x="4181342" y="1492733"/>
              <a:ext cx="787179" cy="699694"/>
            </a:xfrm>
            <a:prstGeom prst="rightArrow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TF</a:t>
              </a: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0" y="2204120"/>
            <a:ext cx="9144000" cy="4537993"/>
            <a:chOff x="0" y="2189043"/>
            <a:chExt cx="9144000" cy="4537993"/>
          </a:xfrm>
        </p:grpSpPr>
        <p:sp>
          <p:nvSpPr>
            <p:cNvPr id="10" name="Rectangle 9"/>
            <p:cNvSpPr/>
            <p:nvPr/>
          </p:nvSpPr>
          <p:spPr>
            <a:xfrm>
              <a:off x="0" y="2189043"/>
              <a:ext cx="9144000" cy="4518851"/>
            </a:xfrm>
            <a:prstGeom prst="rect">
              <a:avLst/>
            </a:prstGeom>
            <a:solidFill>
              <a:schemeClr val="tx2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25" name="Groupe 124"/>
            <p:cNvGrpSpPr/>
            <p:nvPr/>
          </p:nvGrpSpPr>
          <p:grpSpPr>
            <a:xfrm>
              <a:off x="114078" y="2328777"/>
              <a:ext cx="8915844" cy="4398259"/>
              <a:chOff x="489811" y="-56567"/>
              <a:chExt cx="8915844" cy="4398259"/>
            </a:xfrm>
          </p:grpSpPr>
          <p:pic>
            <p:nvPicPr>
              <p:cNvPr id="126" name="Image 125"/>
              <p:cNvPicPr>
                <a:picLocks noChangeAspect="1"/>
              </p:cNvPicPr>
              <p:nvPr/>
            </p:nvPicPr>
            <p:blipFill rotWithShape="1">
              <a:blip r:embed="rId12"/>
              <a:srcRect l="25219" t="26148" r="25369" b="24908"/>
              <a:stretch/>
            </p:blipFill>
            <p:spPr>
              <a:xfrm>
                <a:off x="3549454" y="418761"/>
                <a:ext cx="3011184" cy="2989521"/>
              </a:xfrm>
              <a:prstGeom prst="rect">
                <a:avLst/>
              </a:prstGeom>
              <a:scene3d>
                <a:camera prst="isometricOffAxis1Left"/>
                <a:lightRig rig="threePt" dir="t"/>
              </a:scene3d>
            </p:spPr>
          </p:pic>
          <p:sp>
            <p:nvSpPr>
              <p:cNvPr id="127" name="ZoneTexte 126"/>
              <p:cNvSpPr txBox="1"/>
              <p:nvPr/>
            </p:nvSpPr>
            <p:spPr>
              <a:xfrm>
                <a:off x="797244" y="3516713"/>
                <a:ext cx="930017" cy="3738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Ecran</a:t>
                </a:r>
              </a:p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Diffractant</a:t>
                </a:r>
                <a:endParaRPr kumimoji="0" lang="fr-FR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28" name="ZoneTexte 127"/>
              <p:cNvSpPr txBox="1"/>
              <p:nvPr/>
            </p:nvSpPr>
            <p:spPr>
              <a:xfrm>
                <a:off x="4077971" y="3625430"/>
                <a:ext cx="184665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Spectre angulaire</a:t>
                </a:r>
              </a:p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(Au foyer image</a:t>
                </a:r>
                <a:r>
                  <a:rPr kumimoji="0" lang="fr-FR" sz="14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sym typeface="Symbol" panose="05050102010706020507" pitchFamily="18" charset="2"/>
                  </a:rPr>
                  <a:t>)</a:t>
                </a:r>
                <a:endParaRPr kumimoji="0" lang="fr-FR" sz="14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9" name="ZoneTexte 128"/>
                  <p:cNvSpPr txBox="1"/>
                  <p:nvPr/>
                </p:nvSpPr>
                <p:spPr>
                  <a:xfrm>
                    <a:off x="7228545" y="2216138"/>
                    <a:ext cx="561884" cy="933397"/>
                  </a:xfrm>
                  <a:prstGeom prst="rect">
                    <a:avLst/>
                  </a:prstGeom>
                  <a:noFill/>
                  <a:scene3d>
                    <a:camera prst="isometricOffAxis1Left"/>
                    <a:lightRig rig="threePt" dir="t"/>
                  </a:scene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kumimoji="0" lang="fr-FR" sz="3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fr-FR" sz="32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𝝀</m:t>
                              </m:r>
                              <m:r>
                                <a:rPr kumimoji="0" lang="fr-FR" sz="3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kumimoji="0" lang="fr-FR" sz="3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</m:oMath>
                      </m:oMathPara>
                    </a14:m>
                    <a:endParaRPr kumimoji="0" lang="fr-FR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mc:Choice>
            <mc:Fallback xmlns="">
              <p:sp>
                <p:nvSpPr>
                  <p:cNvPr id="129" name="ZoneTexte 1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28545" y="2216138"/>
                    <a:ext cx="561884" cy="933397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0" name="ZoneTexte 129"/>
              <p:cNvSpPr txBox="1"/>
              <p:nvPr/>
            </p:nvSpPr>
            <p:spPr>
              <a:xfrm>
                <a:off x="7552628" y="3608645"/>
                <a:ext cx="166744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Sur l’écran</a:t>
                </a:r>
              </a:p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400" b="1" i="1" kern="0" dirty="0" smtClean="0">
                    <a:solidFill>
                      <a:prstClr val="black"/>
                    </a:solidFill>
                    <a:latin typeface="Calibri" panose="020F0502020204030204"/>
                  </a:rPr>
                  <a:t>Au plan focal image</a:t>
                </a:r>
                <a:endParaRPr kumimoji="0" lang="fr-FR" sz="14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31" name="Ellipse 130"/>
              <p:cNvSpPr/>
              <p:nvPr/>
            </p:nvSpPr>
            <p:spPr bwMode="auto">
              <a:xfrm>
                <a:off x="2653519" y="1416292"/>
                <a:ext cx="946822" cy="936186"/>
              </a:xfrm>
              <a:prstGeom prst="ellipse">
                <a:avLst/>
              </a:prstGeom>
              <a:gradFill flip="none" rotWithShape="1">
                <a:gsLst>
                  <a:gs pos="0">
                    <a:srgbClr val="DAEDEF">
                      <a:lumMod val="90000"/>
                      <a:shade val="30000"/>
                      <a:satMod val="115000"/>
                    </a:srgbClr>
                  </a:gs>
                  <a:gs pos="50000">
                    <a:srgbClr val="DAEDEF">
                      <a:lumMod val="90000"/>
                      <a:shade val="67500"/>
                      <a:satMod val="115000"/>
                    </a:srgbClr>
                  </a:gs>
                  <a:gs pos="100000">
                    <a:srgbClr val="DAEDEF">
                      <a:lumMod val="90000"/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solidFill>
                  <a:srgbClr val="BBE0E3">
                    <a:shade val="50000"/>
                  </a:srgbClr>
                </a:solidFill>
                <a:prstDash val="solid"/>
              </a:ln>
              <a:effectLst/>
              <a:scene3d>
                <a:camera prst="isometricOffAxis1Left"/>
                <a:lightRig rig="threePt" dir="t"/>
              </a:scene3d>
              <a:sp3d>
                <a:bevelT w="469900" h="107950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32" name="ZoneTexte 131"/>
              <p:cNvSpPr txBox="1"/>
              <p:nvPr/>
            </p:nvSpPr>
            <p:spPr bwMode="auto">
              <a:xfrm>
                <a:off x="713615" y="2791810"/>
                <a:ext cx="1029449" cy="52322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</a:rPr>
                  <a:t>Plan focal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</a:rPr>
                  <a:t>objet</a:t>
                </a:r>
              </a:p>
            </p:txBody>
          </p:sp>
          <p:sp>
            <p:nvSpPr>
              <p:cNvPr id="133" name="ZoneTexte 132"/>
              <p:cNvSpPr txBox="1"/>
              <p:nvPr/>
            </p:nvSpPr>
            <p:spPr bwMode="auto">
              <a:xfrm>
                <a:off x="5531215" y="2319635"/>
                <a:ext cx="312906" cy="369332"/>
              </a:xfrm>
              <a:prstGeom prst="rect">
                <a:avLst/>
              </a:prstGeom>
              <a:noFill/>
              <a:scene3d>
                <a:camera prst="isometricOffAxis1Left"/>
                <a:lightRig rig="threePt" dir="t"/>
              </a:scene3d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</a:rPr>
                  <a:t>u</a:t>
                </a:r>
                <a:endPara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grpSp>
            <p:nvGrpSpPr>
              <p:cNvPr id="134" name="Groupe 133"/>
              <p:cNvGrpSpPr/>
              <p:nvPr/>
            </p:nvGrpSpPr>
            <p:grpSpPr>
              <a:xfrm>
                <a:off x="489811" y="1163019"/>
                <a:ext cx="1440000" cy="1440000"/>
                <a:chOff x="938649" y="4182407"/>
                <a:chExt cx="1440000" cy="1440000"/>
              </a:xfrm>
              <a:scene3d>
                <a:camera prst="isometricOffAxis1Left"/>
                <a:lightRig rig="threePt" dir="t"/>
              </a:scene3d>
            </p:grpSpPr>
            <p:sp>
              <p:nvSpPr>
                <p:cNvPr id="158" name="Rectangle 157"/>
                <p:cNvSpPr/>
                <p:nvPr/>
              </p:nvSpPr>
              <p:spPr>
                <a:xfrm>
                  <a:off x="938649" y="4182407"/>
                  <a:ext cx="1440000" cy="1440000"/>
                </a:xfrm>
                <a:prstGeom prst="rect">
                  <a:avLst/>
                </a:prstGeom>
                <a:solidFill>
                  <a:sysClr val="windowText" lastClr="000000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9" name="Rectangle 158"/>
                <p:cNvSpPr/>
                <p:nvPr/>
              </p:nvSpPr>
              <p:spPr>
                <a:xfrm>
                  <a:off x="1532649" y="4777337"/>
                  <a:ext cx="252000" cy="250140"/>
                </a:xfrm>
                <a:prstGeom prst="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35" name="Connecteur droit avec flèche 134"/>
              <p:cNvCxnSpPr/>
              <p:nvPr/>
            </p:nvCxnSpPr>
            <p:spPr bwMode="auto">
              <a:xfrm>
                <a:off x="1209811" y="1883019"/>
                <a:ext cx="1917119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000000">
                    <a:shade val="95000"/>
                    <a:satMod val="105000"/>
                  </a:srgbClr>
                </a:solidFill>
                <a:prstDash val="solid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6" name="Connecteur droit avec flèche 135"/>
              <p:cNvCxnSpPr/>
              <p:nvPr/>
            </p:nvCxnSpPr>
            <p:spPr bwMode="auto">
              <a:xfrm>
                <a:off x="3122175" y="1887464"/>
                <a:ext cx="1917119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000000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137" name="Connecteur droit avec flèche 136"/>
              <p:cNvCxnSpPr/>
              <p:nvPr/>
            </p:nvCxnSpPr>
            <p:spPr>
              <a:xfrm>
                <a:off x="3142682" y="1883019"/>
                <a:ext cx="2052955" cy="104116"/>
              </a:xfrm>
              <a:prstGeom prst="straightConnector1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138" name="Arc 137"/>
              <p:cNvSpPr/>
              <p:nvPr/>
            </p:nvSpPr>
            <p:spPr>
              <a:xfrm rot="660803">
                <a:off x="4276192" y="1860264"/>
                <a:ext cx="45719" cy="123642"/>
              </a:xfrm>
              <a:prstGeom prst="arc">
                <a:avLst>
                  <a:gd name="adj1" fmla="val 17471931"/>
                  <a:gd name="adj2" fmla="val 3911648"/>
                </a:avLst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9" name="Rectangle 138"/>
                  <p:cNvSpPr/>
                  <p:nvPr/>
                </p:nvSpPr>
                <p:spPr>
                  <a:xfrm>
                    <a:off x="3262984" y="1950830"/>
                    <a:ext cx="1356077" cy="905504"/>
                  </a:xfrm>
                  <a:prstGeom prst="rect">
                    <a:avLst/>
                  </a:prstGeom>
                  <a:scene3d>
                    <a:camera prst="isometricOffAxis1Left"/>
                    <a:lightRig rig="threePt" dir="t"/>
                  </a:scene3d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fr-FR" sz="2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kumimoji="0" lang="fr-FR" sz="2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kumimoji="0" lang="fr-FR" sz="2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0" lang="fr-FR" sz="28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fr-FR" sz="28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kumimoji="0" lang="fr-FR" sz="28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0" lang="fr-FR" sz="2800" b="1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𝝀</m:t>
                              </m:r>
                            </m:den>
                          </m:f>
                        </m:oMath>
                      </m:oMathPara>
                    </a14:m>
                    <a:endParaRPr kumimoji="0" lang="fr-FR" sz="2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mc:Choice>
            <mc:Fallback xmlns="">
              <p:sp>
                <p:nvSpPr>
                  <p:cNvPr id="139" name="Rectangle 13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62984" y="1950830"/>
                    <a:ext cx="1356077" cy="905504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140" name="Image 139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844089" y="476362"/>
                <a:ext cx="3561566" cy="1505843"/>
              </a:xfrm>
              <a:prstGeom prst="rect">
                <a:avLst/>
              </a:prstGeom>
              <a:scene3d>
                <a:camera prst="isometricOffAxis1Left"/>
                <a:lightRig rig="threePt" dir="t"/>
              </a:scene3d>
            </p:spPr>
          </p:pic>
          <p:cxnSp>
            <p:nvCxnSpPr>
              <p:cNvPr id="141" name="Connecteur droit avec flèche 140"/>
              <p:cNvCxnSpPr/>
              <p:nvPr/>
            </p:nvCxnSpPr>
            <p:spPr>
              <a:xfrm flipH="1" flipV="1">
                <a:off x="6823674" y="1378090"/>
                <a:ext cx="1743340" cy="1104763"/>
              </a:xfrm>
              <a:prstGeom prst="straightConnector1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triangle" w="med" len="med"/>
                <a:tailEnd type="none" w="med" len="med"/>
              </a:ln>
              <a:effectLst/>
            </p:spPr>
          </p:cxnSp>
          <p:cxnSp>
            <p:nvCxnSpPr>
              <p:cNvPr id="142" name="Connecteur droit avec flèche 141"/>
              <p:cNvCxnSpPr/>
              <p:nvPr/>
            </p:nvCxnSpPr>
            <p:spPr>
              <a:xfrm flipV="1">
                <a:off x="4112621" y="1960154"/>
                <a:ext cx="152181" cy="163621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3" name="ZoneTexte 142"/>
                  <p:cNvSpPr txBox="1"/>
                  <p:nvPr/>
                </p:nvSpPr>
                <p:spPr>
                  <a:xfrm>
                    <a:off x="8508671" y="2512651"/>
                    <a:ext cx="327013" cy="492443"/>
                  </a:xfrm>
                  <a:prstGeom prst="rect">
                    <a:avLst/>
                  </a:prstGeom>
                  <a:noFill/>
                  <a:scene3d>
                    <a:camera prst="isometricOffAxis1Left"/>
                    <a:lightRig rig="threePt" dir="t"/>
                  </a:scene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kumimoji="0" lang="fr-FR" sz="32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X</m:t>
                          </m:r>
                        </m:oMath>
                      </m:oMathPara>
                    </a14:m>
                    <a:endParaRPr kumimoji="0" lang="fr-FR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mc:Choice>
            <mc:Fallback xmlns="">
              <p:sp>
                <p:nvSpPr>
                  <p:cNvPr id="143" name="ZoneTexte 14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08671" y="2512651"/>
                    <a:ext cx="327013" cy="492443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44" name="Connecteur droit avec flèche 143"/>
              <p:cNvCxnSpPr/>
              <p:nvPr/>
            </p:nvCxnSpPr>
            <p:spPr>
              <a:xfrm>
                <a:off x="4359735" y="1448185"/>
                <a:ext cx="1697037" cy="1056116"/>
              </a:xfrm>
              <a:prstGeom prst="straightConnector1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5" name="Rectangle 144"/>
                  <p:cNvSpPr/>
                  <p:nvPr/>
                </p:nvSpPr>
                <p:spPr>
                  <a:xfrm>
                    <a:off x="5759604" y="2388973"/>
                    <a:ext cx="587020" cy="646331"/>
                  </a:xfrm>
                  <a:prstGeom prst="rect">
                    <a:avLst/>
                  </a:prstGeom>
                  <a:scene3d>
                    <a:camera prst="isometricOffAxis1Left"/>
                    <a:lightRig rig="threePt" dir="t"/>
                  </a:scene3d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fr-FR" sz="3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𝒖</m:t>
                          </m:r>
                        </m:oMath>
                      </m:oMathPara>
                    </a14:m>
                    <a:endParaRPr kumimoji="0" lang="fr-FR" sz="3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mc:Choice>
            <mc:Fallback xmlns="">
              <p:sp>
                <p:nvSpPr>
                  <p:cNvPr id="145" name="Rectangle 14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59604" y="2388973"/>
                    <a:ext cx="587020" cy="646331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6" name="ZoneTexte 145"/>
                  <p:cNvSpPr txBox="1"/>
                  <p:nvPr/>
                </p:nvSpPr>
                <p:spPr>
                  <a:xfrm>
                    <a:off x="5108912" y="2051163"/>
                    <a:ext cx="182742" cy="461024"/>
                  </a:xfrm>
                  <a:prstGeom prst="rect">
                    <a:avLst/>
                  </a:prstGeom>
                  <a:solidFill>
                    <a:srgbClr val="E7E6E6"/>
                  </a:solidFill>
                  <a:scene3d>
                    <a:camera prst="isometricOffAxis1Left"/>
                    <a:lightRig rig="threePt" dir="t"/>
                  </a:scene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kumimoji="0" lang="fr-FR" sz="16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fr-FR" sz="16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kumimoji="0" lang="fr-FR" sz="16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den>
                          </m:f>
                        </m:oMath>
                      </m:oMathPara>
                    </a14:m>
                    <a:endParaRPr kumimoji="0" lang="fr-FR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mc:Choice>
            <mc:Fallback xmlns="">
              <p:sp>
                <p:nvSpPr>
                  <p:cNvPr id="146" name="ZoneTexte 14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08912" y="2051163"/>
                    <a:ext cx="182742" cy="461024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7" name="Rectangle 146"/>
                  <p:cNvSpPr/>
                  <p:nvPr/>
                </p:nvSpPr>
                <p:spPr>
                  <a:xfrm>
                    <a:off x="889105" y="1998996"/>
                    <a:ext cx="497572" cy="523220"/>
                  </a:xfrm>
                  <a:prstGeom prst="rect">
                    <a:avLst/>
                  </a:prstGeom>
                  <a:scene3d>
                    <a:camera prst="isometricOffAxis1Left"/>
                    <a:lightRig rig="threePt" dir="t"/>
                  </a:scene3d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fr-FR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kumimoji="0" lang="fr-FR" sz="2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mc:Choice>
            <mc:Fallback xmlns="">
              <p:sp>
                <p:nvSpPr>
                  <p:cNvPr id="147" name="Rectangle 14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9105" y="1998996"/>
                    <a:ext cx="497572" cy="523220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48" name="Connecteur droit avec flèche 147"/>
              <p:cNvCxnSpPr/>
              <p:nvPr/>
            </p:nvCxnSpPr>
            <p:spPr>
              <a:xfrm>
                <a:off x="1071831" y="1980083"/>
                <a:ext cx="190422" cy="144519"/>
              </a:xfrm>
              <a:prstGeom prst="straightConnector1">
                <a:avLst/>
              </a:prstGeom>
              <a:noFill/>
              <a:ln w="6350" cap="flat" cmpd="sng" algn="ctr">
                <a:solidFill>
                  <a:sysClr val="window" lastClr="FFFFFF"/>
                </a:solidFill>
                <a:prstDash val="solid"/>
                <a:miter lim="800000"/>
                <a:headEnd type="triangle" w="med" len="med"/>
                <a:tailEnd type="triangle" w="med" len="med"/>
              </a:ln>
              <a:effectLst/>
            </p:spPr>
          </p:cxnSp>
          <p:sp>
            <p:nvSpPr>
              <p:cNvPr id="149" name="Flèche droite 148"/>
              <p:cNvSpPr/>
              <p:nvPr/>
            </p:nvSpPr>
            <p:spPr>
              <a:xfrm>
                <a:off x="6248570" y="3420239"/>
                <a:ext cx="1258254" cy="921453"/>
              </a:xfrm>
              <a:prstGeom prst="rightArrow">
                <a:avLst/>
              </a:prstGeom>
              <a:solidFill>
                <a:srgbClr val="92D050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Chgt</a:t>
                </a:r>
                <a:r>
                  <a:rPr kumimoji="0" lang="fr-FR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variable</a:t>
                </a:r>
                <a:endParaRPr kumimoji="0" lang="fr-FR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0" name="Flèche droite 149"/>
              <p:cNvSpPr/>
              <p:nvPr/>
            </p:nvSpPr>
            <p:spPr>
              <a:xfrm>
                <a:off x="2565026" y="3526973"/>
                <a:ext cx="873449" cy="695852"/>
              </a:xfrm>
              <a:prstGeom prst="rightArrow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TF</a:t>
                </a:r>
                <a:endParaRPr kumimoji="0" lang="fr-FR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1" name="ZoneTexte 150"/>
                  <p:cNvSpPr txBox="1"/>
                  <p:nvPr/>
                </p:nvSpPr>
                <p:spPr>
                  <a:xfrm>
                    <a:off x="7425811" y="416954"/>
                    <a:ext cx="1409873" cy="492443"/>
                  </a:xfrm>
                  <a:prstGeom prst="rect">
                    <a:avLst/>
                  </a:prstGeom>
                  <a:noFill/>
                  <a:scene3d>
                    <a:camera prst="isometricOffAxis1Left"/>
                    <a:lightRig rig="threePt" dir="t"/>
                  </a:scene3d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kumimoji="0" lang="fr-FR" sz="3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kumimoji="0" lang="fr-FR" sz="3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fr-FR" sz="3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kumimoji="0" lang="fr-FR" sz="3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kumimoji="0" lang="fr-FR" sz="3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kumimoji="0" lang="fr-FR" sz="32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0" lang="fr-FR" sz="32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oMath>
                      </m:oMathPara>
                    </a14:m>
                    <a:endParaRPr kumimoji="0" lang="fr-FR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mc:Choice>
            <mc:Fallback xmlns="">
              <p:sp>
                <p:nvSpPr>
                  <p:cNvPr id="151" name="ZoneTexte 15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25811" y="416954"/>
                    <a:ext cx="1409873" cy="492443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52" name="Connecteur droit avec flèche 151"/>
              <p:cNvCxnSpPr/>
              <p:nvPr/>
            </p:nvCxnSpPr>
            <p:spPr>
              <a:xfrm flipV="1">
                <a:off x="7652666" y="1989114"/>
                <a:ext cx="156385" cy="312293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153" name="Connecteur droit avec flèche 152"/>
              <p:cNvCxnSpPr/>
              <p:nvPr/>
            </p:nvCxnSpPr>
            <p:spPr>
              <a:xfrm flipV="1">
                <a:off x="7610358" y="203200"/>
                <a:ext cx="27794" cy="1779005"/>
              </a:xfrm>
              <a:prstGeom prst="straightConnector1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154" name="Connecteur droit avec flèche 153"/>
              <p:cNvCxnSpPr/>
              <p:nvPr/>
            </p:nvCxnSpPr>
            <p:spPr>
              <a:xfrm flipV="1">
                <a:off x="5035552" y="92752"/>
                <a:ext cx="27794" cy="1779005"/>
              </a:xfrm>
              <a:prstGeom prst="straightConnector1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5" name="Rectangle 154"/>
                  <p:cNvSpPr/>
                  <p:nvPr/>
                </p:nvSpPr>
                <p:spPr>
                  <a:xfrm>
                    <a:off x="5089350" y="-56567"/>
                    <a:ext cx="554061" cy="646331"/>
                  </a:xfrm>
                  <a:prstGeom prst="rect">
                    <a:avLst/>
                  </a:prstGeom>
                  <a:scene3d>
                    <a:camera prst="isometricOffAxis1Left"/>
                    <a:lightRig rig="threePt" dir="t"/>
                  </a:scene3d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fr-FR" sz="3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𝑣</m:t>
                          </m:r>
                        </m:oMath>
                      </m:oMathPara>
                    </a14:m>
                    <a:endParaRPr kumimoji="0" lang="fr-FR" sz="3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mc:Choice>
            <mc:Fallback xmlns="">
              <p:sp>
                <p:nvSpPr>
                  <p:cNvPr id="155" name="Rectangle 15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89350" y="-56567"/>
                    <a:ext cx="554061" cy="646331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56" name="Connecteur droit avec flèche 155"/>
              <p:cNvCxnSpPr/>
              <p:nvPr/>
            </p:nvCxnSpPr>
            <p:spPr>
              <a:xfrm flipH="1">
                <a:off x="1066577" y="1703564"/>
                <a:ext cx="17234" cy="268086"/>
              </a:xfrm>
              <a:prstGeom prst="straightConnector1">
                <a:avLst/>
              </a:prstGeom>
              <a:noFill/>
              <a:ln w="6350" cap="flat" cmpd="sng" algn="ctr">
                <a:solidFill>
                  <a:sysClr val="window" lastClr="FFFFFF"/>
                </a:solidFill>
                <a:prstDash val="solid"/>
                <a:miter lim="800000"/>
                <a:headEnd type="triangle" w="med" len="med"/>
                <a:tailEnd type="triangle" w="med" len="med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7" name="Rectangle 156"/>
                  <p:cNvSpPr/>
                  <p:nvPr/>
                </p:nvSpPr>
                <p:spPr>
                  <a:xfrm>
                    <a:off x="707675" y="1541793"/>
                    <a:ext cx="497572" cy="523220"/>
                  </a:xfrm>
                  <a:prstGeom prst="rect">
                    <a:avLst/>
                  </a:prstGeom>
                  <a:scene3d>
                    <a:camera prst="isometricOffAxis1Left"/>
                    <a:lightRig rig="threePt" dir="t"/>
                  </a:scene3d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fr-FR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kumimoji="0" lang="fr-FR" sz="2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mc:Choice>
            <mc:Fallback xmlns="">
              <p:sp>
                <p:nvSpPr>
                  <p:cNvPr id="157" name="Rectangle 15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7675" y="1541793"/>
                    <a:ext cx="497572" cy="523220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77" name="Titre 1"/>
          <p:cNvSpPr txBox="1">
            <a:spLocks/>
          </p:cNvSpPr>
          <p:nvPr/>
        </p:nvSpPr>
        <p:spPr>
          <a:xfrm>
            <a:off x="1497013" y="0"/>
            <a:ext cx="7391400" cy="5450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z="2800" b="1" kern="0" dirty="0" smtClean="0">
                <a:solidFill>
                  <a:srgbClr val="DA6667"/>
                </a:solidFill>
                <a:latin typeface="+mj-lt"/>
                <a:ea typeface="+mj-ea"/>
                <a:cs typeface="+mj-cs"/>
              </a:rPr>
              <a:t>4. Propriétés générales reliant l’écran diffractant et la figure de diffraction</a:t>
            </a:r>
          </a:p>
          <a:p>
            <a:pPr>
              <a:defRPr/>
            </a:pPr>
            <a:endParaRPr lang="fr-FR" sz="2800" b="1" kern="0" dirty="0" smtClean="0">
              <a:solidFill>
                <a:srgbClr val="DA6667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fr-FR" sz="2800" b="1" kern="0" dirty="0" smtClean="0">
              <a:solidFill>
                <a:srgbClr val="DA6667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C6DDD436-036D-4AFC-B45E-DF406FB8E6F8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266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01592" y="1663700"/>
            <a:ext cx="3347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b="1" dirty="0" smtClean="0">
                <a:latin typeface="Arial Narrow" pitchFamily="34" charset="0"/>
              </a:rPr>
              <a:t> Source ponctuelle centré en x=0 :</a:t>
            </a:r>
            <a:endParaRPr lang="fr-FR" b="1" dirty="0">
              <a:latin typeface="Arial Narrow" pitchFamily="34" charset="0"/>
            </a:endParaRPr>
          </a:p>
        </p:txBody>
      </p:sp>
      <p:sp>
        <p:nvSpPr>
          <p:cNvPr id="26624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66246" name="Rectangle 6"/>
          <p:cNvSpPr>
            <a:spLocks noChangeArrowheads="1"/>
          </p:cNvSpPr>
          <p:nvPr/>
        </p:nvSpPr>
        <p:spPr bwMode="auto">
          <a:xfrm>
            <a:off x="0" y="219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6624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66249" name="Rectangle 9"/>
          <p:cNvSpPr>
            <a:spLocks noChangeArrowheads="1"/>
          </p:cNvSpPr>
          <p:nvPr/>
        </p:nvSpPr>
        <p:spPr bwMode="auto">
          <a:xfrm>
            <a:off x="0" y="219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51" name="Imag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8947" y="1328997"/>
            <a:ext cx="1294261" cy="13801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352914" y="1641537"/>
                <a:ext cx="23126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000" i="1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FR" sz="2000" i="1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914" y="1641537"/>
                <a:ext cx="2312620" cy="400110"/>
              </a:xfrm>
              <a:prstGeom prst="rect">
                <a:avLst/>
              </a:prstGeom>
              <a:blipFill>
                <a:blip r:embed="rId4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e 2"/>
          <p:cNvGrpSpPr/>
          <p:nvPr/>
        </p:nvGrpSpPr>
        <p:grpSpPr>
          <a:xfrm>
            <a:off x="668337" y="3639673"/>
            <a:ext cx="7807325" cy="2006600"/>
            <a:chOff x="688975" y="4191000"/>
            <a:chExt cx="7807325" cy="2006600"/>
          </a:xfrm>
        </p:grpSpPr>
        <p:grpSp>
          <p:nvGrpSpPr>
            <p:cNvPr id="55" name="Groupe 54"/>
            <p:cNvGrpSpPr/>
            <p:nvPr/>
          </p:nvGrpSpPr>
          <p:grpSpPr>
            <a:xfrm>
              <a:off x="688975" y="4191000"/>
              <a:ext cx="2806509" cy="2006600"/>
              <a:chOff x="688975" y="4191000"/>
              <a:chExt cx="2806509" cy="2006600"/>
            </a:xfrm>
          </p:grpSpPr>
          <p:cxnSp>
            <p:nvCxnSpPr>
              <p:cNvPr id="36" name="Connecteur droit avec flèche 35"/>
              <p:cNvCxnSpPr/>
              <p:nvPr/>
            </p:nvCxnSpPr>
            <p:spPr bwMode="auto">
              <a:xfrm>
                <a:off x="688975" y="5774376"/>
                <a:ext cx="2806509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0000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37" name="Connecteur droit avec flèche 36"/>
              <p:cNvCxnSpPr/>
              <p:nvPr/>
            </p:nvCxnSpPr>
            <p:spPr bwMode="auto">
              <a:xfrm flipV="1">
                <a:off x="2035480" y="4482431"/>
                <a:ext cx="0" cy="1291946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0000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38" name="Connecteur droit 37"/>
              <p:cNvCxnSpPr/>
              <p:nvPr/>
            </p:nvCxnSpPr>
            <p:spPr bwMode="auto">
              <a:xfrm flipH="1" flipV="1">
                <a:off x="2047518" y="4989185"/>
                <a:ext cx="0" cy="777767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40" name="ZoneTexte 34"/>
              <p:cNvSpPr txBox="1">
                <a:spLocks noChangeArrowheads="1"/>
              </p:cNvSpPr>
              <p:nvPr/>
            </p:nvSpPr>
            <p:spPr bwMode="auto">
              <a:xfrm>
                <a:off x="1900944" y="5794277"/>
                <a:ext cx="288603" cy="3595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 Narrow" pitchFamily="34" charset="0"/>
                  </a:rPr>
                  <a:t>0</a:t>
                </a:r>
              </a:p>
            </p:txBody>
          </p:sp>
          <p:sp>
            <p:nvSpPr>
              <p:cNvPr id="41" name="Rectangle 36"/>
              <p:cNvSpPr>
                <a:spLocks noChangeArrowheads="1"/>
              </p:cNvSpPr>
              <p:nvPr/>
            </p:nvSpPr>
            <p:spPr bwMode="auto">
              <a:xfrm>
                <a:off x="3187700" y="5766084"/>
                <a:ext cx="302495" cy="431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0" i="1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 Narrow" pitchFamily="34" charset="0"/>
                    <a:sym typeface="Symbol" pitchFamily="18" charset="2"/>
                  </a:rPr>
                  <a:t>x</a:t>
                </a: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endParaRPr>
              </a:p>
            </p:txBody>
          </p:sp>
          <p:graphicFrame>
            <p:nvGraphicFramePr>
              <p:cNvPr id="47" name="Object 6"/>
              <p:cNvGraphicFramePr>
                <a:graphicFrameLocks noChangeAspect="1"/>
              </p:cNvGraphicFramePr>
              <p:nvPr/>
            </p:nvGraphicFramePr>
            <p:xfrm>
              <a:off x="2118373" y="4191000"/>
              <a:ext cx="452276" cy="3245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6507" name="Équation" r:id="rId5" imgW="304536" imgH="203024" progId="Equation.3">
                      <p:embed/>
                    </p:oleObj>
                  </mc:Choice>
                  <mc:Fallback>
                    <p:oleObj name="Équation" r:id="rId5" imgW="304536" imgH="203024" progId="Equation.3">
                      <p:embed/>
                      <p:pic>
                        <p:nvPicPr>
                          <p:cNvPr id="0" name="Picture 3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18373" y="4191000"/>
                            <a:ext cx="452276" cy="3245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9" name="ZoneTexte 45"/>
              <p:cNvSpPr txBox="1">
                <a:spLocks noChangeArrowheads="1"/>
              </p:cNvSpPr>
              <p:nvPr/>
            </p:nvSpPr>
            <p:spPr bwMode="auto">
              <a:xfrm>
                <a:off x="2082542" y="4752629"/>
                <a:ext cx="288603" cy="3595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 Narrow" pitchFamily="34" charset="0"/>
                  </a:rPr>
                  <a:t>1</a:t>
                </a:r>
              </a:p>
            </p:txBody>
          </p:sp>
        </p:grpSp>
        <p:grpSp>
          <p:nvGrpSpPr>
            <p:cNvPr id="56" name="Groupe 55"/>
            <p:cNvGrpSpPr/>
            <p:nvPr/>
          </p:nvGrpSpPr>
          <p:grpSpPr>
            <a:xfrm>
              <a:off x="4076735" y="4387850"/>
              <a:ext cx="4419565" cy="1809750"/>
              <a:chOff x="4076735" y="4387850"/>
              <a:chExt cx="4419565" cy="1809750"/>
            </a:xfrm>
          </p:grpSpPr>
          <p:cxnSp>
            <p:nvCxnSpPr>
              <p:cNvPr id="39" name="Connecteur droit 38"/>
              <p:cNvCxnSpPr/>
              <p:nvPr/>
            </p:nvCxnSpPr>
            <p:spPr bwMode="auto">
              <a:xfrm flipH="1">
                <a:off x="5629601" y="5070860"/>
                <a:ext cx="2335319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</a:ln>
              <a:effectLst/>
            </p:spPr>
          </p:cxnSp>
          <p:cxnSp>
            <p:nvCxnSpPr>
              <p:cNvPr id="42" name="Connecteur droit avec flèche 41"/>
              <p:cNvCxnSpPr/>
              <p:nvPr/>
            </p:nvCxnSpPr>
            <p:spPr bwMode="auto">
              <a:xfrm>
                <a:off x="4076735" y="5551628"/>
                <a:ext cx="1081675" cy="0"/>
              </a:xfrm>
              <a:prstGeom prst="straightConnector1">
                <a:avLst/>
              </a:prstGeom>
              <a:noFill/>
              <a:ln w="76200" cap="flat" cmpd="dbl" algn="ctr">
                <a:solidFill>
                  <a:srgbClr val="000000">
                    <a:shade val="95000"/>
                    <a:satMod val="105000"/>
                  </a:srgbClr>
                </a:solidFill>
                <a:prstDash val="solid"/>
                <a:headEnd type="triangle" w="med" len="med"/>
                <a:tailEnd type="triangle" w="med" len="med"/>
              </a:ln>
              <a:effectLst/>
            </p:spPr>
          </p:cxnSp>
          <p:sp>
            <p:nvSpPr>
              <p:cNvPr id="43" name="ZoneTexte 38"/>
              <p:cNvSpPr txBox="1">
                <a:spLocks noChangeArrowheads="1"/>
              </p:cNvSpPr>
              <p:nvPr/>
            </p:nvSpPr>
            <p:spPr bwMode="auto">
              <a:xfrm>
                <a:off x="4374593" y="5043459"/>
                <a:ext cx="450094" cy="431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 Narrow" pitchFamily="34" charset="0"/>
                  </a:rPr>
                  <a:t>TF</a:t>
                </a:r>
              </a:p>
            </p:txBody>
          </p:sp>
          <p:cxnSp>
            <p:nvCxnSpPr>
              <p:cNvPr id="44" name="Connecteur droit avec flèche 43"/>
              <p:cNvCxnSpPr/>
              <p:nvPr/>
            </p:nvCxnSpPr>
            <p:spPr bwMode="auto">
              <a:xfrm>
                <a:off x="5509224" y="5766951"/>
                <a:ext cx="2806509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0000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45" name="Connecteur droit avec flèche 44"/>
              <p:cNvCxnSpPr/>
              <p:nvPr/>
            </p:nvCxnSpPr>
            <p:spPr bwMode="auto">
              <a:xfrm flipV="1">
                <a:off x="6855729" y="4475006"/>
                <a:ext cx="0" cy="1291946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0000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  <p:sp>
            <p:nvSpPr>
              <p:cNvPr id="46" name="Rectangle 41"/>
              <p:cNvSpPr>
                <a:spLocks noChangeArrowheads="1"/>
              </p:cNvSpPr>
              <p:nvPr/>
            </p:nvSpPr>
            <p:spPr bwMode="auto">
              <a:xfrm>
                <a:off x="8181651" y="5766084"/>
                <a:ext cx="314649" cy="431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0" i="1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 Narrow" pitchFamily="34" charset="0"/>
                    <a:sym typeface="Symbol" pitchFamily="18" charset="2"/>
                  </a:rPr>
                  <a:t>u</a:t>
                </a: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endParaRPr>
              </a:p>
            </p:txBody>
          </p:sp>
          <p:graphicFrame>
            <p:nvGraphicFramePr>
              <p:cNvPr id="48" name="Object 7"/>
              <p:cNvGraphicFramePr>
                <a:graphicFrameLocks noChangeAspect="1"/>
              </p:cNvGraphicFramePr>
              <p:nvPr/>
            </p:nvGraphicFramePr>
            <p:xfrm>
              <a:off x="7105650" y="4387850"/>
              <a:ext cx="274638" cy="2349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6508" name="Équation" r:id="rId7" imgW="253780" imgH="203024" progId="Equation.3">
                      <p:embed/>
                    </p:oleObj>
                  </mc:Choice>
                  <mc:Fallback>
                    <p:oleObj name="Équation" r:id="rId7" imgW="253780" imgH="203024" progId="Equation.3">
                      <p:embed/>
                      <p:pic>
                        <p:nvPicPr>
                          <p:cNvPr id="0" name="Picture 3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105650" y="4387850"/>
                            <a:ext cx="274638" cy="2349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0" name="ZoneTexte 50"/>
              <p:cNvSpPr txBox="1">
                <a:spLocks noChangeArrowheads="1"/>
              </p:cNvSpPr>
              <p:nvPr/>
            </p:nvSpPr>
            <p:spPr bwMode="auto">
              <a:xfrm>
                <a:off x="6861877" y="4752629"/>
                <a:ext cx="288603" cy="3595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 Narrow" pitchFamily="34" charset="0"/>
                  </a:rPr>
                  <a:t>1</a:t>
                </a:r>
              </a:p>
            </p:txBody>
          </p:sp>
        </p:grpSp>
      </p:grpSp>
      <p:sp>
        <p:nvSpPr>
          <p:cNvPr id="73" name="Titre 1"/>
          <p:cNvSpPr txBox="1">
            <a:spLocks/>
          </p:cNvSpPr>
          <p:nvPr/>
        </p:nvSpPr>
        <p:spPr>
          <a:xfrm>
            <a:off x="1497013" y="6389134"/>
            <a:ext cx="7391400" cy="3926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Chap3 : Diffraction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4" name="Rectangle 2"/>
          <p:cNvSpPr txBox="1">
            <a:spLocks noChangeArrowheads="1"/>
          </p:cNvSpPr>
          <p:nvPr/>
        </p:nvSpPr>
        <p:spPr>
          <a:xfrm>
            <a:off x="0" y="895914"/>
            <a:ext cx="9067800" cy="513169"/>
          </a:xfrm>
          <a:prstGeom prst="rect">
            <a:avLst/>
          </a:prstGeom>
        </p:spPr>
        <p:txBody>
          <a:bodyPr/>
          <a:lstStyle/>
          <a:p>
            <a:pPr marL="0" lvl="1"/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 </a:t>
            </a:r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</a:rPr>
              <a:t>Diffraction sur une fente infiniment fine</a:t>
            </a:r>
          </a:p>
        </p:txBody>
      </p:sp>
      <p:sp>
        <p:nvSpPr>
          <p:cNvPr id="75" name="ZoneTexte 74"/>
          <p:cNvSpPr txBox="1"/>
          <p:nvPr/>
        </p:nvSpPr>
        <p:spPr>
          <a:xfrm>
            <a:off x="101591" y="2785912"/>
            <a:ext cx="3661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b="1" dirty="0" smtClean="0">
                <a:latin typeface="Arial Narrow" pitchFamily="34" charset="0"/>
              </a:rPr>
              <a:t> Fente infiniment fine centrée en x=0 :</a:t>
            </a:r>
            <a:endParaRPr lang="fr-FR" b="1" dirty="0">
              <a:latin typeface="Arial Narrow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4352914" y="2679097"/>
                <a:ext cx="230614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000" i="1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1(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914" y="2679097"/>
                <a:ext cx="2306144" cy="400110"/>
              </a:xfrm>
              <a:prstGeom prst="rect">
                <a:avLst/>
              </a:prstGeom>
              <a:blipFill>
                <a:blip r:embed="rId9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0" name="Groupe 79"/>
          <p:cNvGrpSpPr/>
          <p:nvPr/>
        </p:nvGrpSpPr>
        <p:grpSpPr>
          <a:xfrm>
            <a:off x="-494982" y="2712722"/>
            <a:ext cx="10183831" cy="4117198"/>
            <a:chOff x="-348889" y="293437"/>
            <a:chExt cx="10183831" cy="4117198"/>
          </a:xfrm>
        </p:grpSpPr>
        <p:sp>
          <p:nvSpPr>
            <p:cNvPr id="81" name="Rectangle 80"/>
            <p:cNvSpPr/>
            <p:nvPr/>
          </p:nvSpPr>
          <p:spPr>
            <a:xfrm>
              <a:off x="282388" y="293437"/>
              <a:ext cx="8622404" cy="4117198"/>
            </a:xfrm>
            <a:prstGeom prst="rect">
              <a:avLst/>
            </a:prstGeom>
            <a:solidFill>
              <a:schemeClr val="tx2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82" name="Connecteur droit avec flèche 81"/>
            <p:cNvCxnSpPr/>
            <p:nvPr/>
          </p:nvCxnSpPr>
          <p:spPr>
            <a:xfrm flipV="1">
              <a:off x="6634713" y="1631711"/>
              <a:ext cx="1790247" cy="11249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avec flèche 82"/>
            <p:cNvCxnSpPr/>
            <p:nvPr/>
          </p:nvCxnSpPr>
          <p:spPr>
            <a:xfrm flipH="1" flipV="1">
              <a:off x="1441198" y="728370"/>
              <a:ext cx="9610" cy="27721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Groupe 83"/>
            <p:cNvGrpSpPr/>
            <p:nvPr/>
          </p:nvGrpSpPr>
          <p:grpSpPr>
            <a:xfrm>
              <a:off x="126966" y="1024644"/>
              <a:ext cx="2674579" cy="2286384"/>
              <a:chOff x="1110422" y="4678938"/>
              <a:chExt cx="1879601" cy="1794909"/>
            </a:xfrm>
            <a:scene3d>
              <a:camera prst="isometricOffAxis2Right"/>
              <a:lightRig rig="threePt" dir="t"/>
            </a:scene3d>
          </p:grpSpPr>
          <p:sp>
            <p:nvSpPr>
              <p:cNvPr id="105" name="Rectangle 104"/>
              <p:cNvSpPr/>
              <p:nvPr/>
            </p:nvSpPr>
            <p:spPr>
              <a:xfrm>
                <a:off x="1110422" y="4678938"/>
                <a:ext cx="1879601" cy="1794909"/>
              </a:xfrm>
              <a:prstGeom prst="rect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2007469" y="4694392"/>
                <a:ext cx="72000" cy="1764000"/>
              </a:xfrm>
              <a:prstGeom prst="rect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85" name="ZoneTexte 84"/>
            <p:cNvSpPr txBox="1"/>
            <p:nvPr/>
          </p:nvSpPr>
          <p:spPr>
            <a:xfrm>
              <a:off x="2025681" y="1521888"/>
              <a:ext cx="396262" cy="646330"/>
            </a:xfrm>
            <a:prstGeom prst="rect">
              <a:avLst/>
            </a:prstGeom>
            <a:noFill/>
            <a:scene3d>
              <a:camera prst="isometricOffAxis2Right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fr-FR" sz="3600" b="1" dirty="0" smtClean="0">
                  <a:solidFill>
                    <a:srgbClr val="FF0000"/>
                  </a:solidFill>
                </a:rPr>
                <a:t>x</a:t>
              </a:r>
              <a:endParaRPr lang="fr-FR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86" name="ZoneTexte 85"/>
            <p:cNvSpPr txBox="1"/>
            <p:nvPr/>
          </p:nvSpPr>
          <p:spPr>
            <a:xfrm>
              <a:off x="1304534" y="336574"/>
              <a:ext cx="402674" cy="646330"/>
            </a:xfrm>
            <a:prstGeom prst="rect">
              <a:avLst/>
            </a:prstGeom>
            <a:noFill/>
            <a:scene3d>
              <a:camera prst="isometricOffAxis2Right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fr-FR" sz="3600" b="1" dirty="0">
                  <a:solidFill>
                    <a:srgbClr val="FF0000"/>
                  </a:solidFill>
                </a:rPr>
                <a:t>y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ZoneTexte 86"/>
                <p:cNvSpPr txBox="1"/>
                <p:nvPr/>
              </p:nvSpPr>
              <p:spPr>
                <a:xfrm>
                  <a:off x="-348889" y="3291349"/>
                  <a:ext cx="4050917" cy="553998"/>
                </a:xfrm>
                <a:prstGeom prst="rect">
                  <a:avLst/>
                </a:prstGeom>
                <a:noFill/>
                <a:scene3d>
                  <a:camera prst="isometricOffAxis2Right"/>
                  <a:lightRig rig="threePt" dir="t"/>
                </a:scene3d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d>
                          <m:dPr>
                            <m:ctrlPr>
                              <a:rPr lang="fr-FR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fr-FR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FR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  <m:r>
                          <a:rPr lang="fr-FR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fr-FR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𝜹</m:t>
                        </m:r>
                        <m:d>
                          <m:dPr>
                            <m:ctrlPr>
                              <a:rPr lang="fr-FR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fr-FR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fr-FR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fr-FR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fr-FR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fr-FR" sz="36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7" name="ZoneTexte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48889" y="3291349"/>
                  <a:ext cx="4050917" cy="55399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8" name="Groupe 87"/>
            <p:cNvGrpSpPr/>
            <p:nvPr/>
          </p:nvGrpSpPr>
          <p:grpSpPr>
            <a:xfrm>
              <a:off x="6336645" y="306884"/>
              <a:ext cx="2571235" cy="2974372"/>
              <a:chOff x="5854882" y="3969296"/>
              <a:chExt cx="1794910" cy="2317106"/>
            </a:xfrm>
            <a:scene3d>
              <a:camera prst="isometricOffAxis2Right"/>
              <a:lightRig rig="threePt" dir="t"/>
            </a:scene3d>
          </p:grpSpPr>
          <p:grpSp>
            <p:nvGrpSpPr>
              <p:cNvPr id="101" name="Groupe 100"/>
              <p:cNvGrpSpPr/>
              <p:nvPr/>
            </p:nvGrpSpPr>
            <p:grpSpPr>
              <a:xfrm rot="5400000">
                <a:off x="5812535" y="4449146"/>
                <a:ext cx="1879603" cy="1794910"/>
                <a:chOff x="1036221" y="4692237"/>
                <a:chExt cx="1879601" cy="1794909"/>
              </a:xfrm>
            </p:grpSpPr>
            <p:sp>
              <p:nvSpPr>
                <p:cNvPr id="103" name="Rectangle 102"/>
                <p:cNvSpPr/>
                <p:nvPr/>
              </p:nvSpPr>
              <p:spPr>
                <a:xfrm>
                  <a:off x="1036221" y="4692237"/>
                  <a:ext cx="1879601" cy="1794909"/>
                </a:xfrm>
                <a:prstGeom prst="rect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04" name="Rectangle 103"/>
                <p:cNvSpPr/>
                <p:nvPr/>
              </p:nvSpPr>
              <p:spPr>
                <a:xfrm>
                  <a:off x="2007469" y="4694392"/>
                  <a:ext cx="72000" cy="1764000"/>
                </a:xfrm>
                <a:prstGeom prst="rect">
                  <a:avLst/>
                </a:prstGeom>
                <a:solidFill>
                  <a:srgbClr val="FF00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102" name="ZoneTexte 101"/>
              <p:cNvSpPr txBox="1"/>
              <p:nvPr/>
            </p:nvSpPr>
            <p:spPr>
              <a:xfrm>
                <a:off x="6758022" y="3969296"/>
                <a:ext cx="281096" cy="503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3600" b="1" dirty="0" smtClean="0">
                    <a:solidFill>
                      <a:srgbClr val="FF0000"/>
                    </a:solidFill>
                  </a:rPr>
                  <a:t>v</a:t>
                </a:r>
                <a:endParaRPr lang="fr-FR" sz="3600" b="1" dirty="0">
                  <a:solidFill>
                    <a:srgbClr val="FF0000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ZoneTexte 88"/>
                <p:cNvSpPr txBox="1"/>
                <p:nvPr/>
              </p:nvSpPr>
              <p:spPr>
                <a:xfrm>
                  <a:off x="5723111" y="3321519"/>
                  <a:ext cx="4111831" cy="553998"/>
                </a:xfrm>
                <a:prstGeom prst="rect">
                  <a:avLst/>
                </a:prstGeom>
                <a:noFill/>
                <a:scene3d>
                  <a:camera prst="isometricOffAxis2Right"/>
                  <a:lightRig rig="threePt" dir="t"/>
                </a:scene3d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  <m:d>
                          <m:dPr>
                            <m:ctrlPr>
                              <a:rPr lang="fr-FR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  <m:r>
                              <a:rPr lang="fr-FR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FR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d>
                        <m:r>
                          <a:rPr lang="fr-FR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FR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fr-FR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fr-FR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fr-FR" sz="3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fr-FR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𝜹</m:t>
                        </m:r>
                        <m:d>
                          <m:dPr>
                            <m:ctrlPr>
                              <a:rPr lang="fr-FR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𝒗</m:t>
                            </m:r>
                          </m:e>
                        </m:d>
                      </m:oMath>
                    </m:oMathPara>
                  </a14:m>
                  <a:endParaRPr lang="fr-FR" sz="36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9" name="ZoneTexte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3111" y="3321519"/>
                  <a:ext cx="4111831" cy="553998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0" name="Ellipse 89"/>
            <p:cNvSpPr/>
            <p:nvPr/>
          </p:nvSpPr>
          <p:spPr bwMode="auto">
            <a:xfrm>
              <a:off x="3545195" y="1017034"/>
              <a:ext cx="1875954" cy="2247022"/>
            </a:xfrm>
            <a:prstGeom prst="ellipse">
              <a:avLst/>
            </a:prstGeom>
            <a:gradFill flip="none" rotWithShape="1">
              <a:gsLst>
                <a:gs pos="0">
                  <a:srgbClr val="DAEDEF">
                    <a:lumMod val="90000"/>
                    <a:shade val="30000"/>
                    <a:satMod val="115000"/>
                  </a:srgbClr>
                </a:gs>
                <a:gs pos="50000">
                  <a:srgbClr val="DAEDEF">
                    <a:lumMod val="90000"/>
                    <a:shade val="67500"/>
                    <a:satMod val="115000"/>
                  </a:srgbClr>
                </a:gs>
                <a:gs pos="100000">
                  <a:srgbClr val="DAEDEF">
                    <a:lumMod val="90000"/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  <a:scene3d>
              <a:camera prst="isometricOffAxis2Right"/>
              <a:lightRig rig="threePt" dir="t"/>
            </a:scene3d>
            <a:sp3d>
              <a:bevelT w="469900" h="10795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91" name="Connecteur droit avec flèche 90"/>
            <p:cNvCxnSpPr/>
            <p:nvPr/>
          </p:nvCxnSpPr>
          <p:spPr>
            <a:xfrm flipV="1">
              <a:off x="508295" y="1605369"/>
              <a:ext cx="1790247" cy="11249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eur droit avec flèche 91"/>
            <p:cNvCxnSpPr/>
            <p:nvPr/>
          </p:nvCxnSpPr>
          <p:spPr>
            <a:xfrm flipH="1" flipV="1">
              <a:off x="7615241" y="631880"/>
              <a:ext cx="9610" cy="27721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ZoneTexte 92"/>
            <p:cNvSpPr txBox="1"/>
            <p:nvPr/>
          </p:nvSpPr>
          <p:spPr>
            <a:xfrm>
              <a:off x="8152099" y="1548230"/>
              <a:ext cx="433132" cy="646331"/>
            </a:xfrm>
            <a:prstGeom prst="rect">
              <a:avLst/>
            </a:prstGeom>
            <a:noFill/>
            <a:scene3d>
              <a:camera prst="isometricOffAxis2Right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fr-FR" sz="3600" b="1" dirty="0">
                  <a:solidFill>
                    <a:srgbClr val="FF0000"/>
                  </a:solidFill>
                </a:rPr>
                <a:t>u</a:t>
              </a:r>
            </a:p>
          </p:txBody>
        </p:sp>
        <p:cxnSp>
          <p:nvCxnSpPr>
            <p:cNvPr id="94" name="Connecteur droit avec flèche 93"/>
            <p:cNvCxnSpPr/>
            <p:nvPr/>
          </p:nvCxnSpPr>
          <p:spPr>
            <a:xfrm>
              <a:off x="1458241" y="2133600"/>
              <a:ext cx="252075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cteur droit avec flèche 94"/>
            <p:cNvCxnSpPr/>
            <p:nvPr/>
          </p:nvCxnSpPr>
          <p:spPr>
            <a:xfrm>
              <a:off x="4506241" y="2133600"/>
              <a:ext cx="257083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cteur droit avec flèche 95"/>
            <p:cNvCxnSpPr/>
            <p:nvPr/>
          </p:nvCxnSpPr>
          <p:spPr>
            <a:xfrm>
              <a:off x="7051379" y="2133600"/>
              <a:ext cx="567485" cy="1"/>
            </a:xfrm>
            <a:prstGeom prst="straightConnector1">
              <a:avLst/>
            </a:prstGeom>
            <a:ln>
              <a:solidFill>
                <a:schemeClr val="bg1"/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cteur droit avec flèche 96"/>
            <p:cNvCxnSpPr/>
            <p:nvPr/>
          </p:nvCxnSpPr>
          <p:spPr>
            <a:xfrm>
              <a:off x="3978993" y="2133600"/>
              <a:ext cx="527248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ZoneTexte 97"/>
            <p:cNvSpPr txBox="1"/>
            <p:nvPr/>
          </p:nvSpPr>
          <p:spPr>
            <a:xfrm>
              <a:off x="5839360" y="213360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1" dirty="0" smtClean="0"/>
                <a:t>f</a:t>
              </a:r>
              <a:endParaRPr lang="fr-FR" i="1" dirty="0"/>
            </a:p>
          </p:txBody>
        </p:sp>
        <p:sp>
          <p:nvSpPr>
            <p:cNvPr id="99" name="ZoneTexte 98"/>
            <p:cNvSpPr txBox="1"/>
            <p:nvPr/>
          </p:nvSpPr>
          <p:spPr>
            <a:xfrm>
              <a:off x="2901882" y="213360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1" dirty="0" smtClean="0"/>
                <a:t>f</a:t>
              </a:r>
              <a:endParaRPr lang="fr-FR" i="1" dirty="0"/>
            </a:p>
          </p:txBody>
        </p:sp>
        <p:cxnSp>
          <p:nvCxnSpPr>
            <p:cNvPr id="100" name="Connecteur droit avec flèche 99"/>
            <p:cNvCxnSpPr/>
            <p:nvPr/>
          </p:nvCxnSpPr>
          <p:spPr>
            <a:xfrm flipH="1">
              <a:off x="1505871" y="2133600"/>
              <a:ext cx="519810" cy="0"/>
            </a:xfrm>
            <a:prstGeom prst="straightConnector1">
              <a:avLst/>
            </a:prstGeom>
            <a:ln>
              <a:solidFill>
                <a:schemeClr val="bg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itre 1"/>
          <p:cNvSpPr txBox="1">
            <a:spLocks/>
          </p:cNvSpPr>
          <p:nvPr/>
        </p:nvSpPr>
        <p:spPr>
          <a:xfrm>
            <a:off x="1497013" y="0"/>
            <a:ext cx="7391400" cy="5450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z="2800" b="1" kern="0" dirty="0" smtClean="0">
                <a:solidFill>
                  <a:srgbClr val="DA6667"/>
                </a:solidFill>
                <a:latin typeface="+mj-lt"/>
                <a:ea typeface="+mj-ea"/>
                <a:cs typeface="+mj-cs"/>
              </a:rPr>
              <a:t>4. Propriétés générales reliant l’écran diffractant et la figure de diffraction</a:t>
            </a:r>
          </a:p>
          <a:p>
            <a:pPr>
              <a:defRPr/>
            </a:pPr>
            <a:endParaRPr lang="fr-FR" sz="2800" b="1" kern="0" dirty="0" smtClean="0">
              <a:solidFill>
                <a:srgbClr val="DA6667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fr-FR" sz="2800" b="1" kern="0" dirty="0" smtClean="0">
              <a:solidFill>
                <a:srgbClr val="DA6667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re 1"/>
          <p:cNvSpPr txBox="1">
            <a:spLocks/>
          </p:cNvSpPr>
          <p:nvPr/>
        </p:nvSpPr>
        <p:spPr>
          <a:xfrm>
            <a:off x="1497013" y="6389134"/>
            <a:ext cx="7391400" cy="3926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Chap3 : Diffraction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C6DDD436-036D-4AFC-B45E-DF406FB8E6F8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497013" y="0"/>
            <a:ext cx="7391400" cy="5450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z="2800" b="1" kern="0" dirty="0" smtClean="0">
                <a:solidFill>
                  <a:srgbClr val="DA6667"/>
                </a:solidFill>
                <a:latin typeface="+mj-lt"/>
                <a:ea typeface="+mj-ea"/>
                <a:cs typeface="+mj-cs"/>
              </a:rPr>
              <a:t>4. Propriétés générales reliant l’écran diffractant et la figure de diffraction</a:t>
            </a:r>
          </a:p>
          <a:p>
            <a:pPr>
              <a:defRPr/>
            </a:pPr>
            <a:endParaRPr lang="fr-FR" sz="2800" b="1" kern="0" dirty="0" smtClean="0">
              <a:solidFill>
                <a:srgbClr val="DA6667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fr-FR" sz="2800" b="1" kern="0" dirty="0" smtClean="0">
              <a:solidFill>
                <a:srgbClr val="DA6667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862419"/>
            <a:ext cx="9067800" cy="513169"/>
          </a:xfrm>
          <a:prstGeom prst="rect">
            <a:avLst/>
          </a:prstGeom>
        </p:spPr>
        <p:txBody>
          <a:bodyPr/>
          <a:lstStyle/>
          <a:p>
            <a:pPr marL="0" lvl="1"/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 </a:t>
            </a:r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</a:rPr>
              <a:t>Dilatation et contraction de l’ouverture du diaphragme</a:t>
            </a:r>
          </a:p>
          <a:p>
            <a:pPr marL="0" lvl="1"/>
            <a:endParaRPr lang="fr-FR" sz="2400" b="1" kern="0" dirty="0" smtClean="0">
              <a:solidFill>
                <a:srgbClr val="DA6667"/>
              </a:solidFill>
              <a:latin typeface="Arial Narrow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-35675" y="1205250"/>
                <a:ext cx="3405099" cy="6499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>
                          <a:latin typeface="Cambria Math" panose="02040503050406030204" pitchFamily="18" charset="0"/>
                        </a:rPr>
                        <m:t>𝑻𝑭</m:t>
                      </m:r>
                      <m:d>
                        <m:dPr>
                          <m:begChr m:val="["/>
                          <m:endChr m:val="]"/>
                          <m:ctrlPr>
                            <a:rPr lang="fr-FR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ctrlPr>
                                <a:rPr lang="fr-FR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fr-FR" b="1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𝒂𝒙</m:t>
                              </m:r>
                              <m:r>
                                <a:rPr lang="fr-FR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𝒃𝒚</m:t>
                              </m:r>
                            </m:e>
                          </m:d>
                        </m:e>
                      </m:d>
                      <m:r>
                        <a:rPr lang="fr-FR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fr-FR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den>
                      </m:f>
                      <m:f>
                        <m:fPr>
                          <m:ctrlPr>
                            <a:rPr lang="fr-FR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fr-FR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den>
                      </m:f>
                      <m:r>
                        <a:rPr lang="fr-FR" b="1" i="1">
                          <a:latin typeface="Cambria Math" panose="02040503050406030204" pitchFamily="18" charset="0"/>
                        </a:rPr>
                        <m:t>𝑻</m:t>
                      </m:r>
                      <m:d>
                        <m:dPr>
                          <m:ctrlPr>
                            <a:rPr lang="fr-FR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num>
                            <m:den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den>
                          </m:f>
                          <m:r>
                            <a:rPr lang="fr-FR" b="1" i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fr-FR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num>
                            <m:den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5675" y="1205250"/>
                <a:ext cx="3405099" cy="64992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6" name="Groupe 135"/>
          <p:cNvGrpSpPr/>
          <p:nvPr/>
        </p:nvGrpSpPr>
        <p:grpSpPr>
          <a:xfrm>
            <a:off x="1302327" y="1944557"/>
            <a:ext cx="6671779" cy="4850599"/>
            <a:chOff x="1302327" y="1736732"/>
            <a:chExt cx="6671779" cy="4850599"/>
          </a:xfrm>
        </p:grpSpPr>
        <p:sp>
          <p:nvSpPr>
            <p:cNvPr id="133" name="Rectangle 132"/>
            <p:cNvSpPr/>
            <p:nvPr/>
          </p:nvSpPr>
          <p:spPr>
            <a:xfrm>
              <a:off x="1302327" y="1744334"/>
              <a:ext cx="6671779" cy="4842997"/>
            </a:xfrm>
            <a:prstGeom prst="rect">
              <a:avLst/>
            </a:prstGeom>
            <a:solidFill>
              <a:schemeClr val="tx2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71" name="Groupe 70"/>
            <p:cNvGrpSpPr/>
            <p:nvPr/>
          </p:nvGrpSpPr>
          <p:grpSpPr>
            <a:xfrm>
              <a:off x="1497013" y="1736732"/>
              <a:ext cx="6374408" cy="4458550"/>
              <a:chOff x="-481451" y="-11731"/>
              <a:chExt cx="9836472" cy="6880077"/>
            </a:xfrm>
          </p:grpSpPr>
          <p:cxnSp>
            <p:nvCxnSpPr>
              <p:cNvPr id="72" name="Connecteur droit avec flèche 71"/>
              <p:cNvCxnSpPr>
                <a:endCxn id="79" idx="1"/>
              </p:cNvCxnSpPr>
              <p:nvPr/>
            </p:nvCxnSpPr>
            <p:spPr>
              <a:xfrm flipV="1">
                <a:off x="556807" y="134355"/>
                <a:ext cx="21721" cy="1729140"/>
              </a:xfrm>
              <a:prstGeom prst="straightConnector1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73" name="Connecteur droit 72"/>
              <p:cNvCxnSpPr/>
              <p:nvPr/>
            </p:nvCxnSpPr>
            <p:spPr>
              <a:xfrm>
                <a:off x="-119096" y="1535339"/>
                <a:ext cx="7185908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74" name="ZoneTexte 73"/>
              <p:cNvSpPr txBox="1"/>
              <p:nvPr/>
            </p:nvSpPr>
            <p:spPr>
              <a:xfrm>
                <a:off x="6663399" y="1549848"/>
                <a:ext cx="211469" cy="2136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z</a:t>
                </a:r>
                <a:endPara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75" name="ZoneTexte 74"/>
              <p:cNvSpPr txBox="1"/>
              <p:nvPr/>
            </p:nvSpPr>
            <p:spPr>
              <a:xfrm>
                <a:off x="1793881" y="2149248"/>
                <a:ext cx="197959" cy="2136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1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f</a:t>
                </a: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462286" y="241165"/>
                <a:ext cx="175196" cy="1126525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462286" y="1675553"/>
                <a:ext cx="175196" cy="1041208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ZoneTexte 77"/>
              <p:cNvSpPr txBox="1"/>
              <p:nvPr/>
            </p:nvSpPr>
            <p:spPr>
              <a:xfrm>
                <a:off x="142292" y="6283571"/>
                <a:ext cx="930017" cy="3738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Ecran</a:t>
                </a:r>
              </a:p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Diffractant</a:t>
                </a:r>
                <a:endParaRPr kumimoji="0" lang="fr-FR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Rectangle 78"/>
                  <p:cNvSpPr/>
                  <p:nvPr/>
                </p:nvSpPr>
                <p:spPr>
                  <a:xfrm>
                    <a:off x="578528" y="27545"/>
                    <a:ext cx="283922" cy="21361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fr-FR" sz="1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𝒙</m:t>
                          </m:r>
                        </m:oMath>
                      </m:oMathPara>
                    </a14:m>
                    <a:endParaRPr kumimoji="0" lang="fr-FR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mc:Choice>
            <mc:Fallback xmlns="">
              <p:sp>
                <p:nvSpPr>
                  <p:cNvPr id="79" name="Rectangle 7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8528" y="27545"/>
                    <a:ext cx="283922" cy="21361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r="-56667" b="-130435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0" name="Connecteur droit avec flèche 79"/>
              <p:cNvCxnSpPr/>
              <p:nvPr/>
            </p:nvCxnSpPr>
            <p:spPr>
              <a:xfrm>
                <a:off x="3135583" y="305137"/>
                <a:ext cx="0" cy="2576675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5B9BD5"/>
                </a:solidFill>
                <a:prstDash val="solid"/>
                <a:miter lim="800000"/>
                <a:headEnd type="arrow" w="med" len="med"/>
                <a:tailEnd type="arrow" w="med" len="med"/>
              </a:ln>
              <a:effectLst/>
            </p:spPr>
          </p:cxnSp>
          <p:cxnSp>
            <p:nvCxnSpPr>
              <p:cNvPr id="81" name="Connecteur droit avec flèche 80"/>
              <p:cNvCxnSpPr/>
              <p:nvPr/>
            </p:nvCxnSpPr>
            <p:spPr>
              <a:xfrm flipH="1">
                <a:off x="650449" y="2083505"/>
                <a:ext cx="2459361" cy="0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dashDot"/>
                <a:miter lim="800000"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82" name="Connecteur droit avec flèche 81"/>
              <p:cNvCxnSpPr/>
              <p:nvPr/>
            </p:nvCxnSpPr>
            <p:spPr>
              <a:xfrm flipH="1">
                <a:off x="3143977" y="2083505"/>
                <a:ext cx="2459361" cy="0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dashDot"/>
                <a:miter lim="800000"/>
                <a:headEnd type="triangle" w="med" len="med"/>
                <a:tailEnd type="triangle" w="med" len="med"/>
              </a:ln>
              <a:effectLst/>
            </p:spPr>
          </p:cxnSp>
          <p:sp>
            <p:nvSpPr>
              <p:cNvPr id="83" name="ZoneTexte 82"/>
              <p:cNvSpPr txBox="1"/>
              <p:nvPr/>
            </p:nvSpPr>
            <p:spPr>
              <a:xfrm>
                <a:off x="4326285" y="2128757"/>
                <a:ext cx="197959" cy="2136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1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f</a:t>
                </a:r>
              </a:p>
            </p:txBody>
          </p:sp>
          <p:sp>
            <p:nvSpPr>
              <p:cNvPr id="84" name="ZoneTexte 83"/>
              <p:cNvSpPr txBox="1"/>
              <p:nvPr/>
            </p:nvSpPr>
            <p:spPr>
              <a:xfrm>
                <a:off x="2798299" y="0"/>
                <a:ext cx="665449" cy="2136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Lentille</a:t>
                </a:r>
                <a:endPara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pic>
            <p:nvPicPr>
              <p:cNvPr id="85" name="Image 84"/>
              <p:cNvPicPr>
                <a:picLocks noChangeAspect="1"/>
              </p:cNvPicPr>
              <p:nvPr/>
            </p:nvPicPr>
            <p:blipFill rotWithShape="1">
              <a:blip r:embed="rId4"/>
              <a:srcRect r="9083"/>
              <a:stretch/>
            </p:blipFill>
            <p:spPr>
              <a:xfrm rot="5400000">
                <a:off x="5537649" y="420449"/>
                <a:ext cx="1540481" cy="2101707"/>
              </a:xfrm>
              <a:prstGeom prst="rect">
                <a:avLst/>
              </a:prstGeom>
            </p:spPr>
          </p:pic>
          <p:cxnSp>
            <p:nvCxnSpPr>
              <p:cNvPr id="86" name="Connecteur droit avec flèche 85"/>
              <p:cNvCxnSpPr/>
              <p:nvPr/>
            </p:nvCxnSpPr>
            <p:spPr>
              <a:xfrm flipV="1">
                <a:off x="5621299" y="167654"/>
                <a:ext cx="0" cy="2540712"/>
              </a:xfrm>
              <a:prstGeom prst="straightConnector1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87" name="ZoneTexte 86"/>
              <p:cNvSpPr txBox="1"/>
              <p:nvPr/>
            </p:nvSpPr>
            <p:spPr>
              <a:xfrm>
                <a:off x="4830824" y="6283571"/>
                <a:ext cx="1832575" cy="3382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Projection sur un écran</a:t>
                </a:r>
              </a:p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(Au foyer image</a:t>
                </a:r>
                <a:r>
                  <a:rPr kumimoji="0" lang="fr-FR" sz="14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sym typeface="Symbol" panose="05050102010706020507" pitchFamily="18" charset="2"/>
                  </a:rPr>
                  <a:t>)</a:t>
                </a:r>
                <a:endParaRPr kumimoji="0" lang="fr-FR" sz="14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8" name="Rectangle 87"/>
                  <p:cNvSpPr/>
                  <p:nvPr/>
                </p:nvSpPr>
                <p:spPr>
                  <a:xfrm>
                    <a:off x="5529854" y="-11731"/>
                    <a:ext cx="283922" cy="21361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fr-FR" sz="1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𝑿</m:t>
                          </m:r>
                        </m:oMath>
                      </m:oMathPara>
                    </a14:m>
                    <a:endParaRPr kumimoji="0" lang="fr-FR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mc:Choice>
            <mc:Fallback xmlns="">
              <p:sp>
                <p:nvSpPr>
                  <p:cNvPr id="88" name="Rectangle 8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29854" y="-11731"/>
                    <a:ext cx="283922" cy="21361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r="-80000" b="-143478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ZoneTexte 88"/>
                  <p:cNvSpPr txBox="1"/>
                  <p:nvPr/>
                </p:nvSpPr>
                <p:spPr>
                  <a:xfrm>
                    <a:off x="6033545" y="587316"/>
                    <a:ext cx="427112" cy="23335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r-FR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</a:rPr>
                      <a:t>X</a:t>
                    </a:r>
                    <a14:m>
                      <m:oMath xmlns:m="http://schemas.openxmlformats.org/officeDocument/2006/math">
                        <m:r>
                          <a:rPr kumimoji="0" lang="fr-FR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kumimoji="0" lang="fr-FR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fr-FR" sz="1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𝝀</m:t>
                            </m:r>
                            <m:r>
                              <a:rPr kumimoji="0" lang="fr-FR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 kumimoji="0" lang="fr-FR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𝐴</m:t>
                            </m:r>
                          </m:den>
                        </m:f>
                      </m:oMath>
                    </a14:m>
                    <a:endParaRPr kumimoji="0" lang="fr-FR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mc:Choice>
            <mc:Fallback xmlns="">
              <p:sp>
                <p:nvSpPr>
                  <p:cNvPr id="89" name="ZoneTexte 8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33545" y="587316"/>
                    <a:ext cx="427112" cy="23335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50000" t="-4167" r="-126087" b="-233333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ZoneTexte 89"/>
                  <p:cNvSpPr txBox="1"/>
                  <p:nvPr/>
                </p:nvSpPr>
                <p:spPr>
                  <a:xfrm>
                    <a:off x="5602098" y="1510613"/>
                    <a:ext cx="224681" cy="16021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fr-FR" sz="18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fr-FR" sz="18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𝝀</m:t>
                              </m:r>
                            </m:e>
                            <m:sub>
                              <m:r>
                                <a:rPr kumimoji="0" lang="fr-FR" sz="18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kumimoji="0" lang="fr-FR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mc:Choice>
            <mc:Fallback xmlns="">
              <p:sp>
                <p:nvSpPr>
                  <p:cNvPr id="90" name="ZoneTexte 8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02098" y="1510613"/>
                    <a:ext cx="224681" cy="16021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58333" r="-100000" b="-211765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1" name="Forme libre 90"/>
              <p:cNvSpPr/>
              <p:nvPr/>
            </p:nvSpPr>
            <p:spPr>
              <a:xfrm>
                <a:off x="5651757" y="1057875"/>
                <a:ext cx="591283" cy="328211"/>
              </a:xfrm>
              <a:custGeom>
                <a:avLst/>
                <a:gdLst>
                  <a:gd name="connsiteX0" fmla="*/ 769257 w 771824"/>
                  <a:gd name="connsiteY0" fmla="*/ 0 h 567453"/>
                  <a:gd name="connsiteX1" fmla="*/ 653143 w 771824"/>
                  <a:gd name="connsiteY1" fmla="*/ 478971 h 567453"/>
                  <a:gd name="connsiteX2" fmla="*/ 0 w 771824"/>
                  <a:gd name="connsiteY2" fmla="*/ 566057 h 567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1824" h="567453">
                    <a:moveTo>
                      <a:pt x="769257" y="0"/>
                    </a:moveTo>
                    <a:cubicBezTo>
                      <a:pt x="775305" y="192314"/>
                      <a:pt x="781353" y="384628"/>
                      <a:pt x="653143" y="478971"/>
                    </a:cubicBezTo>
                    <a:cubicBezTo>
                      <a:pt x="524933" y="573314"/>
                      <a:pt x="262466" y="569685"/>
                      <a:pt x="0" y="566057"/>
                    </a:cubicBezTo>
                  </a:path>
                </a:pathLst>
              </a:custGeom>
              <a:no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dash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92" name="Connecteur droit avec flèche 91"/>
              <p:cNvCxnSpPr/>
              <p:nvPr/>
            </p:nvCxnSpPr>
            <p:spPr>
              <a:xfrm flipV="1">
                <a:off x="510248" y="2973360"/>
                <a:ext cx="15391" cy="2092311"/>
              </a:xfrm>
              <a:prstGeom prst="straightConnector1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93" name="Connecteur droit 92"/>
              <p:cNvCxnSpPr/>
              <p:nvPr/>
            </p:nvCxnSpPr>
            <p:spPr>
              <a:xfrm>
                <a:off x="-136627" y="4737515"/>
                <a:ext cx="7185908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94" name="ZoneTexte 93"/>
              <p:cNvSpPr txBox="1"/>
              <p:nvPr/>
            </p:nvSpPr>
            <p:spPr>
              <a:xfrm>
                <a:off x="6645868" y="4752024"/>
                <a:ext cx="211469" cy="2136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z</a:t>
                </a:r>
                <a:endPara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95" name="ZoneTexte 94"/>
              <p:cNvSpPr txBox="1"/>
              <p:nvPr/>
            </p:nvSpPr>
            <p:spPr>
              <a:xfrm>
                <a:off x="1776350" y="5351424"/>
                <a:ext cx="197959" cy="2136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1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f</a:t>
                </a:r>
              </a:p>
            </p:txBody>
          </p:sp>
          <p:grpSp>
            <p:nvGrpSpPr>
              <p:cNvPr id="96" name="Groupe 95"/>
              <p:cNvGrpSpPr/>
              <p:nvPr/>
            </p:nvGrpSpPr>
            <p:grpSpPr>
              <a:xfrm>
                <a:off x="-136627" y="3964011"/>
                <a:ext cx="467005" cy="1525616"/>
                <a:chOff x="-136627" y="4384926"/>
                <a:chExt cx="467005" cy="705178"/>
              </a:xfrm>
            </p:grpSpPr>
            <p:cxnSp>
              <p:nvCxnSpPr>
                <p:cNvPr id="128" name="Connecteur droit avec flèche 127"/>
                <p:cNvCxnSpPr/>
                <p:nvPr/>
              </p:nvCxnSpPr>
              <p:spPr>
                <a:xfrm>
                  <a:off x="-136627" y="4384926"/>
                  <a:ext cx="467005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129" name="Connecteur droit avec flèche 128"/>
                <p:cNvCxnSpPr/>
                <p:nvPr/>
              </p:nvCxnSpPr>
              <p:spPr>
                <a:xfrm>
                  <a:off x="-136627" y="4561220"/>
                  <a:ext cx="467005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130" name="Connecteur droit avec flèche 129"/>
                <p:cNvCxnSpPr/>
                <p:nvPr/>
              </p:nvCxnSpPr>
              <p:spPr>
                <a:xfrm>
                  <a:off x="-136627" y="4737515"/>
                  <a:ext cx="467005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131" name="Connecteur droit avec flèche 130"/>
                <p:cNvCxnSpPr/>
                <p:nvPr/>
              </p:nvCxnSpPr>
              <p:spPr>
                <a:xfrm>
                  <a:off x="-136627" y="4913809"/>
                  <a:ext cx="467005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132" name="Connecteur droit avec flèche 131"/>
                <p:cNvCxnSpPr/>
                <p:nvPr/>
              </p:nvCxnSpPr>
              <p:spPr>
                <a:xfrm>
                  <a:off x="-136627" y="5090104"/>
                  <a:ext cx="467005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</p:grpSp>
          <p:sp>
            <p:nvSpPr>
              <p:cNvPr id="97" name="ZoneTexte 96"/>
              <p:cNvSpPr txBox="1"/>
              <p:nvPr/>
            </p:nvSpPr>
            <p:spPr>
              <a:xfrm>
                <a:off x="-277860" y="4737515"/>
                <a:ext cx="533214" cy="2136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Onde</a:t>
                </a:r>
                <a:endPara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98" name="ZoneTexte 97"/>
              <p:cNvSpPr txBox="1"/>
              <p:nvPr/>
            </p:nvSpPr>
            <p:spPr>
              <a:xfrm>
                <a:off x="-273320" y="4308180"/>
                <a:ext cx="539354" cy="2136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Plane</a:t>
                </a:r>
                <a:endPara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cxnSp>
            <p:nvCxnSpPr>
              <p:cNvPr id="99" name="Connecteur droit avec flèche 98"/>
              <p:cNvCxnSpPr/>
              <p:nvPr/>
            </p:nvCxnSpPr>
            <p:spPr>
              <a:xfrm>
                <a:off x="3118052" y="3507313"/>
                <a:ext cx="0" cy="2576675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5B9BD5"/>
                </a:solidFill>
                <a:prstDash val="solid"/>
                <a:miter lim="800000"/>
                <a:headEnd type="arrow" w="med" len="med"/>
                <a:tailEnd type="arrow" w="med" len="med"/>
              </a:ln>
              <a:effectLst/>
            </p:spPr>
          </p:cxnSp>
          <p:cxnSp>
            <p:nvCxnSpPr>
              <p:cNvPr id="100" name="Connecteur droit avec flèche 99"/>
              <p:cNvCxnSpPr/>
              <p:nvPr/>
            </p:nvCxnSpPr>
            <p:spPr>
              <a:xfrm flipH="1">
                <a:off x="632918" y="5285681"/>
                <a:ext cx="2459361" cy="0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dashDot"/>
                <a:miter lim="800000"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101" name="Connecteur droit avec flèche 100"/>
              <p:cNvCxnSpPr/>
              <p:nvPr/>
            </p:nvCxnSpPr>
            <p:spPr>
              <a:xfrm flipH="1">
                <a:off x="3126446" y="5285681"/>
                <a:ext cx="2459361" cy="0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dashDot"/>
                <a:miter lim="800000"/>
                <a:headEnd type="triangle" w="med" len="med"/>
                <a:tailEnd type="triangle" w="med" len="med"/>
              </a:ln>
              <a:effectLst/>
            </p:spPr>
          </p:cxnSp>
          <p:sp>
            <p:nvSpPr>
              <p:cNvPr id="102" name="ZoneTexte 101"/>
              <p:cNvSpPr txBox="1"/>
              <p:nvPr/>
            </p:nvSpPr>
            <p:spPr>
              <a:xfrm>
                <a:off x="4308754" y="5330933"/>
                <a:ext cx="197959" cy="2136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1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f</a:t>
                </a:r>
              </a:p>
            </p:txBody>
          </p:sp>
          <p:sp>
            <p:nvSpPr>
              <p:cNvPr id="103" name="ZoneTexte 102"/>
              <p:cNvSpPr txBox="1"/>
              <p:nvPr/>
            </p:nvSpPr>
            <p:spPr>
              <a:xfrm>
                <a:off x="2780768" y="3202176"/>
                <a:ext cx="665449" cy="2136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Lentille</a:t>
                </a:r>
                <a:endPara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pic>
            <p:nvPicPr>
              <p:cNvPr id="104" name="Image 103"/>
              <p:cNvPicPr>
                <a:picLocks noChangeAspect="1"/>
              </p:cNvPicPr>
              <p:nvPr/>
            </p:nvPicPr>
            <p:blipFill rotWithShape="1">
              <a:blip r:embed="rId4"/>
              <a:srcRect r="9083"/>
              <a:stretch/>
            </p:blipFill>
            <p:spPr>
              <a:xfrm rot="5400000">
                <a:off x="4606148" y="3520590"/>
                <a:ext cx="3368421" cy="2101707"/>
              </a:xfrm>
              <a:prstGeom prst="rect">
                <a:avLst/>
              </a:prstGeom>
            </p:spPr>
          </p:pic>
          <p:cxnSp>
            <p:nvCxnSpPr>
              <p:cNvPr id="105" name="Connecteur droit avec flèche 104"/>
              <p:cNvCxnSpPr/>
              <p:nvPr/>
            </p:nvCxnSpPr>
            <p:spPr>
              <a:xfrm flipV="1">
                <a:off x="5603768" y="3369830"/>
                <a:ext cx="0" cy="2540712"/>
              </a:xfrm>
              <a:prstGeom prst="straightConnector1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6" name="Rectangle 105"/>
                  <p:cNvSpPr/>
                  <p:nvPr/>
                </p:nvSpPr>
                <p:spPr>
                  <a:xfrm>
                    <a:off x="5512322" y="3190445"/>
                    <a:ext cx="283922" cy="21361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fr-FR" sz="1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𝑿</m:t>
                          </m:r>
                        </m:oMath>
                      </m:oMathPara>
                    </a14:m>
                    <a:endParaRPr kumimoji="0" lang="fr-FR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mc:Choice>
            <mc:Fallback xmlns="">
              <p:sp>
                <p:nvSpPr>
                  <p:cNvPr id="106" name="Rectangle 10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12322" y="3190445"/>
                    <a:ext cx="283922" cy="21361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r="-80000" b="-143478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7" name="ZoneTexte 106"/>
                  <p:cNvSpPr txBox="1"/>
                  <p:nvPr/>
                </p:nvSpPr>
                <p:spPr>
                  <a:xfrm>
                    <a:off x="6016013" y="3789493"/>
                    <a:ext cx="427112" cy="23335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r-FR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</a:rPr>
                      <a:t>X</a:t>
                    </a:r>
                    <a14:m>
                      <m:oMath xmlns:m="http://schemas.openxmlformats.org/officeDocument/2006/math">
                        <m:r>
                          <a:rPr kumimoji="0" lang="fr-FR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kumimoji="0" lang="fr-FR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fr-FR" sz="1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𝝀</m:t>
                            </m:r>
                            <m:r>
                              <a:rPr kumimoji="0" lang="fr-FR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num>
                          <m:den>
                            <m:r>
                              <a:rPr kumimoji="0" lang="fr-FR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𝐴</m:t>
                            </m:r>
                          </m:den>
                        </m:f>
                      </m:oMath>
                    </a14:m>
                    <a:endParaRPr kumimoji="0" lang="fr-FR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mc:Choice>
            <mc:Fallback xmlns="">
              <p:sp>
                <p:nvSpPr>
                  <p:cNvPr id="107" name="ZoneTexte 10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16013" y="3789493"/>
                    <a:ext cx="427112" cy="233351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50000" t="-4000" r="-126087" b="-224000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8" name="ZoneTexte 107"/>
                  <p:cNvSpPr txBox="1"/>
                  <p:nvPr/>
                </p:nvSpPr>
                <p:spPr>
                  <a:xfrm>
                    <a:off x="5584566" y="4712789"/>
                    <a:ext cx="224681" cy="16021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fr-FR" sz="18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fr-FR" sz="18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𝝀</m:t>
                              </m:r>
                            </m:e>
                            <m:sub>
                              <m:r>
                                <a:rPr kumimoji="0" lang="fr-FR" sz="18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kumimoji="0" lang="fr-FR" sz="1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mc:Choice>
            <mc:Fallback xmlns="">
              <p:sp>
                <p:nvSpPr>
                  <p:cNvPr id="108" name="ZoneTexte 10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84566" y="4712789"/>
                    <a:ext cx="224681" cy="16021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58333" r="-100000" b="-211765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9" name="Forme libre 108"/>
              <p:cNvSpPr/>
              <p:nvPr/>
            </p:nvSpPr>
            <p:spPr>
              <a:xfrm>
                <a:off x="5634226" y="4260051"/>
                <a:ext cx="591283" cy="328211"/>
              </a:xfrm>
              <a:custGeom>
                <a:avLst/>
                <a:gdLst>
                  <a:gd name="connsiteX0" fmla="*/ 769257 w 771824"/>
                  <a:gd name="connsiteY0" fmla="*/ 0 h 567453"/>
                  <a:gd name="connsiteX1" fmla="*/ 653143 w 771824"/>
                  <a:gd name="connsiteY1" fmla="*/ 478971 h 567453"/>
                  <a:gd name="connsiteX2" fmla="*/ 0 w 771824"/>
                  <a:gd name="connsiteY2" fmla="*/ 566057 h 567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1824" h="567453">
                    <a:moveTo>
                      <a:pt x="769257" y="0"/>
                    </a:moveTo>
                    <a:cubicBezTo>
                      <a:pt x="775305" y="192314"/>
                      <a:pt x="781353" y="384628"/>
                      <a:pt x="653143" y="478971"/>
                    </a:cubicBezTo>
                    <a:cubicBezTo>
                      <a:pt x="524933" y="573314"/>
                      <a:pt x="262466" y="569685"/>
                      <a:pt x="0" y="566057"/>
                    </a:cubicBezTo>
                  </a:path>
                </a:pathLst>
              </a:custGeom>
              <a:no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dash"/>
                <a:miter lim="800000"/>
                <a:headEnd type="none" w="med" len="med"/>
                <a:tailEnd type="triangl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10" name="Groupe 109"/>
              <p:cNvGrpSpPr/>
              <p:nvPr/>
            </p:nvGrpSpPr>
            <p:grpSpPr>
              <a:xfrm>
                <a:off x="-56018" y="780306"/>
                <a:ext cx="467005" cy="1525616"/>
                <a:chOff x="-136627" y="4384926"/>
                <a:chExt cx="467005" cy="705178"/>
              </a:xfrm>
            </p:grpSpPr>
            <p:cxnSp>
              <p:nvCxnSpPr>
                <p:cNvPr id="123" name="Connecteur droit avec flèche 122"/>
                <p:cNvCxnSpPr/>
                <p:nvPr/>
              </p:nvCxnSpPr>
              <p:spPr>
                <a:xfrm>
                  <a:off x="-136627" y="4384926"/>
                  <a:ext cx="467005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124" name="Connecteur droit avec flèche 123"/>
                <p:cNvCxnSpPr/>
                <p:nvPr/>
              </p:nvCxnSpPr>
              <p:spPr>
                <a:xfrm>
                  <a:off x="-136627" y="4561220"/>
                  <a:ext cx="467005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125" name="Connecteur droit avec flèche 124"/>
                <p:cNvCxnSpPr/>
                <p:nvPr/>
              </p:nvCxnSpPr>
              <p:spPr>
                <a:xfrm>
                  <a:off x="-136627" y="4737515"/>
                  <a:ext cx="467005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126" name="Connecteur droit avec flèche 125"/>
                <p:cNvCxnSpPr/>
                <p:nvPr/>
              </p:nvCxnSpPr>
              <p:spPr>
                <a:xfrm>
                  <a:off x="-136627" y="4913809"/>
                  <a:ext cx="467005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127" name="Connecteur droit avec flèche 126"/>
                <p:cNvCxnSpPr/>
                <p:nvPr/>
              </p:nvCxnSpPr>
              <p:spPr>
                <a:xfrm>
                  <a:off x="-136627" y="5090104"/>
                  <a:ext cx="467005" cy="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</p:grpSp>
          <p:sp>
            <p:nvSpPr>
              <p:cNvPr id="111" name="ZoneTexte 110"/>
              <p:cNvSpPr txBox="1"/>
              <p:nvPr/>
            </p:nvSpPr>
            <p:spPr>
              <a:xfrm>
                <a:off x="-481451" y="1125670"/>
                <a:ext cx="533214" cy="2136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Onde</a:t>
                </a:r>
                <a:endPara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12" name="ZoneTexte 111"/>
              <p:cNvSpPr txBox="1"/>
              <p:nvPr/>
            </p:nvSpPr>
            <p:spPr>
              <a:xfrm>
                <a:off x="-481451" y="1863496"/>
                <a:ext cx="539354" cy="2136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Plane</a:t>
                </a:r>
                <a:endPara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pic>
            <p:nvPicPr>
              <p:cNvPr id="113" name="Image 112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73809" y="532954"/>
                <a:ext cx="2000119" cy="2004770"/>
              </a:xfrm>
              <a:prstGeom prst="rect">
                <a:avLst/>
              </a:prstGeom>
              <a:scene3d>
                <a:camera prst="isometricOffAxis1Left"/>
                <a:lightRig rig="threePt" dir="t"/>
              </a:scene3d>
            </p:spPr>
          </p:pic>
          <p:pic>
            <p:nvPicPr>
              <p:cNvPr id="114" name="Image 113"/>
              <p:cNvPicPr>
                <a:picLocks noChangeAspect="1"/>
              </p:cNvPicPr>
              <p:nvPr/>
            </p:nvPicPr>
            <p:blipFill rotWithShape="1">
              <a:blip r:embed="rId11"/>
              <a:srcRect l="25219" t="26148" r="25369" b="24908"/>
              <a:stretch/>
            </p:blipFill>
            <p:spPr>
              <a:xfrm>
                <a:off x="6662061" y="3672115"/>
                <a:ext cx="2017486" cy="2002972"/>
              </a:xfrm>
              <a:prstGeom prst="rect">
                <a:avLst/>
              </a:prstGeom>
              <a:scene3d>
                <a:camera prst="isometricOffAxis1Left"/>
                <a:lightRig rig="threePt" dir="t"/>
              </a:scene3d>
            </p:spPr>
          </p:pic>
          <p:sp>
            <p:nvSpPr>
              <p:cNvPr id="115" name="ZoneTexte 114"/>
              <p:cNvSpPr txBox="1"/>
              <p:nvPr/>
            </p:nvSpPr>
            <p:spPr>
              <a:xfrm>
                <a:off x="7542207" y="6283571"/>
                <a:ext cx="143058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2D</a:t>
                </a:r>
              </a:p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(Au foyer image</a:t>
                </a:r>
                <a:r>
                  <a:rPr kumimoji="0" lang="fr-FR" sz="14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sym typeface="Symbol" panose="05050102010706020507" pitchFamily="18" charset="2"/>
                  </a:rPr>
                  <a:t>)</a:t>
                </a:r>
                <a:endParaRPr kumimoji="0" lang="fr-FR" sz="14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439761" y="3544859"/>
                <a:ext cx="175196" cy="1126525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439761" y="4805076"/>
                <a:ext cx="175196" cy="1041208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8" name="Rectangle 117"/>
                  <p:cNvSpPr/>
                  <p:nvPr/>
                </p:nvSpPr>
                <p:spPr>
                  <a:xfrm>
                    <a:off x="542554" y="2877654"/>
                    <a:ext cx="283922" cy="21361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fr-FR" sz="1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𝒙</m:t>
                          </m:r>
                        </m:oMath>
                      </m:oMathPara>
                    </a14:m>
                    <a:endParaRPr kumimoji="0" lang="fr-FR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endParaRPr>
                  </a:p>
                </p:txBody>
              </p:sp>
            </mc:Choice>
            <mc:Fallback xmlns="">
              <p:sp>
                <p:nvSpPr>
                  <p:cNvPr id="118" name="Rectangle 11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554" y="2877654"/>
                    <a:ext cx="283922" cy="21361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r="-51613" b="-130435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9" name="Flèche courbée vers la gauche 118"/>
              <p:cNvSpPr/>
              <p:nvPr/>
            </p:nvSpPr>
            <p:spPr>
              <a:xfrm>
                <a:off x="1100918" y="1439185"/>
                <a:ext cx="803033" cy="3211240"/>
              </a:xfrm>
              <a:prstGeom prst="curvedLeftArrow">
                <a:avLst/>
              </a:prstGeom>
              <a:solidFill>
                <a:srgbClr val="FF339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0" name="ZoneTexte 119"/>
              <p:cNvSpPr txBox="1"/>
              <p:nvPr/>
            </p:nvSpPr>
            <p:spPr>
              <a:xfrm rot="5400000">
                <a:off x="400133" y="2513323"/>
                <a:ext cx="2048061" cy="830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Calibri" panose="020F0502020204030204"/>
                  </a:rPr>
                  <a:t>Contraction</a:t>
                </a:r>
              </a:p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Calibri" panose="020F0502020204030204"/>
                  </a:rPr>
                  <a:t> de l’ouverture</a:t>
                </a:r>
              </a:p>
            </p:txBody>
          </p:sp>
          <p:sp>
            <p:nvSpPr>
              <p:cNvPr id="121" name="Flèche courbée vers la gauche 120"/>
              <p:cNvSpPr/>
              <p:nvPr/>
            </p:nvSpPr>
            <p:spPr>
              <a:xfrm>
                <a:off x="8551988" y="1460145"/>
                <a:ext cx="803033" cy="3211240"/>
              </a:xfrm>
              <a:prstGeom prst="curvedLeftArrow">
                <a:avLst/>
              </a:prstGeom>
              <a:solidFill>
                <a:srgbClr val="FF339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2" name="ZoneTexte 121"/>
              <p:cNvSpPr txBox="1"/>
              <p:nvPr/>
            </p:nvSpPr>
            <p:spPr>
              <a:xfrm rot="5400000">
                <a:off x="8087676" y="2534283"/>
                <a:ext cx="1575112" cy="830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Calibri" panose="020F0502020204030204"/>
                  </a:rPr>
                  <a:t>Dilatation</a:t>
                </a:r>
              </a:p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Calibri" panose="020F0502020204030204"/>
                  </a:rPr>
                  <a:t> de l’image</a:t>
                </a:r>
              </a:p>
            </p:txBody>
          </p:sp>
        </p:grpSp>
      </p:grpSp>
      <p:sp>
        <p:nvSpPr>
          <p:cNvPr id="138" name="Flèche à angle droit 137"/>
          <p:cNvSpPr/>
          <p:nvPr/>
        </p:nvSpPr>
        <p:spPr>
          <a:xfrm rot="5400000">
            <a:off x="403899" y="1819278"/>
            <a:ext cx="596900" cy="635000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508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C6DDD436-036D-4AFC-B45E-DF406FB8E6F8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497013" y="0"/>
            <a:ext cx="7391400" cy="5450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z="2800" b="1" kern="0" dirty="0" smtClean="0">
                <a:solidFill>
                  <a:srgbClr val="DA6667"/>
                </a:solidFill>
                <a:latin typeface="+mj-lt"/>
                <a:ea typeface="+mj-ea"/>
                <a:cs typeface="+mj-cs"/>
              </a:rPr>
              <a:t>4. Propriétés générales reliant l’écran diffractant et la figure de diffraction</a:t>
            </a:r>
          </a:p>
          <a:p>
            <a:pPr>
              <a:defRPr/>
            </a:pPr>
            <a:endParaRPr lang="fr-FR" sz="2800" b="1" kern="0" dirty="0" smtClean="0">
              <a:solidFill>
                <a:srgbClr val="DA6667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fr-FR" sz="2800" b="1" kern="0" dirty="0" smtClean="0">
              <a:solidFill>
                <a:srgbClr val="DA6667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1149914"/>
            <a:ext cx="9067800" cy="513169"/>
          </a:xfrm>
          <a:prstGeom prst="rect">
            <a:avLst/>
          </a:prstGeom>
        </p:spPr>
        <p:txBody>
          <a:bodyPr/>
          <a:lstStyle/>
          <a:p>
            <a:pPr marL="0" lvl="1"/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 </a:t>
            </a:r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</a:rPr>
              <a:t>Succession de Transformée de Fourier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844375" y="3761672"/>
            <a:ext cx="30302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 smtClean="0"/>
              <a:t>TF d’une TF :</a:t>
            </a:r>
            <a:r>
              <a:rPr lang="fr-FR" sz="2000" b="1" i="1" dirty="0"/>
              <a:t> </a:t>
            </a:r>
            <a:endParaRPr lang="fr-FR" sz="2000" dirty="0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0" y="685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 ou  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44375" y="1953038"/>
            <a:ext cx="27622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fr-FR" sz="2000" b="1" i="1" dirty="0"/>
              <a:t>TF inverse d’une </a:t>
            </a:r>
            <a:r>
              <a:rPr lang="fr-FR" sz="2000" b="1" i="1" dirty="0" smtClean="0"/>
              <a:t>TF :</a:t>
            </a:r>
            <a:endParaRPr lang="fr-FR" sz="2000" b="1" kern="0" dirty="0">
              <a:solidFill>
                <a:srgbClr val="DA6667"/>
              </a:solidFill>
              <a:latin typeface="Arial Narrow" pitchFamily="34" charset="0"/>
            </a:endParaRPr>
          </a:p>
        </p:txBody>
      </p:sp>
      <p:sp>
        <p:nvSpPr>
          <p:cNvPr id="17" name="Accolade fermante 16"/>
          <p:cNvSpPr/>
          <p:nvPr/>
        </p:nvSpPr>
        <p:spPr>
          <a:xfrm>
            <a:off x="6283842" y="4161782"/>
            <a:ext cx="370958" cy="1930674"/>
          </a:xfrm>
          <a:prstGeom prst="rightBrac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6861412" y="4359395"/>
            <a:ext cx="198002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Retournement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</a:rPr>
              <a:t>de 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</a:rPr>
              <a:t>l’image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  <a:sym typeface="Symbol"/>
              </a:rPr>
              <a:t>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  <a:sym typeface="Symbol"/>
              </a:rPr>
              <a:t>Succession 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  <a:sym typeface="Symbol"/>
              </a:rPr>
              <a:t>de deux lentilles</a:t>
            </a:r>
            <a:endParaRPr lang="fr-FR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407695" y="2695103"/>
                <a:ext cx="2865272" cy="4397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𝑇𝐹</m:t>
                              </m:r>
                            </m:e>
                            <m:sup>
                              <m:r>
                                <a:rPr lang="fr-FR" sz="2000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𝑇𝐹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"/>
                                      <m:ctrlPr>
                                        <a:rPr lang="fr-F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20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  <m:r>
                                        <a:rPr lang="fr-FR" sz="2000" i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fr-FR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fr-FR" sz="2000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fr-FR" sz="2000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7695" y="2695103"/>
                <a:ext cx="2865272" cy="439736"/>
              </a:xfrm>
              <a:prstGeom prst="rect">
                <a:avLst/>
              </a:prstGeom>
              <a:blipFill>
                <a:blip r:embed="rId2"/>
                <a:stretch>
                  <a:fillRect t="-156944" r="-24255" b="-2305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369725" y="4379583"/>
                <a:ext cx="2983894" cy="4510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𝑇𝐹</m:t>
                              </m:r>
                            </m:e>
                            <m:sup/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𝑇𝐹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"/>
                                      <m:ctrlPr>
                                        <a:rPr lang="fr-F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20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  <m:r>
                                        <a:rPr lang="fr-FR" sz="2000" i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fr-FR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fr-FR" sz="2000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fr-FR" sz="2000" i="0"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725" y="4379583"/>
                <a:ext cx="2983894" cy="451086"/>
              </a:xfrm>
              <a:prstGeom prst="rect">
                <a:avLst/>
              </a:prstGeom>
              <a:blipFill>
                <a:blip r:embed="rId3"/>
                <a:stretch>
                  <a:fillRect t="-150000" r="-23313" b="-22432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373249" y="5459227"/>
                <a:ext cx="3313536" cy="4397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𝑇𝐹</m:t>
                              </m:r>
                            </m:e>
                            <m:sup>
                              <m:r>
                                <a:rPr lang="fr-FR" sz="2000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  <m:t>𝑇𝐹</m:t>
                                  </m:r>
                                </m:e>
                                <m:sup>
                                  <m:r>
                                    <a:rPr lang="fr-FR" sz="2000" i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fr-F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"/>
                                      <m:ctrlPr>
                                        <a:rPr lang="fr-F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20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  <m:r>
                                        <a:rPr lang="fr-FR" sz="2000" i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fr-FR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fr-FR" sz="2000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fr-FR" sz="2000" i="0"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3249" y="5459227"/>
                <a:ext cx="3313536" cy="439736"/>
              </a:xfrm>
              <a:prstGeom prst="rect">
                <a:avLst/>
              </a:prstGeom>
              <a:blipFill>
                <a:blip r:embed="rId4"/>
                <a:stretch>
                  <a:fillRect t="-156944" r="-20956" b="-2305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itre 1"/>
          <p:cNvSpPr txBox="1">
            <a:spLocks/>
          </p:cNvSpPr>
          <p:nvPr/>
        </p:nvSpPr>
        <p:spPr>
          <a:xfrm>
            <a:off x="1497013" y="6389134"/>
            <a:ext cx="7391400" cy="3926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Chap3 : Diffraction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8534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re 1"/>
          <p:cNvSpPr txBox="1">
            <a:spLocks/>
          </p:cNvSpPr>
          <p:nvPr/>
        </p:nvSpPr>
        <p:spPr>
          <a:xfrm>
            <a:off x="1510460" y="6389134"/>
            <a:ext cx="7391400" cy="3926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Chap3 : Diffraction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C6DDD436-036D-4AFC-B45E-DF406FB8E6F8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497013" y="0"/>
            <a:ext cx="7391400" cy="5450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z="2800" b="1" kern="0" dirty="0" smtClean="0">
                <a:solidFill>
                  <a:srgbClr val="DA6667"/>
                </a:solidFill>
                <a:latin typeface="+mj-lt"/>
                <a:ea typeface="+mj-ea"/>
                <a:cs typeface="+mj-cs"/>
              </a:rPr>
              <a:t>4. Propriétés générales reliant l’écran diffractant et la figure de diffraction</a:t>
            </a:r>
          </a:p>
          <a:p>
            <a:pPr>
              <a:defRPr/>
            </a:pPr>
            <a:endParaRPr lang="fr-FR" sz="2800" b="1" kern="0" dirty="0" smtClean="0">
              <a:solidFill>
                <a:srgbClr val="DA6667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fr-FR" sz="2800" b="1" kern="0" dirty="0" smtClean="0">
              <a:solidFill>
                <a:srgbClr val="DA6667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1288880" y="1952159"/>
            <a:ext cx="6671779" cy="4842997"/>
          </a:xfrm>
          <a:prstGeom prst="rect">
            <a:avLst/>
          </a:prstGeom>
          <a:solidFill>
            <a:schemeClr val="tx2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8" name="Flèche à angle droit 137"/>
          <p:cNvSpPr/>
          <p:nvPr/>
        </p:nvSpPr>
        <p:spPr>
          <a:xfrm rot="5400000">
            <a:off x="403899" y="1819278"/>
            <a:ext cx="596900" cy="635000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5" name="Rectangle 2"/>
          <p:cNvSpPr txBox="1">
            <a:spLocks noChangeArrowheads="1"/>
          </p:cNvSpPr>
          <p:nvPr/>
        </p:nvSpPr>
        <p:spPr>
          <a:xfrm>
            <a:off x="-69850" y="905125"/>
            <a:ext cx="9067800" cy="513169"/>
          </a:xfrm>
          <a:prstGeom prst="rect">
            <a:avLst/>
          </a:prstGeom>
        </p:spPr>
        <p:txBody>
          <a:bodyPr/>
          <a:lstStyle/>
          <a:p>
            <a:pPr marL="0" lvl="1"/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 </a:t>
            </a:r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</a:rPr>
              <a:t>Translation dans son plan du diaphragme D limitant la surface d’onde</a:t>
            </a:r>
          </a:p>
          <a:p>
            <a:pPr marL="0" lvl="1"/>
            <a:endParaRPr lang="fr-FR" sz="2400" b="1" kern="0" dirty="0" smtClean="0">
              <a:solidFill>
                <a:srgbClr val="DA6667"/>
              </a:solidFill>
              <a:latin typeface="Arial Narrow" pitchFamily="34" charset="0"/>
            </a:endParaRPr>
          </a:p>
          <a:p>
            <a:pPr marL="0" lvl="1"/>
            <a:endParaRPr lang="fr-FR" sz="2400" b="1" kern="0" dirty="0" smtClean="0">
              <a:solidFill>
                <a:srgbClr val="DA6667"/>
              </a:solidFill>
              <a:latin typeface="Arial Narrow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Rectangle 136"/>
              <p:cNvSpPr/>
              <p:nvPr/>
            </p:nvSpPr>
            <p:spPr>
              <a:xfrm>
                <a:off x="24451" y="1387199"/>
                <a:ext cx="4652299" cy="3797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𝑻𝑭</m:t>
                      </m:r>
                      <m:d>
                        <m:dPr>
                          <m:begChr m:val="["/>
                          <m:endChr m:val="]"/>
                          <m:ctrlPr>
                            <a:rPr lang="fr-FR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𝒕</m:t>
                          </m:r>
                          <m:d>
                            <m:dPr>
                              <m:ctrlPr>
                                <a:rPr lang="fr-FR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fr-FR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fr-FR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fr-FR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</m:d>
                      <m:r>
                        <a:rPr lang="fr-FR" b="1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fr-FR" b="1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FR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𝝅</m:t>
                          </m:r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𝒖𝒂</m:t>
                          </m:r>
                        </m:sup>
                      </m:sSup>
                      <m:sSup>
                        <m:sSupPr>
                          <m:ctrlPr>
                            <a:rPr lang="fr-FR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fr-FR" b="1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FR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𝝅</m:t>
                          </m:r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𝒗𝒃</m:t>
                          </m:r>
                        </m:sup>
                      </m:sSup>
                      <m:r>
                        <a:rPr lang="fr-FR" b="1" i="1">
                          <a:latin typeface="Cambria Math" panose="02040503050406030204" pitchFamily="18" charset="0"/>
                        </a:rPr>
                        <m:t>𝑻</m:t>
                      </m:r>
                      <m:d>
                        <m:dPr>
                          <m:begChr m:val="["/>
                          <m:endChr m:val="]"/>
                          <m:ctrlPr>
                            <a:rPr lang="fr-FR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fr-FR" b="1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37" name="Rectangle 1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51" y="1387199"/>
                <a:ext cx="4652299" cy="379784"/>
              </a:xfrm>
              <a:prstGeom prst="rect">
                <a:avLst/>
              </a:prstGeom>
              <a:blipFill>
                <a:blip r:embed="rId2"/>
                <a:stretch>
                  <a:fillRect b="-806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428" y="2189995"/>
            <a:ext cx="6481085" cy="441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14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C6DDD436-036D-4AFC-B45E-DF406FB8E6F8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4" name="Picture 4" descr="diffraction_a_la_surface_de_l_ea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6988" y="1026408"/>
            <a:ext cx="6578600" cy="524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1497013" y="443775"/>
            <a:ext cx="7391400" cy="5450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DA666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Intro</a:t>
            </a:r>
            <a:r>
              <a:rPr kumimoji="0" lang="fr-FR" sz="2800" b="1" i="0" u="none" strike="noStrike" kern="0" cap="none" spc="0" normalizeH="0" noProof="0" dirty="0" smtClean="0">
                <a:ln>
                  <a:noFill/>
                </a:ln>
                <a:solidFill>
                  <a:srgbClr val="DA666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: </a:t>
            </a: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DA666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 diffraction dans le quotidien</a:t>
            </a:r>
            <a:endParaRPr kumimoji="0" lang="fr-FR" sz="2800" b="1" i="0" u="none" strike="noStrike" kern="0" cap="none" spc="0" normalizeH="0" baseline="0" noProof="0" dirty="0">
              <a:ln>
                <a:noFill/>
              </a:ln>
              <a:solidFill>
                <a:srgbClr val="DA666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497013" y="6389134"/>
            <a:ext cx="7391400" cy="3926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Chap3 : Diffraction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re 1"/>
          <p:cNvSpPr txBox="1">
            <a:spLocks/>
          </p:cNvSpPr>
          <p:nvPr/>
        </p:nvSpPr>
        <p:spPr>
          <a:xfrm>
            <a:off x="1497013" y="6389134"/>
            <a:ext cx="7391400" cy="3926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Chap3 : Diffraction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C6DDD436-036D-4AFC-B45E-DF406FB8E6F8}" type="slidenum">
              <a:rPr lang="fr-FR" smtClean="0"/>
              <a:pPr/>
              <a:t>29</a:t>
            </a:fld>
            <a:endParaRPr lang="fr-FR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497013" y="0"/>
            <a:ext cx="7391400" cy="5450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z="2800" b="1" kern="0" dirty="0" smtClean="0">
                <a:solidFill>
                  <a:srgbClr val="DA6667"/>
                </a:solidFill>
                <a:latin typeface="+mj-lt"/>
                <a:ea typeface="+mj-ea"/>
                <a:cs typeface="+mj-cs"/>
              </a:rPr>
              <a:t>4. Propriétés générales reliant l’écran diffractant et la figure de diffraction</a:t>
            </a:r>
          </a:p>
          <a:p>
            <a:pPr>
              <a:defRPr/>
            </a:pPr>
            <a:endParaRPr lang="fr-FR" sz="2800" b="1" kern="0" dirty="0" smtClean="0">
              <a:solidFill>
                <a:srgbClr val="DA6667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fr-FR" sz="2800" b="1" kern="0" dirty="0" smtClean="0">
              <a:solidFill>
                <a:srgbClr val="DA6667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895914"/>
            <a:ext cx="9067800" cy="513169"/>
          </a:xfrm>
          <a:prstGeom prst="rect">
            <a:avLst/>
          </a:prstGeom>
        </p:spPr>
        <p:txBody>
          <a:bodyPr/>
          <a:lstStyle/>
          <a:p>
            <a:pPr marL="0" lvl="1"/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 </a:t>
            </a:r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</a:rPr>
              <a:t>Convolution</a:t>
            </a:r>
          </a:p>
          <a:p>
            <a:pPr marL="0" lvl="1"/>
            <a:endParaRPr lang="fr-FR" sz="2400" b="1" kern="0" dirty="0" smtClean="0">
              <a:solidFill>
                <a:srgbClr val="DA6667"/>
              </a:solidFill>
              <a:latin typeface="Arial Narrow" pitchFamily="34" charset="0"/>
            </a:endParaRPr>
          </a:p>
          <a:p>
            <a:pPr marL="0" lvl="1"/>
            <a:endParaRPr lang="fr-FR" sz="2400" b="1" kern="0" dirty="0" smtClean="0">
              <a:solidFill>
                <a:srgbClr val="DA6667"/>
              </a:solidFill>
              <a:latin typeface="Arial Narrow" pitchFamily="34" charset="0"/>
            </a:endParaRPr>
          </a:p>
        </p:txBody>
      </p:sp>
      <p:pic>
        <p:nvPicPr>
          <p:cNvPr id="3020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01" y="2874040"/>
            <a:ext cx="2340899" cy="256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ZoneTexte 27"/>
          <p:cNvSpPr txBox="1"/>
          <p:nvPr/>
        </p:nvSpPr>
        <p:spPr>
          <a:xfrm>
            <a:off x="381000" y="2336800"/>
            <a:ext cx="326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Exemple : le monochromateur</a:t>
            </a:r>
            <a:endParaRPr lang="fr-FR" dirty="0"/>
          </a:p>
        </p:txBody>
      </p:sp>
      <p:grpSp>
        <p:nvGrpSpPr>
          <p:cNvPr id="31" name="Groupe 30"/>
          <p:cNvGrpSpPr/>
          <p:nvPr/>
        </p:nvGrpSpPr>
        <p:grpSpPr>
          <a:xfrm>
            <a:off x="3390900" y="3147078"/>
            <a:ext cx="979755" cy="3341253"/>
            <a:chOff x="3390900" y="3147078"/>
            <a:chExt cx="979755" cy="3341253"/>
          </a:xfrm>
        </p:grpSpPr>
        <p:grpSp>
          <p:nvGrpSpPr>
            <p:cNvPr id="27" name="Groupe 26"/>
            <p:cNvGrpSpPr/>
            <p:nvPr/>
          </p:nvGrpSpPr>
          <p:grpSpPr>
            <a:xfrm>
              <a:off x="3808390" y="3147078"/>
              <a:ext cx="143170" cy="2712665"/>
              <a:chOff x="3808390" y="3147078"/>
              <a:chExt cx="143170" cy="2712665"/>
            </a:xfrm>
          </p:grpSpPr>
          <p:sp>
            <p:nvSpPr>
              <p:cNvPr id="18" name="Trapèze 17"/>
              <p:cNvSpPr/>
              <p:nvPr/>
            </p:nvSpPr>
            <p:spPr>
              <a:xfrm>
                <a:off x="3808390" y="4595164"/>
                <a:ext cx="143170" cy="757540"/>
              </a:xfrm>
              <a:prstGeom prst="trapezoid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" name="Trapèze 19"/>
              <p:cNvSpPr/>
              <p:nvPr/>
            </p:nvSpPr>
            <p:spPr>
              <a:xfrm flipV="1">
                <a:off x="3808390" y="3736658"/>
                <a:ext cx="143170" cy="757540"/>
              </a:xfrm>
              <a:prstGeom prst="trapezoid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22" name="Connecteur droit avec flèche 21"/>
              <p:cNvCxnSpPr/>
              <p:nvPr/>
            </p:nvCxnSpPr>
            <p:spPr>
              <a:xfrm flipV="1">
                <a:off x="3886450" y="3147078"/>
                <a:ext cx="0" cy="423219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5" name="Connecteur droit avec flèche 24"/>
              <p:cNvCxnSpPr/>
              <p:nvPr/>
            </p:nvCxnSpPr>
            <p:spPr>
              <a:xfrm>
                <a:off x="3879975" y="5436524"/>
                <a:ext cx="0" cy="423219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29" name="ZoneTexte 28"/>
            <p:cNvSpPr txBox="1"/>
            <p:nvPr/>
          </p:nvSpPr>
          <p:spPr>
            <a:xfrm>
              <a:off x="3390900" y="5842000"/>
              <a:ext cx="97975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 smtClean="0"/>
                <a:t>Fenêtre</a:t>
              </a:r>
            </a:p>
            <a:p>
              <a:pPr algn="ctr"/>
              <a:r>
                <a:rPr lang="fr-FR" dirty="0" smtClean="0"/>
                <a:t>mobile</a:t>
              </a:r>
              <a:endParaRPr lang="fr-FR" dirty="0"/>
            </a:p>
          </p:txBody>
        </p:sp>
      </p:grpSp>
      <p:grpSp>
        <p:nvGrpSpPr>
          <p:cNvPr id="37" name="Groupe 36"/>
          <p:cNvGrpSpPr/>
          <p:nvPr/>
        </p:nvGrpSpPr>
        <p:grpSpPr>
          <a:xfrm>
            <a:off x="2101116" y="3303631"/>
            <a:ext cx="1488068" cy="2565334"/>
            <a:chOff x="2101116" y="3303631"/>
            <a:chExt cx="1488068" cy="2565334"/>
          </a:xfrm>
        </p:grpSpPr>
        <p:grpSp>
          <p:nvGrpSpPr>
            <p:cNvPr id="21" name="Groupe 20"/>
            <p:cNvGrpSpPr/>
            <p:nvPr/>
          </p:nvGrpSpPr>
          <p:grpSpPr>
            <a:xfrm>
              <a:off x="2814881" y="3303631"/>
              <a:ext cx="774303" cy="2344502"/>
              <a:chOff x="2814881" y="3303631"/>
              <a:chExt cx="774303" cy="2344502"/>
            </a:xfrm>
          </p:grpSpPr>
          <p:sp>
            <p:nvSpPr>
              <p:cNvPr id="33" name="Rectangle 32"/>
              <p:cNvSpPr/>
              <p:nvPr/>
            </p:nvSpPr>
            <p:spPr>
              <a:xfrm rot="16200000">
                <a:off x="2697374" y="4302490"/>
                <a:ext cx="996617" cy="761603"/>
              </a:xfrm>
              <a:prstGeom prst="rect">
                <a:avLst/>
              </a:prstGeom>
              <a:gradFill flip="none" rotWithShape="1">
                <a:gsLst>
                  <a:gs pos="0">
                    <a:srgbClr val="A603AB"/>
                  </a:gs>
                  <a:gs pos="0">
                    <a:srgbClr val="0819FB"/>
                  </a:gs>
                  <a:gs pos="31000">
                    <a:srgbClr val="1A8D48"/>
                  </a:gs>
                  <a:gs pos="57000">
                    <a:srgbClr val="FFFF00"/>
                  </a:gs>
                  <a:gs pos="83000">
                    <a:srgbClr val="EE3F17"/>
                  </a:gs>
                  <a:gs pos="100000">
                    <a:srgbClr val="E81766"/>
                  </a:gs>
                  <a:gs pos="100000">
                    <a:srgbClr val="A603AB"/>
                  </a:gs>
                </a:gsLst>
                <a:lin ang="0" scaled="1"/>
                <a:tileRect/>
              </a:gradFill>
              <a:ln w="57150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0" name="Connecteur droit avec flèche 9"/>
              <p:cNvCxnSpPr/>
              <p:nvPr/>
            </p:nvCxnSpPr>
            <p:spPr>
              <a:xfrm flipV="1">
                <a:off x="3589184" y="3714885"/>
                <a:ext cx="0" cy="193324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11" name="ZoneTexte 10"/>
              <p:cNvSpPr txBox="1"/>
              <p:nvPr/>
            </p:nvSpPr>
            <p:spPr>
              <a:xfrm rot="16200000">
                <a:off x="3004984" y="3479801"/>
                <a:ext cx="7216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sym typeface="Symbol"/>
                  </a:rPr>
                  <a:t>x,…</a:t>
                </a:r>
                <a:endParaRPr lang="fr-FR" dirty="0"/>
              </a:p>
            </p:txBody>
          </p:sp>
        </p:grpSp>
        <p:cxnSp>
          <p:nvCxnSpPr>
            <p:cNvPr id="38" name="Connecteur droit avec flèche 37"/>
            <p:cNvCxnSpPr/>
            <p:nvPr/>
          </p:nvCxnSpPr>
          <p:spPr>
            <a:xfrm flipH="1">
              <a:off x="2286000" y="5495733"/>
              <a:ext cx="129048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40" name="ZoneTexte 39"/>
            <p:cNvSpPr txBox="1"/>
            <p:nvPr/>
          </p:nvSpPr>
          <p:spPr>
            <a:xfrm>
              <a:off x="2101116" y="5499633"/>
              <a:ext cx="8915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err="1" smtClean="0"/>
                <a:t>S</a:t>
              </a:r>
              <a:r>
                <a:rPr lang="fr-FR" b="1" baseline="-25000" dirty="0" err="1" smtClean="0"/>
                <a:t>réel</a:t>
              </a:r>
              <a:r>
                <a:rPr lang="fr-FR" b="1" dirty="0" smtClean="0"/>
                <a:t>(</a:t>
              </a:r>
              <a:r>
                <a:rPr lang="fr-FR" b="1" dirty="0" smtClean="0">
                  <a:sym typeface="Symbol"/>
                </a:rPr>
                <a:t>)</a:t>
              </a:r>
              <a:endParaRPr lang="fr-FR" b="1" dirty="0"/>
            </a:p>
          </p:txBody>
        </p:sp>
      </p:grpSp>
      <p:grpSp>
        <p:nvGrpSpPr>
          <p:cNvPr id="32" name="Groupe 31"/>
          <p:cNvGrpSpPr/>
          <p:nvPr/>
        </p:nvGrpSpPr>
        <p:grpSpPr>
          <a:xfrm>
            <a:off x="3125972" y="2041451"/>
            <a:ext cx="2620249" cy="1903228"/>
            <a:chOff x="3125972" y="2041451"/>
            <a:chExt cx="2620249" cy="1903228"/>
          </a:xfrm>
        </p:grpSpPr>
        <p:sp>
          <p:nvSpPr>
            <p:cNvPr id="3" name="Forme libre 2"/>
            <p:cNvSpPr/>
            <p:nvPr/>
          </p:nvSpPr>
          <p:spPr>
            <a:xfrm>
              <a:off x="3125972" y="2041451"/>
              <a:ext cx="1860698" cy="1903228"/>
            </a:xfrm>
            <a:custGeom>
              <a:avLst/>
              <a:gdLst>
                <a:gd name="connsiteX0" fmla="*/ 1860698 w 1860698"/>
                <a:gd name="connsiteY0" fmla="*/ 0 h 1903228"/>
                <a:gd name="connsiteX1" fmla="*/ 1488558 w 1860698"/>
                <a:gd name="connsiteY1" fmla="*/ 712382 h 1903228"/>
                <a:gd name="connsiteX2" fmla="*/ 350875 w 1860698"/>
                <a:gd name="connsiteY2" fmla="*/ 1031358 h 1903228"/>
                <a:gd name="connsiteX3" fmla="*/ 0 w 1860698"/>
                <a:gd name="connsiteY3" fmla="*/ 1903228 h 1903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0698" h="1903228">
                  <a:moveTo>
                    <a:pt x="1860698" y="0"/>
                  </a:moveTo>
                  <a:cubicBezTo>
                    <a:pt x="1800446" y="270244"/>
                    <a:pt x="1740195" y="540489"/>
                    <a:pt x="1488558" y="712382"/>
                  </a:cubicBezTo>
                  <a:cubicBezTo>
                    <a:pt x="1236921" y="884275"/>
                    <a:pt x="598968" y="832884"/>
                    <a:pt x="350875" y="1031358"/>
                  </a:cubicBezTo>
                  <a:cubicBezTo>
                    <a:pt x="102782" y="1229832"/>
                    <a:pt x="51391" y="1566530"/>
                    <a:pt x="0" y="190322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Forme libre 23"/>
            <p:cNvSpPr/>
            <p:nvPr/>
          </p:nvSpPr>
          <p:spPr>
            <a:xfrm>
              <a:off x="4072270" y="2073349"/>
              <a:ext cx="1673951" cy="1509823"/>
            </a:xfrm>
            <a:custGeom>
              <a:avLst/>
              <a:gdLst>
                <a:gd name="connsiteX0" fmla="*/ 1669311 w 1673951"/>
                <a:gd name="connsiteY0" fmla="*/ 0 h 1509823"/>
                <a:gd name="connsiteX1" fmla="*/ 1477925 w 1673951"/>
                <a:gd name="connsiteY1" fmla="*/ 733646 h 1509823"/>
                <a:gd name="connsiteX2" fmla="*/ 393404 w 1673951"/>
                <a:gd name="connsiteY2" fmla="*/ 871870 h 1509823"/>
                <a:gd name="connsiteX3" fmla="*/ 0 w 1673951"/>
                <a:gd name="connsiteY3" fmla="*/ 1509823 h 150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3951" h="1509823">
                  <a:moveTo>
                    <a:pt x="1669311" y="0"/>
                  </a:moveTo>
                  <a:cubicBezTo>
                    <a:pt x="1679943" y="294167"/>
                    <a:pt x="1690576" y="588334"/>
                    <a:pt x="1477925" y="733646"/>
                  </a:cubicBezTo>
                  <a:cubicBezTo>
                    <a:pt x="1265274" y="878958"/>
                    <a:pt x="639725" y="742507"/>
                    <a:pt x="393404" y="871870"/>
                  </a:cubicBezTo>
                  <a:cubicBezTo>
                    <a:pt x="147083" y="1001233"/>
                    <a:pt x="73541" y="1255528"/>
                    <a:pt x="0" y="1509823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2286000" y="1252846"/>
                <a:ext cx="4863446" cy="9158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smtClean="0">
                          <a:latin typeface="Cambria Math" panose="02040503050406030204" pitchFamily="18" charset="0"/>
                        </a:rPr>
                        <m:t>𝒉</m:t>
                      </m:r>
                      <m:d>
                        <m:dPr>
                          <m:ctrlPr>
                            <a:rPr lang="fr-FR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fr-FR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  <m:r>
                            <a:rPr lang="fr-FR" sz="2000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fr-FR" sz="2000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</m:d>
                      <m:d>
                        <m:dPr>
                          <m:ctrlPr>
                            <a:rPr lang="fr-FR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fr-FR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fr-FR" sz="2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fr-FR" sz="2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fr-FR" sz="2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fr-FR" sz="20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fr-FR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0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fr-FR" sz="2000" b="1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fr-FR" sz="2000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  <m:d>
                            <m:dPr>
                              <m:ctrlPr>
                                <a:rPr lang="fr-FR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fr-FR" sz="2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fr-FR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20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fr-FR" sz="2000" b="1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fr-FR" sz="20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fr-FR" sz="20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nary>
                    </m:oMath>
                  </m:oMathPara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1252846"/>
                <a:ext cx="4863446" cy="9158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e 12"/>
          <p:cNvGrpSpPr/>
          <p:nvPr/>
        </p:nvGrpSpPr>
        <p:grpSpPr>
          <a:xfrm>
            <a:off x="3951560" y="3003234"/>
            <a:ext cx="5134869" cy="3699861"/>
            <a:chOff x="3951560" y="3003234"/>
            <a:chExt cx="5134869" cy="3699861"/>
          </a:xfrm>
        </p:grpSpPr>
        <p:grpSp>
          <p:nvGrpSpPr>
            <p:cNvPr id="35" name="Groupe 34"/>
            <p:cNvGrpSpPr/>
            <p:nvPr/>
          </p:nvGrpSpPr>
          <p:grpSpPr>
            <a:xfrm>
              <a:off x="3951560" y="3003234"/>
              <a:ext cx="5134869" cy="2178366"/>
              <a:chOff x="3951560" y="3003234"/>
              <a:chExt cx="5134869" cy="2178366"/>
            </a:xfrm>
          </p:grpSpPr>
          <p:pic>
            <p:nvPicPr>
              <p:cNvPr id="302091" name="Picture 1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20938" y="3003234"/>
                <a:ext cx="4465491" cy="21589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9" name="Groupe 8"/>
              <p:cNvGrpSpPr/>
              <p:nvPr/>
            </p:nvGrpSpPr>
            <p:grpSpPr>
              <a:xfrm>
                <a:off x="3951560" y="4468798"/>
                <a:ext cx="177800" cy="167958"/>
                <a:chOff x="4330700" y="3994555"/>
                <a:chExt cx="177800" cy="167958"/>
              </a:xfrm>
            </p:grpSpPr>
            <p:sp>
              <p:nvSpPr>
                <p:cNvPr id="7" name="Ellipse 6"/>
                <p:cNvSpPr/>
                <p:nvPr/>
              </p:nvSpPr>
              <p:spPr>
                <a:xfrm>
                  <a:off x="4368800" y="4039985"/>
                  <a:ext cx="76200" cy="75443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" name="Arc 7"/>
                <p:cNvSpPr/>
                <p:nvPr/>
              </p:nvSpPr>
              <p:spPr>
                <a:xfrm>
                  <a:off x="4330700" y="3994555"/>
                  <a:ext cx="177800" cy="167958"/>
                </a:xfrm>
                <a:prstGeom prst="arc">
                  <a:avLst>
                    <a:gd name="adj1" fmla="val 16200000"/>
                    <a:gd name="adj2" fmla="val 5596229"/>
                  </a:avLst>
                </a:prstGeom>
                <a:ln w="381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14" name="Forme libre 13"/>
              <p:cNvSpPr/>
              <p:nvPr/>
            </p:nvSpPr>
            <p:spPr>
              <a:xfrm>
                <a:off x="4140200" y="4559300"/>
                <a:ext cx="3213100" cy="622300"/>
              </a:xfrm>
              <a:custGeom>
                <a:avLst/>
                <a:gdLst>
                  <a:gd name="connsiteX0" fmla="*/ 0 w 1879600"/>
                  <a:gd name="connsiteY0" fmla="*/ 0 h 622300"/>
                  <a:gd name="connsiteX1" fmla="*/ 254000 w 1879600"/>
                  <a:gd name="connsiteY1" fmla="*/ 0 h 622300"/>
                  <a:gd name="connsiteX2" fmla="*/ 254000 w 1879600"/>
                  <a:gd name="connsiteY2" fmla="*/ 609600 h 622300"/>
                  <a:gd name="connsiteX3" fmla="*/ 1879600 w 1879600"/>
                  <a:gd name="connsiteY3" fmla="*/ 622300 h 622300"/>
                  <a:gd name="connsiteX4" fmla="*/ 1879600 w 1879600"/>
                  <a:gd name="connsiteY4" fmla="*/ 317500 h 622300"/>
                  <a:gd name="connsiteX5" fmla="*/ 1879600 w 1879600"/>
                  <a:gd name="connsiteY5" fmla="*/ 317500 h 622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79600" h="622300">
                    <a:moveTo>
                      <a:pt x="0" y="0"/>
                    </a:moveTo>
                    <a:lnTo>
                      <a:pt x="254000" y="0"/>
                    </a:lnTo>
                    <a:lnTo>
                      <a:pt x="254000" y="609600"/>
                    </a:lnTo>
                    <a:lnTo>
                      <a:pt x="1879600" y="622300"/>
                    </a:lnTo>
                    <a:lnTo>
                      <a:pt x="1879600" y="317500"/>
                    </a:lnTo>
                    <a:lnTo>
                      <a:pt x="1879600" y="31750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4965700" y="3479801"/>
                <a:ext cx="1724435" cy="124810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5" name="Connecteur droit avec flèche 14"/>
              <p:cNvCxnSpPr/>
              <p:nvPr/>
            </p:nvCxnSpPr>
            <p:spPr>
              <a:xfrm rot="16200000">
                <a:off x="4458351" y="4225795"/>
                <a:ext cx="1021819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16" name="ZoneTexte 15"/>
              <p:cNvSpPr txBox="1"/>
              <p:nvPr/>
            </p:nvSpPr>
            <p:spPr>
              <a:xfrm>
                <a:off x="4890852" y="3431667"/>
                <a:ext cx="1164101" cy="369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 err="1" smtClean="0"/>
                  <a:t>S</a:t>
                </a:r>
                <a:r>
                  <a:rPr lang="fr-FR" b="1" baseline="-25000" dirty="0" err="1" smtClean="0"/>
                  <a:t>mesuré</a:t>
                </a:r>
                <a:r>
                  <a:rPr lang="fr-FR" b="1" dirty="0" smtClean="0"/>
                  <a:t>(</a:t>
                </a:r>
                <a:r>
                  <a:rPr lang="fr-FR" b="1" dirty="0" smtClean="0">
                    <a:sym typeface="Symbol"/>
                  </a:rPr>
                  <a:t>)</a:t>
                </a:r>
                <a:endParaRPr lang="fr-FR" b="1" dirty="0"/>
              </a:p>
            </p:txBody>
          </p:sp>
          <p:sp>
            <p:nvSpPr>
              <p:cNvPr id="17" name="ZoneTexte 16"/>
              <p:cNvSpPr txBox="1"/>
              <p:nvPr/>
            </p:nvSpPr>
            <p:spPr>
              <a:xfrm>
                <a:off x="6638806" y="4473915"/>
                <a:ext cx="311304" cy="369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 smtClean="0">
                    <a:sym typeface="Symbol"/>
                  </a:rPr>
                  <a:t></a:t>
                </a:r>
                <a:endParaRPr lang="fr-FR" b="1" dirty="0"/>
              </a:p>
            </p:txBody>
          </p:sp>
          <p:sp>
            <p:nvSpPr>
              <p:cNvPr id="30" name="ZoneTexte 29"/>
              <p:cNvSpPr txBox="1"/>
              <p:nvPr/>
            </p:nvSpPr>
            <p:spPr>
              <a:xfrm rot="16200000">
                <a:off x="3695700" y="4343400"/>
                <a:ext cx="11849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Détecteur</a:t>
                </a:r>
                <a:endParaRPr lang="fr-FR" dirty="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130800" y="3966300"/>
                <a:ext cx="1231900" cy="761603"/>
              </a:xfrm>
              <a:prstGeom prst="rect">
                <a:avLst/>
              </a:prstGeom>
              <a:gradFill flip="none" rotWithShape="1">
                <a:gsLst>
                  <a:gs pos="0">
                    <a:srgbClr val="A603AB"/>
                  </a:gs>
                  <a:gs pos="0">
                    <a:srgbClr val="0819FB"/>
                  </a:gs>
                  <a:gs pos="31000">
                    <a:srgbClr val="1A8D48"/>
                  </a:gs>
                  <a:gs pos="57000">
                    <a:srgbClr val="FFFF00"/>
                  </a:gs>
                  <a:gs pos="83000">
                    <a:srgbClr val="EE3F17"/>
                  </a:gs>
                  <a:gs pos="100000">
                    <a:srgbClr val="E81766"/>
                  </a:gs>
                  <a:gs pos="100000">
                    <a:srgbClr val="A603AB"/>
                  </a:gs>
                </a:gsLst>
                <a:lin ang="0" scaled="1"/>
                <a:tileRect/>
              </a:gradFill>
              <a:ln w="57150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2" name="Connecteur droit avec flèche 11"/>
              <p:cNvCxnSpPr/>
              <p:nvPr/>
            </p:nvCxnSpPr>
            <p:spPr>
              <a:xfrm rot="16200000">
                <a:off x="5762432" y="3883177"/>
                <a:ext cx="0" cy="171555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ZoneTexte 40"/>
                <p:cNvSpPr txBox="1"/>
                <p:nvPr/>
              </p:nvSpPr>
              <p:spPr>
                <a:xfrm>
                  <a:off x="4464050" y="5216213"/>
                  <a:ext cx="4202240" cy="1486882"/>
                </a:xfrm>
                <a:prstGeom prst="rect">
                  <a:avLst/>
                </a:prstGeom>
                <a:solidFill>
                  <a:schemeClr val="tx2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1" i="1" smtClean="0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fr-FR" sz="2000" b="1" i="1" smtClean="0">
                                <a:latin typeface="Cambria Math" panose="02040503050406030204" pitchFamily="18" charset="0"/>
                              </a:rPr>
                              <m:t>𝒎𝒆𝒔𝒖𝒓</m:t>
                            </m:r>
                            <m:r>
                              <a:rPr lang="fr-FR" sz="2000" b="1" i="1" smtClean="0">
                                <a:latin typeface="Cambria Math" panose="02040503050406030204" pitchFamily="18" charset="0"/>
                              </a:rPr>
                              <m:t>é</m:t>
                            </m:r>
                          </m:sub>
                        </m:sSub>
                        <m:d>
                          <m:dPr>
                            <m:ctrlPr>
                              <a:rPr lang="fr-FR" sz="2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fr-FR" sz="2000" b="1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fr-FR" sz="2000" b="1" i="1" dirty="0" smtClean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limLoc m:val="undOvr"/>
                            <m:ctrlPr>
                              <a:rPr lang="fr-FR" sz="2000" b="1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4"/>
                              </m:rPr>
                              <a:rPr lang="fr-FR" sz="20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b>
                          <m:sup>
                            <m:r>
                              <a:rPr lang="fr-FR" sz="20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sSub>
                              <m:sSubPr>
                                <m:ctrlPr>
                                  <a:rPr lang="fr-FR" sz="20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000" b="1" i="1"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</m:e>
                              <m:sub>
                                <m:r>
                                  <a:rPr lang="fr-FR" sz="2000" b="1" i="1" smtClean="0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  <m:r>
                                  <a:rPr lang="fr-FR" sz="2000" b="1" i="1" smtClean="0">
                                    <a:latin typeface="Cambria Math" panose="02040503050406030204" pitchFamily="18" charset="0"/>
                                  </a:rPr>
                                  <m:t>é</m:t>
                                </m:r>
                                <m:r>
                                  <a:rPr lang="fr-FR" sz="2000" b="1" i="1" smtClean="0">
                                    <a:latin typeface="Cambria Math" panose="02040503050406030204" pitchFamily="18" charset="0"/>
                                  </a:rPr>
                                  <m:t>𝒆𝒍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fr-FR" sz="2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0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fr-FR" sz="2000" b="1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d>
                            <m:limLow>
                              <m:limLowPr>
                                <m:ctrlPr>
                                  <a:rPr lang="fr-FR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groupChr>
                                  <m:groupChrPr>
                                    <m:chr m:val="⏟"/>
                                    <m:ctrlPr>
                                      <a:rPr lang="fr-FR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groupChrPr>
                                  <m:e>
                                    <m:nary>
                                      <m:naryPr>
                                        <m:chr m:val="∏"/>
                                        <m:subHide m:val="on"/>
                                        <m:supHide m:val="on"/>
                                        <m:ctrlPr>
                                          <a:rPr lang="fr-FR" sz="20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/>
                                      <m:sup/>
                                      <m:e>
                                        <m:r>
                                          <a:rPr lang="fr-FR" sz="2000" b="1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fr-FR" sz="20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𝝀</m:t>
                                        </m:r>
                                        <m:r>
                                          <a:rPr lang="fr-FR" sz="20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p>
                                          <m:sSupPr>
                                            <m:ctrlPr>
                                              <a:rPr lang="fr-FR" sz="2000" b="1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fr-FR" sz="2000" b="1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p>
                                            <m:r>
                                              <a:rPr lang="fr-FR" sz="2000" b="1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  <m:r>
                                          <a:rPr lang="fr-FR" sz="20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nary>
                                  </m:e>
                                </m:groupChr>
                              </m:e>
                              <m:lim>
                                <m:r>
                                  <a:rPr lang="fr-FR" sz="2000" b="1" i="1" smtClean="0">
                                    <a:latin typeface="Cambria Math" panose="02040503050406030204" pitchFamily="18" charset="0"/>
                                  </a:rPr>
                                  <m:t>𝑭𝒆𝒏</m:t>
                                </m:r>
                                <m:r>
                                  <a:rPr lang="fr-FR" sz="2000" b="1" i="1" smtClean="0">
                                    <a:latin typeface="Cambria Math" panose="02040503050406030204" pitchFamily="18" charset="0"/>
                                  </a:rPr>
                                  <m:t>ê</m:t>
                                </m:r>
                                <m:r>
                                  <a:rPr lang="fr-FR" sz="2000" b="1" i="1" smtClean="0">
                                    <a:latin typeface="Cambria Math" panose="02040503050406030204" pitchFamily="18" charset="0"/>
                                  </a:rPr>
                                  <m:t>𝒕𝒓𝒆</m:t>
                                </m:r>
                                <m:r>
                                  <a:rPr lang="fr-FR" sz="20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fr-FR" sz="2000" b="1" i="1" smtClean="0">
                                    <a:latin typeface="Cambria Math" panose="02040503050406030204" pitchFamily="18" charset="0"/>
                                  </a:rPr>
                                  <m:t>𝒈𝒍𝒊𝒔𝒔𝒂𝒏𝒕𝒆</m:t>
                                </m:r>
                                <m:r>
                                  <a:rPr lang="fr-FR" sz="20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FR" sz="2000" b="1" i="1" smtClean="0">
                                    <a:latin typeface="Cambria Math" panose="02040503050406030204" pitchFamily="18" charset="0"/>
                                  </a:rPr>
                                  <m:t>𝒑𝒐𝒓𝒕𝒆</m:t>
                                </m:r>
                              </m:lim>
                            </m:limLow>
                            <m:r>
                              <a:rPr lang="fr-FR" sz="2000" b="1" i="1" smtClean="0">
                                <a:latin typeface="Cambria Math" panose="02040503050406030204" pitchFamily="18" charset="0"/>
                              </a:rPr>
                              <m:t>𝒅𝒙</m:t>
                            </m:r>
                            <m:r>
                              <a:rPr lang="fr-FR" sz="2000" b="1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nary>
                      </m:oMath>
                    </m:oMathPara>
                  </a14:m>
                  <a:endParaRPr lang="fr-FR" sz="2000" b="1" dirty="0"/>
                </a:p>
              </p:txBody>
            </p:sp>
          </mc:Choice>
          <mc:Fallback xmlns="">
            <p:sp>
              <p:nvSpPr>
                <p:cNvPr id="41" name="ZoneTexte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4050" y="5216213"/>
                  <a:ext cx="4202240" cy="148688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0341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re 1"/>
          <p:cNvSpPr txBox="1">
            <a:spLocks/>
          </p:cNvSpPr>
          <p:nvPr/>
        </p:nvSpPr>
        <p:spPr>
          <a:xfrm>
            <a:off x="1497013" y="6389134"/>
            <a:ext cx="7391400" cy="3926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Chap3 : Diffraction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70253" y="2991978"/>
            <a:ext cx="1231900" cy="761603"/>
          </a:xfrm>
          <a:prstGeom prst="rect">
            <a:avLst/>
          </a:prstGeom>
          <a:gradFill flip="none" rotWithShape="1">
            <a:gsLst>
              <a:gs pos="0">
                <a:srgbClr val="A603AB"/>
              </a:gs>
              <a:gs pos="0">
                <a:srgbClr val="0819FB"/>
              </a:gs>
              <a:gs pos="31000">
                <a:srgbClr val="1A8D48"/>
              </a:gs>
              <a:gs pos="57000">
                <a:srgbClr val="FFFF00"/>
              </a:gs>
              <a:gs pos="83000">
                <a:srgbClr val="EE3F17"/>
              </a:gs>
              <a:gs pos="100000">
                <a:srgbClr val="E81766"/>
              </a:gs>
              <a:gs pos="100000">
                <a:srgbClr val="A603AB"/>
              </a:gs>
            </a:gsLst>
            <a:lin ang="0" scaled="1"/>
            <a:tileRect/>
          </a:gradFill>
          <a:ln w="571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C6DDD436-036D-4AFC-B45E-DF406FB8E6F8}" type="slidenum">
              <a:rPr lang="fr-FR" smtClean="0"/>
              <a:pPr/>
              <a:t>30</a:t>
            </a:fld>
            <a:endParaRPr lang="fr-FR"/>
          </a:p>
        </p:txBody>
      </p:sp>
      <p:cxnSp>
        <p:nvCxnSpPr>
          <p:cNvPr id="17" name="Connecteur droit avec flèche 16"/>
          <p:cNvCxnSpPr/>
          <p:nvPr/>
        </p:nvCxnSpPr>
        <p:spPr>
          <a:xfrm flipV="1">
            <a:off x="44453" y="3771900"/>
            <a:ext cx="4041772" cy="109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V="1">
            <a:off x="1989761" y="2746923"/>
            <a:ext cx="0" cy="102181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2012264" y="2540758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err="1" smtClean="0"/>
              <a:t>s</a:t>
            </a:r>
            <a:r>
              <a:rPr lang="fr-FR" b="1" i="1" baseline="-25000" dirty="0" err="1" smtClean="0"/>
              <a:t>réel</a:t>
            </a:r>
            <a:r>
              <a:rPr lang="fr-FR" b="1" i="1" dirty="0" smtClean="0"/>
              <a:t>(</a:t>
            </a:r>
            <a:r>
              <a:rPr lang="fr-FR" b="1" i="1" dirty="0" smtClean="0">
                <a:sym typeface="Symbol"/>
              </a:rPr>
              <a:t>x’)</a:t>
            </a:r>
            <a:endParaRPr lang="fr-FR" b="1" i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3810000" y="3744095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>
                <a:sym typeface="Symbol"/>
              </a:rPr>
              <a:t>x’</a:t>
            </a:r>
            <a:endParaRPr lang="fr-FR" b="1" i="1" dirty="0"/>
          </a:p>
        </p:txBody>
      </p:sp>
      <p:cxnSp>
        <p:nvCxnSpPr>
          <p:cNvPr id="29" name="Connecteur droit avec flèche 28"/>
          <p:cNvCxnSpPr/>
          <p:nvPr/>
        </p:nvCxnSpPr>
        <p:spPr>
          <a:xfrm>
            <a:off x="44453" y="5500190"/>
            <a:ext cx="4003672" cy="526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V="1">
            <a:off x="1989761" y="4474123"/>
            <a:ext cx="0" cy="102181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2013814" y="4264444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err="1" smtClean="0"/>
              <a:t>s</a:t>
            </a:r>
            <a:r>
              <a:rPr lang="fr-FR" b="1" i="1" baseline="-25000" dirty="0" err="1" smtClean="0"/>
              <a:t>mesuré</a:t>
            </a:r>
            <a:r>
              <a:rPr lang="fr-FR" b="1" i="1" dirty="0" smtClean="0"/>
              <a:t>(</a:t>
            </a:r>
            <a:r>
              <a:rPr lang="fr-FR" b="1" i="1" dirty="0" smtClean="0">
                <a:sym typeface="Symbol"/>
              </a:rPr>
              <a:t>)</a:t>
            </a:r>
            <a:endParaRPr lang="fr-FR" b="1" i="1" dirty="0"/>
          </a:p>
        </p:txBody>
      </p:sp>
      <p:sp>
        <p:nvSpPr>
          <p:cNvPr id="32" name="ZoneTexte 31"/>
          <p:cNvSpPr txBox="1"/>
          <p:nvPr/>
        </p:nvSpPr>
        <p:spPr>
          <a:xfrm>
            <a:off x="3902306" y="5495942"/>
            <a:ext cx="311304" cy="3693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>
                <a:sym typeface="Symbol"/>
              </a:rPr>
              <a:t></a:t>
            </a:r>
            <a:endParaRPr lang="fr-FR" b="1" i="1" dirty="0"/>
          </a:p>
        </p:txBody>
      </p:sp>
      <p:cxnSp>
        <p:nvCxnSpPr>
          <p:cNvPr id="36" name="Connecteur droit 35"/>
          <p:cNvCxnSpPr/>
          <p:nvPr/>
        </p:nvCxnSpPr>
        <p:spPr>
          <a:xfrm>
            <a:off x="1370253" y="2991978"/>
            <a:ext cx="0" cy="2503964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2614853" y="2991978"/>
            <a:ext cx="0" cy="2503964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125" name="Groupe 124"/>
          <p:cNvGrpSpPr/>
          <p:nvPr/>
        </p:nvGrpSpPr>
        <p:grpSpPr>
          <a:xfrm>
            <a:off x="6353" y="2622646"/>
            <a:ext cx="1257741" cy="1463163"/>
            <a:chOff x="6353" y="2622646"/>
            <a:chExt cx="1257741" cy="1463163"/>
          </a:xfrm>
        </p:grpSpPr>
        <p:sp>
          <p:nvSpPr>
            <p:cNvPr id="33" name="ZoneTexte 32"/>
            <p:cNvSpPr txBox="1"/>
            <p:nvPr/>
          </p:nvSpPr>
          <p:spPr>
            <a:xfrm>
              <a:off x="356473" y="2622646"/>
              <a:ext cx="9076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i="1" dirty="0" smtClean="0">
                  <a:sym typeface="Symbol"/>
                </a:rPr>
                <a:t></a:t>
              </a:r>
              <a:r>
                <a:rPr lang="fr-FR" b="1" i="1" dirty="0" smtClean="0"/>
                <a:t>(</a:t>
              </a:r>
              <a:r>
                <a:rPr lang="fr-FR" b="1" i="1" dirty="0" smtClean="0">
                  <a:sym typeface="Symbol"/>
                </a:rPr>
                <a:t>-x’)</a:t>
              </a:r>
              <a:endParaRPr lang="fr-FR" b="1" i="1" dirty="0"/>
            </a:p>
          </p:txBody>
        </p:sp>
        <p:grpSp>
          <p:nvGrpSpPr>
            <p:cNvPr id="44" name="Groupe 43"/>
            <p:cNvGrpSpPr/>
            <p:nvPr/>
          </p:nvGrpSpPr>
          <p:grpSpPr>
            <a:xfrm>
              <a:off x="6353" y="2976738"/>
              <a:ext cx="1231900" cy="1109071"/>
              <a:chOff x="6353" y="2991978"/>
              <a:chExt cx="1231900" cy="1109071"/>
            </a:xfrm>
            <a:effectLst/>
          </p:grpSpPr>
          <p:sp>
            <p:nvSpPr>
              <p:cNvPr id="24" name="Rectangle 23"/>
              <p:cNvSpPr/>
              <p:nvPr/>
            </p:nvSpPr>
            <p:spPr>
              <a:xfrm>
                <a:off x="6353" y="2991978"/>
                <a:ext cx="1231900" cy="761603"/>
              </a:xfrm>
              <a:prstGeom prst="rect">
                <a:avLst/>
              </a:prstGeom>
              <a:noFill/>
              <a:ln w="5715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i="1"/>
              </a:p>
            </p:txBody>
          </p:sp>
          <p:sp>
            <p:nvSpPr>
              <p:cNvPr id="34" name="ZoneTexte 33"/>
              <p:cNvSpPr txBox="1"/>
              <p:nvPr/>
            </p:nvSpPr>
            <p:spPr>
              <a:xfrm>
                <a:off x="469826" y="3731715"/>
                <a:ext cx="311304" cy="369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i="1" dirty="0" smtClean="0">
                    <a:sym typeface="Symbol"/>
                  </a:rPr>
                  <a:t></a:t>
                </a:r>
                <a:endParaRPr lang="fr-FR" b="1" i="1" dirty="0"/>
              </a:p>
            </p:txBody>
          </p:sp>
          <p:cxnSp>
            <p:nvCxnSpPr>
              <p:cNvPr id="39" name="Connecteur droit 38"/>
              <p:cNvCxnSpPr/>
              <p:nvPr/>
            </p:nvCxnSpPr>
            <p:spPr>
              <a:xfrm flipV="1">
                <a:off x="622303" y="3676650"/>
                <a:ext cx="0" cy="99156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1" name="Connecteur droit 40"/>
          <p:cNvCxnSpPr>
            <a:stCxn id="24" idx="1"/>
            <a:endCxn id="24" idx="3"/>
          </p:cNvCxnSpPr>
          <p:nvPr/>
        </p:nvCxnSpPr>
        <p:spPr>
          <a:xfrm rot="10800000" flipH="1">
            <a:off x="6353" y="3357540"/>
            <a:ext cx="1231900" cy="1588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767003" y="2991978"/>
            <a:ext cx="0" cy="2503964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0" y="5480050"/>
            <a:ext cx="762000" cy="6350"/>
          </a:xfrm>
          <a:prstGeom prst="line">
            <a:avLst/>
          </a:prstGeom>
          <a:ln w="571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V="1">
            <a:off x="755650" y="4692650"/>
            <a:ext cx="1231900" cy="787400"/>
          </a:xfrm>
          <a:prstGeom prst="line">
            <a:avLst/>
          </a:prstGeom>
          <a:ln w="571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54" name="Groupe 53"/>
          <p:cNvGrpSpPr/>
          <p:nvPr/>
        </p:nvGrpSpPr>
        <p:grpSpPr>
          <a:xfrm flipH="1">
            <a:off x="2000250" y="4692650"/>
            <a:ext cx="1987550" cy="793750"/>
            <a:chOff x="152400" y="4845050"/>
            <a:chExt cx="1987550" cy="793750"/>
          </a:xfrm>
        </p:grpSpPr>
        <p:cxnSp>
          <p:nvCxnSpPr>
            <p:cNvPr id="52" name="Connecteur droit 51"/>
            <p:cNvCxnSpPr/>
            <p:nvPr/>
          </p:nvCxnSpPr>
          <p:spPr>
            <a:xfrm>
              <a:off x="152400" y="5632450"/>
              <a:ext cx="762000" cy="6350"/>
            </a:xfrm>
            <a:prstGeom prst="line">
              <a:avLst/>
            </a:prstGeom>
            <a:ln w="57150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3" name="Connecteur droit 52"/>
            <p:cNvCxnSpPr/>
            <p:nvPr/>
          </p:nvCxnSpPr>
          <p:spPr>
            <a:xfrm flipV="1">
              <a:off x="908050" y="4845050"/>
              <a:ext cx="1231900" cy="787400"/>
            </a:xfrm>
            <a:prstGeom prst="line">
              <a:avLst/>
            </a:prstGeom>
            <a:ln w="57150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55" name="Rectangle 54"/>
          <p:cNvSpPr/>
          <p:nvPr/>
        </p:nvSpPr>
        <p:spPr>
          <a:xfrm>
            <a:off x="6027978" y="2972928"/>
            <a:ext cx="1231900" cy="761603"/>
          </a:xfrm>
          <a:prstGeom prst="rect">
            <a:avLst/>
          </a:prstGeom>
          <a:gradFill flip="none" rotWithShape="1">
            <a:gsLst>
              <a:gs pos="0">
                <a:srgbClr val="A603AB"/>
              </a:gs>
              <a:gs pos="0">
                <a:srgbClr val="0819FB"/>
              </a:gs>
              <a:gs pos="31000">
                <a:srgbClr val="1A8D48"/>
              </a:gs>
              <a:gs pos="57000">
                <a:srgbClr val="FFFF00"/>
              </a:gs>
              <a:gs pos="83000">
                <a:srgbClr val="EE3F17"/>
              </a:gs>
              <a:gs pos="100000">
                <a:srgbClr val="E81766"/>
              </a:gs>
              <a:gs pos="100000">
                <a:srgbClr val="A603AB"/>
              </a:gs>
            </a:gsLst>
            <a:lin ang="0" scaled="1"/>
            <a:tileRect/>
          </a:gradFill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6" name="Connecteur droit avec flèche 55"/>
          <p:cNvCxnSpPr/>
          <p:nvPr/>
        </p:nvCxnSpPr>
        <p:spPr>
          <a:xfrm flipV="1">
            <a:off x="4702178" y="3752850"/>
            <a:ext cx="4041772" cy="109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7" name="Connecteur droit avec flèche 56"/>
          <p:cNvCxnSpPr/>
          <p:nvPr/>
        </p:nvCxnSpPr>
        <p:spPr>
          <a:xfrm flipV="1">
            <a:off x="6647486" y="2727873"/>
            <a:ext cx="0" cy="102181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8" name="ZoneTexte 57"/>
          <p:cNvSpPr txBox="1"/>
          <p:nvPr/>
        </p:nvSpPr>
        <p:spPr>
          <a:xfrm>
            <a:off x="7284149" y="2603596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err="1" smtClean="0"/>
              <a:t>s</a:t>
            </a:r>
            <a:r>
              <a:rPr lang="fr-FR" b="1" i="1" baseline="-25000" dirty="0" err="1" smtClean="0"/>
              <a:t>réel</a:t>
            </a:r>
            <a:r>
              <a:rPr lang="fr-FR" b="1" i="1" dirty="0" smtClean="0"/>
              <a:t>(</a:t>
            </a:r>
            <a:r>
              <a:rPr lang="fr-FR" b="1" i="1" dirty="0" smtClean="0">
                <a:sym typeface="Symbol"/>
              </a:rPr>
              <a:t>x’)</a:t>
            </a:r>
            <a:endParaRPr lang="fr-FR" b="1" i="1" dirty="0"/>
          </a:p>
        </p:txBody>
      </p:sp>
      <p:sp>
        <p:nvSpPr>
          <p:cNvPr id="59" name="ZoneTexte 58"/>
          <p:cNvSpPr txBox="1"/>
          <p:nvPr/>
        </p:nvSpPr>
        <p:spPr>
          <a:xfrm>
            <a:off x="8467725" y="3725045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>
                <a:sym typeface="Symbol"/>
              </a:rPr>
              <a:t>x’</a:t>
            </a:r>
            <a:endParaRPr lang="fr-FR" b="1" i="1" dirty="0"/>
          </a:p>
        </p:txBody>
      </p:sp>
      <p:cxnSp>
        <p:nvCxnSpPr>
          <p:cNvPr id="60" name="Connecteur droit avec flèche 59"/>
          <p:cNvCxnSpPr/>
          <p:nvPr/>
        </p:nvCxnSpPr>
        <p:spPr>
          <a:xfrm>
            <a:off x="4702178" y="5481140"/>
            <a:ext cx="4003672" cy="526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1" name="Connecteur droit avec flèche 60"/>
          <p:cNvCxnSpPr/>
          <p:nvPr/>
        </p:nvCxnSpPr>
        <p:spPr>
          <a:xfrm flipV="1">
            <a:off x="6647486" y="4455073"/>
            <a:ext cx="0" cy="102181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2" name="ZoneTexte 61"/>
          <p:cNvSpPr txBox="1"/>
          <p:nvPr/>
        </p:nvSpPr>
        <p:spPr>
          <a:xfrm>
            <a:off x="6671539" y="4245394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err="1" smtClean="0"/>
              <a:t>s</a:t>
            </a:r>
            <a:r>
              <a:rPr lang="fr-FR" b="1" i="1" baseline="-25000" dirty="0" err="1" smtClean="0"/>
              <a:t>mesuré</a:t>
            </a:r>
            <a:r>
              <a:rPr lang="fr-FR" b="1" i="1" dirty="0" smtClean="0"/>
              <a:t>(</a:t>
            </a:r>
            <a:r>
              <a:rPr lang="fr-FR" b="1" i="1" dirty="0" smtClean="0">
                <a:sym typeface="Symbol"/>
              </a:rPr>
              <a:t>)</a:t>
            </a:r>
            <a:endParaRPr lang="fr-FR" b="1" i="1" dirty="0"/>
          </a:p>
        </p:txBody>
      </p:sp>
      <p:sp>
        <p:nvSpPr>
          <p:cNvPr id="63" name="ZoneTexte 62"/>
          <p:cNvSpPr txBox="1"/>
          <p:nvPr/>
        </p:nvSpPr>
        <p:spPr>
          <a:xfrm>
            <a:off x="8560031" y="5476892"/>
            <a:ext cx="311304" cy="3693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>
                <a:sym typeface="Symbol"/>
              </a:rPr>
              <a:t></a:t>
            </a:r>
            <a:endParaRPr lang="fr-FR" b="1" i="1" dirty="0"/>
          </a:p>
        </p:txBody>
      </p:sp>
      <p:cxnSp>
        <p:nvCxnSpPr>
          <p:cNvPr id="65" name="Connecteur droit 64"/>
          <p:cNvCxnSpPr/>
          <p:nvPr/>
        </p:nvCxnSpPr>
        <p:spPr>
          <a:xfrm>
            <a:off x="6027978" y="2972928"/>
            <a:ext cx="0" cy="2503964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>
            <a:off x="7272578" y="2972928"/>
            <a:ext cx="0" cy="2503964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1" name="Connecteur droit 70"/>
          <p:cNvCxnSpPr/>
          <p:nvPr/>
        </p:nvCxnSpPr>
        <p:spPr>
          <a:xfrm rot="10800000" flipH="1">
            <a:off x="4664078" y="3338490"/>
            <a:ext cx="1231900" cy="1588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rot="16200000" flipH="1">
            <a:off x="5112438" y="4604438"/>
            <a:ext cx="1707022" cy="6102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7" name="Connecteur droit 76"/>
          <p:cNvCxnSpPr/>
          <p:nvPr/>
        </p:nvCxnSpPr>
        <p:spPr>
          <a:xfrm>
            <a:off x="4657725" y="5461001"/>
            <a:ext cx="1304925" cy="1587"/>
          </a:xfrm>
          <a:prstGeom prst="line">
            <a:avLst/>
          </a:prstGeom>
          <a:ln w="571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8" name="Connecteur droit 77"/>
          <p:cNvCxnSpPr/>
          <p:nvPr/>
        </p:nvCxnSpPr>
        <p:spPr>
          <a:xfrm rot="5400000" flipH="1" flipV="1">
            <a:off x="5598322" y="5031583"/>
            <a:ext cx="795336" cy="76198"/>
          </a:xfrm>
          <a:prstGeom prst="line">
            <a:avLst/>
          </a:prstGeom>
          <a:ln w="571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106" name="Groupe 105"/>
          <p:cNvGrpSpPr/>
          <p:nvPr/>
        </p:nvGrpSpPr>
        <p:grpSpPr>
          <a:xfrm>
            <a:off x="4458337" y="371475"/>
            <a:ext cx="1313813" cy="3695284"/>
            <a:chOff x="4458337" y="371475"/>
            <a:chExt cx="1313813" cy="3695284"/>
          </a:xfrm>
        </p:grpSpPr>
        <p:sp>
          <p:nvSpPr>
            <p:cNvPr id="64" name="ZoneTexte 63"/>
            <p:cNvSpPr txBox="1"/>
            <p:nvPr/>
          </p:nvSpPr>
          <p:spPr>
            <a:xfrm>
              <a:off x="4458337" y="687718"/>
              <a:ext cx="9076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i="1" dirty="0">
                  <a:sym typeface="Symbol"/>
                </a:rPr>
                <a:t></a:t>
              </a:r>
              <a:r>
                <a:rPr lang="fr-FR" b="1" i="1" dirty="0" smtClean="0"/>
                <a:t>(</a:t>
              </a:r>
              <a:r>
                <a:rPr lang="fr-FR" b="1" i="1" dirty="0" smtClean="0">
                  <a:sym typeface="Symbol"/>
                </a:rPr>
                <a:t>-x’)</a:t>
              </a:r>
              <a:endParaRPr lang="fr-FR" b="1" i="1" dirty="0"/>
            </a:p>
          </p:txBody>
        </p:sp>
        <p:grpSp>
          <p:nvGrpSpPr>
            <p:cNvPr id="90" name="Groupe 89"/>
            <p:cNvGrpSpPr/>
            <p:nvPr/>
          </p:nvGrpSpPr>
          <p:grpSpPr>
            <a:xfrm>
              <a:off x="5076825" y="371475"/>
              <a:ext cx="695325" cy="3695284"/>
              <a:chOff x="5076825" y="371475"/>
              <a:chExt cx="695325" cy="3695284"/>
            </a:xfrm>
          </p:grpSpPr>
          <p:grpSp>
            <p:nvGrpSpPr>
              <p:cNvPr id="67" name="Groupe 66"/>
              <p:cNvGrpSpPr/>
              <p:nvPr/>
            </p:nvGrpSpPr>
            <p:grpSpPr>
              <a:xfrm>
                <a:off x="5324475" y="733425"/>
                <a:ext cx="180975" cy="3333334"/>
                <a:chOff x="458049" y="767715"/>
                <a:chExt cx="780195" cy="3333334"/>
              </a:xfrm>
            </p:grpSpPr>
            <p:sp>
              <p:nvSpPr>
                <p:cNvPr id="68" name="Rectangle 67"/>
                <p:cNvSpPr/>
                <p:nvPr/>
              </p:nvSpPr>
              <p:spPr>
                <a:xfrm>
                  <a:off x="458049" y="767715"/>
                  <a:ext cx="780195" cy="2985867"/>
                </a:xfrm>
                <a:prstGeom prst="rect">
                  <a:avLst/>
                </a:prstGeom>
                <a:noFill/>
                <a:ln w="57150"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9" name="ZoneTexte 68"/>
                <p:cNvSpPr txBox="1"/>
                <p:nvPr/>
              </p:nvSpPr>
              <p:spPr>
                <a:xfrm>
                  <a:off x="469826" y="3731715"/>
                  <a:ext cx="311304" cy="36933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b="1" dirty="0" smtClean="0">
                      <a:sym typeface="Symbol"/>
                    </a:rPr>
                    <a:t></a:t>
                  </a:r>
                  <a:endParaRPr lang="fr-FR" b="1" dirty="0"/>
                </a:p>
              </p:txBody>
            </p:sp>
            <p:cxnSp>
              <p:nvCxnSpPr>
                <p:cNvPr id="70" name="Connecteur droit 69"/>
                <p:cNvCxnSpPr/>
                <p:nvPr/>
              </p:nvCxnSpPr>
              <p:spPr>
                <a:xfrm flipV="1">
                  <a:off x="827619" y="3676650"/>
                  <a:ext cx="0" cy="9915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4" name="Rectangle 83"/>
              <p:cNvSpPr/>
              <p:nvPr/>
            </p:nvSpPr>
            <p:spPr>
              <a:xfrm>
                <a:off x="5210175" y="2009775"/>
                <a:ext cx="400050" cy="133350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2" name="ZoneTexte 81"/>
              <p:cNvSpPr txBox="1"/>
              <p:nvPr/>
            </p:nvSpPr>
            <p:spPr>
              <a:xfrm>
                <a:off x="5167314" y="1871659"/>
                <a:ext cx="2952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>
                    <a:sym typeface="Symbol"/>
                  </a:rPr>
                  <a:t></a:t>
                </a:r>
                <a:endParaRPr lang="fr-FR" dirty="0"/>
              </a:p>
            </p:txBody>
          </p:sp>
          <p:sp>
            <p:nvSpPr>
              <p:cNvPr id="83" name="ZoneTexte 82"/>
              <p:cNvSpPr txBox="1"/>
              <p:nvPr/>
            </p:nvSpPr>
            <p:spPr>
              <a:xfrm>
                <a:off x="5357814" y="1871659"/>
                <a:ext cx="2952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>
                    <a:sym typeface="Symbol"/>
                  </a:rPr>
                  <a:t></a:t>
                </a:r>
                <a:endParaRPr lang="fr-FR" dirty="0"/>
              </a:p>
            </p:txBody>
          </p:sp>
          <p:sp>
            <p:nvSpPr>
              <p:cNvPr id="85" name="ZoneTexte 84"/>
              <p:cNvSpPr txBox="1"/>
              <p:nvPr/>
            </p:nvSpPr>
            <p:spPr>
              <a:xfrm>
                <a:off x="5172075" y="371475"/>
                <a:ext cx="4780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1/</a:t>
                </a:r>
                <a:r>
                  <a:rPr lang="fr-FR" dirty="0" smtClean="0">
                    <a:sym typeface="Symbol"/>
                  </a:rPr>
                  <a:t></a:t>
                </a:r>
                <a:endParaRPr lang="fr-FR" dirty="0"/>
              </a:p>
            </p:txBody>
          </p:sp>
          <p:cxnSp>
            <p:nvCxnSpPr>
              <p:cNvPr id="87" name="Connecteur droit avec flèche 86"/>
              <p:cNvCxnSpPr/>
              <p:nvPr/>
            </p:nvCxnSpPr>
            <p:spPr>
              <a:xfrm>
                <a:off x="5076825" y="1657350"/>
                <a:ext cx="24765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88" name="Connecteur droit avec flèche 87"/>
              <p:cNvCxnSpPr/>
              <p:nvPr/>
            </p:nvCxnSpPr>
            <p:spPr>
              <a:xfrm>
                <a:off x="5524500" y="1657350"/>
                <a:ext cx="24765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89" name="ZoneTexte 88"/>
              <p:cNvSpPr txBox="1"/>
              <p:nvPr/>
            </p:nvSpPr>
            <p:spPr>
              <a:xfrm>
                <a:off x="5276850" y="1323975"/>
                <a:ext cx="2856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sym typeface="Symbol"/>
                  </a:rPr>
                  <a:t></a:t>
                </a:r>
                <a:endParaRPr lang="fr-FR" dirty="0"/>
              </a:p>
            </p:txBody>
          </p:sp>
        </p:grpSp>
      </p:grpSp>
      <p:cxnSp>
        <p:nvCxnSpPr>
          <p:cNvPr id="94" name="Connecteur droit 93"/>
          <p:cNvCxnSpPr/>
          <p:nvPr/>
        </p:nvCxnSpPr>
        <p:spPr>
          <a:xfrm>
            <a:off x="6038850" y="4679951"/>
            <a:ext cx="614363" cy="1587"/>
          </a:xfrm>
          <a:prstGeom prst="line">
            <a:avLst/>
          </a:prstGeom>
          <a:ln w="571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105" name="Groupe 104"/>
          <p:cNvGrpSpPr/>
          <p:nvPr/>
        </p:nvGrpSpPr>
        <p:grpSpPr>
          <a:xfrm flipH="1">
            <a:off x="6648643" y="4671998"/>
            <a:ext cx="1995488" cy="795336"/>
            <a:chOff x="4810125" y="4824414"/>
            <a:chExt cx="1995488" cy="795336"/>
          </a:xfrm>
        </p:grpSpPr>
        <p:cxnSp>
          <p:nvCxnSpPr>
            <p:cNvPr id="102" name="Connecteur droit 101"/>
            <p:cNvCxnSpPr/>
            <p:nvPr/>
          </p:nvCxnSpPr>
          <p:spPr>
            <a:xfrm>
              <a:off x="4810125" y="5613401"/>
              <a:ext cx="1304925" cy="1587"/>
            </a:xfrm>
            <a:prstGeom prst="line">
              <a:avLst/>
            </a:prstGeom>
            <a:ln w="57150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3" name="Connecteur droit 102"/>
            <p:cNvCxnSpPr/>
            <p:nvPr/>
          </p:nvCxnSpPr>
          <p:spPr>
            <a:xfrm rot="5400000" flipH="1" flipV="1">
              <a:off x="5750722" y="5183983"/>
              <a:ext cx="795336" cy="76198"/>
            </a:xfrm>
            <a:prstGeom prst="line">
              <a:avLst/>
            </a:prstGeom>
            <a:ln w="57150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4" name="Connecteur droit 103"/>
            <p:cNvCxnSpPr/>
            <p:nvPr/>
          </p:nvCxnSpPr>
          <p:spPr>
            <a:xfrm>
              <a:off x="6191250" y="4832351"/>
              <a:ext cx="614363" cy="1587"/>
            </a:xfrm>
            <a:prstGeom prst="line">
              <a:avLst/>
            </a:prstGeom>
            <a:ln w="57150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12" name="Rectangle 111"/>
          <p:cNvSpPr/>
          <p:nvPr/>
        </p:nvSpPr>
        <p:spPr>
          <a:xfrm>
            <a:off x="4458337" y="0"/>
            <a:ext cx="4669971" cy="611051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Rectangle 112"/>
          <p:cNvSpPr/>
          <p:nvPr/>
        </p:nvSpPr>
        <p:spPr>
          <a:xfrm>
            <a:off x="-12246" y="2329543"/>
            <a:ext cx="4669971" cy="342537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ZoneTexte 122"/>
          <p:cNvSpPr txBox="1"/>
          <p:nvPr/>
        </p:nvSpPr>
        <p:spPr>
          <a:xfrm>
            <a:off x="115890" y="6389134"/>
            <a:ext cx="4006225" cy="369332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Le résultat a un sens physique !!!!!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81" name="Rectangle 2"/>
          <p:cNvSpPr txBox="1">
            <a:spLocks noChangeArrowheads="1"/>
          </p:cNvSpPr>
          <p:nvPr/>
        </p:nvSpPr>
        <p:spPr>
          <a:xfrm>
            <a:off x="1435100" y="501627"/>
            <a:ext cx="4522791" cy="513169"/>
          </a:xfrm>
          <a:prstGeom prst="rect">
            <a:avLst/>
          </a:prstGeom>
        </p:spPr>
        <p:txBody>
          <a:bodyPr/>
          <a:lstStyle/>
          <a:p>
            <a:pPr marL="0" lvl="1"/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 </a:t>
            </a:r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</a:rPr>
              <a:t>Convolution (suite)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387350" y="5754914"/>
            <a:ext cx="3553279" cy="551543"/>
            <a:chOff x="387350" y="5754914"/>
            <a:chExt cx="3553279" cy="551543"/>
          </a:xfrm>
        </p:grpSpPr>
        <p:grpSp>
          <p:nvGrpSpPr>
            <p:cNvPr id="120" name="Groupe 119"/>
            <p:cNvGrpSpPr/>
            <p:nvPr/>
          </p:nvGrpSpPr>
          <p:grpSpPr>
            <a:xfrm>
              <a:off x="387350" y="5754914"/>
              <a:ext cx="3553279" cy="551543"/>
              <a:chOff x="387350" y="5754914"/>
              <a:chExt cx="3553279" cy="551543"/>
            </a:xfrm>
          </p:grpSpPr>
          <p:sp>
            <p:nvSpPr>
              <p:cNvPr id="117" name="Rectangle à coins arrondis 116"/>
              <p:cNvSpPr/>
              <p:nvPr/>
            </p:nvSpPr>
            <p:spPr>
              <a:xfrm>
                <a:off x="1023257" y="5754914"/>
                <a:ext cx="2917372" cy="551543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9" name="Flèche droite 118"/>
              <p:cNvSpPr/>
              <p:nvPr/>
            </p:nvSpPr>
            <p:spPr>
              <a:xfrm>
                <a:off x="387350" y="5791200"/>
                <a:ext cx="527050" cy="449943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1357686" y="5825592"/>
                  <a:ext cx="2198038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ctrlPr>
                              <a:rPr lang="fr-FR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fr-FR" sz="2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000" b="1" i="1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fr-FR" sz="2000" b="1" i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a:rPr lang="fr-FR" sz="2000" b="1" i="1">
                                    <a:latin typeface="Cambria Math" panose="02040503050406030204" pitchFamily="18" charset="0"/>
                                  </a:rPr>
                                  <m:t>𝜹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fr-FR" sz="2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0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fr-FR" sz="2000" b="1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r-FR" sz="2000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  <m:r>
                              <a:rPr lang="fr-FR" sz="2000" b="1" i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FR" sz="2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oMath>
                    </m:oMathPara>
                  </a14:m>
                  <a:endParaRPr lang="fr-FR" sz="2000" b="1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7686" y="5825592"/>
                  <a:ext cx="2198038" cy="400110"/>
                </a:xfrm>
                <a:prstGeom prst="rect">
                  <a:avLst/>
                </a:prstGeom>
                <a:blipFill>
                  <a:blip r:embed="rId2"/>
                  <a:stretch>
                    <a:fillRect t="-124615" r="-26389" b="-196923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e 6"/>
          <p:cNvGrpSpPr/>
          <p:nvPr/>
        </p:nvGrpSpPr>
        <p:grpSpPr>
          <a:xfrm>
            <a:off x="4560207" y="5747657"/>
            <a:ext cx="3933992" cy="551543"/>
            <a:chOff x="4560207" y="5747657"/>
            <a:chExt cx="3933992" cy="551543"/>
          </a:xfrm>
        </p:grpSpPr>
        <p:grpSp>
          <p:nvGrpSpPr>
            <p:cNvPr id="122" name="Groupe 121"/>
            <p:cNvGrpSpPr/>
            <p:nvPr/>
          </p:nvGrpSpPr>
          <p:grpSpPr>
            <a:xfrm>
              <a:off x="4560207" y="5747657"/>
              <a:ext cx="3851005" cy="551543"/>
              <a:chOff x="4560207" y="5747657"/>
              <a:chExt cx="3851005" cy="551543"/>
            </a:xfrm>
          </p:grpSpPr>
          <p:sp>
            <p:nvSpPr>
              <p:cNvPr id="114" name="Rectangle à coins arrondis 113"/>
              <p:cNvSpPr/>
              <p:nvPr/>
            </p:nvSpPr>
            <p:spPr>
              <a:xfrm>
                <a:off x="5196114" y="5747657"/>
                <a:ext cx="3215098" cy="551543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1" name="Flèche droite 120"/>
              <p:cNvSpPr/>
              <p:nvPr/>
            </p:nvSpPr>
            <p:spPr>
              <a:xfrm>
                <a:off x="4560207" y="5798457"/>
                <a:ext cx="527050" cy="449943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5218559" y="5823406"/>
                  <a:ext cx="327564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ctrlPr>
                              <a:rPr lang="fr-FR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000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fr-FR" sz="2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0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fr-FR" sz="2000" b="1" i="0"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fr-FR" sz="2000" b="1" i="1">
                                <a:latin typeface="Cambria Math" panose="02040503050406030204" pitchFamily="18" charset="0"/>
                              </a:rPr>
                              <m:t>𝜹</m:t>
                            </m:r>
                            <m:d>
                              <m:dPr>
                                <m:ctrlPr>
                                  <a:rPr lang="fr-FR" sz="2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0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fr-FR" sz="2000" b="1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sz="20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d>
                            <m:r>
                              <a:rPr lang="fr-FR" sz="2000" b="1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r-FR" sz="2000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  <m:r>
                              <a:rPr lang="fr-FR" sz="2000" b="1" i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FR" sz="2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fr-FR" sz="2000" b="1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20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d>
                      </m:oMath>
                    </m:oMathPara>
                  </a14:m>
                  <a:endParaRPr lang="fr-FR" sz="2000" b="1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8559" y="5823406"/>
                  <a:ext cx="3275640" cy="400110"/>
                </a:xfrm>
                <a:prstGeom prst="rect">
                  <a:avLst/>
                </a:prstGeom>
                <a:blipFill>
                  <a:blip r:embed="rId3"/>
                  <a:stretch>
                    <a:fillRect t="-122727" r="-17691" b="-192424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0" name="ZoneTexte 79"/>
          <p:cNvSpPr txBox="1"/>
          <p:nvPr/>
        </p:nvSpPr>
        <p:spPr>
          <a:xfrm>
            <a:off x="4342918" y="6389134"/>
            <a:ext cx="4057521" cy="369332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Permet de translater des fonctions!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38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3 -0.00046 L 0.01666 -3.7037E-7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14 -3.7037E-7 L 0.14895 0.00046 " pathEditMode="relative" rAng="0" ptsTypes="AA">
                                      <p:cBhvr>
                                        <p:cTn id="17" dur="5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895 0.00046 L 0.33958 0.0004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007 L 0.05834 -1.11111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34 4.44444E-6 L 0.07466 4.44444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96 -1.11111E-6 L 0.13542 -1.11111E-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41 3.00578E-6 L 0.33767 0.0006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3" grpId="0" animBg="1"/>
      <p:bldP spid="123" grpId="0" animBg="1"/>
      <p:bldP spid="8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e 28"/>
          <p:cNvGrpSpPr/>
          <p:nvPr/>
        </p:nvGrpSpPr>
        <p:grpSpPr>
          <a:xfrm>
            <a:off x="1269439" y="5108569"/>
            <a:ext cx="6552169" cy="829488"/>
            <a:chOff x="1269439" y="5108569"/>
            <a:chExt cx="6552169" cy="829488"/>
          </a:xfrm>
        </p:grpSpPr>
        <p:sp>
          <p:nvSpPr>
            <p:cNvPr id="26" name="Rectangle à coins arrondis 25"/>
            <p:cNvSpPr/>
            <p:nvPr/>
          </p:nvSpPr>
          <p:spPr>
            <a:xfrm>
              <a:off x="1269439" y="5108569"/>
              <a:ext cx="6552169" cy="829488"/>
            </a:xfrm>
            <a:prstGeom prst="roundRect">
              <a:avLst/>
            </a:prstGeom>
            <a:solidFill>
              <a:srgbClr val="F8F8F8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/>
                <p:cNvSpPr/>
                <p:nvPr/>
              </p:nvSpPr>
              <p:spPr>
                <a:xfrm>
                  <a:off x="1846009" y="5292481"/>
                  <a:ext cx="188231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ctrlPr>
                              <a:rPr lang="fr-FR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2400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  <m:r>
                              <a:rPr lang="fr-FR" sz="2400" b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FR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fr-FR" sz="2400" b="1">
                                <a:latin typeface="Cambria Math" panose="02040503050406030204" pitchFamily="18" charset="0"/>
                              </a:rPr>
                              <m:t>)×</m:t>
                            </m:r>
                            <m:r>
                              <a:rPr lang="fr-FR" sz="2400" b="1" i="1">
                                <a:latin typeface="Cambria Math" panose="02040503050406030204" pitchFamily="18" charset="0"/>
                              </a:rPr>
                              <m:t>𝒈</m:t>
                            </m:r>
                            <m:r>
                              <a:rPr lang="fr-FR" sz="2400" b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FR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</m:oMath>
                    </m:oMathPara>
                  </a14:m>
                  <a:endParaRPr lang="fr-FR" sz="2400" b="1" dirty="0"/>
                </a:p>
              </p:txBody>
            </p:sp>
          </mc:Choice>
          <mc:Fallback xmlns=""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6009" y="5292481"/>
                  <a:ext cx="1882310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324" t="-127632" r="-36246" b="-19736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Double flèche horizontale 34"/>
            <p:cNvSpPr/>
            <p:nvPr/>
          </p:nvSpPr>
          <p:spPr>
            <a:xfrm>
              <a:off x="4014364" y="5140652"/>
              <a:ext cx="1062318" cy="765322"/>
            </a:xfrm>
            <a:prstGeom prst="leftRightArrow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/>
                <a:t>TF</a:t>
              </a:r>
              <a:endParaRPr lang="fr-FR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/>
                <p:cNvSpPr/>
                <p:nvPr/>
              </p:nvSpPr>
              <p:spPr>
                <a:xfrm>
                  <a:off x="5198692" y="5268724"/>
                  <a:ext cx="1946110" cy="50917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ctrlPr>
                              <a:rPr lang="fr-FR" sz="2400" b="1" i="1" smtClean="0">
                                <a:solidFill>
                                  <a:srgbClr val="1A171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fr-FR" sz="2400" b="1" i="1" smtClean="0">
                                    <a:solidFill>
                                      <a:srgbClr val="1A171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2400" b="1" i="1" smtClean="0">
                                    <a:solidFill>
                                      <a:srgbClr val="1A171B"/>
                                    </a:solidFill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  <m:r>
                              <a:rPr lang="fr-FR" sz="2400" b="1">
                                <a:solidFill>
                                  <a:srgbClr val="1A171B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FR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d>
                        <m:r>
                          <a:rPr lang="fr-FR" sz="2400" b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d>
                          <m:dPr>
                            <m:begChr m:val=""/>
                            <m:ctrlPr>
                              <a:rPr lang="fr-FR" sz="2400" b="1" i="1">
                                <a:solidFill>
                                  <a:srgbClr val="1A171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fr-FR" sz="2400" b="1" i="1" smtClean="0">
                                    <a:solidFill>
                                      <a:srgbClr val="1A171B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2400" b="1" i="1" smtClean="0">
                                    <a:solidFill>
                                      <a:srgbClr val="1A171B"/>
                                    </a:solidFill>
                                    <a:latin typeface="Cambria Math" panose="02040503050406030204" pitchFamily="18" charset="0"/>
                                  </a:rPr>
                                  <m:t>𝑮</m:t>
                                </m:r>
                              </m:e>
                            </m:acc>
                            <m:r>
                              <a:rPr lang="fr-FR" sz="2400" b="1">
                                <a:solidFill>
                                  <a:srgbClr val="1A171B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FR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d>
                      </m:oMath>
                    </m:oMathPara>
                  </a14:m>
                  <a:endParaRPr lang="fr-FR" sz="2400" b="1" dirty="0"/>
                </a:p>
              </p:txBody>
            </p:sp>
          </mc:Choice>
          <mc:Fallback xmlns="">
            <p:sp>
              <p:nvSpPr>
                <p:cNvPr id="36" name="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8692" y="5268724"/>
                  <a:ext cx="1946110" cy="50917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Rectangle à coins arrondis 20"/>
          <p:cNvSpPr/>
          <p:nvPr/>
        </p:nvSpPr>
        <p:spPr>
          <a:xfrm>
            <a:off x="2251076" y="1710970"/>
            <a:ext cx="4641848" cy="1104900"/>
          </a:xfrm>
          <a:prstGeom prst="roundRect">
            <a:avLst/>
          </a:prstGeom>
          <a:solidFill>
            <a:srgbClr val="F8F8F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C6DDD436-036D-4AFC-B45E-DF406FB8E6F8}" type="slidenum">
              <a:rPr lang="fr-FR" smtClean="0"/>
              <a:pPr/>
              <a:t>31</a:t>
            </a:fld>
            <a:endParaRPr lang="fr-FR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895914"/>
            <a:ext cx="9067800" cy="513169"/>
          </a:xfrm>
          <a:prstGeom prst="rect">
            <a:avLst/>
          </a:prstGeom>
        </p:spPr>
        <p:txBody>
          <a:bodyPr/>
          <a:lstStyle/>
          <a:p>
            <a:pPr marL="0" lvl="1"/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 </a:t>
            </a:r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</a:rPr>
              <a:t>Convolution et multiplication</a:t>
            </a:r>
          </a:p>
          <a:p>
            <a:pPr marL="0" lvl="1"/>
            <a:endParaRPr lang="fr-FR" sz="2400" b="1" kern="0" dirty="0" smtClean="0">
              <a:solidFill>
                <a:srgbClr val="DA6667"/>
              </a:solidFill>
              <a:latin typeface="Arial Narrow" pitchFamily="34" charset="0"/>
            </a:endParaRPr>
          </a:p>
          <a:p>
            <a:pPr marL="0" lvl="1"/>
            <a:endParaRPr lang="fr-FR" sz="2400" b="1" kern="0" dirty="0" smtClean="0">
              <a:solidFill>
                <a:srgbClr val="DA6667"/>
              </a:solidFill>
              <a:latin typeface="Arial Narrow" pitchFamily="34" charset="0"/>
            </a:endParaRPr>
          </a:p>
        </p:txBody>
      </p:sp>
      <p:sp>
        <p:nvSpPr>
          <p:cNvPr id="262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62147" name="Rectangle 3"/>
          <p:cNvSpPr>
            <a:spLocks noChangeArrowheads="1"/>
          </p:cNvSpPr>
          <p:nvPr/>
        </p:nvSpPr>
        <p:spPr bwMode="auto">
          <a:xfrm>
            <a:off x="0" y="476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621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62150" name="Rectangle 6"/>
          <p:cNvSpPr>
            <a:spLocks noChangeArrowheads="1"/>
          </p:cNvSpPr>
          <p:nvPr/>
        </p:nvSpPr>
        <p:spPr bwMode="auto">
          <a:xfrm>
            <a:off x="0" y="438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19075" y="3043535"/>
            <a:ext cx="88487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Arial Narrow" pitchFamily="34" charset="0"/>
                <a:sym typeface="Wingdings" pitchFamily="2" charset="2"/>
              </a:rPr>
              <a:t> </a:t>
            </a:r>
            <a:r>
              <a:rPr lang="fr-FR" dirty="0" smtClean="0">
                <a:latin typeface="Arial Narrow" pitchFamily="34" charset="0"/>
              </a:rPr>
              <a:t>La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</a:rPr>
              <a:t>TF d’un produit de convolution </a:t>
            </a:r>
            <a:r>
              <a:rPr lang="fr-FR" dirty="0" smtClean="0">
                <a:latin typeface="Arial Narrow" pitchFamily="34" charset="0"/>
              </a:rPr>
              <a:t>de deux fonctions </a:t>
            </a:r>
            <a:r>
              <a:rPr lang="fr-FR" i="1" dirty="0" smtClean="0">
                <a:latin typeface="Arial Narrow" pitchFamily="34" charset="0"/>
              </a:rPr>
              <a:t>f(x)</a:t>
            </a:r>
            <a:r>
              <a:rPr lang="fr-FR" dirty="0" smtClean="0">
                <a:latin typeface="Arial Narrow" pitchFamily="34" charset="0"/>
              </a:rPr>
              <a:t> et </a:t>
            </a:r>
            <a:r>
              <a:rPr lang="fr-FR" i="1" dirty="0">
                <a:latin typeface="Arial Narrow" pitchFamily="34" charset="0"/>
              </a:rPr>
              <a:t>g</a:t>
            </a:r>
            <a:r>
              <a:rPr lang="fr-FR" i="1" dirty="0" smtClean="0">
                <a:latin typeface="Arial Narrow" pitchFamily="34" charset="0"/>
              </a:rPr>
              <a:t>(x)</a:t>
            </a:r>
            <a:r>
              <a:rPr lang="fr-FR" dirty="0" smtClean="0">
                <a:latin typeface="Arial Narrow" pitchFamily="34" charset="0"/>
              </a:rPr>
              <a:t> est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</a:rPr>
              <a:t>égale au produit simple des TF</a:t>
            </a:r>
            <a:r>
              <a:rPr lang="fr-FR" dirty="0" smtClean="0">
                <a:latin typeface="Arial Narrow" pitchFamily="34" charset="0"/>
              </a:rPr>
              <a:t> et réciproquement</a:t>
            </a:r>
            <a:endParaRPr lang="fr-FR" dirty="0">
              <a:latin typeface="Arial Narrow" pitchFamily="34" charset="0"/>
            </a:endParaRPr>
          </a:p>
        </p:txBody>
      </p:sp>
      <p:sp>
        <p:nvSpPr>
          <p:cNvPr id="26215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62153" name="Rectangle 9"/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1497013" y="0"/>
            <a:ext cx="7391400" cy="5450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z="2800" b="1" kern="0" dirty="0" smtClean="0">
                <a:solidFill>
                  <a:srgbClr val="DA6667"/>
                </a:solidFill>
                <a:latin typeface="+mj-lt"/>
                <a:ea typeface="+mj-ea"/>
                <a:cs typeface="+mj-cs"/>
              </a:rPr>
              <a:t>4. Propriétés générales reliant l’écran diffractant et la figure de diffraction</a:t>
            </a:r>
          </a:p>
          <a:p>
            <a:pPr>
              <a:defRPr/>
            </a:pPr>
            <a:endParaRPr lang="fr-FR" sz="2800" b="1" kern="0" dirty="0" smtClean="0">
              <a:solidFill>
                <a:srgbClr val="DA6667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fr-FR" sz="2800" b="1" kern="0" dirty="0" smtClean="0">
              <a:solidFill>
                <a:srgbClr val="DA6667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6900" y="6023473"/>
            <a:ext cx="7708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err="1" smtClean="0">
                <a:solidFill>
                  <a:srgbClr val="FF0000"/>
                </a:solidFill>
                <a:latin typeface="Arial Narrow" pitchFamily="34" charset="0"/>
              </a:rPr>
              <a:t>Convoluer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</a:rPr>
              <a:t> deux fonctions de variables différentes n’a aucun sens physique !!!!</a:t>
            </a:r>
            <a:endParaRPr lang="fr-FR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0" y="3674550"/>
            <a:ext cx="9067800" cy="1433770"/>
            <a:chOff x="0" y="3674550"/>
            <a:chExt cx="9067800" cy="1433770"/>
          </a:xfrm>
        </p:grpSpPr>
        <p:sp>
          <p:nvSpPr>
            <p:cNvPr id="16" name="Rectangle 2"/>
            <p:cNvSpPr txBox="1">
              <a:spLocks noChangeArrowheads="1"/>
            </p:cNvSpPr>
            <p:nvPr/>
          </p:nvSpPr>
          <p:spPr>
            <a:xfrm>
              <a:off x="0" y="3674550"/>
              <a:ext cx="9067800" cy="513169"/>
            </a:xfrm>
            <a:prstGeom prst="rect">
              <a:avLst/>
            </a:prstGeom>
          </p:spPr>
          <p:txBody>
            <a:bodyPr/>
            <a:lstStyle/>
            <a:p>
              <a:pPr marL="0" lvl="1"/>
              <a:r>
                <a:rPr lang="fr-FR" sz="2400" b="1" kern="0" dirty="0" smtClean="0">
                  <a:solidFill>
                    <a:srgbClr val="DA6667"/>
                  </a:solidFill>
                  <a:latin typeface="Arial Narrow" pitchFamily="34" charset="0"/>
                  <a:sym typeface="Wingdings" pitchFamily="2" charset="2"/>
                </a:rPr>
                <a:t> Multiplication de deux fonctions de </a:t>
              </a:r>
              <a:r>
                <a:rPr lang="fr-FR" sz="2400" b="1" kern="0" dirty="0" smtClean="0">
                  <a:solidFill>
                    <a:srgbClr val="FF0000"/>
                  </a:solidFill>
                  <a:latin typeface="Arial Narrow" pitchFamily="34" charset="0"/>
                  <a:sym typeface="Wingdings" pitchFamily="2" charset="2"/>
                </a:rPr>
                <a:t>variables différentes</a:t>
              </a:r>
              <a:endParaRPr lang="fr-FR" sz="2400" b="1" kern="0" dirty="0" smtClean="0">
                <a:solidFill>
                  <a:srgbClr val="FF0000"/>
                </a:solidFill>
                <a:latin typeface="Arial Narrow" pitchFamily="34" charset="0"/>
              </a:endParaRPr>
            </a:p>
            <a:p>
              <a:pPr marL="0" lvl="1"/>
              <a:endParaRPr lang="fr-FR" sz="2400" b="1" kern="0" dirty="0" smtClean="0">
                <a:solidFill>
                  <a:srgbClr val="DA6667"/>
                </a:solidFill>
                <a:latin typeface="Arial Narrow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ZoneTexte 2"/>
                <p:cNvSpPr txBox="1"/>
                <p:nvPr/>
              </p:nvSpPr>
              <p:spPr>
                <a:xfrm>
                  <a:off x="477678" y="4012443"/>
                  <a:ext cx="7661841" cy="10958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/>
                          </a:rPr>
                          <m:t>TF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fr-FR" b="0" i="0" smtClean="0">
                                <a:latin typeface="Cambria Math"/>
                              </a:rPr>
                              <m:t>f</m:t>
                            </m:r>
                            <m:d>
                              <m:d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fr-FR" b="0" i="0" smtClean="0">
                                    <a:latin typeface="Cambria Math"/>
                                  </a:rPr>
                                  <m:t>x</m:t>
                                </m:r>
                              </m:e>
                            </m:d>
                            <m:r>
                              <m:rPr>
                                <m:sty m:val="p"/>
                              </m:rPr>
                              <a:rPr lang="fr-FR" b="0" i="0" smtClean="0">
                                <a:latin typeface="Cambria Math"/>
                              </a:rPr>
                              <m:t>g</m:t>
                            </m:r>
                            <m:r>
                              <a:rPr lang="fr-FR" b="0" i="0" smtClean="0">
                                <a:latin typeface="Cambria Math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fr-FR" b="0" i="0" smtClean="0">
                                <a:latin typeface="Cambria Math"/>
                              </a:rPr>
                              <m:t>y</m:t>
                            </m:r>
                            <m:r>
                              <a:rPr lang="fr-FR" b="0" i="0" smtClean="0">
                                <a:latin typeface="Cambria Math"/>
                              </a:rPr>
                              <m:t>)</m:t>
                            </m:r>
                          </m:e>
                        </m:d>
                        <m:r>
                          <a:rPr lang="fr-FR" b="0" i="0" smtClean="0"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∬"/>
                            <m:limLoc m:val="undOvr"/>
                            <m:subHide m:val="on"/>
                            <m:supHide m:val="on"/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m:rPr>
                                <m:sty m:val="p"/>
                              </m:rPr>
                              <a:rPr lang="fr-FR" b="0" i="0" smtClean="0">
                                <a:latin typeface="Cambria Math"/>
                              </a:rPr>
                              <m:t>f</m:t>
                            </m:r>
                            <m:d>
                              <m:d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fr-FR" b="0" i="0" smtClean="0">
                                    <a:latin typeface="Cambria Math"/>
                                  </a:rPr>
                                  <m:t>x</m:t>
                                </m:r>
                                <m:r>
                                  <a:rPr lang="fr-FR" b="0" i="0" smtClean="0">
                                    <a:latin typeface="Cambria Math"/>
                                  </a:rPr>
                                  <m:t>)</m:t>
                                </m:r>
                                <m:r>
                                  <m:rPr>
                                    <m:sty m:val="p"/>
                                  </m:rPr>
                                  <a:rPr lang="fr-FR" b="0" i="0" smtClean="0">
                                    <a:latin typeface="Cambria Math"/>
                                  </a:rPr>
                                  <m:t>g</m:t>
                                </m:r>
                                <m:r>
                                  <a:rPr lang="fr-FR" b="0" i="0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fr-FR" b="0" i="0" smtClean="0">
                                    <a:latin typeface="Cambria Math"/>
                                  </a:rPr>
                                  <m:t>y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fr-FR" b="0" i="0" smtClean="0">
                                    <a:latin typeface="Cambria Math"/>
                                  </a:rPr>
                                  <m:t>e</m:t>
                                </m:r>
                              </m:e>
                              <m:sup>
                                <m:r>
                                  <a:rPr lang="fr-FR" b="0" i="0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fr-FR" b="0" i="0" smtClean="0">
                                    <a:latin typeface="Cambria Math"/>
                                  </a:rPr>
                                  <m:t>jπ</m:t>
                                </m:r>
                                <m:r>
                                  <a:rPr lang="fr-FR" b="0" i="0" smtClean="0">
                                    <a:latin typeface="Cambria Math"/>
                                    <a:ea typeface="Cambria Math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fr-FR" b="0" i="0" smtClean="0">
                                    <a:latin typeface="Cambria Math"/>
                                    <a:ea typeface="Cambria Math"/>
                                  </a:rPr>
                                  <m:t>ux</m:t>
                                </m:r>
                                <m:r>
                                  <a:rPr lang="fr-FR" b="0" i="0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fr-FR" b="0" i="0" smtClean="0">
                                    <a:latin typeface="Cambria Math"/>
                                    <a:ea typeface="Cambria Math"/>
                                  </a:rPr>
                                  <m:t>vy</m:t>
                                </m:r>
                                <m:r>
                                  <a:rPr lang="fr-FR" b="0" i="0" smtClean="0">
                                    <a:latin typeface="Cambria Math"/>
                                    <a:ea typeface="Cambria Math"/>
                                  </a:rPr>
                                  <m:t>)</m:t>
                                </m:r>
                              </m:sup>
                            </m:sSup>
                            <m:r>
                              <m:rPr>
                                <m:sty m:val="p"/>
                              </m:rPr>
                              <a:rPr lang="fr-FR" b="0" i="0" smtClean="0">
                                <a:latin typeface="Cambria Math"/>
                              </a:rPr>
                              <m:t>dxdy</m:t>
                            </m:r>
                            <m:r>
                              <a:rPr lang="fr-FR" b="0" i="0" smtClean="0">
                                <a:latin typeface="Cambria Math"/>
                              </a:rPr>
                              <m:t>=</m:t>
                            </m:r>
                            <m:nary>
                              <m:naryPr>
                                <m:limLoc m:val="undOvr"/>
                                <m:subHide m:val="on"/>
                                <m:supHide m:val="on"/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r>
                                  <m:rPr>
                                    <m:sty m:val="p"/>
                                  </m:rPr>
                                  <a:rPr lang="fr-FR" i="0">
                                    <a:latin typeface="Cambria Math"/>
                                  </a:rPr>
                                  <m:t>f</m:t>
                                </m:r>
                                <m:d>
                                  <m:d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i="0">
                                        <a:latin typeface="Cambria Math"/>
                                      </a:rPr>
                                      <m:t>x</m:t>
                                    </m:r>
                                  </m:e>
                                </m:d>
                                <m:sSup>
                                  <m:sSup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i="0">
                                        <a:latin typeface="Cambria Math"/>
                                      </a:rPr>
                                      <m:t>e</m:t>
                                    </m:r>
                                  </m:e>
                                  <m:sup>
                                    <m:r>
                                      <a:rPr lang="fr-FR" i="0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fr-FR" i="0">
                                        <a:latin typeface="Cambria Math"/>
                                      </a:rPr>
                                      <m:t>jπux</m:t>
                                    </m:r>
                                  </m:sup>
                                </m:sSup>
                                <m:r>
                                  <m:rPr>
                                    <m:sty m:val="p"/>
                                  </m:rPr>
                                  <a:rPr lang="fr-FR" i="0">
                                    <a:latin typeface="Cambria Math"/>
                                  </a:rPr>
                                  <m:t>dx</m:t>
                                </m:r>
                              </m:e>
                            </m:nary>
                            <m:nary>
                              <m:naryPr>
                                <m:limLoc m:val="undOvr"/>
                                <m:subHide m:val="on"/>
                                <m:supHide m:val="on"/>
                                <m:ctrlP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r>
                                  <m:rPr>
                                    <m:sty m:val="p"/>
                                  </m:rPr>
                                  <a:rPr lang="fr-FR" b="0" i="0" smtClean="0">
                                    <a:latin typeface="Cambria Math"/>
                                  </a:rPr>
                                  <m:t>g</m:t>
                                </m:r>
                                <m:d>
                                  <m:d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b="0" i="0" smtClean="0">
                                        <a:latin typeface="Cambria Math"/>
                                      </a:rPr>
                                      <m:t>y</m:t>
                                    </m:r>
                                  </m:e>
                                </m:d>
                                <m:sSup>
                                  <m:sSup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i="0">
                                        <a:latin typeface="Cambria Math"/>
                                      </a:rPr>
                                      <m:t>e</m:t>
                                    </m:r>
                                  </m:e>
                                  <m:sup>
                                    <m:r>
                                      <a:rPr lang="fr-FR" i="0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fr-FR" i="0">
                                        <a:latin typeface="Cambria Math"/>
                                      </a:rPr>
                                      <m:t>jπvy</m:t>
                                    </m:r>
                                  </m:sup>
                                </m:sSup>
                                <m:r>
                                  <m:rPr>
                                    <m:sty m:val="p"/>
                                  </m:rPr>
                                  <a:rPr lang="fr-FR" i="0">
                                    <a:latin typeface="Cambria Math"/>
                                  </a:rPr>
                                  <m:t>dy</m:t>
                                </m:r>
                              </m:e>
                            </m:nary>
                          </m:e>
                        </m:nary>
                      </m:oMath>
                    </m:oMathPara>
                  </a14:m>
                  <a:endParaRPr lang="fr-FR" b="0" dirty="0" smtClean="0">
                    <a:latin typeface="Arial Narrow" pitchFamily="34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0" i="0" smtClean="0">
                            <a:latin typeface="Cambria Math"/>
                          </a:rPr>
                          <m:t>                                                             =</m:t>
                        </m:r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/>
                          </a:rPr>
                          <m:t>TF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fr-FR" b="0" i="0" smtClean="0">
                                <a:latin typeface="Cambria Math"/>
                              </a:rPr>
                              <m:t>f</m:t>
                            </m:r>
                            <m:r>
                              <a:rPr lang="fr-FR" b="0" i="0" smtClean="0">
                                <a:latin typeface="Cambria Math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fr-FR" b="0" i="0" smtClean="0">
                                <a:latin typeface="Cambria Math"/>
                              </a:rPr>
                              <m:t>x</m:t>
                            </m:r>
                            <m:r>
                              <a:rPr lang="fr-FR" b="0" i="0" smtClean="0">
                                <a:latin typeface="Cambria Math"/>
                              </a:rPr>
                              <m:t>)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fr-FR" i="0">
                            <a:latin typeface="Cambria Math"/>
                          </a:rPr>
                          <m:t>TF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fr-FR" b="0" i="0" smtClean="0">
                                <a:latin typeface="Cambria Math"/>
                              </a:rPr>
                              <m:t>g</m:t>
                            </m:r>
                            <m:r>
                              <a:rPr lang="fr-FR" i="0">
                                <a:latin typeface="Cambria Math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fr-FR" b="0" i="0" smtClean="0">
                                <a:latin typeface="Cambria Math" panose="02040503050406030204" pitchFamily="18" charset="0"/>
                              </a:rPr>
                              <m:t>y</m:t>
                            </m:r>
                            <m:r>
                              <a:rPr lang="fr-FR" i="0">
                                <a:latin typeface="Cambria Math"/>
                              </a:rPr>
                              <m:t>)</m:t>
                            </m:r>
                          </m:e>
                        </m:d>
                      </m:oMath>
                    </m:oMathPara>
                  </a14:m>
                  <a:endParaRPr lang="fr-FR" dirty="0">
                    <a:latin typeface="Arial Narrow" pitchFamily="34" charset="0"/>
                  </a:endParaRPr>
                </a:p>
              </p:txBody>
            </p:sp>
          </mc:Choice>
          <mc:Fallback xmlns="">
            <p:sp>
              <p:nvSpPr>
                <p:cNvPr id="3" name="ZoneTexte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678" y="4012443"/>
                  <a:ext cx="7661841" cy="1095877"/>
                </a:xfrm>
                <a:prstGeom prst="rect">
                  <a:avLst/>
                </a:prstGeom>
                <a:blipFill>
                  <a:blip r:embed="rId3"/>
                  <a:stretch>
                    <a:fillRect b="-500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e 5"/>
          <p:cNvGrpSpPr/>
          <p:nvPr/>
        </p:nvGrpSpPr>
        <p:grpSpPr>
          <a:xfrm>
            <a:off x="6323742" y="5786280"/>
            <a:ext cx="2090363" cy="369332"/>
            <a:chOff x="6610350" y="4762680"/>
            <a:chExt cx="2090363" cy="369332"/>
          </a:xfrm>
        </p:grpSpPr>
        <p:sp>
          <p:nvSpPr>
            <p:cNvPr id="22" name="Flèche à angle droit 21"/>
            <p:cNvSpPr/>
            <p:nvPr/>
          </p:nvSpPr>
          <p:spPr>
            <a:xfrm rot="5400000">
              <a:off x="6565900" y="4816324"/>
              <a:ext cx="304800" cy="215900"/>
            </a:xfrm>
            <a:prstGeom prst="bent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6805642" y="4762680"/>
              <a:ext cx="18950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latin typeface="Arial Narrow" pitchFamily="34" charset="0"/>
                </a:rPr>
                <a:t>Pas de convolution !</a:t>
              </a:r>
              <a:endParaRPr lang="fr-FR" dirty="0">
                <a:latin typeface="Arial Narrow" pitchFamily="34" charset="0"/>
              </a:endParaRPr>
            </a:p>
          </p:txBody>
        </p:sp>
      </p:grpSp>
      <p:sp>
        <p:nvSpPr>
          <p:cNvPr id="27" name="Titre 1"/>
          <p:cNvSpPr txBox="1">
            <a:spLocks/>
          </p:cNvSpPr>
          <p:nvPr/>
        </p:nvSpPr>
        <p:spPr>
          <a:xfrm>
            <a:off x="1497013" y="6389134"/>
            <a:ext cx="7391400" cy="3926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Chap3 : Diffraction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Double flèche horizontale 4"/>
          <p:cNvSpPr/>
          <p:nvPr/>
        </p:nvSpPr>
        <p:spPr>
          <a:xfrm>
            <a:off x="4002741" y="1880759"/>
            <a:ext cx="1062318" cy="765322"/>
          </a:xfrm>
          <a:prstGeom prst="leftRightArrow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TF</a:t>
            </a:r>
            <a:endParaRPr lang="fr-F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043308" y="2008831"/>
                <a:ext cx="1960537" cy="5091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fr-FR" sz="2400" b="1" i="1" smtClean="0">
                              <a:solidFill>
                                <a:srgbClr val="1A171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fr-FR" sz="2400" b="1" i="1" smtClean="0">
                                  <a:solidFill>
                                    <a:srgbClr val="1A171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400" b="1" i="1" smtClean="0">
                                  <a:solidFill>
                                    <a:srgbClr val="1A171B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  <m:r>
                            <a:rPr lang="fr-FR" sz="2400" b="1">
                              <a:solidFill>
                                <a:srgbClr val="1A171B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1" i="1" smtClean="0">
                              <a:solidFill>
                                <a:srgbClr val="1A171B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d>
                      <m:r>
                        <a:rPr lang="fr-FR" sz="24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"/>
                          <m:ctrlPr>
                            <a:rPr lang="fr-FR" sz="2400" b="1" i="1">
                              <a:solidFill>
                                <a:srgbClr val="1A171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fr-FR" sz="2400" b="1" i="1" smtClean="0">
                                  <a:solidFill>
                                    <a:srgbClr val="1A171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400" b="1" i="1" smtClean="0">
                                  <a:solidFill>
                                    <a:srgbClr val="1A171B"/>
                                  </a:solidFill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</m:e>
                          </m:acc>
                          <m:r>
                            <a:rPr lang="fr-FR" sz="2400" b="1">
                              <a:solidFill>
                                <a:srgbClr val="1A171B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400" b="1" i="1" smtClean="0">
                              <a:solidFill>
                                <a:srgbClr val="1A171B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d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3308" y="2008831"/>
                <a:ext cx="1960537" cy="5091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181420" y="2001810"/>
                <a:ext cx="186519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r-FR" sz="2800" b="1" i="1">
                              <a:solidFill>
                                <a:srgbClr val="1A171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800" b="1" i="1">
                              <a:solidFill>
                                <a:srgbClr val="1A171B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r>
                            <a:rPr lang="fr-FR" sz="2800" b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fr-FR" sz="2800" b="1" i="1">
                              <a:solidFill>
                                <a:srgbClr val="1A171B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</m:d>
                      <m:d>
                        <m:dPr>
                          <m:ctrlPr>
                            <a:rPr lang="fr-FR" sz="2800" b="1" i="1">
                              <a:solidFill>
                                <a:srgbClr val="1A171B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800" b="1" i="1">
                              <a:solidFill>
                                <a:srgbClr val="1A171B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420" y="2001810"/>
                <a:ext cx="1865191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e 25"/>
          <p:cNvGrpSpPr/>
          <p:nvPr/>
        </p:nvGrpSpPr>
        <p:grpSpPr>
          <a:xfrm>
            <a:off x="1920647" y="4328734"/>
            <a:ext cx="7060464" cy="1282786"/>
            <a:chOff x="1920647" y="4275084"/>
            <a:chExt cx="7060464" cy="1457070"/>
          </a:xfrm>
        </p:grpSpPr>
        <p:pic>
          <p:nvPicPr>
            <p:cNvPr id="20" name="Image 19"/>
            <p:cNvPicPr>
              <a:picLocks noChangeAspect="1"/>
            </p:cNvPicPr>
            <p:nvPr/>
          </p:nvPicPr>
          <p:blipFill rotWithShape="1">
            <a:blip r:embed="rId2"/>
            <a:srcRect r="26794"/>
            <a:stretch/>
          </p:blipFill>
          <p:spPr>
            <a:xfrm>
              <a:off x="2969830" y="4275084"/>
              <a:ext cx="5878336" cy="1457070"/>
            </a:xfrm>
            <a:prstGeom prst="rect">
              <a:avLst/>
            </a:prstGeom>
          </p:spPr>
        </p:pic>
        <p:grpSp>
          <p:nvGrpSpPr>
            <p:cNvPr id="16" name="Groupe 15"/>
            <p:cNvGrpSpPr/>
            <p:nvPr/>
          </p:nvGrpSpPr>
          <p:grpSpPr>
            <a:xfrm>
              <a:off x="1920647" y="4858626"/>
              <a:ext cx="7060464" cy="743441"/>
              <a:chOff x="1920647" y="4858626"/>
              <a:chExt cx="7060464" cy="743441"/>
            </a:xfrm>
          </p:grpSpPr>
          <p:sp>
            <p:nvSpPr>
              <p:cNvPr id="10" name="ZoneTexte 9"/>
              <p:cNvSpPr txBox="1"/>
              <p:nvPr/>
            </p:nvSpPr>
            <p:spPr>
              <a:xfrm>
                <a:off x="1920647" y="4858626"/>
                <a:ext cx="15424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>
                    <a:solidFill>
                      <a:srgbClr val="92D050"/>
                    </a:solidFill>
                  </a:rPr>
                  <a:t>s</a:t>
                </a:r>
                <a:r>
                  <a:rPr lang="fr-FR" b="1" dirty="0" smtClean="0">
                    <a:solidFill>
                      <a:srgbClr val="92D050"/>
                    </a:solidFill>
                  </a:rPr>
                  <a:t>(t)=TF[</a:t>
                </a:r>
                <a:r>
                  <a:rPr lang="fr-FR" b="1" dirty="0">
                    <a:solidFill>
                      <a:srgbClr val="92D050"/>
                    </a:solidFill>
                  </a:rPr>
                  <a:t>S(</a:t>
                </a:r>
                <a:r>
                  <a:rPr lang="fr-FR" b="1" dirty="0">
                    <a:solidFill>
                      <a:srgbClr val="92D050"/>
                    </a:solidFill>
                    <a:sym typeface="Symbol" panose="05050102010706020507" pitchFamily="18" charset="2"/>
                  </a:rPr>
                  <a:t></a:t>
                </a:r>
                <a:r>
                  <a:rPr lang="fr-FR" b="1" dirty="0" smtClean="0">
                    <a:solidFill>
                      <a:srgbClr val="92D050"/>
                    </a:solidFill>
                    <a:sym typeface="Symbol" panose="05050102010706020507" pitchFamily="18" charset="2"/>
                  </a:rPr>
                  <a:t>)</a:t>
                </a:r>
                <a:r>
                  <a:rPr lang="fr-FR" b="1" dirty="0" smtClean="0">
                    <a:solidFill>
                      <a:srgbClr val="92D050"/>
                    </a:solidFill>
                  </a:rPr>
                  <a:t>]</a:t>
                </a:r>
                <a:endParaRPr lang="fr-FR" b="1" dirty="0">
                  <a:solidFill>
                    <a:srgbClr val="92D050"/>
                  </a:solidFill>
                </a:endParaRPr>
              </a:p>
            </p:txBody>
          </p:sp>
          <p:sp>
            <p:nvSpPr>
              <p:cNvPr id="8" name="ZoneTexte 7"/>
              <p:cNvSpPr txBox="1"/>
              <p:nvPr/>
            </p:nvSpPr>
            <p:spPr>
              <a:xfrm>
                <a:off x="7680755" y="5232735"/>
                <a:ext cx="13003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 smtClean="0">
                    <a:solidFill>
                      <a:srgbClr val="92D050"/>
                    </a:solidFill>
                  </a:rPr>
                  <a:t>Son grave</a:t>
                </a:r>
                <a:endParaRPr lang="fr-FR" b="1" dirty="0">
                  <a:solidFill>
                    <a:srgbClr val="92D050"/>
                  </a:solidFill>
                </a:endParaRPr>
              </a:p>
            </p:txBody>
          </p:sp>
        </p:grpSp>
      </p:grp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C6DDD436-036D-4AFC-B45E-DF406FB8E6F8}" type="slidenum">
              <a:rPr lang="fr-FR" smtClean="0"/>
              <a:pPr/>
              <a:t>32</a:t>
            </a:fld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125343" y="1717589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Fréquence</a:t>
            </a:r>
            <a:endParaRPr lang="fr-FR" dirty="0"/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2969829" y="2372499"/>
            <a:ext cx="199758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V="1">
            <a:off x="2969829" y="1260391"/>
            <a:ext cx="0" cy="1112108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2829796" y="926968"/>
            <a:ext cx="226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S(</a:t>
            </a:r>
            <a:r>
              <a:rPr lang="fr-FR" dirty="0" smtClean="0">
                <a:sym typeface="Symbol" panose="05050102010706020507" pitchFamily="18" charset="2"/>
              </a:rPr>
              <a:t>)=spectre du son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4734126" y="2360037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ym typeface="Symbol" panose="05050102010706020507" pitchFamily="18" charset="2"/>
              </a:rPr>
              <a:t>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5214551" y="1458094"/>
            <a:ext cx="437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ym typeface="Symbol" panose="05050102010706020507" pitchFamily="18" charset="2"/>
              </a:rPr>
              <a:t></a:t>
            </a:r>
            <a:endParaRPr lang="fr-FR" sz="3600" b="1" dirty="0"/>
          </a:p>
        </p:txBody>
      </p:sp>
      <p:cxnSp>
        <p:nvCxnSpPr>
          <p:cNvPr id="24" name="Connecteur droit avec flèche 23"/>
          <p:cNvCxnSpPr/>
          <p:nvPr/>
        </p:nvCxnSpPr>
        <p:spPr>
          <a:xfrm>
            <a:off x="6154226" y="2372499"/>
            <a:ext cx="199758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6154226" y="1260391"/>
            <a:ext cx="0" cy="1112108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6083655" y="924487"/>
            <a:ext cx="2138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Filtre de l’oreille (</a:t>
            </a:r>
            <a:r>
              <a:rPr lang="fr-FR" dirty="0" smtClean="0">
                <a:sym typeface="Symbol" panose="05050102010706020507" pitchFamily="18" charset="2"/>
              </a:rPr>
              <a:t>)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7918523" y="2360037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ym typeface="Symbol" panose="05050102010706020507" pitchFamily="18" charset="2"/>
              </a:rPr>
              <a:t></a:t>
            </a:r>
            <a:endParaRPr lang="fr-FR" dirty="0"/>
          </a:p>
        </p:txBody>
      </p:sp>
      <p:sp>
        <p:nvSpPr>
          <p:cNvPr id="29" name="Forme libre 28"/>
          <p:cNvSpPr/>
          <p:nvPr/>
        </p:nvSpPr>
        <p:spPr>
          <a:xfrm>
            <a:off x="6149626" y="1816445"/>
            <a:ext cx="781763" cy="568411"/>
          </a:xfrm>
          <a:custGeom>
            <a:avLst/>
            <a:gdLst>
              <a:gd name="connsiteX0" fmla="*/ 3287 w 781763"/>
              <a:gd name="connsiteY0" fmla="*/ 556054 h 568411"/>
              <a:gd name="connsiteX1" fmla="*/ 28000 w 781763"/>
              <a:gd name="connsiteY1" fmla="*/ 86497 h 568411"/>
              <a:gd name="connsiteX2" fmla="*/ 40357 w 781763"/>
              <a:gd name="connsiteY2" fmla="*/ 49427 h 568411"/>
              <a:gd name="connsiteX3" fmla="*/ 77427 w 781763"/>
              <a:gd name="connsiteY3" fmla="*/ 24714 h 568411"/>
              <a:gd name="connsiteX4" fmla="*/ 126854 w 781763"/>
              <a:gd name="connsiteY4" fmla="*/ 37070 h 568411"/>
              <a:gd name="connsiteX5" fmla="*/ 398703 w 781763"/>
              <a:gd name="connsiteY5" fmla="*/ 12357 h 568411"/>
              <a:gd name="connsiteX6" fmla="*/ 448130 w 781763"/>
              <a:gd name="connsiteY6" fmla="*/ 0 h 568411"/>
              <a:gd name="connsiteX7" fmla="*/ 596411 w 781763"/>
              <a:gd name="connsiteY7" fmla="*/ 12357 h 568411"/>
              <a:gd name="connsiteX8" fmla="*/ 645838 w 781763"/>
              <a:gd name="connsiteY8" fmla="*/ 86497 h 568411"/>
              <a:gd name="connsiteX9" fmla="*/ 670552 w 781763"/>
              <a:gd name="connsiteY9" fmla="*/ 160638 h 568411"/>
              <a:gd name="connsiteX10" fmla="*/ 695265 w 781763"/>
              <a:gd name="connsiteY10" fmla="*/ 197708 h 568411"/>
              <a:gd name="connsiteX11" fmla="*/ 719979 w 781763"/>
              <a:gd name="connsiteY11" fmla="*/ 271849 h 568411"/>
              <a:gd name="connsiteX12" fmla="*/ 757049 w 781763"/>
              <a:gd name="connsiteY12" fmla="*/ 345989 h 568411"/>
              <a:gd name="connsiteX13" fmla="*/ 769406 w 781763"/>
              <a:gd name="connsiteY13" fmla="*/ 432487 h 568411"/>
              <a:gd name="connsiteX14" fmla="*/ 781763 w 781763"/>
              <a:gd name="connsiteY14" fmla="*/ 568411 h 568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81763" h="568411">
                <a:moveTo>
                  <a:pt x="3287" y="556054"/>
                </a:moveTo>
                <a:cubicBezTo>
                  <a:pt x="11525" y="399535"/>
                  <a:pt x="-21565" y="235189"/>
                  <a:pt x="28000" y="86497"/>
                </a:cubicBezTo>
                <a:cubicBezTo>
                  <a:pt x="32119" y="74140"/>
                  <a:pt x="32220" y="59598"/>
                  <a:pt x="40357" y="49427"/>
                </a:cubicBezTo>
                <a:cubicBezTo>
                  <a:pt x="49634" y="37831"/>
                  <a:pt x="65070" y="32952"/>
                  <a:pt x="77427" y="24714"/>
                </a:cubicBezTo>
                <a:cubicBezTo>
                  <a:pt x="93903" y="28833"/>
                  <a:pt x="109871" y="37070"/>
                  <a:pt x="126854" y="37070"/>
                </a:cubicBezTo>
                <a:cubicBezTo>
                  <a:pt x="218801" y="37070"/>
                  <a:pt x="309047" y="30289"/>
                  <a:pt x="398703" y="12357"/>
                </a:cubicBezTo>
                <a:cubicBezTo>
                  <a:pt x="415356" y="9026"/>
                  <a:pt x="431654" y="4119"/>
                  <a:pt x="448130" y="0"/>
                </a:cubicBezTo>
                <a:cubicBezTo>
                  <a:pt x="497557" y="4119"/>
                  <a:pt x="550971" y="-7523"/>
                  <a:pt x="596411" y="12357"/>
                </a:cubicBezTo>
                <a:cubicBezTo>
                  <a:pt x="623623" y="24262"/>
                  <a:pt x="636445" y="58319"/>
                  <a:pt x="645838" y="86497"/>
                </a:cubicBezTo>
                <a:cubicBezTo>
                  <a:pt x="654076" y="111211"/>
                  <a:pt x="656102" y="138963"/>
                  <a:pt x="670552" y="160638"/>
                </a:cubicBezTo>
                <a:cubicBezTo>
                  <a:pt x="678790" y="172995"/>
                  <a:pt x="689234" y="184137"/>
                  <a:pt x="695265" y="197708"/>
                </a:cubicBezTo>
                <a:cubicBezTo>
                  <a:pt x="705845" y="221513"/>
                  <a:pt x="705529" y="250174"/>
                  <a:pt x="719979" y="271849"/>
                </a:cubicBezTo>
                <a:cubicBezTo>
                  <a:pt x="751917" y="319757"/>
                  <a:pt x="739996" y="294830"/>
                  <a:pt x="757049" y="345989"/>
                </a:cubicBezTo>
                <a:cubicBezTo>
                  <a:pt x="761168" y="374822"/>
                  <a:pt x="766190" y="403540"/>
                  <a:pt x="769406" y="432487"/>
                </a:cubicBezTo>
                <a:cubicBezTo>
                  <a:pt x="774430" y="477704"/>
                  <a:pt x="781763" y="568411"/>
                  <a:pt x="781763" y="568411"/>
                </a:cubicBezTo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2" name="Connecteur droit avec flèche 31"/>
          <p:cNvCxnSpPr/>
          <p:nvPr/>
        </p:nvCxnSpPr>
        <p:spPr>
          <a:xfrm>
            <a:off x="6154226" y="1712206"/>
            <a:ext cx="876769" cy="0"/>
          </a:xfrm>
          <a:prstGeom prst="straightConnector1">
            <a:avLst/>
          </a:prstGeom>
          <a:ln w="28575">
            <a:solidFill>
              <a:srgbClr val="0000FF"/>
            </a:solidFill>
            <a:headEnd type="triangl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6432772" y="135838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BP</a:t>
            </a:r>
            <a:endParaRPr lang="fr-FR" dirty="0"/>
          </a:p>
        </p:txBody>
      </p:sp>
      <p:sp>
        <p:nvSpPr>
          <p:cNvPr id="35" name="Rectangle 2"/>
          <p:cNvSpPr txBox="1">
            <a:spLocks noChangeArrowheads="1"/>
          </p:cNvSpPr>
          <p:nvPr/>
        </p:nvSpPr>
        <p:spPr>
          <a:xfrm>
            <a:off x="-107576" y="918129"/>
            <a:ext cx="5490115" cy="513169"/>
          </a:xfrm>
          <a:prstGeom prst="rect">
            <a:avLst/>
          </a:prstGeom>
        </p:spPr>
        <p:txBody>
          <a:bodyPr/>
          <a:lstStyle/>
          <a:p>
            <a:pPr marL="342900" lvl="1" indent="-342900">
              <a:buFont typeface="Wingdings" panose="05000000000000000000" pitchFamily="2" charset="2"/>
              <a:buChar char="è"/>
            </a:pPr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</a:rPr>
              <a:t>Convolution (suite) </a:t>
            </a:r>
          </a:p>
          <a:p>
            <a:pPr marL="0" lvl="1"/>
            <a:r>
              <a:rPr lang="fr-FR" sz="2400" b="1" kern="0" dirty="0">
                <a:solidFill>
                  <a:srgbClr val="DA6667"/>
                </a:solidFill>
                <a:latin typeface="Arial Narrow" pitchFamily="34" charset="0"/>
              </a:rPr>
              <a:t>	</a:t>
            </a:r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</a:rPr>
              <a:t>Ecoute d’un son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49891" y="4763244"/>
            <a:ext cx="864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Temps</a:t>
            </a:r>
            <a:endParaRPr lang="fr-FR" dirty="0"/>
          </a:p>
        </p:txBody>
      </p:sp>
      <p:sp>
        <p:nvSpPr>
          <p:cNvPr id="36" name="Flèche vers le bas 35"/>
          <p:cNvSpPr/>
          <p:nvPr/>
        </p:nvSpPr>
        <p:spPr>
          <a:xfrm>
            <a:off x="4885766" y="2756929"/>
            <a:ext cx="1596560" cy="939114"/>
          </a:xfrm>
          <a:prstGeom prst="downArrow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>
            <a:off x="5339436" y="2867636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TF</a:t>
            </a:r>
            <a:endParaRPr lang="fr-FR" sz="3200" b="1" dirty="0"/>
          </a:p>
        </p:txBody>
      </p:sp>
      <p:sp>
        <p:nvSpPr>
          <p:cNvPr id="5" name="Ellipse 4"/>
          <p:cNvSpPr/>
          <p:nvPr/>
        </p:nvSpPr>
        <p:spPr>
          <a:xfrm>
            <a:off x="4130713" y="4644565"/>
            <a:ext cx="108000" cy="1080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/>
        </p:nvSpPr>
        <p:spPr>
          <a:xfrm>
            <a:off x="4428253" y="4931435"/>
            <a:ext cx="108000" cy="1080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/>
          <p:cNvSpPr/>
          <p:nvPr/>
        </p:nvSpPr>
        <p:spPr>
          <a:xfrm>
            <a:off x="4624195" y="5142958"/>
            <a:ext cx="108000" cy="1080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/>
          <p:cNvSpPr/>
          <p:nvPr/>
        </p:nvSpPr>
        <p:spPr>
          <a:xfrm>
            <a:off x="4863679" y="5165156"/>
            <a:ext cx="108000" cy="1080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/>
          <p:cNvSpPr/>
          <p:nvPr/>
        </p:nvSpPr>
        <p:spPr>
          <a:xfrm>
            <a:off x="5186624" y="4780849"/>
            <a:ext cx="108000" cy="1080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2" name="Groupe 41"/>
          <p:cNvGrpSpPr/>
          <p:nvPr/>
        </p:nvGrpSpPr>
        <p:grpSpPr>
          <a:xfrm>
            <a:off x="4382658" y="4181397"/>
            <a:ext cx="201828" cy="1462213"/>
            <a:chOff x="4085118" y="4174137"/>
            <a:chExt cx="201828" cy="1462213"/>
          </a:xfrm>
        </p:grpSpPr>
        <p:cxnSp>
          <p:nvCxnSpPr>
            <p:cNvPr id="43" name="Connecteur droit 42"/>
            <p:cNvCxnSpPr/>
            <p:nvPr/>
          </p:nvCxnSpPr>
          <p:spPr>
            <a:xfrm>
              <a:off x="4085118" y="4174137"/>
              <a:ext cx="0" cy="1458097"/>
            </a:xfrm>
            <a:prstGeom prst="line">
              <a:avLst/>
            </a:prstGeom>
            <a:ln w="381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4" name="Connecteur droit 43"/>
            <p:cNvCxnSpPr/>
            <p:nvPr/>
          </p:nvCxnSpPr>
          <p:spPr>
            <a:xfrm>
              <a:off x="4286946" y="4178253"/>
              <a:ext cx="0" cy="1458097"/>
            </a:xfrm>
            <a:prstGeom prst="line">
              <a:avLst/>
            </a:prstGeom>
            <a:ln w="381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45" name="Groupe 44"/>
          <p:cNvGrpSpPr/>
          <p:nvPr/>
        </p:nvGrpSpPr>
        <p:grpSpPr>
          <a:xfrm>
            <a:off x="4593114" y="4188657"/>
            <a:ext cx="201828" cy="1462213"/>
            <a:chOff x="4085118" y="4174137"/>
            <a:chExt cx="201828" cy="1462213"/>
          </a:xfrm>
        </p:grpSpPr>
        <p:cxnSp>
          <p:nvCxnSpPr>
            <p:cNvPr id="46" name="Connecteur droit 45"/>
            <p:cNvCxnSpPr/>
            <p:nvPr/>
          </p:nvCxnSpPr>
          <p:spPr>
            <a:xfrm>
              <a:off x="4085118" y="4174137"/>
              <a:ext cx="0" cy="1458097"/>
            </a:xfrm>
            <a:prstGeom prst="line">
              <a:avLst/>
            </a:prstGeom>
            <a:ln w="381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7" name="Connecteur droit 46"/>
            <p:cNvCxnSpPr/>
            <p:nvPr/>
          </p:nvCxnSpPr>
          <p:spPr>
            <a:xfrm>
              <a:off x="4286946" y="4178253"/>
              <a:ext cx="0" cy="1458097"/>
            </a:xfrm>
            <a:prstGeom prst="line">
              <a:avLst/>
            </a:prstGeom>
            <a:ln w="381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48" name="Groupe 47"/>
          <p:cNvGrpSpPr/>
          <p:nvPr/>
        </p:nvGrpSpPr>
        <p:grpSpPr>
          <a:xfrm>
            <a:off x="4818084" y="4195917"/>
            <a:ext cx="201828" cy="1462213"/>
            <a:chOff x="4085118" y="4174137"/>
            <a:chExt cx="201828" cy="1462213"/>
          </a:xfrm>
        </p:grpSpPr>
        <p:cxnSp>
          <p:nvCxnSpPr>
            <p:cNvPr id="49" name="Connecteur droit 48"/>
            <p:cNvCxnSpPr/>
            <p:nvPr/>
          </p:nvCxnSpPr>
          <p:spPr>
            <a:xfrm>
              <a:off x="4085118" y="4174137"/>
              <a:ext cx="0" cy="1458097"/>
            </a:xfrm>
            <a:prstGeom prst="line">
              <a:avLst/>
            </a:prstGeom>
            <a:ln w="381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0" name="Connecteur droit 49"/>
            <p:cNvCxnSpPr/>
            <p:nvPr/>
          </p:nvCxnSpPr>
          <p:spPr>
            <a:xfrm>
              <a:off x="4286946" y="4178253"/>
              <a:ext cx="0" cy="1458097"/>
            </a:xfrm>
            <a:prstGeom prst="line">
              <a:avLst/>
            </a:prstGeom>
            <a:ln w="381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51" name="Groupe 50"/>
          <p:cNvGrpSpPr/>
          <p:nvPr/>
        </p:nvGrpSpPr>
        <p:grpSpPr>
          <a:xfrm>
            <a:off x="5130138" y="4188663"/>
            <a:ext cx="201828" cy="1462213"/>
            <a:chOff x="4085118" y="4174137"/>
            <a:chExt cx="201828" cy="1462213"/>
          </a:xfrm>
        </p:grpSpPr>
        <p:cxnSp>
          <p:nvCxnSpPr>
            <p:cNvPr id="52" name="Connecteur droit 51"/>
            <p:cNvCxnSpPr/>
            <p:nvPr/>
          </p:nvCxnSpPr>
          <p:spPr>
            <a:xfrm>
              <a:off x="4085118" y="4174137"/>
              <a:ext cx="0" cy="1458097"/>
            </a:xfrm>
            <a:prstGeom prst="line">
              <a:avLst/>
            </a:prstGeom>
            <a:ln w="381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3" name="Connecteur droit 52"/>
            <p:cNvCxnSpPr/>
            <p:nvPr/>
          </p:nvCxnSpPr>
          <p:spPr>
            <a:xfrm>
              <a:off x="4286946" y="4178253"/>
              <a:ext cx="0" cy="1458097"/>
            </a:xfrm>
            <a:prstGeom prst="line">
              <a:avLst/>
            </a:prstGeom>
            <a:ln w="381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65" name="Groupe 64"/>
          <p:cNvGrpSpPr/>
          <p:nvPr/>
        </p:nvGrpSpPr>
        <p:grpSpPr>
          <a:xfrm>
            <a:off x="2034682" y="3851430"/>
            <a:ext cx="6538094" cy="2392205"/>
            <a:chOff x="2034682" y="3851430"/>
            <a:chExt cx="6538094" cy="2392205"/>
          </a:xfrm>
        </p:grpSpPr>
        <p:sp>
          <p:nvSpPr>
            <p:cNvPr id="13" name="ZoneTexte 12"/>
            <p:cNvSpPr txBox="1"/>
            <p:nvPr/>
          </p:nvSpPr>
          <p:spPr>
            <a:xfrm>
              <a:off x="3986264" y="3851430"/>
              <a:ext cx="45865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ym typeface="Symbol" panose="05050102010706020507" pitchFamily="18" charset="2"/>
                </a:rPr>
                <a:t>=temps d’intégration du détecteur 1/BP</a:t>
              </a:r>
              <a:endParaRPr lang="fr-FR" dirty="0"/>
            </a:p>
          </p:txBody>
        </p:sp>
        <p:grpSp>
          <p:nvGrpSpPr>
            <p:cNvPr id="18" name="Groupe 17"/>
            <p:cNvGrpSpPr/>
            <p:nvPr/>
          </p:nvGrpSpPr>
          <p:grpSpPr>
            <a:xfrm>
              <a:off x="2034682" y="4174137"/>
              <a:ext cx="5479385" cy="2069498"/>
              <a:chOff x="2034682" y="4174137"/>
              <a:chExt cx="5479385" cy="2069498"/>
            </a:xfrm>
          </p:grpSpPr>
          <p:grpSp>
            <p:nvGrpSpPr>
              <p:cNvPr id="4" name="Groupe 3"/>
              <p:cNvGrpSpPr/>
              <p:nvPr/>
            </p:nvGrpSpPr>
            <p:grpSpPr>
              <a:xfrm>
                <a:off x="4085118" y="4174137"/>
                <a:ext cx="201828" cy="1462213"/>
                <a:chOff x="4085118" y="4174137"/>
                <a:chExt cx="201828" cy="1462213"/>
              </a:xfrm>
            </p:grpSpPr>
            <p:cxnSp>
              <p:nvCxnSpPr>
                <p:cNvPr id="6" name="Connecteur droit 5"/>
                <p:cNvCxnSpPr/>
                <p:nvPr/>
              </p:nvCxnSpPr>
              <p:spPr>
                <a:xfrm>
                  <a:off x="4085118" y="4174137"/>
                  <a:ext cx="0" cy="1458097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Connecteur droit 11"/>
                <p:cNvCxnSpPr/>
                <p:nvPr/>
              </p:nvCxnSpPr>
              <p:spPr>
                <a:xfrm>
                  <a:off x="4286946" y="4178253"/>
                  <a:ext cx="0" cy="1458097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" name="ZoneTexte 29"/>
              <p:cNvSpPr txBox="1"/>
              <p:nvPr/>
            </p:nvSpPr>
            <p:spPr>
              <a:xfrm>
                <a:off x="2034682" y="5874303"/>
                <a:ext cx="54793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 err="1" smtClean="0">
                    <a:solidFill>
                      <a:srgbClr val="0000FF"/>
                    </a:solidFill>
                  </a:rPr>
                  <a:t>Fonction_d’appareil</a:t>
                </a:r>
                <a:r>
                  <a:rPr lang="fr-FR" b="1" dirty="0" smtClean="0">
                    <a:solidFill>
                      <a:srgbClr val="0000FF"/>
                    </a:solidFill>
                  </a:rPr>
                  <a:t> (t)=TF[</a:t>
                </a:r>
                <a:r>
                  <a:rPr lang="fr-FR" b="1" dirty="0" err="1" smtClean="0">
                    <a:solidFill>
                      <a:srgbClr val="0000FF"/>
                    </a:solidFill>
                  </a:rPr>
                  <a:t>Filtre_de</a:t>
                </a:r>
                <a:r>
                  <a:rPr lang="fr-FR" b="1" dirty="0" err="1">
                    <a:solidFill>
                      <a:srgbClr val="0000FF"/>
                    </a:solidFill>
                  </a:rPr>
                  <a:t>_</a:t>
                </a:r>
                <a:r>
                  <a:rPr lang="fr-FR" b="1" dirty="0" err="1" smtClean="0">
                    <a:solidFill>
                      <a:srgbClr val="0000FF"/>
                    </a:solidFill>
                  </a:rPr>
                  <a:t>l’oreille</a:t>
                </a:r>
                <a:r>
                  <a:rPr lang="fr-FR" b="1" dirty="0" smtClean="0">
                    <a:solidFill>
                      <a:srgbClr val="0000FF"/>
                    </a:solidFill>
                  </a:rPr>
                  <a:t> </a:t>
                </a:r>
                <a:r>
                  <a:rPr lang="fr-FR" b="1" dirty="0">
                    <a:solidFill>
                      <a:srgbClr val="0000FF"/>
                    </a:solidFill>
                  </a:rPr>
                  <a:t>(</a:t>
                </a:r>
                <a:r>
                  <a:rPr lang="fr-FR" b="1" dirty="0">
                    <a:solidFill>
                      <a:srgbClr val="0000FF"/>
                    </a:solidFill>
                    <a:sym typeface="Symbol" panose="05050102010706020507" pitchFamily="18" charset="2"/>
                  </a:rPr>
                  <a:t>)</a:t>
                </a:r>
                <a:r>
                  <a:rPr lang="fr-FR" b="1" dirty="0" smtClean="0">
                    <a:solidFill>
                      <a:srgbClr val="0000FF"/>
                    </a:solidFill>
                  </a:rPr>
                  <a:t>]</a:t>
                </a:r>
                <a:endParaRPr lang="fr-FR" b="1" dirty="0">
                  <a:solidFill>
                    <a:srgbClr val="0000FF"/>
                  </a:solidFill>
                </a:endParaRPr>
              </a:p>
            </p:txBody>
          </p:sp>
        </p:grpSp>
      </p:grpSp>
      <p:cxnSp>
        <p:nvCxnSpPr>
          <p:cNvPr id="63" name="Connecteur droit avec flèche 62"/>
          <p:cNvCxnSpPr/>
          <p:nvPr/>
        </p:nvCxnSpPr>
        <p:spPr>
          <a:xfrm>
            <a:off x="4286946" y="5632234"/>
            <a:ext cx="927605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3384155" y="4064345"/>
            <a:ext cx="5871411" cy="1618758"/>
          </a:xfrm>
          <a:prstGeom prst="rect">
            <a:avLst/>
          </a:prstGeom>
          <a:solidFill>
            <a:schemeClr val="tx2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7" name="Groupe 66"/>
          <p:cNvGrpSpPr/>
          <p:nvPr/>
        </p:nvGrpSpPr>
        <p:grpSpPr>
          <a:xfrm>
            <a:off x="3919399" y="4806157"/>
            <a:ext cx="1254524" cy="1141637"/>
            <a:chOff x="2184712" y="3023545"/>
            <a:chExt cx="1254524" cy="1141637"/>
          </a:xfrm>
        </p:grpSpPr>
        <p:grpSp>
          <p:nvGrpSpPr>
            <p:cNvPr id="68" name="Groupe 67"/>
            <p:cNvGrpSpPr/>
            <p:nvPr/>
          </p:nvGrpSpPr>
          <p:grpSpPr>
            <a:xfrm>
              <a:off x="2184712" y="3023545"/>
              <a:ext cx="1254524" cy="633866"/>
              <a:chOff x="2184712" y="3023545"/>
              <a:chExt cx="6803588" cy="633866"/>
            </a:xfrm>
          </p:grpSpPr>
          <p:sp>
            <p:nvSpPr>
              <p:cNvPr id="70" name="Forme libre 69"/>
              <p:cNvSpPr/>
              <p:nvPr/>
            </p:nvSpPr>
            <p:spPr>
              <a:xfrm>
                <a:off x="2184712" y="3039573"/>
                <a:ext cx="1690787" cy="617838"/>
              </a:xfrm>
              <a:custGeom>
                <a:avLst/>
                <a:gdLst>
                  <a:gd name="connsiteX0" fmla="*/ 18118 w 3020810"/>
                  <a:gd name="connsiteY0" fmla="*/ 593124 h 617838"/>
                  <a:gd name="connsiteX1" fmla="*/ 18118 w 3020810"/>
                  <a:gd name="connsiteY1" fmla="*/ 271848 h 617838"/>
                  <a:gd name="connsiteX2" fmla="*/ 30475 w 3020810"/>
                  <a:gd name="connsiteY2" fmla="*/ 234778 h 617838"/>
                  <a:gd name="connsiteX3" fmla="*/ 55189 w 3020810"/>
                  <a:gd name="connsiteY3" fmla="*/ 197708 h 617838"/>
                  <a:gd name="connsiteX4" fmla="*/ 92259 w 3020810"/>
                  <a:gd name="connsiteY4" fmla="*/ 123567 h 617838"/>
                  <a:gd name="connsiteX5" fmla="*/ 129329 w 3020810"/>
                  <a:gd name="connsiteY5" fmla="*/ 49427 h 617838"/>
                  <a:gd name="connsiteX6" fmla="*/ 203470 w 3020810"/>
                  <a:gd name="connsiteY6" fmla="*/ 0 h 617838"/>
                  <a:gd name="connsiteX7" fmla="*/ 314681 w 3020810"/>
                  <a:gd name="connsiteY7" fmla="*/ 12356 h 617838"/>
                  <a:gd name="connsiteX8" fmla="*/ 376464 w 3020810"/>
                  <a:gd name="connsiteY8" fmla="*/ 86497 h 617838"/>
                  <a:gd name="connsiteX9" fmla="*/ 413535 w 3020810"/>
                  <a:gd name="connsiteY9" fmla="*/ 111210 h 617838"/>
                  <a:gd name="connsiteX10" fmla="*/ 462962 w 3020810"/>
                  <a:gd name="connsiteY10" fmla="*/ 185351 h 617838"/>
                  <a:gd name="connsiteX11" fmla="*/ 487675 w 3020810"/>
                  <a:gd name="connsiteY11" fmla="*/ 222421 h 617838"/>
                  <a:gd name="connsiteX12" fmla="*/ 537102 w 3020810"/>
                  <a:gd name="connsiteY12" fmla="*/ 333632 h 617838"/>
                  <a:gd name="connsiteX13" fmla="*/ 574173 w 3020810"/>
                  <a:gd name="connsiteY13" fmla="*/ 457200 h 617838"/>
                  <a:gd name="connsiteX14" fmla="*/ 598886 w 3020810"/>
                  <a:gd name="connsiteY14" fmla="*/ 531340 h 617838"/>
                  <a:gd name="connsiteX15" fmla="*/ 623600 w 3020810"/>
                  <a:gd name="connsiteY15" fmla="*/ 568410 h 617838"/>
                  <a:gd name="connsiteX16" fmla="*/ 697740 w 3020810"/>
                  <a:gd name="connsiteY16" fmla="*/ 593124 h 617838"/>
                  <a:gd name="connsiteX17" fmla="*/ 784237 w 3020810"/>
                  <a:gd name="connsiteY17" fmla="*/ 580767 h 617838"/>
                  <a:gd name="connsiteX18" fmla="*/ 833664 w 3020810"/>
                  <a:gd name="connsiteY18" fmla="*/ 469556 h 617838"/>
                  <a:gd name="connsiteX19" fmla="*/ 858378 w 3020810"/>
                  <a:gd name="connsiteY19" fmla="*/ 432486 h 617838"/>
                  <a:gd name="connsiteX20" fmla="*/ 883091 w 3020810"/>
                  <a:gd name="connsiteY20" fmla="*/ 358346 h 617838"/>
                  <a:gd name="connsiteX21" fmla="*/ 895448 w 3020810"/>
                  <a:gd name="connsiteY21" fmla="*/ 321275 h 617838"/>
                  <a:gd name="connsiteX22" fmla="*/ 907805 w 3020810"/>
                  <a:gd name="connsiteY22" fmla="*/ 271848 h 617838"/>
                  <a:gd name="connsiteX23" fmla="*/ 932518 w 3020810"/>
                  <a:gd name="connsiteY23" fmla="*/ 222421 h 617838"/>
                  <a:gd name="connsiteX24" fmla="*/ 957232 w 3020810"/>
                  <a:gd name="connsiteY24" fmla="*/ 148281 h 617838"/>
                  <a:gd name="connsiteX25" fmla="*/ 969589 w 3020810"/>
                  <a:gd name="connsiteY25" fmla="*/ 111210 h 617838"/>
                  <a:gd name="connsiteX26" fmla="*/ 994302 w 3020810"/>
                  <a:gd name="connsiteY26" fmla="*/ 74140 h 617838"/>
                  <a:gd name="connsiteX27" fmla="*/ 1142583 w 3020810"/>
                  <a:gd name="connsiteY27" fmla="*/ 86497 h 617838"/>
                  <a:gd name="connsiteX28" fmla="*/ 1179654 w 3020810"/>
                  <a:gd name="connsiteY28" fmla="*/ 123567 h 617838"/>
                  <a:gd name="connsiteX29" fmla="*/ 1204367 w 3020810"/>
                  <a:gd name="connsiteY29" fmla="*/ 210065 h 617838"/>
                  <a:gd name="connsiteX30" fmla="*/ 1216724 w 3020810"/>
                  <a:gd name="connsiteY30" fmla="*/ 247135 h 617838"/>
                  <a:gd name="connsiteX31" fmla="*/ 1229081 w 3020810"/>
                  <a:gd name="connsiteY31" fmla="*/ 296562 h 617838"/>
                  <a:gd name="connsiteX32" fmla="*/ 1241437 w 3020810"/>
                  <a:gd name="connsiteY32" fmla="*/ 333632 h 617838"/>
                  <a:gd name="connsiteX33" fmla="*/ 1278508 w 3020810"/>
                  <a:gd name="connsiteY33" fmla="*/ 457200 h 617838"/>
                  <a:gd name="connsiteX34" fmla="*/ 1315578 w 3020810"/>
                  <a:gd name="connsiteY34" fmla="*/ 531340 h 617838"/>
                  <a:gd name="connsiteX35" fmla="*/ 1389718 w 3020810"/>
                  <a:gd name="connsiteY35" fmla="*/ 568410 h 617838"/>
                  <a:gd name="connsiteX36" fmla="*/ 1463859 w 3020810"/>
                  <a:gd name="connsiteY36" fmla="*/ 556054 h 617838"/>
                  <a:gd name="connsiteX37" fmla="*/ 1500929 w 3020810"/>
                  <a:gd name="connsiteY37" fmla="*/ 543697 h 617838"/>
                  <a:gd name="connsiteX38" fmla="*/ 1525643 w 3020810"/>
                  <a:gd name="connsiteY38" fmla="*/ 469556 h 617838"/>
                  <a:gd name="connsiteX39" fmla="*/ 1538000 w 3020810"/>
                  <a:gd name="connsiteY39" fmla="*/ 432486 h 617838"/>
                  <a:gd name="connsiteX40" fmla="*/ 1550356 w 3020810"/>
                  <a:gd name="connsiteY40" fmla="*/ 395416 h 617838"/>
                  <a:gd name="connsiteX41" fmla="*/ 1562713 w 3020810"/>
                  <a:gd name="connsiteY41" fmla="*/ 358346 h 617838"/>
                  <a:gd name="connsiteX42" fmla="*/ 1575070 w 3020810"/>
                  <a:gd name="connsiteY42" fmla="*/ 284205 h 617838"/>
                  <a:gd name="connsiteX43" fmla="*/ 1587427 w 3020810"/>
                  <a:gd name="connsiteY43" fmla="*/ 247135 h 617838"/>
                  <a:gd name="connsiteX44" fmla="*/ 1612140 w 3020810"/>
                  <a:gd name="connsiteY44" fmla="*/ 123567 h 617838"/>
                  <a:gd name="connsiteX45" fmla="*/ 1624497 w 3020810"/>
                  <a:gd name="connsiteY45" fmla="*/ 86497 h 617838"/>
                  <a:gd name="connsiteX46" fmla="*/ 1698637 w 3020810"/>
                  <a:gd name="connsiteY46" fmla="*/ 49427 h 617838"/>
                  <a:gd name="connsiteX47" fmla="*/ 1785135 w 3020810"/>
                  <a:gd name="connsiteY47" fmla="*/ 61783 h 617838"/>
                  <a:gd name="connsiteX48" fmla="*/ 1809848 w 3020810"/>
                  <a:gd name="connsiteY48" fmla="*/ 98854 h 617838"/>
                  <a:gd name="connsiteX49" fmla="*/ 1846918 w 3020810"/>
                  <a:gd name="connsiteY49" fmla="*/ 135924 h 617838"/>
                  <a:gd name="connsiteX50" fmla="*/ 1859275 w 3020810"/>
                  <a:gd name="connsiteY50" fmla="*/ 185351 h 617838"/>
                  <a:gd name="connsiteX51" fmla="*/ 1883989 w 3020810"/>
                  <a:gd name="connsiteY51" fmla="*/ 259492 h 617838"/>
                  <a:gd name="connsiteX52" fmla="*/ 1908702 w 3020810"/>
                  <a:gd name="connsiteY52" fmla="*/ 333632 h 617838"/>
                  <a:gd name="connsiteX53" fmla="*/ 1933416 w 3020810"/>
                  <a:gd name="connsiteY53" fmla="*/ 407773 h 617838"/>
                  <a:gd name="connsiteX54" fmla="*/ 1958129 w 3020810"/>
                  <a:gd name="connsiteY54" fmla="*/ 506627 h 617838"/>
                  <a:gd name="connsiteX55" fmla="*/ 1982843 w 3020810"/>
                  <a:gd name="connsiteY55" fmla="*/ 543697 h 617838"/>
                  <a:gd name="connsiteX56" fmla="*/ 2019913 w 3020810"/>
                  <a:gd name="connsiteY56" fmla="*/ 617838 h 617838"/>
                  <a:gd name="connsiteX57" fmla="*/ 2056983 w 3020810"/>
                  <a:gd name="connsiteY57" fmla="*/ 605481 h 617838"/>
                  <a:gd name="connsiteX58" fmla="*/ 2131124 w 3020810"/>
                  <a:gd name="connsiteY58" fmla="*/ 556054 h 617838"/>
                  <a:gd name="connsiteX59" fmla="*/ 2192908 w 3020810"/>
                  <a:gd name="connsiteY59" fmla="*/ 481913 h 617838"/>
                  <a:gd name="connsiteX60" fmla="*/ 2242335 w 3020810"/>
                  <a:gd name="connsiteY60" fmla="*/ 407773 h 617838"/>
                  <a:gd name="connsiteX61" fmla="*/ 2267048 w 3020810"/>
                  <a:gd name="connsiteY61" fmla="*/ 370702 h 617838"/>
                  <a:gd name="connsiteX62" fmla="*/ 2291762 w 3020810"/>
                  <a:gd name="connsiteY62" fmla="*/ 296562 h 617838"/>
                  <a:gd name="connsiteX63" fmla="*/ 2304118 w 3020810"/>
                  <a:gd name="connsiteY63" fmla="*/ 259492 h 617838"/>
                  <a:gd name="connsiteX64" fmla="*/ 2328832 w 3020810"/>
                  <a:gd name="connsiteY64" fmla="*/ 222421 h 617838"/>
                  <a:gd name="connsiteX65" fmla="*/ 2353545 w 3020810"/>
                  <a:gd name="connsiteY65" fmla="*/ 148281 h 617838"/>
                  <a:gd name="connsiteX66" fmla="*/ 2378259 w 3020810"/>
                  <a:gd name="connsiteY66" fmla="*/ 111210 h 617838"/>
                  <a:gd name="connsiteX67" fmla="*/ 2390616 w 3020810"/>
                  <a:gd name="connsiteY67" fmla="*/ 74140 h 617838"/>
                  <a:gd name="connsiteX68" fmla="*/ 2427686 w 3020810"/>
                  <a:gd name="connsiteY68" fmla="*/ 61783 h 617838"/>
                  <a:gd name="connsiteX69" fmla="*/ 2464756 w 3020810"/>
                  <a:gd name="connsiteY69" fmla="*/ 37070 h 617838"/>
                  <a:gd name="connsiteX70" fmla="*/ 2538897 w 3020810"/>
                  <a:gd name="connsiteY70" fmla="*/ 49427 h 617838"/>
                  <a:gd name="connsiteX71" fmla="*/ 2563610 w 3020810"/>
                  <a:gd name="connsiteY71" fmla="*/ 86497 h 617838"/>
                  <a:gd name="connsiteX72" fmla="*/ 2600681 w 3020810"/>
                  <a:gd name="connsiteY72" fmla="*/ 111210 h 617838"/>
                  <a:gd name="connsiteX73" fmla="*/ 2625394 w 3020810"/>
                  <a:gd name="connsiteY73" fmla="*/ 197708 h 617838"/>
                  <a:gd name="connsiteX74" fmla="*/ 2650108 w 3020810"/>
                  <a:gd name="connsiteY74" fmla="*/ 247135 h 617838"/>
                  <a:gd name="connsiteX75" fmla="*/ 2674821 w 3020810"/>
                  <a:gd name="connsiteY75" fmla="*/ 321275 h 617838"/>
                  <a:gd name="connsiteX76" fmla="*/ 2687178 w 3020810"/>
                  <a:gd name="connsiteY76" fmla="*/ 358346 h 617838"/>
                  <a:gd name="connsiteX77" fmla="*/ 2711891 w 3020810"/>
                  <a:gd name="connsiteY77" fmla="*/ 395416 h 617838"/>
                  <a:gd name="connsiteX78" fmla="*/ 2736605 w 3020810"/>
                  <a:gd name="connsiteY78" fmla="*/ 469556 h 617838"/>
                  <a:gd name="connsiteX79" fmla="*/ 2761318 w 3020810"/>
                  <a:gd name="connsiteY79" fmla="*/ 506627 h 617838"/>
                  <a:gd name="connsiteX80" fmla="*/ 2773675 w 3020810"/>
                  <a:gd name="connsiteY80" fmla="*/ 543697 h 617838"/>
                  <a:gd name="connsiteX81" fmla="*/ 2810745 w 3020810"/>
                  <a:gd name="connsiteY81" fmla="*/ 568410 h 617838"/>
                  <a:gd name="connsiteX82" fmla="*/ 3020810 w 3020810"/>
                  <a:gd name="connsiteY82" fmla="*/ 593124 h 617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3020810" h="617838">
                    <a:moveTo>
                      <a:pt x="18118" y="593124"/>
                    </a:moveTo>
                    <a:cubicBezTo>
                      <a:pt x="-9505" y="455001"/>
                      <a:pt x="-2308" y="516962"/>
                      <a:pt x="18118" y="271848"/>
                    </a:cubicBezTo>
                    <a:cubicBezTo>
                      <a:pt x="19200" y="258868"/>
                      <a:pt x="24650" y="246428"/>
                      <a:pt x="30475" y="234778"/>
                    </a:cubicBezTo>
                    <a:cubicBezTo>
                      <a:pt x="37117" y="221495"/>
                      <a:pt x="46951" y="210065"/>
                      <a:pt x="55189" y="197708"/>
                    </a:cubicBezTo>
                    <a:cubicBezTo>
                      <a:pt x="86243" y="104540"/>
                      <a:pt x="44354" y="219375"/>
                      <a:pt x="92259" y="123567"/>
                    </a:cubicBezTo>
                    <a:cubicBezTo>
                      <a:pt x="108907" y="90271"/>
                      <a:pt x="97853" y="76969"/>
                      <a:pt x="129329" y="49427"/>
                    </a:cubicBezTo>
                    <a:cubicBezTo>
                      <a:pt x="151682" y="29868"/>
                      <a:pt x="203470" y="0"/>
                      <a:pt x="203470" y="0"/>
                    </a:cubicBezTo>
                    <a:cubicBezTo>
                      <a:pt x="240540" y="4119"/>
                      <a:pt x="278496" y="3310"/>
                      <a:pt x="314681" y="12356"/>
                    </a:cubicBezTo>
                    <a:cubicBezTo>
                      <a:pt x="365384" y="25032"/>
                      <a:pt x="347210" y="51392"/>
                      <a:pt x="376464" y="86497"/>
                    </a:cubicBezTo>
                    <a:cubicBezTo>
                      <a:pt x="385971" y="97906"/>
                      <a:pt x="401178" y="102972"/>
                      <a:pt x="413535" y="111210"/>
                    </a:cubicBezTo>
                    <a:lnTo>
                      <a:pt x="462962" y="185351"/>
                    </a:lnTo>
                    <a:cubicBezTo>
                      <a:pt x="471200" y="197708"/>
                      <a:pt x="482979" y="208332"/>
                      <a:pt x="487675" y="222421"/>
                    </a:cubicBezTo>
                    <a:cubicBezTo>
                      <a:pt x="517085" y="310651"/>
                      <a:pt x="497939" y="274887"/>
                      <a:pt x="537102" y="333632"/>
                    </a:cubicBezTo>
                    <a:cubicBezTo>
                      <a:pt x="555779" y="408337"/>
                      <a:pt x="544086" y="366940"/>
                      <a:pt x="574173" y="457200"/>
                    </a:cubicBezTo>
                    <a:cubicBezTo>
                      <a:pt x="574175" y="457205"/>
                      <a:pt x="598883" y="531336"/>
                      <a:pt x="598886" y="531340"/>
                    </a:cubicBezTo>
                    <a:cubicBezTo>
                      <a:pt x="607124" y="543697"/>
                      <a:pt x="611006" y="560539"/>
                      <a:pt x="623600" y="568410"/>
                    </a:cubicBezTo>
                    <a:cubicBezTo>
                      <a:pt x="645691" y="582217"/>
                      <a:pt x="697740" y="593124"/>
                      <a:pt x="697740" y="593124"/>
                    </a:cubicBezTo>
                    <a:cubicBezTo>
                      <a:pt x="726572" y="589005"/>
                      <a:pt x="757622" y="592596"/>
                      <a:pt x="784237" y="580767"/>
                    </a:cubicBezTo>
                    <a:cubicBezTo>
                      <a:pt x="808065" y="570177"/>
                      <a:pt x="831157" y="473316"/>
                      <a:pt x="833664" y="469556"/>
                    </a:cubicBezTo>
                    <a:cubicBezTo>
                      <a:pt x="841902" y="457199"/>
                      <a:pt x="852346" y="446057"/>
                      <a:pt x="858378" y="432486"/>
                    </a:cubicBezTo>
                    <a:cubicBezTo>
                      <a:pt x="868958" y="408681"/>
                      <a:pt x="874853" y="383059"/>
                      <a:pt x="883091" y="358346"/>
                    </a:cubicBezTo>
                    <a:cubicBezTo>
                      <a:pt x="887210" y="345989"/>
                      <a:pt x="892289" y="333912"/>
                      <a:pt x="895448" y="321275"/>
                    </a:cubicBezTo>
                    <a:cubicBezTo>
                      <a:pt x="899567" y="304799"/>
                      <a:pt x="901842" y="287749"/>
                      <a:pt x="907805" y="271848"/>
                    </a:cubicBezTo>
                    <a:cubicBezTo>
                      <a:pt x="914273" y="254601"/>
                      <a:pt x="925677" y="239524"/>
                      <a:pt x="932518" y="222421"/>
                    </a:cubicBezTo>
                    <a:cubicBezTo>
                      <a:pt x="942193" y="198234"/>
                      <a:pt x="948994" y="172994"/>
                      <a:pt x="957232" y="148281"/>
                    </a:cubicBezTo>
                    <a:cubicBezTo>
                      <a:pt x="961351" y="135924"/>
                      <a:pt x="962364" y="122048"/>
                      <a:pt x="969589" y="111210"/>
                    </a:cubicBezTo>
                    <a:lnTo>
                      <a:pt x="994302" y="74140"/>
                    </a:lnTo>
                    <a:cubicBezTo>
                      <a:pt x="1043729" y="78259"/>
                      <a:pt x="1094659" y="73717"/>
                      <a:pt x="1142583" y="86497"/>
                    </a:cubicBezTo>
                    <a:cubicBezTo>
                      <a:pt x="1159468" y="91000"/>
                      <a:pt x="1169961" y="109027"/>
                      <a:pt x="1179654" y="123567"/>
                    </a:cubicBezTo>
                    <a:cubicBezTo>
                      <a:pt x="1187058" y="134673"/>
                      <a:pt x="1202309" y="202862"/>
                      <a:pt x="1204367" y="210065"/>
                    </a:cubicBezTo>
                    <a:cubicBezTo>
                      <a:pt x="1207945" y="222589"/>
                      <a:pt x="1213146" y="234611"/>
                      <a:pt x="1216724" y="247135"/>
                    </a:cubicBezTo>
                    <a:cubicBezTo>
                      <a:pt x="1221390" y="263464"/>
                      <a:pt x="1224416" y="280233"/>
                      <a:pt x="1229081" y="296562"/>
                    </a:cubicBezTo>
                    <a:cubicBezTo>
                      <a:pt x="1232659" y="309086"/>
                      <a:pt x="1237859" y="321108"/>
                      <a:pt x="1241437" y="333632"/>
                    </a:cubicBezTo>
                    <a:cubicBezTo>
                      <a:pt x="1278784" y="464348"/>
                      <a:pt x="1219783" y="281023"/>
                      <a:pt x="1278508" y="457200"/>
                    </a:cubicBezTo>
                    <a:cubicBezTo>
                      <a:pt x="1288559" y="487353"/>
                      <a:pt x="1291622" y="507384"/>
                      <a:pt x="1315578" y="531340"/>
                    </a:cubicBezTo>
                    <a:cubicBezTo>
                      <a:pt x="1339534" y="555296"/>
                      <a:pt x="1359566" y="558360"/>
                      <a:pt x="1389718" y="568410"/>
                    </a:cubicBezTo>
                    <a:cubicBezTo>
                      <a:pt x="1414432" y="564291"/>
                      <a:pt x="1439401" y="561489"/>
                      <a:pt x="1463859" y="556054"/>
                    </a:cubicBezTo>
                    <a:cubicBezTo>
                      <a:pt x="1476574" y="553229"/>
                      <a:pt x="1493358" y="554296"/>
                      <a:pt x="1500929" y="543697"/>
                    </a:cubicBezTo>
                    <a:cubicBezTo>
                      <a:pt x="1516071" y="522499"/>
                      <a:pt x="1517405" y="494270"/>
                      <a:pt x="1525643" y="469556"/>
                    </a:cubicBezTo>
                    <a:lnTo>
                      <a:pt x="1538000" y="432486"/>
                    </a:lnTo>
                    <a:lnTo>
                      <a:pt x="1550356" y="395416"/>
                    </a:lnTo>
                    <a:lnTo>
                      <a:pt x="1562713" y="358346"/>
                    </a:lnTo>
                    <a:cubicBezTo>
                      <a:pt x="1566832" y="333632"/>
                      <a:pt x="1569635" y="308663"/>
                      <a:pt x="1575070" y="284205"/>
                    </a:cubicBezTo>
                    <a:cubicBezTo>
                      <a:pt x="1577896" y="271490"/>
                      <a:pt x="1584498" y="259827"/>
                      <a:pt x="1587427" y="247135"/>
                    </a:cubicBezTo>
                    <a:cubicBezTo>
                      <a:pt x="1596872" y="206206"/>
                      <a:pt x="1598857" y="163416"/>
                      <a:pt x="1612140" y="123567"/>
                    </a:cubicBezTo>
                    <a:cubicBezTo>
                      <a:pt x="1616259" y="111210"/>
                      <a:pt x="1616360" y="96668"/>
                      <a:pt x="1624497" y="86497"/>
                    </a:cubicBezTo>
                    <a:cubicBezTo>
                      <a:pt x="1641919" y="64719"/>
                      <a:pt x="1674215" y="57567"/>
                      <a:pt x="1698637" y="49427"/>
                    </a:cubicBezTo>
                    <a:cubicBezTo>
                      <a:pt x="1727470" y="53546"/>
                      <a:pt x="1758520" y="49954"/>
                      <a:pt x="1785135" y="61783"/>
                    </a:cubicBezTo>
                    <a:cubicBezTo>
                      <a:pt x="1798706" y="67815"/>
                      <a:pt x="1800341" y="87445"/>
                      <a:pt x="1809848" y="98854"/>
                    </a:cubicBezTo>
                    <a:cubicBezTo>
                      <a:pt x="1821035" y="112279"/>
                      <a:pt x="1834561" y="123567"/>
                      <a:pt x="1846918" y="135924"/>
                    </a:cubicBezTo>
                    <a:cubicBezTo>
                      <a:pt x="1851037" y="152400"/>
                      <a:pt x="1854395" y="169084"/>
                      <a:pt x="1859275" y="185351"/>
                    </a:cubicBezTo>
                    <a:cubicBezTo>
                      <a:pt x="1866761" y="210303"/>
                      <a:pt x="1875751" y="234778"/>
                      <a:pt x="1883989" y="259492"/>
                    </a:cubicBezTo>
                    <a:lnTo>
                      <a:pt x="1908702" y="333632"/>
                    </a:lnTo>
                    <a:cubicBezTo>
                      <a:pt x="1908703" y="333636"/>
                      <a:pt x="1933415" y="407770"/>
                      <a:pt x="1933416" y="407773"/>
                    </a:cubicBezTo>
                    <a:cubicBezTo>
                      <a:pt x="1938114" y="431264"/>
                      <a:pt x="1945466" y="481301"/>
                      <a:pt x="1958129" y="506627"/>
                    </a:cubicBezTo>
                    <a:cubicBezTo>
                      <a:pt x="1964770" y="519910"/>
                      <a:pt x="1976201" y="530414"/>
                      <a:pt x="1982843" y="543697"/>
                    </a:cubicBezTo>
                    <a:cubicBezTo>
                      <a:pt x="2034010" y="646029"/>
                      <a:pt x="1949079" y="511583"/>
                      <a:pt x="2019913" y="617838"/>
                    </a:cubicBezTo>
                    <a:cubicBezTo>
                      <a:pt x="2032270" y="613719"/>
                      <a:pt x="2045597" y="611807"/>
                      <a:pt x="2056983" y="605481"/>
                    </a:cubicBezTo>
                    <a:cubicBezTo>
                      <a:pt x="2082947" y="591056"/>
                      <a:pt x="2131124" y="556054"/>
                      <a:pt x="2131124" y="556054"/>
                    </a:cubicBezTo>
                    <a:cubicBezTo>
                      <a:pt x="2219416" y="423610"/>
                      <a:pt x="2081928" y="624600"/>
                      <a:pt x="2192908" y="481913"/>
                    </a:cubicBezTo>
                    <a:cubicBezTo>
                      <a:pt x="2211143" y="458468"/>
                      <a:pt x="2225860" y="432486"/>
                      <a:pt x="2242335" y="407773"/>
                    </a:cubicBezTo>
                    <a:cubicBezTo>
                      <a:pt x="2250573" y="395416"/>
                      <a:pt x="2262352" y="384791"/>
                      <a:pt x="2267048" y="370702"/>
                    </a:cubicBezTo>
                    <a:lnTo>
                      <a:pt x="2291762" y="296562"/>
                    </a:lnTo>
                    <a:cubicBezTo>
                      <a:pt x="2295881" y="284205"/>
                      <a:pt x="2296893" y="270329"/>
                      <a:pt x="2304118" y="259492"/>
                    </a:cubicBezTo>
                    <a:cubicBezTo>
                      <a:pt x="2312356" y="247135"/>
                      <a:pt x="2322800" y="235992"/>
                      <a:pt x="2328832" y="222421"/>
                    </a:cubicBezTo>
                    <a:cubicBezTo>
                      <a:pt x="2339412" y="198616"/>
                      <a:pt x="2339095" y="169956"/>
                      <a:pt x="2353545" y="148281"/>
                    </a:cubicBezTo>
                    <a:cubicBezTo>
                      <a:pt x="2361783" y="135924"/>
                      <a:pt x="2371617" y="124493"/>
                      <a:pt x="2378259" y="111210"/>
                    </a:cubicBezTo>
                    <a:cubicBezTo>
                      <a:pt x="2384084" y="99560"/>
                      <a:pt x="2381406" y="83350"/>
                      <a:pt x="2390616" y="74140"/>
                    </a:cubicBezTo>
                    <a:cubicBezTo>
                      <a:pt x="2399826" y="64930"/>
                      <a:pt x="2416036" y="67608"/>
                      <a:pt x="2427686" y="61783"/>
                    </a:cubicBezTo>
                    <a:cubicBezTo>
                      <a:pt x="2440969" y="55142"/>
                      <a:pt x="2452399" y="45308"/>
                      <a:pt x="2464756" y="37070"/>
                    </a:cubicBezTo>
                    <a:cubicBezTo>
                      <a:pt x="2489470" y="41189"/>
                      <a:pt x="2516488" y="38222"/>
                      <a:pt x="2538897" y="49427"/>
                    </a:cubicBezTo>
                    <a:cubicBezTo>
                      <a:pt x="2552180" y="56068"/>
                      <a:pt x="2553109" y="75996"/>
                      <a:pt x="2563610" y="86497"/>
                    </a:cubicBezTo>
                    <a:cubicBezTo>
                      <a:pt x="2574111" y="96998"/>
                      <a:pt x="2588324" y="102972"/>
                      <a:pt x="2600681" y="111210"/>
                    </a:cubicBezTo>
                    <a:cubicBezTo>
                      <a:pt x="2606953" y="136298"/>
                      <a:pt x="2614756" y="172885"/>
                      <a:pt x="2625394" y="197708"/>
                    </a:cubicBezTo>
                    <a:cubicBezTo>
                      <a:pt x="2632650" y="214639"/>
                      <a:pt x="2643267" y="230032"/>
                      <a:pt x="2650108" y="247135"/>
                    </a:cubicBezTo>
                    <a:cubicBezTo>
                      <a:pt x="2659783" y="271322"/>
                      <a:pt x="2666583" y="296562"/>
                      <a:pt x="2674821" y="321275"/>
                    </a:cubicBezTo>
                    <a:cubicBezTo>
                      <a:pt x="2678940" y="333632"/>
                      <a:pt x="2679953" y="347508"/>
                      <a:pt x="2687178" y="358346"/>
                    </a:cubicBezTo>
                    <a:cubicBezTo>
                      <a:pt x="2695416" y="370703"/>
                      <a:pt x="2705859" y="381845"/>
                      <a:pt x="2711891" y="395416"/>
                    </a:cubicBezTo>
                    <a:cubicBezTo>
                      <a:pt x="2722471" y="419221"/>
                      <a:pt x="2722155" y="447881"/>
                      <a:pt x="2736605" y="469556"/>
                    </a:cubicBezTo>
                    <a:cubicBezTo>
                      <a:pt x="2744843" y="481913"/>
                      <a:pt x="2754676" y="493344"/>
                      <a:pt x="2761318" y="506627"/>
                    </a:cubicBezTo>
                    <a:cubicBezTo>
                      <a:pt x="2767143" y="518277"/>
                      <a:pt x="2765538" y="533526"/>
                      <a:pt x="2773675" y="543697"/>
                    </a:cubicBezTo>
                    <a:cubicBezTo>
                      <a:pt x="2782952" y="555293"/>
                      <a:pt x="2797174" y="562379"/>
                      <a:pt x="2810745" y="568410"/>
                    </a:cubicBezTo>
                    <a:cubicBezTo>
                      <a:pt x="2898589" y="607452"/>
                      <a:pt x="2909760" y="593124"/>
                      <a:pt x="3020810" y="593124"/>
                    </a:cubicBezTo>
                  </a:path>
                </a:pathLst>
              </a:custGeom>
              <a:noFill/>
              <a:ln w="381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1" name="Forme libre 70"/>
              <p:cNvSpPr/>
              <p:nvPr/>
            </p:nvSpPr>
            <p:spPr>
              <a:xfrm>
                <a:off x="3895719" y="3023545"/>
                <a:ext cx="1690787" cy="617838"/>
              </a:xfrm>
              <a:custGeom>
                <a:avLst/>
                <a:gdLst>
                  <a:gd name="connsiteX0" fmla="*/ 18118 w 3020810"/>
                  <a:gd name="connsiteY0" fmla="*/ 593124 h 617838"/>
                  <a:gd name="connsiteX1" fmla="*/ 18118 w 3020810"/>
                  <a:gd name="connsiteY1" fmla="*/ 271848 h 617838"/>
                  <a:gd name="connsiteX2" fmla="*/ 30475 w 3020810"/>
                  <a:gd name="connsiteY2" fmla="*/ 234778 h 617838"/>
                  <a:gd name="connsiteX3" fmla="*/ 55189 w 3020810"/>
                  <a:gd name="connsiteY3" fmla="*/ 197708 h 617838"/>
                  <a:gd name="connsiteX4" fmla="*/ 92259 w 3020810"/>
                  <a:gd name="connsiteY4" fmla="*/ 123567 h 617838"/>
                  <a:gd name="connsiteX5" fmla="*/ 129329 w 3020810"/>
                  <a:gd name="connsiteY5" fmla="*/ 49427 h 617838"/>
                  <a:gd name="connsiteX6" fmla="*/ 203470 w 3020810"/>
                  <a:gd name="connsiteY6" fmla="*/ 0 h 617838"/>
                  <a:gd name="connsiteX7" fmla="*/ 314681 w 3020810"/>
                  <a:gd name="connsiteY7" fmla="*/ 12356 h 617838"/>
                  <a:gd name="connsiteX8" fmla="*/ 376464 w 3020810"/>
                  <a:gd name="connsiteY8" fmla="*/ 86497 h 617838"/>
                  <a:gd name="connsiteX9" fmla="*/ 413535 w 3020810"/>
                  <a:gd name="connsiteY9" fmla="*/ 111210 h 617838"/>
                  <a:gd name="connsiteX10" fmla="*/ 462962 w 3020810"/>
                  <a:gd name="connsiteY10" fmla="*/ 185351 h 617838"/>
                  <a:gd name="connsiteX11" fmla="*/ 487675 w 3020810"/>
                  <a:gd name="connsiteY11" fmla="*/ 222421 h 617838"/>
                  <a:gd name="connsiteX12" fmla="*/ 537102 w 3020810"/>
                  <a:gd name="connsiteY12" fmla="*/ 333632 h 617838"/>
                  <a:gd name="connsiteX13" fmla="*/ 574173 w 3020810"/>
                  <a:gd name="connsiteY13" fmla="*/ 457200 h 617838"/>
                  <a:gd name="connsiteX14" fmla="*/ 598886 w 3020810"/>
                  <a:gd name="connsiteY14" fmla="*/ 531340 h 617838"/>
                  <a:gd name="connsiteX15" fmla="*/ 623600 w 3020810"/>
                  <a:gd name="connsiteY15" fmla="*/ 568410 h 617838"/>
                  <a:gd name="connsiteX16" fmla="*/ 697740 w 3020810"/>
                  <a:gd name="connsiteY16" fmla="*/ 593124 h 617838"/>
                  <a:gd name="connsiteX17" fmla="*/ 784237 w 3020810"/>
                  <a:gd name="connsiteY17" fmla="*/ 580767 h 617838"/>
                  <a:gd name="connsiteX18" fmla="*/ 833664 w 3020810"/>
                  <a:gd name="connsiteY18" fmla="*/ 469556 h 617838"/>
                  <a:gd name="connsiteX19" fmla="*/ 858378 w 3020810"/>
                  <a:gd name="connsiteY19" fmla="*/ 432486 h 617838"/>
                  <a:gd name="connsiteX20" fmla="*/ 883091 w 3020810"/>
                  <a:gd name="connsiteY20" fmla="*/ 358346 h 617838"/>
                  <a:gd name="connsiteX21" fmla="*/ 895448 w 3020810"/>
                  <a:gd name="connsiteY21" fmla="*/ 321275 h 617838"/>
                  <a:gd name="connsiteX22" fmla="*/ 907805 w 3020810"/>
                  <a:gd name="connsiteY22" fmla="*/ 271848 h 617838"/>
                  <a:gd name="connsiteX23" fmla="*/ 932518 w 3020810"/>
                  <a:gd name="connsiteY23" fmla="*/ 222421 h 617838"/>
                  <a:gd name="connsiteX24" fmla="*/ 957232 w 3020810"/>
                  <a:gd name="connsiteY24" fmla="*/ 148281 h 617838"/>
                  <a:gd name="connsiteX25" fmla="*/ 969589 w 3020810"/>
                  <a:gd name="connsiteY25" fmla="*/ 111210 h 617838"/>
                  <a:gd name="connsiteX26" fmla="*/ 994302 w 3020810"/>
                  <a:gd name="connsiteY26" fmla="*/ 74140 h 617838"/>
                  <a:gd name="connsiteX27" fmla="*/ 1142583 w 3020810"/>
                  <a:gd name="connsiteY27" fmla="*/ 86497 h 617838"/>
                  <a:gd name="connsiteX28" fmla="*/ 1179654 w 3020810"/>
                  <a:gd name="connsiteY28" fmla="*/ 123567 h 617838"/>
                  <a:gd name="connsiteX29" fmla="*/ 1204367 w 3020810"/>
                  <a:gd name="connsiteY29" fmla="*/ 210065 h 617838"/>
                  <a:gd name="connsiteX30" fmla="*/ 1216724 w 3020810"/>
                  <a:gd name="connsiteY30" fmla="*/ 247135 h 617838"/>
                  <a:gd name="connsiteX31" fmla="*/ 1229081 w 3020810"/>
                  <a:gd name="connsiteY31" fmla="*/ 296562 h 617838"/>
                  <a:gd name="connsiteX32" fmla="*/ 1241437 w 3020810"/>
                  <a:gd name="connsiteY32" fmla="*/ 333632 h 617838"/>
                  <a:gd name="connsiteX33" fmla="*/ 1278508 w 3020810"/>
                  <a:gd name="connsiteY33" fmla="*/ 457200 h 617838"/>
                  <a:gd name="connsiteX34" fmla="*/ 1315578 w 3020810"/>
                  <a:gd name="connsiteY34" fmla="*/ 531340 h 617838"/>
                  <a:gd name="connsiteX35" fmla="*/ 1389718 w 3020810"/>
                  <a:gd name="connsiteY35" fmla="*/ 568410 h 617838"/>
                  <a:gd name="connsiteX36" fmla="*/ 1463859 w 3020810"/>
                  <a:gd name="connsiteY36" fmla="*/ 556054 h 617838"/>
                  <a:gd name="connsiteX37" fmla="*/ 1500929 w 3020810"/>
                  <a:gd name="connsiteY37" fmla="*/ 543697 h 617838"/>
                  <a:gd name="connsiteX38" fmla="*/ 1525643 w 3020810"/>
                  <a:gd name="connsiteY38" fmla="*/ 469556 h 617838"/>
                  <a:gd name="connsiteX39" fmla="*/ 1538000 w 3020810"/>
                  <a:gd name="connsiteY39" fmla="*/ 432486 h 617838"/>
                  <a:gd name="connsiteX40" fmla="*/ 1550356 w 3020810"/>
                  <a:gd name="connsiteY40" fmla="*/ 395416 h 617838"/>
                  <a:gd name="connsiteX41" fmla="*/ 1562713 w 3020810"/>
                  <a:gd name="connsiteY41" fmla="*/ 358346 h 617838"/>
                  <a:gd name="connsiteX42" fmla="*/ 1575070 w 3020810"/>
                  <a:gd name="connsiteY42" fmla="*/ 284205 h 617838"/>
                  <a:gd name="connsiteX43" fmla="*/ 1587427 w 3020810"/>
                  <a:gd name="connsiteY43" fmla="*/ 247135 h 617838"/>
                  <a:gd name="connsiteX44" fmla="*/ 1612140 w 3020810"/>
                  <a:gd name="connsiteY44" fmla="*/ 123567 h 617838"/>
                  <a:gd name="connsiteX45" fmla="*/ 1624497 w 3020810"/>
                  <a:gd name="connsiteY45" fmla="*/ 86497 h 617838"/>
                  <a:gd name="connsiteX46" fmla="*/ 1698637 w 3020810"/>
                  <a:gd name="connsiteY46" fmla="*/ 49427 h 617838"/>
                  <a:gd name="connsiteX47" fmla="*/ 1785135 w 3020810"/>
                  <a:gd name="connsiteY47" fmla="*/ 61783 h 617838"/>
                  <a:gd name="connsiteX48" fmla="*/ 1809848 w 3020810"/>
                  <a:gd name="connsiteY48" fmla="*/ 98854 h 617838"/>
                  <a:gd name="connsiteX49" fmla="*/ 1846918 w 3020810"/>
                  <a:gd name="connsiteY49" fmla="*/ 135924 h 617838"/>
                  <a:gd name="connsiteX50" fmla="*/ 1859275 w 3020810"/>
                  <a:gd name="connsiteY50" fmla="*/ 185351 h 617838"/>
                  <a:gd name="connsiteX51" fmla="*/ 1883989 w 3020810"/>
                  <a:gd name="connsiteY51" fmla="*/ 259492 h 617838"/>
                  <a:gd name="connsiteX52" fmla="*/ 1908702 w 3020810"/>
                  <a:gd name="connsiteY52" fmla="*/ 333632 h 617838"/>
                  <a:gd name="connsiteX53" fmla="*/ 1933416 w 3020810"/>
                  <a:gd name="connsiteY53" fmla="*/ 407773 h 617838"/>
                  <a:gd name="connsiteX54" fmla="*/ 1958129 w 3020810"/>
                  <a:gd name="connsiteY54" fmla="*/ 506627 h 617838"/>
                  <a:gd name="connsiteX55" fmla="*/ 1982843 w 3020810"/>
                  <a:gd name="connsiteY55" fmla="*/ 543697 h 617838"/>
                  <a:gd name="connsiteX56" fmla="*/ 2019913 w 3020810"/>
                  <a:gd name="connsiteY56" fmla="*/ 617838 h 617838"/>
                  <a:gd name="connsiteX57" fmla="*/ 2056983 w 3020810"/>
                  <a:gd name="connsiteY57" fmla="*/ 605481 h 617838"/>
                  <a:gd name="connsiteX58" fmla="*/ 2131124 w 3020810"/>
                  <a:gd name="connsiteY58" fmla="*/ 556054 h 617838"/>
                  <a:gd name="connsiteX59" fmla="*/ 2192908 w 3020810"/>
                  <a:gd name="connsiteY59" fmla="*/ 481913 h 617838"/>
                  <a:gd name="connsiteX60" fmla="*/ 2242335 w 3020810"/>
                  <a:gd name="connsiteY60" fmla="*/ 407773 h 617838"/>
                  <a:gd name="connsiteX61" fmla="*/ 2267048 w 3020810"/>
                  <a:gd name="connsiteY61" fmla="*/ 370702 h 617838"/>
                  <a:gd name="connsiteX62" fmla="*/ 2291762 w 3020810"/>
                  <a:gd name="connsiteY62" fmla="*/ 296562 h 617838"/>
                  <a:gd name="connsiteX63" fmla="*/ 2304118 w 3020810"/>
                  <a:gd name="connsiteY63" fmla="*/ 259492 h 617838"/>
                  <a:gd name="connsiteX64" fmla="*/ 2328832 w 3020810"/>
                  <a:gd name="connsiteY64" fmla="*/ 222421 h 617838"/>
                  <a:gd name="connsiteX65" fmla="*/ 2353545 w 3020810"/>
                  <a:gd name="connsiteY65" fmla="*/ 148281 h 617838"/>
                  <a:gd name="connsiteX66" fmla="*/ 2378259 w 3020810"/>
                  <a:gd name="connsiteY66" fmla="*/ 111210 h 617838"/>
                  <a:gd name="connsiteX67" fmla="*/ 2390616 w 3020810"/>
                  <a:gd name="connsiteY67" fmla="*/ 74140 h 617838"/>
                  <a:gd name="connsiteX68" fmla="*/ 2427686 w 3020810"/>
                  <a:gd name="connsiteY68" fmla="*/ 61783 h 617838"/>
                  <a:gd name="connsiteX69" fmla="*/ 2464756 w 3020810"/>
                  <a:gd name="connsiteY69" fmla="*/ 37070 h 617838"/>
                  <a:gd name="connsiteX70" fmla="*/ 2538897 w 3020810"/>
                  <a:gd name="connsiteY70" fmla="*/ 49427 h 617838"/>
                  <a:gd name="connsiteX71" fmla="*/ 2563610 w 3020810"/>
                  <a:gd name="connsiteY71" fmla="*/ 86497 h 617838"/>
                  <a:gd name="connsiteX72" fmla="*/ 2600681 w 3020810"/>
                  <a:gd name="connsiteY72" fmla="*/ 111210 h 617838"/>
                  <a:gd name="connsiteX73" fmla="*/ 2625394 w 3020810"/>
                  <a:gd name="connsiteY73" fmla="*/ 197708 h 617838"/>
                  <a:gd name="connsiteX74" fmla="*/ 2650108 w 3020810"/>
                  <a:gd name="connsiteY74" fmla="*/ 247135 h 617838"/>
                  <a:gd name="connsiteX75" fmla="*/ 2674821 w 3020810"/>
                  <a:gd name="connsiteY75" fmla="*/ 321275 h 617838"/>
                  <a:gd name="connsiteX76" fmla="*/ 2687178 w 3020810"/>
                  <a:gd name="connsiteY76" fmla="*/ 358346 h 617838"/>
                  <a:gd name="connsiteX77" fmla="*/ 2711891 w 3020810"/>
                  <a:gd name="connsiteY77" fmla="*/ 395416 h 617838"/>
                  <a:gd name="connsiteX78" fmla="*/ 2736605 w 3020810"/>
                  <a:gd name="connsiteY78" fmla="*/ 469556 h 617838"/>
                  <a:gd name="connsiteX79" fmla="*/ 2761318 w 3020810"/>
                  <a:gd name="connsiteY79" fmla="*/ 506627 h 617838"/>
                  <a:gd name="connsiteX80" fmla="*/ 2773675 w 3020810"/>
                  <a:gd name="connsiteY80" fmla="*/ 543697 h 617838"/>
                  <a:gd name="connsiteX81" fmla="*/ 2810745 w 3020810"/>
                  <a:gd name="connsiteY81" fmla="*/ 568410 h 617838"/>
                  <a:gd name="connsiteX82" fmla="*/ 3020810 w 3020810"/>
                  <a:gd name="connsiteY82" fmla="*/ 593124 h 617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3020810" h="617838">
                    <a:moveTo>
                      <a:pt x="18118" y="593124"/>
                    </a:moveTo>
                    <a:cubicBezTo>
                      <a:pt x="-9505" y="455001"/>
                      <a:pt x="-2308" y="516962"/>
                      <a:pt x="18118" y="271848"/>
                    </a:cubicBezTo>
                    <a:cubicBezTo>
                      <a:pt x="19200" y="258868"/>
                      <a:pt x="24650" y="246428"/>
                      <a:pt x="30475" y="234778"/>
                    </a:cubicBezTo>
                    <a:cubicBezTo>
                      <a:pt x="37117" y="221495"/>
                      <a:pt x="46951" y="210065"/>
                      <a:pt x="55189" y="197708"/>
                    </a:cubicBezTo>
                    <a:cubicBezTo>
                      <a:pt x="86243" y="104540"/>
                      <a:pt x="44354" y="219375"/>
                      <a:pt x="92259" y="123567"/>
                    </a:cubicBezTo>
                    <a:cubicBezTo>
                      <a:pt x="108907" y="90271"/>
                      <a:pt x="97853" y="76969"/>
                      <a:pt x="129329" y="49427"/>
                    </a:cubicBezTo>
                    <a:cubicBezTo>
                      <a:pt x="151682" y="29868"/>
                      <a:pt x="203470" y="0"/>
                      <a:pt x="203470" y="0"/>
                    </a:cubicBezTo>
                    <a:cubicBezTo>
                      <a:pt x="240540" y="4119"/>
                      <a:pt x="278496" y="3310"/>
                      <a:pt x="314681" y="12356"/>
                    </a:cubicBezTo>
                    <a:cubicBezTo>
                      <a:pt x="365384" y="25032"/>
                      <a:pt x="347210" y="51392"/>
                      <a:pt x="376464" y="86497"/>
                    </a:cubicBezTo>
                    <a:cubicBezTo>
                      <a:pt x="385971" y="97906"/>
                      <a:pt x="401178" y="102972"/>
                      <a:pt x="413535" y="111210"/>
                    </a:cubicBezTo>
                    <a:lnTo>
                      <a:pt x="462962" y="185351"/>
                    </a:lnTo>
                    <a:cubicBezTo>
                      <a:pt x="471200" y="197708"/>
                      <a:pt x="482979" y="208332"/>
                      <a:pt x="487675" y="222421"/>
                    </a:cubicBezTo>
                    <a:cubicBezTo>
                      <a:pt x="517085" y="310651"/>
                      <a:pt x="497939" y="274887"/>
                      <a:pt x="537102" y="333632"/>
                    </a:cubicBezTo>
                    <a:cubicBezTo>
                      <a:pt x="555779" y="408337"/>
                      <a:pt x="544086" y="366940"/>
                      <a:pt x="574173" y="457200"/>
                    </a:cubicBezTo>
                    <a:cubicBezTo>
                      <a:pt x="574175" y="457205"/>
                      <a:pt x="598883" y="531336"/>
                      <a:pt x="598886" y="531340"/>
                    </a:cubicBezTo>
                    <a:cubicBezTo>
                      <a:pt x="607124" y="543697"/>
                      <a:pt x="611006" y="560539"/>
                      <a:pt x="623600" y="568410"/>
                    </a:cubicBezTo>
                    <a:cubicBezTo>
                      <a:pt x="645691" y="582217"/>
                      <a:pt x="697740" y="593124"/>
                      <a:pt x="697740" y="593124"/>
                    </a:cubicBezTo>
                    <a:cubicBezTo>
                      <a:pt x="726572" y="589005"/>
                      <a:pt x="757622" y="592596"/>
                      <a:pt x="784237" y="580767"/>
                    </a:cubicBezTo>
                    <a:cubicBezTo>
                      <a:pt x="808065" y="570177"/>
                      <a:pt x="831157" y="473316"/>
                      <a:pt x="833664" y="469556"/>
                    </a:cubicBezTo>
                    <a:cubicBezTo>
                      <a:pt x="841902" y="457199"/>
                      <a:pt x="852346" y="446057"/>
                      <a:pt x="858378" y="432486"/>
                    </a:cubicBezTo>
                    <a:cubicBezTo>
                      <a:pt x="868958" y="408681"/>
                      <a:pt x="874853" y="383059"/>
                      <a:pt x="883091" y="358346"/>
                    </a:cubicBezTo>
                    <a:cubicBezTo>
                      <a:pt x="887210" y="345989"/>
                      <a:pt x="892289" y="333912"/>
                      <a:pt x="895448" y="321275"/>
                    </a:cubicBezTo>
                    <a:cubicBezTo>
                      <a:pt x="899567" y="304799"/>
                      <a:pt x="901842" y="287749"/>
                      <a:pt x="907805" y="271848"/>
                    </a:cubicBezTo>
                    <a:cubicBezTo>
                      <a:pt x="914273" y="254601"/>
                      <a:pt x="925677" y="239524"/>
                      <a:pt x="932518" y="222421"/>
                    </a:cubicBezTo>
                    <a:cubicBezTo>
                      <a:pt x="942193" y="198234"/>
                      <a:pt x="948994" y="172994"/>
                      <a:pt x="957232" y="148281"/>
                    </a:cubicBezTo>
                    <a:cubicBezTo>
                      <a:pt x="961351" y="135924"/>
                      <a:pt x="962364" y="122048"/>
                      <a:pt x="969589" y="111210"/>
                    </a:cubicBezTo>
                    <a:lnTo>
                      <a:pt x="994302" y="74140"/>
                    </a:lnTo>
                    <a:cubicBezTo>
                      <a:pt x="1043729" y="78259"/>
                      <a:pt x="1094659" y="73717"/>
                      <a:pt x="1142583" y="86497"/>
                    </a:cubicBezTo>
                    <a:cubicBezTo>
                      <a:pt x="1159468" y="91000"/>
                      <a:pt x="1169961" y="109027"/>
                      <a:pt x="1179654" y="123567"/>
                    </a:cubicBezTo>
                    <a:cubicBezTo>
                      <a:pt x="1187058" y="134673"/>
                      <a:pt x="1202309" y="202862"/>
                      <a:pt x="1204367" y="210065"/>
                    </a:cubicBezTo>
                    <a:cubicBezTo>
                      <a:pt x="1207945" y="222589"/>
                      <a:pt x="1213146" y="234611"/>
                      <a:pt x="1216724" y="247135"/>
                    </a:cubicBezTo>
                    <a:cubicBezTo>
                      <a:pt x="1221390" y="263464"/>
                      <a:pt x="1224416" y="280233"/>
                      <a:pt x="1229081" y="296562"/>
                    </a:cubicBezTo>
                    <a:cubicBezTo>
                      <a:pt x="1232659" y="309086"/>
                      <a:pt x="1237859" y="321108"/>
                      <a:pt x="1241437" y="333632"/>
                    </a:cubicBezTo>
                    <a:cubicBezTo>
                      <a:pt x="1278784" y="464348"/>
                      <a:pt x="1219783" y="281023"/>
                      <a:pt x="1278508" y="457200"/>
                    </a:cubicBezTo>
                    <a:cubicBezTo>
                      <a:pt x="1288559" y="487353"/>
                      <a:pt x="1291622" y="507384"/>
                      <a:pt x="1315578" y="531340"/>
                    </a:cubicBezTo>
                    <a:cubicBezTo>
                      <a:pt x="1339534" y="555296"/>
                      <a:pt x="1359566" y="558360"/>
                      <a:pt x="1389718" y="568410"/>
                    </a:cubicBezTo>
                    <a:cubicBezTo>
                      <a:pt x="1414432" y="564291"/>
                      <a:pt x="1439401" y="561489"/>
                      <a:pt x="1463859" y="556054"/>
                    </a:cubicBezTo>
                    <a:cubicBezTo>
                      <a:pt x="1476574" y="553229"/>
                      <a:pt x="1493358" y="554296"/>
                      <a:pt x="1500929" y="543697"/>
                    </a:cubicBezTo>
                    <a:cubicBezTo>
                      <a:pt x="1516071" y="522499"/>
                      <a:pt x="1517405" y="494270"/>
                      <a:pt x="1525643" y="469556"/>
                    </a:cubicBezTo>
                    <a:lnTo>
                      <a:pt x="1538000" y="432486"/>
                    </a:lnTo>
                    <a:lnTo>
                      <a:pt x="1550356" y="395416"/>
                    </a:lnTo>
                    <a:lnTo>
                      <a:pt x="1562713" y="358346"/>
                    </a:lnTo>
                    <a:cubicBezTo>
                      <a:pt x="1566832" y="333632"/>
                      <a:pt x="1569635" y="308663"/>
                      <a:pt x="1575070" y="284205"/>
                    </a:cubicBezTo>
                    <a:cubicBezTo>
                      <a:pt x="1577896" y="271490"/>
                      <a:pt x="1584498" y="259827"/>
                      <a:pt x="1587427" y="247135"/>
                    </a:cubicBezTo>
                    <a:cubicBezTo>
                      <a:pt x="1596872" y="206206"/>
                      <a:pt x="1598857" y="163416"/>
                      <a:pt x="1612140" y="123567"/>
                    </a:cubicBezTo>
                    <a:cubicBezTo>
                      <a:pt x="1616259" y="111210"/>
                      <a:pt x="1616360" y="96668"/>
                      <a:pt x="1624497" y="86497"/>
                    </a:cubicBezTo>
                    <a:cubicBezTo>
                      <a:pt x="1641919" y="64719"/>
                      <a:pt x="1674215" y="57567"/>
                      <a:pt x="1698637" y="49427"/>
                    </a:cubicBezTo>
                    <a:cubicBezTo>
                      <a:pt x="1727470" y="53546"/>
                      <a:pt x="1758520" y="49954"/>
                      <a:pt x="1785135" y="61783"/>
                    </a:cubicBezTo>
                    <a:cubicBezTo>
                      <a:pt x="1798706" y="67815"/>
                      <a:pt x="1800341" y="87445"/>
                      <a:pt x="1809848" y="98854"/>
                    </a:cubicBezTo>
                    <a:cubicBezTo>
                      <a:pt x="1821035" y="112279"/>
                      <a:pt x="1834561" y="123567"/>
                      <a:pt x="1846918" y="135924"/>
                    </a:cubicBezTo>
                    <a:cubicBezTo>
                      <a:pt x="1851037" y="152400"/>
                      <a:pt x="1854395" y="169084"/>
                      <a:pt x="1859275" y="185351"/>
                    </a:cubicBezTo>
                    <a:cubicBezTo>
                      <a:pt x="1866761" y="210303"/>
                      <a:pt x="1875751" y="234778"/>
                      <a:pt x="1883989" y="259492"/>
                    </a:cubicBezTo>
                    <a:lnTo>
                      <a:pt x="1908702" y="333632"/>
                    </a:lnTo>
                    <a:cubicBezTo>
                      <a:pt x="1908703" y="333636"/>
                      <a:pt x="1933415" y="407770"/>
                      <a:pt x="1933416" y="407773"/>
                    </a:cubicBezTo>
                    <a:cubicBezTo>
                      <a:pt x="1938114" y="431264"/>
                      <a:pt x="1945466" y="481301"/>
                      <a:pt x="1958129" y="506627"/>
                    </a:cubicBezTo>
                    <a:cubicBezTo>
                      <a:pt x="1964770" y="519910"/>
                      <a:pt x="1976201" y="530414"/>
                      <a:pt x="1982843" y="543697"/>
                    </a:cubicBezTo>
                    <a:cubicBezTo>
                      <a:pt x="2034010" y="646029"/>
                      <a:pt x="1949079" y="511583"/>
                      <a:pt x="2019913" y="617838"/>
                    </a:cubicBezTo>
                    <a:cubicBezTo>
                      <a:pt x="2032270" y="613719"/>
                      <a:pt x="2045597" y="611807"/>
                      <a:pt x="2056983" y="605481"/>
                    </a:cubicBezTo>
                    <a:cubicBezTo>
                      <a:pt x="2082947" y="591056"/>
                      <a:pt x="2131124" y="556054"/>
                      <a:pt x="2131124" y="556054"/>
                    </a:cubicBezTo>
                    <a:cubicBezTo>
                      <a:pt x="2219416" y="423610"/>
                      <a:pt x="2081928" y="624600"/>
                      <a:pt x="2192908" y="481913"/>
                    </a:cubicBezTo>
                    <a:cubicBezTo>
                      <a:pt x="2211143" y="458468"/>
                      <a:pt x="2225860" y="432486"/>
                      <a:pt x="2242335" y="407773"/>
                    </a:cubicBezTo>
                    <a:cubicBezTo>
                      <a:pt x="2250573" y="395416"/>
                      <a:pt x="2262352" y="384791"/>
                      <a:pt x="2267048" y="370702"/>
                    </a:cubicBezTo>
                    <a:lnTo>
                      <a:pt x="2291762" y="296562"/>
                    </a:lnTo>
                    <a:cubicBezTo>
                      <a:pt x="2295881" y="284205"/>
                      <a:pt x="2296893" y="270329"/>
                      <a:pt x="2304118" y="259492"/>
                    </a:cubicBezTo>
                    <a:cubicBezTo>
                      <a:pt x="2312356" y="247135"/>
                      <a:pt x="2322800" y="235992"/>
                      <a:pt x="2328832" y="222421"/>
                    </a:cubicBezTo>
                    <a:cubicBezTo>
                      <a:pt x="2339412" y="198616"/>
                      <a:pt x="2339095" y="169956"/>
                      <a:pt x="2353545" y="148281"/>
                    </a:cubicBezTo>
                    <a:cubicBezTo>
                      <a:pt x="2361783" y="135924"/>
                      <a:pt x="2371617" y="124493"/>
                      <a:pt x="2378259" y="111210"/>
                    </a:cubicBezTo>
                    <a:cubicBezTo>
                      <a:pt x="2384084" y="99560"/>
                      <a:pt x="2381406" y="83350"/>
                      <a:pt x="2390616" y="74140"/>
                    </a:cubicBezTo>
                    <a:cubicBezTo>
                      <a:pt x="2399826" y="64930"/>
                      <a:pt x="2416036" y="67608"/>
                      <a:pt x="2427686" y="61783"/>
                    </a:cubicBezTo>
                    <a:cubicBezTo>
                      <a:pt x="2440969" y="55142"/>
                      <a:pt x="2452399" y="45308"/>
                      <a:pt x="2464756" y="37070"/>
                    </a:cubicBezTo>
                    <a:cubicBezTo>
                      <a:pt x="2489470" y="41189"/>
                      <a:pt x="2516488" y="38222"/>
                      <a:pt x="2538897" y="49427"/>
                    </a:cubicBezTo>
                    <a:cubicBezTo>
                      <a:pt x="2552180" y="56068"/>
                      <a:pt x="2553109" y="75996"/>
                      <a:pt x="2563610" y="86497"/>
                    </a:cubicBezTo>
                    <a:cubicBezTo>
                      <a:pt x="2574111" y="96998"/>
                      <a:pt x="2588324" y="102972"/>
                      <a:pt x="2600681" y="111210"/>
                    </a:cubicBezTo>
                    <a:cubicBezTo>
                      <a:pt x="2606953" y="136298"/>
                      <a:pt x="2614756" y="172885"/>
                      <a:pt x="2625394" y="197708"/>
                    </a:cubicBezTo>
                    <a:cubicBezTo>
                      <a:pt x="2632650" y="214639"/>
                      <a:pt x="2643267" y="230032"/>
                      <a:pt x="2650108" y="247135"/>
                    </a:cubicBezTo>
                    <a:cubicBezTo>
                      <a:pt x="2659783" y="271322"/>
                      <a:pt x="2666583" y="296562"/>
                      <a:pt x="2674821" y="321275"/>
                    </a:cubicBezTo>
                    <a:cubicBezTo>
                      <a:pt x="2678940" y="333632"/>
                      <a:pt x="2679953" y="347508"/>
                      <a:pt x="2687178" y="358346"/>
                    </a:cubicBezTo>
                    <a:cubicBezTo>
                      <a:pt x="2695416" y="370703"/>
                      <a:pt x="2705859" y="381845"/>
                      <a:pt x="2711891" y="395416"/>
                    </a:cubicBezTo>
                    <a:cubicBezTo>
                      <a:pt x="2722471" y="419221"/>
                      <a:pt x="2722155" y="447881"/>
                      <a:pt x="2736605" y="469556"/>
                    </a:cubicBezTo>
                    <a:cubicBezTo>
                      <a:pt x="2744843" y="481913"/>
                      <a:pt x="2754676" y="493344"/>
                      <a:pt x="2761318" y="506627"/>
                    </a:cubicBezTo>
                    <a:cubicBezTo>
                      <a:pt x="2767143" y="518277"/>
                      <a:pt x="2765538" y="533526"/>
                      <a:pt x="2773675" y="543697"/>
                    </a:cubicBezTo>
                    <a:cubicBezTo>
                      <a:pt x="2782952" y="555293"/>
                      <a:pt x="2797174" y="562379"/>
                      <a:pt x="2810745" y="568410"/>
                    </a:cubicBezTo>
                    <a:cubicBezTo>
                      <a:pt x="2898589" y="607452"/>
                      <a:pt x="2909760" y="593124"/>
                      <a:pt x="3020810" y="593124"/>
                    </a:cubicBezTo>
                  </a:path>
                </a:pathLst>
              </a:custGeom>
              <a:noFill/>
              <a:ln w="381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72" name="Groupe 71"/>
              <p:cNvGrpSpPr/>
              <p:nvPr/>
            </p:nvGrpSpPr>
            <p:grpSpPr>
              <a:xfrm>
                <a:off x="5586506" y="3023545"/>
                <a:ext cx="3401794" cy="633866"/>
                <a:chOff x="123900" y="3160023"/>
                <a:chExt cx="3401794" cy="633866"/>
              </a:xfrm>
            </p:grpSpPr>
            <p:sp>
              <p:nvSpPr>
                <p:cNvPr id="73" name="Forme libre 72"/>
                <p:cNvSpPr/>
                <p:nvPr/>
              </p:nvSpPr>
              <p:spPr>
                <a:xfrm>
                  <a:off x="123900" y="3176051"/>
                  <a:ext cx="1690787" cy="617838"/>
                </a:xfrm>
                <a:custGeom>
                  <a:avLst/>
                  <a:gdLst>
                    <a:gd name="connsiteX0" fmla="*/ 18118 w 3020810"/>
                    <a:gd name="connsiteY0" fmla="*/ 593124 h 617838"/>
                    <a:gd name="connsiteX1" fmla="*/ 18118 w 3020810"/>
                    <a:gd name="connsiteY1" fmla="*/ 271848 h 617838"/>
                    <a:gd name="connsiteX2" fmla="*/ 30475 w 3020810"/>
                    <a:gd name="connsiteY2" fmla="*/ 234778 h 617838"/>
                    <a:gd name="connsiteX3" fmla="*/ 55189 w 3020810"/>
                    <a:gd name="connsiteY3" fmla="*/ 197708 h 617838"/>
                    <a:gd name="connsiteX4" fmla="*/ 92259 w 3020810"/>
                    <a:gd name="connsiteY4" fmla="*/ 123567 h 617838"/>
                    <a:gd name="connsiteX5" fmla="*/ 129329 w 3020810"/>
                    <a:gd name="connsiteY5" fmla="*/ 49427 h 617838"/>
                    <a:gd name="connsiteX6" fmla="*/ 203470 w 3020810"/>
                    <a:gd name="connsiteY6" fmla="*/ 0 h 617838"/>
                    <a:gd name="connsiteX7" fmla="*/ 314681 w 3020810"/>
                    <a:gd name="connsiteY7" fmla="*/ 12356 h 617838"/>
                    <a:gd name="connsiteX8" fmla="*/ 376464 w 3020810"/>
                    <a:gd name="connsiteY8" fmla="*/ 86497 h 617838"/>
                    <a:gd name="connsiteX9" fmla="*/ 413535 w 3020810"/>
                    <a:gd name="connsiteY9" fmla="*/ 111210 h 617838"/>
                    <a:gd name="connsiteX10" fmla="*/ 462962 w 3020810"/>
                    <a:gd name="connsiteY10" fmla="*/ 185351 h 617838"/>
                    <a:gd name="connsiteX11" fmla="*/ 487675 w 3020810"/>
                    <a:gd name="connsiteY11" fmla="*/ 222421 h 617838"/>
                    <a:gd name="connsiteX12" fmla="*/ 537102 w 3020810"/>
                    <a:gd name="connsiteY12" fmla="*/ 333632 h 617838"/>
                    <a:gd name="connsiteX13" fmla="*/ 574173 w 3020810"/>
                    <a:gd name="connsiteY13" fmla="*/ 457200 h 617838"/>
                    <a:gd name="connsiteX14" fmla="*/ 598886 w 3020810"/>
                    <a:gd name="connsiteY14" fmla="*/ 531340 h 617838"/>
                    <a:gd name="connsiteX15" fmla="*/ 623600 w 3020810"/>
                    <a:gd name="connsiteY15" fmla="*/ 568410 h 617838"/>
                    <a:gd name="connsiteX16" fmla="*/ 697740 w 3020810"/>
                    <a:gd name="connsiteY16" fmla="*/ 593124 h 617838"/>
                    <a:gd name="connsiteX17" fmla="*/ 784237 w 3020810"/>
                    <a:gd name="connsiteY17" fmla="*/ 580767 h 617838"/>
                    <a:gd name="connsiteX18" fmla="*/ 833664 w 3020810"/>
                    <a:gd name="connsiteY18" fmla="*/ 469556 h 617838"/>
                    <a:gd name="connsiteX19" fmla="*/ 858378 w 3020810"/>
                    <a:gd name="connsiteY19" fmla="*/ 432486 h 617838"/>
                    <a:gd name="connsiteX20" fmla="*/ 883091 w 3020810"/>
                    <a:gd name="connsiteY20" fmla="*/ 358346 h 617838"/>
                    <a:gd name="connsiteX21" fmla="*/ 895448 w 3020810"/>
                    <a:gd name="connsiteY21" fmla="*/ 321275 h 617838"/>
                    <a:gd name="connsiteX22" fmla="*/ 907805 w 3020810"/>
                    <a:gd name="connsiteY22" fmla="*/ 271848 h 617838"/>
                    <a:gd name="connsiteX23" fmla="*/ 932518 w 3020810"/>
                    <a:gd name="connsiteY23" fmla="*/ 222421 h 617838"/>
                    <a:gd name="connsiteX24" fmla="*/ 957232 w 3020810"/>
                    <a:gd name="connsiteY24" fmla="*/ 148281 h 617838"/>
                    <a:gd name="connsiteX25" fmla="*/ 969589 w 3020810"/>
                    <a:gd name="connsiteY25" fmla="*/ 111210 h 617838"/>
                    <a:gd name="connsiteX26" fmla="*/ 994302 w 3020810"/>
                    <a:gd name="connsiteY26" fmla="*/ 74140 h 617838"/>
                    <a:gd name="connsiteX27" fmla="*/ 1142583 w 3020810"/>
                    <a:gd name="connsiteY27" fmla="*/ 86497 h 617838"/>
                    <a:gd name="connsiteX28" fmla="*/ 1179654 w 3020810"/>
                    <a:gd name="connsiteY28" fmla="*/ 123567 h 617838"/>
                    <a:gd name="connsiteX29" fmla="*/ 1204367 w 3020810"/>
                    <a:gd name="connsiteY29" fmla="*/ 210065 h 617838"/>
                    <a:gd name="connsiteX30" fmla="*/ 1216724 w 3020810"/>
                    <a:gd name="connsiteY30" fmla="*/ 247135 h 617838"/>
                    <a:gd name="connsiteX31" fmla="*/ 1229081 w 3020810"/>
                    <a:gd name="connsiteY31" fmla="*/ 296562 h 617838"/>
                    <a:gd name="connsiteX32" fmla="*/ 1241437 w 3020810"/>
                    <a:gd name="connsiteY32" fmla="*/ 333632 h 617838"/>
                    <a:gd name="connsiteX33" fmla="*/ 1278508 w 3020810"/>
                    <a:gd name="connsiteY33" fmla="*/ 457200 h 617838"/>
                    <a:gd name="connsiteX34" fmla="*/ 1315578 w 3020810"/>
                    <a:gd name="connsiteY34" fmla="*/ 531340 h 617838"/>
                    <a:gd name="connsiteX35" fmla="*/ 1389718 w 3020810"/>
                    <a:gd name="connsiteY35" fmla="*/ 568410 h 617838"/>
                    <a:gd name="connsiteX36" fmla="*/ 1463859 w 3020810"/>
                    <a:gd name="connsiteY36" fmla="*/ 556054 h 617838"/>
                    <a:gd name="connsiteX37" fmla="*/ 1500929 w 3020810"/>
                    <a:gd name="connsiteY37" fmla="*/ 543697 h 617838"/>
                    <a:gd name="connsiteX38" fmla="*/ 1525643 w 3020810"/>
                    <a:gd name="connsiteY38" fmla="*/ 469556 h 617838"/>
                    <a:gd name="connsiteX39" fmla="*/ 1538000 w 3020810"/>
                    <a:gd name="connsiteY39" fmla="*/ 432486 h 617838"/>
                    <a:gd name="connsiteX40" fmla="*/ 1550356 w 3020810"/>
                    <a:gd name="connsiteY40" fmla="*/ 395416 h 617838"/>
                    <a:gd name="connsiteX41" fmla="*/ 1562713 w 3020810"/>
                    <a:gd name="connsiteY41" fmla="*/ 358346 h 617838"/>
                    <a:gd name="connsiteX42" fmla="*/ 1575070 w 3020810"/>
                    <a:gd name="connsiteY42" fmla="*/ 284205 h 617838"/>
                    <a:gd name="connsiteX43" fmla="*/ 1587427 w 3020810"/>
                    <a:gd name="connsiteY43" fmla="*/ 247135 h 617838"/>
                    <a:gd name="connsiteX44" fmla="*/ 1612140 w 3020810"/>
                    <a:gd name="connsiteY44" fmla="*/ 123567 h 617838"/>
                    <a:gd name="connsiteX45" fmla="*/ 1624497 w 3020810"/>
                    <a:gd name="connsiteY45" fmla="*/ 86497 h 617838"/>
                    <a:gd name="connsiteX46" fmla="*/ 1698637 w 3020810"/>
                    <a:gd name="connsiteY46" fmla="*/ 49427 h 617838"/>
                    <a:gd name="connsiteX47" fmla="*/ 1785135 w 3020810"/>
                    <a:gd name="connsiteY47" fmla="*/ 61783 h 617838"/>
                    <a:gd name="connsiteX48" fmla="*/ 1809848 w 3020810"/>
                    <a:gd name="connsiteY48" fmla="*/ 98854 h 617838"/>
                    <a:gd name="connsiteX49" fmla="*/ 1846918 w 3020810"/>
                    <a:gd name="connsiteY49" fmla="*/ 135924 h 617838"/>
                    <a:gd name="connsiteX50" fmla="*/ 1859275 w 3020810"/>
                    <a:gd name="connsiteY50" fmla="*/ 185351 h 617838"/>
                    <a:gd name="connsiteX51" fmla="*/ 1883989 w 3020810"/>
                    <a:gd name="connsiteY51" fmla="*/ 259492 h 617838"/>
                    <a:gd name="connsiteX52" fmla="*/ 1908702 w 3020810"/>
                    <a:gd name="connsiteY52" fmla="*/ 333632 h 617838"/>
                    <a:gd name="connsiteX53" fmla="*/ 1933416 w 3020810"/>
                    <a:gd name="connsiteY53" fmla="*/ 407773 h 617838"/>
                    <a:gd name="connsiteX54" fmla="*/ 1958129 w 3020810"/>
                    <a:gd name="connsiteY54" fmla="*/ 506627 h 617838"/>
                    <a:gd name="connsiteX55" fmla="*/ 1982843 w 3020810"/>
                    <a:gd name="connsiteY55" fmla="*/ 543697 h 617838"/>
                    <a:gd name="connsiteX56" fmla="*/ 2019913 w 3020810"/>
                    <a:gd name="connsiteY56" fmla="*/ 617838 h 617838"/>
                    <a:gd name="connsiteX57" fmla="*/ 2056983 w 3020810"/>
                    <a:gd name="connsiteY57" fmla="*/ 605481 h 617838"/>
                    <a:gd name="connsiteX58" fmla="*/ 2131124 w 3020810"/>
                    <a:gd name="connsiteY58" fmla="*/ 556054 h 617838"/>
                    <a:gd name="connsiteX59" fmla="*/ 2192908 w 3020810"/>
                    <a:gd name="connsiteY59" fmla="*/ 481913 h 617838"/>
                    <a:gd name="connsiteX60" fmla="*/ 2242335 w 3020810"/>
                    <a:gd name="connsiteY60" fmla="*/ 407773 h 617838"/>
                    <a:gd name="connsiteX61" fmla="*/ 2267048 w 3020810"/>
                    <a:gd name="connsiteY61" fmla="*/ 370702 h 617838"/>
                    <a:gd name="connsiteX62" fmla="*/ 2291762 w 3020810"/>
                    <a:gd name="connsiteY62" fmla="*/ 296562 h 617838"/>
                    <a:gd name="connsiteX63" fmla="*/ 2304118 w 3020810"/>
                    <a:gd name="connsiteY63" fmla="*/ 259492 h 617838"/>
                    <a:gd name="connsiteX64" fmla="*/ 2328832 w 3020810"/>
                    <a:gd name="connsiteY64" fmla="*/ 222421 h 617838"/>
                    <a:gd name="connsiteX65" fmla="*/ 2353545 w 3020810"/>
                    <a:gd name="connsiteY65" fmla="*/ 148281 h 617838"/>
                    <a:gd name="connsiteX66" fmla="*/ 2378259 w 3020810"/>
                    <a:gd name="connsiteY66" fmla="*/ 111210 h 617838"/>
                    <a:gd name="connsiteX67" fmla="*/ 2390616 w 3020810"/>
                    <a:gd name="connsiteY67" fmla="*/ 74140 h 617838"/>
                    <a:gd name="connsiteX68" fmla="*/ 2427686 w 3020810"/>
                    <a:gd name="connsiteY68" fmla="*/ 61783 h 617838"/>
                    <a:gd name="connsiteX69" fmla="*/ 2464756 w 3020810"/>
                    <a:gd name="connsiteY69" fmla="*/ 37070 h 617838"/>
                    <a:gd name="connsiteX70" fmla="*/ 2538897 w 3020810"/>
                    <a:gd name="connsiteY70" fmla="*/ 49427 h 617838"/>
                    <a:gd name="connsiteX71" fmla="*/ 2563610 w 3020810"/>
                    <a:gd name="connsiteY71" fmla="*/ 86497 h 617838"/>
                    <a:gd name="connsiteX72" fmla="*/ 2600681 w 3020810"/>
                    <a:gd name="connsiteY72" fmla="*/ 111210 h 617838"/>
                    <a:gd name="connsiteX73" fmla="*/ 2625394 w 3020810"/>
                    <a:gd name="connsiteY73" fmla="*/ 197708 h 617838"/>
                    <a:gd name="connsiteX74" fmla="*/ 2650108 w 3020810"/>
                    <a:gd name="connsiteY74" fmla="*/ 247135 h 617838"/>
                    <a:gd name="connsiteX75" fmla="*/ 2674821 w 3020810"/>
                    <a:gd name="connsiteY75" fmla="*/ 321275 h 617838"/>
                    <a:gd name="connsiteX76" fmla="*/ 2687178 w 3020810"/>
                    <a:gd name="connsiteY76" fmla="*/ 358346 h 617838"/>
                    <a:gd name="connsiteX77" fmla="*/ 2711891 w 3020810"/>
                    <a:gd name="connsiteY77" fmla="*/ 395416 h 617838"/>
                    <a:gd name="connsiteX78" fmla="*/ 2736605 w 3020810"/>
                    <a:gd name="connsiteY78" fmla="*/ 469556 h 617838"/>
                    <a:gd name="connsiteX79" fmla="*/ 2761318 w 3020810"/>
                    <a:gd name="connsiteY79" fmla="*/ 506627 h 617838"/>
                    <a:gd name="connsiteX80" fmla="*/ 2773675 w 3020810"/>
                    <a:gd name="connsiteY80" fmla="*/ 543697 h 617838"/>
                    <a:gd name="connsiteX81" fmla="*/ 2810745 w 3020810"/>
                    <a:gd name="connsiteY81" fmla="*/ 568410 h 617838"/>
                    <a:gd name="connsiteX82" fmla="*/ 3020810 w 3020810"/>
                    <a:gd name="connsiteY82" fmla="*/ 593124 h 6178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</a:cxnLst>
                  <a:rect l="l" t="t" r="r" b="b"/>
                  <a:pathLst>
                    <a:path w="3020810" h="617838">
                      <a:moveTo>
                        <a:pt x="18118" y="593124"/>
                      </a:moveTo>
                      <a:cubicBezTo>
                        <a:pt x="-9505" y="455001"/>
                        <a:pt x="-2308" y="516962"/>
                        <a:pt x="18118" y="271848"/>
                      </a:cubicBezTo>
                      <a:cubicBezTo>
                        <a:pt x="19200" y="258868"/>
                        <a:pt x="24650" y="246428"/>
                        <a:pt x="30475" y="234778"/>
                      </a:cubicBezTo>
                      <a:cubicBezTo>
                        <a:pt x="37117" y="221495"/>
                        <a:pt x="46951" y="210065"/>
                        <a:pt x="55189" y="197708"/>
                      </a:cubicBezTo>
                      <a:cubicBezTo>
                        <a:pt x="86243" y="104540"/>
                        <a:pt x="44354" y="219375"/>
                        <a:pt x="92259" y="123567"/>
                      </a:cubicBezTo>
                      <a:cubicBezTo>
                        <a:pt x="108907" y="90271"/>
                        <a:pt x="97853" y="76969"/>
                        <a:pt x="129329" y="49427"/>
                      </a:cubicBezTo>
                      <a:cubicBezTo>
                        <a:pt x="151682" y="29868"/>
                        <a:pt x="203470" y="0"/>
                        <a:pt x="203470" y="0"/>
                      </a:cubicBezTo>
                      <a:cubicBezTo>
                        <a:pt x="240540" y="4119"/>
                        <a:pt x="278496" y="3310"/>
                        <a:pt x="314681" y="12356"/>
                      </a:cubicBezTo>
                      <a:cubicBezTo>
                        <a:pt x="365384" y="25032"/>
                        <a:pt x="347210" y="51392"/>
                        <a:pt x="376464" y="86497"/>
                      </a:cubicBezTo>
                      <a:cubicBezTo>
                        <a:pt x="385971" y="97906"/>
                        <a:pt x="401178" y="102972"/>
                        <a:pt x="413535" y="111210"/>
                      </a:cubicBezTo>
                      <a:lnTo>
                        <a:pt x="462962" y="185351"/>
                      </a:lnTo>
                      <a:cubicBezTo>
                        <a:pt x="471200" y="197708"/>
                        <a:pt x="482979" y="208332"/>
                        <a:pt x="487675" y="222421"/>
                      </a:cubicBezTo>
                      <a:cubicBezTo>
                        <a:pt x="517085" y="310651"/>
                        <a:pt x="497939" y="274887"/>
                        <a:pt x="537102" y="333632"/>
                      </a:cubicBezTo>
                      <a:cubicBezTo>
                        <a:pt x="555779" y="408337"/>
                        <a:pt x="544086" y="366940"/>
                        <a:pt x="574173" y="457200"/>
                      </a:cubicBezTo>
                      <a:cubicBezTo>
                        <a:pt x="574175" y="457205"/>
                        <a:pt x="598883" y="531336"/>
                        <a:pt x="598886" y="531340"/>
                      </a:cubicBezTo>
                      <a:cubicBezTo>
                        <a:pt x="607124" y="543697"/>
                        <a:pt x="611006" y="560539"/>
                        <a:pt x="623600" y="568410"/>
                      </a:cubicBezTo>
                      <a:cubicBezTo>
                        <a:pt x="645691" y="582217"/>
                        <a:pt x="697740" y="593124"/>
                        <a:pt x="697740" y="593124"/>
                      </a:cubicBezTo>
                      <a:cubicBezTo>
                        <a:pt x="726572" y="589005"/>
                        <a:pt x="757622" y="592596"/>
                        <a:pt x="784237" y="580767"/>
                      </a:cubicBezTo>
                      <a:cubicBezTo>
                        <a:pt x="808065" y="570177"/>
                        <a:pt x="831157" y="473316"/>
                        <a:pt x="833664" y="469556"/>
                      </a:cubicBezTo>
                      <a:cubicBezTo>
                        <a:pt x="841902" y="457199"/>
                        <a:pt x="852346" y="446057"/>
                        <a:pt x="858378" y="432486"/>
                      </a:cubicBezTo>
                      <a:cubicBezTo>
                        <a:pt x="868958" y="408681"/>
                        <a:pt x="874853" y="383059"/>
                        <a:pt x="883091" y="358346"/>
                      </a:cubicBezTo>
                      <a:cubicBezTo>
                        <a:pt x="887210" y="345989"/>
                        <a:pt x="892289" y="333912"/>
                        <a:pt x="895448" y="321275"/>
                      </a:cubicBezTo>
                      <a:cubicBezTo>
                        <a:pt x="899567" y="304799"/>
                        <a:pt x="901842" y="287749"/>
                        <a:pt x="907805" y="271848"/>
                      </a:cubicBezTo>
                      <a:cubicBezTo>
                        <a:pt x="914273" y="254601"/>
                        <a:pt x="925677" y="239524"/>
                        <a:pt x="932518" y="222421"/>
                      </a:cubicBezTo>
                      <a:cubicBezTo>
                        <a:pt x="942193" y="198234"/>
                        <a:pt x="948994" y="172994"/>
                        <a:pt x="957232" y="148281"/>
                      </a:cubicBezTo>
                      <a:cubicBezTo>
                        <a:pt x="961351" y="135924"/>
                        <a:pt x="962364" y="122048"/>
                        <a:pt x="969589" y="111210"/>
                      </a:cubicBezTo>
                      <a:lnTo>
                        <a:pt x="994302" y="74140"/>
                      </a:lnTo>
                      <a:cubicBezTo>
                        <a:pt x="1043729" y="78259"/>
                        <a:pt x="1094659" y="73717"/>
                        <a:pt x="1142583" y="86497"/>
                      </a:cubicBezTo>
                      <a:cubicBezTo>
                        <a:pt x="1159468" y="91000"/>
                        <a:pt x="1169961" y="109027"/>
                        <a:pt x="1179654" y="123567"/>
                      </a:cubicBezTo>
                      <a:cubicBezTo>
                        <a:pt x="1187058" y="134673"/>
                        <a:pt x="1202309" y="202862"/>
                        <a:pt x="1204367" y="210065"/>
                      </a:cubicBezTo>
                      <a:cubicBezTo>
                        <a:pt x="1207945" y="222589"/>
                        <a:pt x="1213146" y="234611"/>
                        <a:pt x="1216724" y="247135"/>
                      </a:cubicBezTo>
                      <a:cubicBezTo>
                        <a:pt x="1221390" y="263464"/>
                        <a:pt x="1224416" y="280233"/>
                        <a:pt x="1229081" y="296562"/>
                      </a:cubicBezTo>
                      <a:cubicBezTo>
                        <a:pt x="1232659" y="309086"/>
                        <a:pt x="1237859" y="321108"/>
                        <a:pt x="1241437" y="333632"/>
                      </a:cubicBezTo>
                      <a:cubicBezTo>
                        <a:pt x="1278784" y="464348"/>
                        <a:pt x="1219783" y="281023"/>
                        <a:pt x="1278508" y="457200"/>
                      </a:cubicBezTo>
                      <a:cubicBezTo>
                        <a:pt x="1288559" y="487353"/>
                        <a:pt x="1291622" y="507384"/>
                        <a:pt x="1315578" y="531340"/>
                      </a:cubicBezTo>
                      <a:cubicBezTo>
                        <a:pt x="1339534" y="555296"/>
                        <a:pt x="1359566" y="558360"/>
                        <a:pt x="1389718" y="568410"/>
                      </a:cubicBezTo>
                      <a:cubicBezTo>
                        <a:pt x="1414432" y="564291"/>
                        <a:pt x="1439401" y="561489"/>
                        <a:pt x="1463859" y="556054"/>
                      </a:cubicBezTo>
                      <a:cubicBezTo>
                        <a:pt x="1476574" y="553229"/>
                        <a:pt x="1493358" y="554296"/>
                        <a:pt x="1500929" y="543697"/>
                      </a:cubicBezTo>
                      <a:cubicBezTo>
                        <a:pt x="1516071" y="522499"/>
                        <a:pt x="1517405" y="494270"/>
                        <a:pt x="1525643" y="469556"/>
                      </a:cubicBezTo>
                      <a:lnTo>
                        <a:pt x="1538000" y="432486"/>
                      </a:lnTo>
                      <a:lnTo>
                        <a:pt x="1550356" y="395416"/>
                      </a:lnTo>
                      <a:lnTo>
                        <a:pt x="1562713" y="358346"/>
                      </a:lnTo>
                      <a:cubicBezTo>
                        <a:pt x="1566832" y="333632"/>
                        <a:pt x="1569635" y="308663"/>
                        <a:pt x="1575070" y="284205"/>
                      </a:cubicBezTo>
                      <a:cubicBezTo>
                        <a:pt x="1577896" y="271490"/>
                        <a:pt x="1584498" y="259827"/>
                        <a:pt x="1587427" y="247135"/>
                      </a:cubicBezTo>
                      <a:cubicBezTo>
                        <a:pt x="1596872" y="206206"/>
                        <a:pt x="1598857" y="163416"/>
                        <a:pt x="1612140" y="123567"/>
                      </a:cubicBezTo>
                      <a:cubicBezTo>
                        <a:pt x="1616259" y="111210"/>
                        <a:pt x="1616360" y="96668"/>
                        <a:pt x="1624497" y="86497"/>
                      </a:cubicBezTo>
                      <a:cubicBezTo>
                        <a:pt x="1641919" y="64719"/>
                        <a:pt x="1674215" y="57567"/>
                        <a:pt x="1698637" y="49427"/>
                      </a:cubicBezTo>
                      <a:cubicBezTo>
                        <a:pt x="1727470" y="53546"/>
                        <a:pt x="1758520" y="49954"/>
                        <a:pt x="1785135" y="61783"/>
                      </a:cubicBezTo>
                      <a:cubicBezTo>
                        <a:pt x="1798706" y="67815"/>
                        <a:pt x="1800341" y="87445"/>
                        <a:pt x="1809848" y="98854"/>
                      </a:cubicBezTo>
                      <a:cubicBezTo>
                        <a:pt x="1821035" y="112279"/>
                        <a:pt x="1834561" y="123567"/>
                        <a:pt x="1846918" y="135924"/>
                      </a:cubicBezTo>
                      <a:cubicBezTo>
                        <a:pt x="1851037" y="152400"/>
                        <a:pt x="1854395" y="169084"/>
                        <a:pt x="1859275" y="185351"/>
                      </a:cubicBezTo>
                      <a:cubicBezTo>
                        <a:pt x="1866761" y="210303"/>
                        <a:pt x="1875751" y="234778"/>
                        <a:pt x="1883989" y="259492"/>
                      </a:cubicBezTo>
                      <a:lnTo>
                        <a:pt x="1908702" y="333632"/>
                      </a:lnTo>
                      <a:cubicBezTo>
                        <a:pt x="1908703" y="333636"/>
                        <a:pt x="1933415" y="407770"/>
                        <a:pt x="1933416" y="407773"/>
                      </a:cubicBezTo>
                      <a:cubicBezTo>
                        <a:pt x="1938114" y="431264"/>
                        <a:pt x="1945466" y="481301"/>
                        <a:pt x="1958129" y="506627"/>
                      </a:cubicBezTo>
                      <a:cubicBezTo>
                        <a:pt x="1964770" y="519910"/>
                        <a:pt x="1976201" y="530414"/>
                        <a:pt x="1982843" y="543697"/>
                      </a:cubicBezTo>
                      <a:cubicBezTo>
                        <a:pt x="2034010" y="646029"/>
                        <a:pt x="1949079" y="511583"/>
                        <a:pt x="2019913" y="617838"/>
                      </a:cubicBezTo>
                      <a:cubicBezTo>
                        <a:pt x="2032270" y="613719"/>
                        <a:pt x="2045597" y="611807"/>
                        <a:pt x="2056983" y="605481"/>
                      </a:cubicBezTo>
                      <a:cubicBezTo>
                        <a:pt x="2082947" y="591056"/>
                        <a:pt x="2131124" y="556054"/>
                        <a:pt x="2131124" y="556054"/>
                      </a:cubicBezTo>
                      <a:cubicBezTo>
                        <a:pt x="2219416" y="423610"/>
                        <a:pt x="2081928" y="624600"/>
                        <a:pt x="2192908" y="481913"/>
                      </a:cubicBezTo>
                      <a:cubicBezTo>
                        <a:pt x="2211143" y="458468"/>
                        <a:pt x="2225860" y="432486"/>
                        <a:pt x="2242335" y="407773"/>
                      </a:cubicBezTo>
                      <a:cubicBezTo>
                        <a:pt x="2250573" y="395416"/>
                        <a:pt x="2262352" y="384791"/>
                        <a:pt x="2267048" y="370702"/>
                      </a:cubicBezTo>
                      <a:lnTo>
                        <a:pt x="2291762" y="296562"/>
                      </a:lnTo>
                      <a:cubicBezTo>
                        <a:pt x="2295881" y="284205"/>
                        <a:pt x="2296893" y="270329"/>
                        <a:pt x="2304118" y="259492"/>
                      </a:cubicBezTo>
                      <a:cubicBezTo>
                        <a:pt x="2312356" y="247135"/>
                        <a:pt x="2322800" y="235992"/>
                        <a:pt x="2328832" y="222421"/>
                      </a:cubicBezTo>
                      <a:cubicBezTo>
                        <a:pt x="2339412" y="198616"/>
                        <a:pt x="2339095" y="169956"/>
                        <a:pt x="2353545" y="148281"/>
                      </a:cubicBezTo>
                      <a:cubicBezTo>
                        <a:pt x="2361783" y="135924"/>
                        <a:pt x="2371617" y="124493"/>
                        <a:pt x="2378259" y="111210"/>
                      </a:cubicBezTo>
                      <a:cubicBezTo>
                        <a:pt x="2384084" y="99560"/>
                        <a:pt x="2381406" y="83350"/>
                        <a:pt x="2390616" y="74140"/>
                      </a:cubicBezTo>
                      <a:cubicBezTo>
                        <a:pt x="2399826" y="64930"/>
                        <a:pt x="2416036" y="67608"/>
                        <a:pt x="2427686" y="61783"/>
                      </a:cubicBezTo>
                      <a:cubicBezTo>
                        <a:pt x="2440969" y="55142"/>
                        <a:pt x="2452399" y="45308"/>
                        <a:pt x="2464756" y="37070"/>
                      </a:cubicBezTo>
                      <a:cubicBezTo>
                        <a:pt x="2489470" y="41189"/>
                        <a:pt x="2516488" y="38222"/>
                        <a:pt x="2538897" y="49427"/>
                      </a:cubicBezTo>
                      <a:cubicBezTo>
                        <a:pt x="2552180" y="56068"/>
                        <a:pt x="2553109" y="75996"/>
                        <a:pt x="2563610" y="86497"/>
                      </a:cubicBezTo>
                      <a:cubicBezTo>
                        <a:pt x="2574111" y="96998"/>
                        <a:pt x="2588324" y="102972"/>
                        <a:pt x="2600681" y="111210"/>
                      </a:cubicBezTo>
                      <a:cubicBezTo>
                        <a:pt x="2606953" y="136298"/>
                        <a:pt x="2614756" y="172885"/>
                        <a:pt x="2625394" y="197708"/>
                      </a:cubicBezTo>
                      <a:cubicBezTo>
                        <a:pt x="2632650" y="214639"/>
                        <a:pt x="2643267" y="230032"/>
                        <a:pt x="2650108" y="247135"/>
                      </a:cubicBezTo>
                      <a:cubicBezTo>
                        <a:pt x="2659783" y="271322"/>
                        <a:pt x="2666583" y="296562"/>
                        <a:pt x="2674821" y="321275"/>
                      </a:cubicBezTo>
                      <a:cubicBezTo>
                        <a:pt x="2678940" y="333632"/>
                        <a:pt x="2679953" y="347508"/>
                        <a:pt x="2687178" y="358346"/>
                      </a:cubicBezTo>
                      <a:cubicBezTo>
                        <a:pt x="2695416" y="370703"/>
                        <a:pt x="2705859" y="381845"/>
                        <a:pt x="2711891" y="395416"/>
                      </a:cubicBezTo>
                      <a:cubicBezTo>
                        <a:pt x="2722471" y="419221"/>
                        <a:pt x="2722155" y="447881"/>
                        <a:pt x="2736605" y="469556"/>
                      </a:cubicBezTo>
                      <a:cubicBezTo>
                        <a:pt x="2744843" y="481913"/>
                        <a:pt x="2754676" y="493344"/>
                        <a:pt x="2761318" y="506627"/>
                      </a:cubicBezTo>
                      <a:cubicBezTo>
                        <a:pt x="2767143" y="518277"/>
                        <a:pt x="2765538" y="533526"/>
                        <a:pt x="2773675" y="543697"/>
                      </a:cubicBezTo>
                      <a:cubicBezTo>
                        <a:pt x="2782952" y="555293"/>
                        <a:pt x="2797174" y="562379"/>
                        <a:pt x="2810745" y="568410"/>
                      </a:cubicBezTo>
                      <a:cubicBezTo>
                        <a:pt x="2898589" y="607452"/>
                        <a:pt x="2909760" y="593124"/>
                        <a:pt x="3020810" y="593124"/>
                      </a:cubicBezTo>
                    </a:path>
                  </a:pathLst>
                </a:custGeom>
                <a:noFill/>
                <a:ln w="38100">
                  <a:solidFill>
                    <a:srgbClr val="92D05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4" name="Forme libre 73"/>
                <p:cNvSpPr/>
                <p:nvPr/>
              </p:nvSpPr>
              <p:spPr>
                <a:xfrm>
                  <a:off x="1834907" y="3160023"/>
                  <a:ext cx="1690787" cy="617838"/>
                </a:xfrm>
                <a:custGeom>
                  <a:avLst/>
                  <a:gdLst>
                    <a:gd name="connsiteX0" fmla="*/ 18118 w 3020810"/>
                    <a:gd name="connsiteY0" fmla="*/ 593124 h 617838"/>
                    <a:gd name="connsiteX1" fmla="*/ 18118 w 3020810"/>
                    <a:gd name="connsiteY1" fmla="*/ 271848 h 617838"/>
                    <a:gd name="connsiteX2" fmla="*/ 30475 w 3020810"/>
                    <a:gd name="connsiteY2" fmla="*/ 234778 h 617838"/>
                    <a:gd name="connsiteX3" fmla="*/ 55189 w 3020810"/>
                    <a:gd name="connsiteY3" fmla="*/ 197708 h 617838"/>
                    <a:gd name="connsiteX4" fmla="*/ 92259 w 3020810"/>
                    <a:gd name="connsiteY4" fmla="*/ 123567 h 617838"/>
                    <a:gd name="connsiteX5" fmla="*/ 129329 w 3020810"/>
                    <a:gd name="connsiteY5" fmla="*/ 49427 h 617838"/>
                    <a:gd name="connsiteX6" fmla="*/ 203470 w 3020810"/>
                    <a:gd name="connsiteY6" fmla="*/ 0 h 617838"/>
                    <a:gd name="connsiteX7" fmla="*/ 314681 w 3020810"/>
                    <a:gd name="connsiteY7" fmla="*/ 12356 h 617838"/>
                    <a:gd name="connsiteX8" fmla="*/ 376464 w 3020810"/>
                    <a:gd name="connsiteY8" fmla="*/ 86497 h 617838"/>
                    <a:gd name="connsiteX9" fmla="*/ 413535 w 3020810"/>
                    <a:gd name="connsiteY9" fmla="*/ 111210 h 617838"/>
                    <a:gd name="connsiteX10" fmla="*/ 462962 w 3020810"/>
                    <a:gd name="connsiteY10" fmla="*/ 185351 h 617838"/>
                    <a:gd name="connsiteX11" fmla="*/ 487675 w 3020810"/>
                    <a:gd name="connsiteY11" fmla="*/ 222421 h 617838"/>
                    <a:gd name="connsiteX12" fmla="*/ 537102 w 3020810"/>
                    <a:gd name="connsiteY12" fmla="*/ 333632 h 617838"/>
                    <a:gd name="connsiteX13" fmla="*/ 574173 w 3020810"/>
                    <a:gd name="connsiteY13" fmla="*/ 457200 h 617838"/>
                    <a:gd name="connsiteX14" fmla="*/ 598886 w 3020810"/>
                    <a:gd name="connsiteY14" fmla="*/ 531340 h 617838"/>
                    <a:gd name="connsiteX15" fmla="*/ 623600 w 3020810"/>
                    <a:gd name="connsiteY15" fmla="*/ 568410 h 617838"/>
                    <a:gd name="connsiteX16" fmla="*/ 697740 w 3020810"/>
                    <a:gd name="connsiteY16" fmla="*/ 593124 h 617838"/>
                    <a:gd name="connsiteX17" fmla="*/ 784237 w 3020810"/>
                    <a:gd name="connsiteY17" fmla="*/ 580767 h 617838"/>
                    <a:gd name="connsiteX18" fmla="*/ 833664 w 3020810"/>
                    <a:gd name="connsiteY18" fmla="*/ 469556 h 617838"/>
                    <a:gd name="connsiteX19" fmla="*/ 858378 w 3020810"/>
                    <a:gd name="connsiteY19" fmla="*/ 432486 h 617838"/>
                    <a:gd name="connsiteX20" fmla="*/ 883091 w 3020810"/>
                    <a:gd name="connsiteY20" fmla="*/ 358346 h 617838"/>
                    <a:gd name="connsiteX21" fmla="*/ 895448 w 3020810"/>
                    <a:gd name="connsiteY21" fmla="*/ 321275 h 617838"/>
                    <a:gd name="connsiteX22" fmla="*/ 907805 w 3020810"/>
                    <a:gd name="connsiteY22" fmla="*/ 271848 h 617838"/>
                    <a:gd name="connsiteX23" fmla="*/ 932518 w 3020810"/>
                    <a:gd name="connsiteY23" fmla="*/ 222421 h 617838"/>
                    <a:gd name="connsiteX24" fmla="*/ 957232 w 3020810"/>
                    <a:gd name="connsiteY24" fmla="*/ 148281 h 617838"/>
                    <a:gd name="connsiteX25" fmla="*/ 969589 w 3020810"/>
                    <a:gd name="connsiteY25" fmla="*/ 111210 h 617838"/>
                    <a:gd name="connsiteX26" fmla="*/ 994302 w 3020810"/>
                    <a:gd name="connsiteY26" fmla="*/ 74140 h 617838"/>
                    <a:gd name="connsiteX27" fmla="*/ 1142583 w 3020810"/>
                    <a:gd name="connsiteY27" fmla="*/ 86497 h 617838"/>
                    <a:gd name="connsiteX28" fmla="*/ 1179654 w 3020810"/>
                    <a:gd name="connsiteY28" fmla="*/ 123567 h 617838"/>
                    <a:gd name="connsiteX29" fmla="*/ 1204367 w 3020810"/>
                    <a:gd name="connsiteY29" fmla="*/ 210065 h 617838"/>
                    <a:gd name="connsiteX30" fmla="*/ 1216724 w 3020810"/>
                    <a:gd name="connsiteY30" fmla="*/ 247135 h 617838"/>
                    <a:gd name="connsiteX31" fmla="*/ 1229081 w 3020810"/>
                    <a:gd name="connsiteY31" fmla="*/ 296562 h 617838"/>
                    <a:gd name="connsiteX32" fmla="*/ 1241437 w 3020810"/>
                    <a:gd name="connsiteY32" fmla="*/ 333632 h 617838"/>
                    <a:gd name="connsiteX33" fmla="*/ 1278508 w 3020810"/>
                    <a:gd name="connsiteY33" fmla="*/ 457200 h 617838"/>
                    <a:gd name="connsiteX34" fmla="*/ 1315578 w 3020810"/>
                    <a:gd name="connsiteY34" fmla="*/ 531340 h 617838"/>
                    <a:gd name="connsiteX35" fmla="*/ 1389718 w 3020810"/>
                    <a:gd name="connsiteY35" fmla="*/ 568410 h 617838"/>
                    <a:gd name="connsiteX36" fmla="*/ 1463859 w 3020810"/>
                    <a:gd name="connsiteY36" fmla="*/ 556054 h 617838"/>
                    <a:gd name="connsiteX37" fmla="*/ 1500929 w 3020810"/>
                    <a:gd name="connsiteY37" fmla="*/ 543697 h 617838"/>
                    <a:gd name="connsiteX38" fmla="*/ 1525643 w 3020810"/>
                    <a:gd name="connsiteY38" fmla="*/ 469556 h 617838"/>
                    <a:gd name="connsiteX39" fmla="*/ 1538000 w 3020810"/>
                    <a:gd name="connsiteY39" fmla="*/ 432486 h 617838"/>
                    <a:gd name="connsiteX40" fmla="*/ 1550356 w 3020810"/>
                    <a:gd name="connsiteY40" fmla="*/ 395416 h 617838"/>
                    <a:gd name="connsiteX41" fmla="*/ 1562713 w 3020810"/>
                    <a:gd name="connsiteY41" fmla="*/ 358346 h 617838"/>
                    <a:gd name="connsiteX42" fmla="*/ 1575070 w 3020810"/>
                    <a:gd name="connsiteY42" fmla="*/ 284205 h 617838"/>
                    <a:gd name="connsiteX43" fmla="*/ 1587427 w 3020810"/>
                    <a:gd name="connsiteY43" fmla="*/ 247135 h 617838"/>
                    <a:gd name="connsiteX44" fmla="*/ 1612140 w 3020810"/>
                    <a:gd name="connsiteY44" fmla="*/ 123567 h 617838"/>
                    <a:gd name="connsiteX45" fmla="*/ 1624497 w 3020810"/>
                    <a:gd name="connsiteY45" fmla="*/ 86497 h 617838"/>
                    <a:gd name="connsiteX46" fmla="*/ 1698637 w 3020810"/>
                    <a:gd name="connsiteY46" fmla="*/ 49427 h 617838"/>
                    <a:gd name="connsiteX47" fmla="*/ 1785135 w 3020810"/>
                    <a:gd name="connsiteY47" fmla="*/ 61783 h 617838"/>
                    <a:gd name="connsiteX48" fmla="*/ 1809848 w 3020810"/>
                    <a:gd name="connsiteY48" fmla="*/ 98854 h 617838"/>
                    <a:gd name="connsiteX49" fmla="*/ 1846918 w 3020810"/>
                    <a:gd name="connsiteY49" fmla="*/ 135924 h 617838"/>
                    <a:gd name="connsiteX50" fmla="*/ 1859275 w 3020810"/>
                    <a:gd name="connsiteY50" fmla="*/ 185351 h 617838"/>
                    <a:gd name="connsiteX51" fmla="*/ 1883989 w 3020810"/>
                    <a:gd name="connsiteY51" fmla="*/ 259492 h 617838"/>
                    <a:gd name="connsiteX52" fmla="*/ 1908702 w 3020810"/>
                    <a:gd name="connsiteY52" fmla="*/ 333632 h 617838"/>
                    <a:gd name="connsiteX53" fmla="*/ 1933416 w 3020810"/>
                    <a:gd name="connsiteY53" fmla="*/ 407773 h 617838"/>
                    <a:gd name="connsiteX54" fmla="*/ 1958129 w 3020810"/>
                    <a:gd name="connsiteY54" fmla="*/ 506627 h 617838"/>
                    <a:gd name="connsiteX55" fmla="*/ 1982843 w 3020810"/>
                    <a:gd name="connsiteY55" fmla="*/ 543697 h 617838"/>
                    <a:gd name="connsiteX56" fmla="*/ 2019913 w 3020810"/>
                    <a:gd name="connsiteY56" fmla="*/ 617838 h 617838"/>
                    <a:gd name="connsiteX57" fmla="*/ 2056983 w 3020810"/>
                    <a:gd name="connsiteY57" fmla="*/ 605481 h 617838"/>
                    <a:gd name="connsiteX58" fmla="*/ 2131124 w 3020810"/>
                    <a:gd name="connsiteY58" fmla="*/ 556054 h 617838"/>
                    <a:gd name="connsiteX59" fmla="*/ 2192908 w 3020810"/>
                    <a:gd name="connsiteY59" fmla="*/ 481913 h 617838"/>
                    <a:gd name="connsiteX60" fmla="*/ 2242335 w 3020810"/>
                    <a:gd name="connsiteY60" fmla="*/ 407773 h 617838"/>
                    <a:gd name="connsiteX61" fmla="*/ 2267048 w 3020810"/>
                    <a:gd name="connsiteY61" fmla="*/ 370702 h 617838"/>
                    <a:gd name="connsiteX62" fmla="*/ 2291762 w 3020810"/>
                    <a:gd name="connsiteY62" fmla="*/ 296562 h 617838"/>
                    <a:gd name="connsiteX63" fmla="*/ 2304118 w 3020810"/>
                    <a:gd name="connsiteY63" fmla="*/ 259492 h 617838"/>
                    <a:gd name="connsiteX64" fmla="*/ 2328832 w 3020810"/>
                    <a:gd name="connsiteY64" fmla="*/ 222421 h 617838"/>
                    <a:gd name="connsiteX65" fmla="*/ 2353545 w 3020810"/>
                    <a:gd name="connsiteY65" fmla="*/ 148281 h 617838"/>
                    <a:gd name="connsiteX66" fmla="*/ 2378259 w 3020810"/>
                    <a:gd name="connsiteY66" fmla="*/ 111210 h 617838"/>
                    <a:gd name="connsiteX67" fmla="*/ 2390616 w 3020810"/>
                    <a:gd name="connsiteY67" fmla="*/ 74140 h 617838"/>
                    <a:gd name="connsiteX68" fmla="*/ 2427686 w 3020810"/>
                    <a:gd name="connsiteY68" fmla="*/ 61783 h 617838"/>
                    <a:gd name="connsiteX69" fmla="*/ 2464756 w 3020810"/>
                    <a:gd name="connsiteY69" fmla="*/ 37070 h 617838"/>
                    <a:gd name="connsiteX70" fmla="*/ 2538897 w 3020810"/>
                    <a:gd name="connsiteY70" fmla="*/ 49427 h 617838"/>
                    <a:gd name="connsiteX71" fmla="*/ 2563610 w 3020810"/>
                    <a:gd name="connsiteY71" fmla="*/ 86497 h 617838"/>
                    <a:gd name="connsiteX72" fmla="*/ 2600681 w 3020810"/>
                    <a:gd name="connsiteY72" fmla="*/ 111210 h 617838"/>
                    <a:gd name="connsiteX73" fmla="*/ 2625394 w 3020810"/>
                    <a:gd name="connsiteY73" fmla="*/ 197708 h 617838"/>
                    <a:gd name="connsiteX74" fmla="*/ 2650108 w 3020810"/>
                    <a:gd name="connsiteY74" fmla="*/ 247135 h 617838"/>
                    <a:gd name="connsiteX75" fmla="*/ 2674821 w 3020810"/>
                    <a:gd name="connsiteY75" fmla="*/ 321275 h 617838"/>
                    <a:gd name="connsiteX76" fmla="*/ 2687178 w 3020810"/>
                    <a:gd name="connsiteY76" fmla="*/ 358346 h 617838"/>
                    <a:gd name="connsiteX77" fmla="*/ 2711891 w 3020810"/>
                    <a:gd name="connsiteY77" fmla="*/ 395416 h 617838"/>
                    <a:gd name="connsiteX78" fmla="*/ 2736605 w 3020810"/>
                    <a:gd name="connsiteY78" fmla="*/ 469556 h 617838"/>
                    <a:gd name="connsiteX79" fmla="*/ 2761318 w 3020810"/>
                    <a:gd name="connsiteY79" fmla="*/ 506627 h 617838"/>
                    <a:gd name="connsiteX80" fmla="*/ 2773675 w 3020810"/>
                    <a:gd name="connsiteY80" fmla="*/ 543697 h 617838"/>
                    <a:gd name="connsiteX81" fmla="*/ 2810745 w 3020810"/>
                    <a:gd name="connsiteY81" fmla="*/ 568410 h 617838"/>
                    <a:gd name="connsiteX82" fmla="*/ 3020810 w 3020810"/>
                    <a:gd name="connsiteY82" fmla="*/ 593124 h 6178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</a:cxnLst>
                  <a:rect l="l" t="t" r="r" b="b"/>
                  <a:pathLst>
                    <a:path w="3020810" h="617838">
                      <a:moveTo>
                        <a:pt x="18118" y="593124"/>
                      </a:moveTo>
                      <a:cubicBezTo>
                        <a:pt x="-9505" y="455001"/>
                        <a:pt x="-2308" y="516962"/>
                        <a:pt x="18118" y="271848"/>
                      </a:cubicBezTo>
                      <a:cubicBezTo>
                        <a:pt x="19200" y="258868"/>
                        <a:pt x="24650" y="246428"/>
                        <a:pt x="30475" y="234778"/>
                      </a:cubicBezTo>
                      <a:cubicBezTo>
                        <a:pt x="37117" y="221495"/>
                        <a:pt x="46951" y="210065"/>
                        <a:pt x="55189" y="197708"/>
                      </a:cubicBezTo>
                      <a:cubicBezTo>
                        <a:pt x="86243" y="104540"/>
                        <a:pt x="44354" y="219375"/>
                        <a:pt x="92259" y="123567"/>
                      </a:cubicBezTo>
                      <a:cubicBezTo>
                        <a:pt x="108907" y="90271"/>
                        <a:pt x="97853" y="76969"/>
                        <a:pt x="129329" y="49427"/>
                      </a:cubicBezTo>
                      <a:cubicBezTo>
                        <a:pt x="151682" y="29868"/>
                        <a:pt x="203470" y="0"/>
                        <a:pt x="203470" y="0"/>
                      </a:cubicBezTo>
                      <a:cubicBezTo>
                        <a:pt x="240540" y="4119"/>
                        <a:pt x="278496" y="3310"/>
                        <a:pt x="314681" y="12356"/>
                      </a:cubicBezTo>
                      <a:cubicBezTo>
                        <a:pt x="365384" y="25032"/>
                        <a:pt x="347210" y="51392"/>
                        <a:pt x="376464" y="86497"/>
                      </a:cubicBezTo>
                      <a:cubicBezTo>
                        <a:pt x="385971" y="97906"/>
                        <a:pt x="401178" y="102972"/>
                        <a:pt x="413535" y="111210"/>
                      </a:cubicBezTo>
                      <a:lnTo>
                        <a:pt x="462962" y="185351"/>
                      </a:lnTo>
                      <a:cubicBezTo>
                        <a:pt x="471200" y="197708"/>
                        <a:pt x="482979" y="208332"/>
                        <a:pt x="487675" y="222421"/>
                      </a:cubicBezTo>
                      <a:cubicBezTo>
                        <a:pt x="517085" y="310651"/>
                        <a:pt x="497939" y="274887"/>
                        <a:pt x="537102" y="333632"/>
                      </a:cubicBezTo>
                      <a:cubicBezTo>
                        <a:pt x="555779" y="408337"/>
                        <a:pt x="544086" y="366940"/>
                        <a:pt x="574173" y="457200"/>
                      </a:cubicBezTo>
                      <a:cubicBezTo>
                        <a:pt x="574175" y="457205"/>
                        <a:pt x="598883" y="531336"/>
                        <a:pt x="598886" y="531340"/>
                      </a:cubicBezTo>
                      <a:cubicBezTo>
                        <a:pt x="607124" y="543697"/>
                        <a:pt x="611006" y="560539"/>
                        <a:pt x="623600" y="568410"/>
                      </a:cubicBezTo>
                      <a:cubicBezTo>
                        <a:pt x="645691" y="582217"/>
                        <a:pt x="697740" y="593124"/>
                        <a:pt x="697740" y="593124"/>
                      </a:cubicBezTo>
                      <a:cubicBezTo>
                        <a:pt x="726572" y="589005"/>
                        <a:pt x="757622" y="592596"/>
                        <a:pt x="784237" y="580767"/>
                      </a:cubicBezTo>
                      <a:cubicBezTo>
                        <a:pt x="808065" y="570177"/>
                        <a:pt x="831157" y="473316"/>
                        <a:pt x="833664" y="469556"/>
                      </a:cubicBezTo>
                      <a:cubicBezTo>
                        <a:pt x="841902" y="457199"/>
                        <a:pt x="852346" y="446057"/>
                        <a:pt x="858378" y="432486"/>
                      </a:cubicBezTo>
                      <a:cubicBezTo>
                        <a:pt x="868958" y="408681"/>
                        <a:pt x="874853" y="383059"/>
                        <a:pt x="883091" y="358346"/>
                      </a:cubicBezTo>
                      <a:cubicBezTo>
                        <a:pt x="887210" y="345989"/>
                        <a:pt x="892289" y="333912"/>
                        <a:pt x="895448" y="321275"/>
                      </a:cubicBezTo>
                      <a:cubicBezTo>
                        <a:pt x="899567" y="304799"/>
                        <a:pt x="901842" y="287749"/>
                        <a:pt x="907805" y="271848"/>
                      </a:cubicBezTo>
                      <a:cubicBezTo>
                        <a:pt x="914273" y="254601"/>
                        <a:pt x="925677" y="239524"/>
                        <a:pt x="932518" y="222421"/>
                      </a:cubicBezTo>
                      <a:cubicBezTo>
                        <a:pt x="942193" y="198234"/>
                        <a:pt x="948994" y="172994"/>
                        <a:pt x="957232" y="148281"/>
                      </a:cubicBezTo>
                      <a:cubicBezTo>
                        <a:pt x="961351" y="135924"/>
                        <a:pt x="962364" y="122048"/>
                        <a:pt x="969589" y="111210"/>
                      </a:cubicBezTo>
                      <a:lnTo>
                        <a:pt x="994302" y="74140"/>
                      </a:lnTo>
                      <a:cubicBezTo>
                        <a:pt x="1043729" y="78259"/>
                        <a:pt x="1094659" y="73717"/>
                        <a:pt x="1142583" y="86497"/>
                      </a:cubicBezTo>
                      <a:cubicBezTo>
                        <a:pt x="1159468" y="91000"/>
                        <a:pt x="1169961" y="109027"/>
                        <a:pt x="1179654" y="123567"/>
                      </a:cubicBezTo>
                      <a:cubicBezTo>
                        <a:pt x="1187058" y="134673"/>
                        <a:pt x="1202309" y="202862"/>
                        <a:pt x="1204367" y="210065"/>
                      </a:cubicBezTo>
                      <a:cubicBezTo>
                        <a:pt x="1207945" y="222589"/>
                        <a:pt x="1213146" y="234611"/>
                        <a:pt x="1216724" y="247135"/>
                      </a:cubicBezTo>
                      <a:cubicBezTo>
                        <a:pt x="1221390" y="263464"/>
                        <a:pt x="1224416" y="280233"/>
                        <a:pt x="1229081" y="296562"/>
                      </a:cubicBezTo>
                      <a:cubicBezTo>
                        <a:pt x="1232659" y="309086"/>
                        <a:pt x="1237859" y="321108"/>
                        <a:pt x="1241437" y="333632"/>
                      </a:cubicBezTo>
                      <a:cubicBezTo>
                        <a:pt x="1278784" y="464348"/>
                        <a:pt x="1219783" y="281023"/>
                        <a:pt x="1278508" y="457200"/>
                      </a:cubicBezTo>
                      <a:cubicBezTo>
                        <a:pt x="1288559" y="487353"/>
                        <a:pt x="1291622" y="507384"/>
                        <a:pt x="1315578" y="531340"/>
                      </a:cubicBezTo>
                      <a:cubicBezTo>
                        <a:pt x="1339534" y="555296"/>
                        <a:pt x="1359566" y="558360"/>
                        <a:pt x="1389718" y="568410"/>
                      </a:cubicBezTo>
                      <a:cubicBezTo>
                        <a:pt x="1414432" y="564291"/>
                        <a:pt x="1439401" y="561489"/>
                        <a:pt x="1463859" y="556054"/>
                      </a:cubicBezTo>
                      <a:cubicBezTo>
                        <a:pt x="1476574" y="553229"/>
                        <a:pt x="1493358" y="554296"/>
                        <a:pt x="1500929" y="543697"/>
                      </a:cubicBezTo>
                      <a:cubicBezTo>
                        <a:pt x="1516071" y="522499"/>
                        <a:pt x="1517405" y="494270"/>
                        <a:pt x="1525643" y="469556"/>
                      </a:cubicBezTo>
                      <a:lnTo>
                        <a:pt x="1538000" y="432486"/>
                      </a:lnTo>
                      <a:lnTo>
                        <a:pt x="1550356" y="395416"/>
                      </a:lnTo>
                      <a:lnTo>
                        <a:pt x="1562713" y="358346"/>
                      </a:lnTo>
                      <a:cubicBezTo>
                        <a:pt x="1566832" y="333632"/>
                        <a:pt x="1569635" y="308663"/>
                        <a:pt x="1575070" y="284205"/>
                      </a:cubicBezTo>
                      <a:cubicBezTo>
                        <a:pt x="1577896" y="271490"/>
                        <a:pt x="1584498" y="259827"/>
                        <a:pt x="1587427" y="247135"/>
                      </a:cubicBezTo>
                      <a:cubicBezTo>
                        <a:pt x="1596872" y="206206"/>
                        <a:pt x="1598857" y="163416"/>
                        <a:pt x="1612140" y="123567"/>
                      </a:cubicBezTo>
                      <a:cubicBezTo>
                        <a:pt x="1616259" y="111210"/>
                        <a:pt x="1616360" y="96668"/>
                        <a:pt x="1624497" y="86497"/>
                      </a:cubicBezTo>
                      <a:cubicBezTo>
                        <a:pt x="1641919" y="64719"/>
                        <a:pt x="1674215" y="57567"/>
                        <a:pt x="1698637" y="49427"/>
                      </a:cubicBezTo>
                      <a:cubicBezTo>
                        <a:pt x="1727470" y="53546"/>
                        <a:pt x="1758520" y="49954"/>
                        <a:pt x="1785135" y="61783"/>
                      </a:cubicBezTo>
                      <a:cubicBezTo>
                        <a:pt x="1798706" y="67815"/>
                        <a:pt x="1800341" y="87445"/>
                        <a:pt x="1809848" y="98854"/>
                      </a:cubicBezTo>
                      <a:cubicBezTo>
                        <a:pt x="1821035" y="112279"/>
                        <a:pt x="1834561" y="123567"/>
                        <a:pt x="1846918" y="135924"/>
                      </a:cubicBezTo>
                      <a:cubicBezTo>
                        <a:pt x="1851037" y="152400"/>
                        <a:pt x="1854395" y="169084"/>
                        <a:pt x="1859275" y="185351"/>
                      </a:cubicBezTo>
                      <a:cubicBezTo>
                        <a:pt x="1866761" y="210303"/>
                        <a:pt x="1875751" y="234778"/>
                        <a:pt x="1883989" y="259492"/>
                      </a:cubicBezTo>
                      <a:lnTo>
                        <a:pt x="1908702" y="333632"/>
                      </a:lnTo>
                      <a:cubicBezTo>
                        <a:pt x="1908703" y="333636"/>
                        <a:pt x="1933415" y="407770"/>
                        <a:pt x="1933416" y="407773"/>
                      </a:cubicBezTo>
                      <a:cubicBezTo>
                        <a:pt x="1938114" y="431264"/>
                        <a:pt x="1945466" y="481301"/>
                        <a:pt x="1958129" y="506627"/>
                      </a:cubicBezTo>
                      <a:cubicBezTo>
                        <a:pt x="1964770" y="519910"/>
                        <a:pt x="1976201" y="530414"/>
                        <a:pt x="1982843" y="543697"/>
                      </a:cubicBezTo>
                      <a:cubicBezTo>
                        <a:pt x="2034010" y="646029"/>
                        <a:pt x="1949079" y="511583"/>
                        <a:pt x="2019913" y="617838"/>
                      </a:cubicBezTo>
                      <a:cubicBezTo>
                        <a:pt x="2032270" y="613719"/>
                        <a:pt x="2045597" y="611807"/>
                        <a:pt x="2056983" y="605481"/>
                      </a:cubicBezTo>
                      <a:cubicBezTo>
                        <a:pt x="2082947" y="591056"/>
                        <a:pt x="2131124" y="556054"/>
                        <a:pt x="2131124" y="556054"/>
                      </a:cubicBezTo>
                      <a:cubicBezTo>
                        <a:pt x="2219416" y="423610"/>
                        <a:pt x="2081928" y="624600"/>
                        <a:pt x="2192908" y="481913"/>
                      </a:cubicBezTo>
                      <a:cubicBezTo>
                        <a:pt x="2211143" y="458468"/>
                        <a:pt x="2225860" y="432486"/>
                        <a:pt x="2242335" y="407773"/>
                      </a:cubicBezTo>
                      <a:cubicBezTo>
                        <a:pt x="2250573" y="395416"/>
                        <a:pt x="2262352" y="384791"/>
                        <a:pt x="2267048" y="370702"/>
                      </a:cubicBezTo>
                      <a:lnTo>
                        <a:pt x="2291762" y="296562"/>
                      </a:lnTo>
                      <a:cubicBezTo>
                        <a:pt x="2295881" y="284205"/>
                        <a:pt x="2296893" y="270329"/>
                        <a:pt x="2304118" y="259492"/>
                      </a:cubicBezTo>
                      <a:cubicBezTo>
                        <a:pt x="2312356" y="247135"/>
                        <a:pt x="2322800" y="235992"/>
                        <a:pt x="2328832" y="222421"/>
                      </a:cubicBezTo>
                      <a:cubicBezTo>
                        <a:pt x="2339412" y="198616"/>
                        <a:pt x="2339095" y="169956"/>
                        <a:pt x="2353545" y="148281"/>
                      </a:cubicBezTo>
                      <a:cubicBezTo>
                        <a:pt x="2361783" y="135924"/>
                        <a:pt x="2371617" y="124493"/>
                        <a:pt x="2378259" y="111210"/>
                      </a:cubicBezTo>
                      <a:cubicBezTo>
                        <a:pt x="2384084" y="99560"/>
                        <a:pt x="2381406" y="83350"/>
                        <a:pt x="2390616" y="74140"/>
                      </a:cubicBezTo>
                      <a:cubicBezTo>
                        <a:pt x="2399826" y="64930"/>
                        <a:pt x="2416036" y="67608"/>
                        <a:pt x="2427686" y="61783"/>
                      </a:cubicBezTo>
                      <a:cubicBezTo>
                        <a:pt x="2440969" y="55142"/>
                        <a:pt x="2452399" y="45308"/>
                        <a:pt x="2464756" y="37070"/>
                      </a:cubicBezTo>
                      <a:cubicBezTo>
                        <a:pt x="2489470" y="41189"/>
                        <a:pt x="2516488" y="38222"/>
                        <a:pt x="2538897" y="49427"/>
                      </a:cubicBezTo>
                      <a:cubicBezTo>
                        <a:pt x="2552180" y="56068"/>
                        <a:pt x="2553109" y="75996"/>
                        <a:pt x="2563610" y="86497"/>
                      </a:cubicBezTo>
                      <a:cubicBezTo>
                        <a:pt x="2574111" y="96998"/>
                        <a:pt x="2588324" y="102972"/>
                        <a:pt x="2600681" y="111210"/>
                      </a:cubicBezTo>
                      <a:cubicBezTo>
                        <a:pt x="2606953" y="136298"/>
                        <a:pt x="2614756" y="172885"/>
                        <a:pt x="2625394" y="197708"/>
                      </a:cubicBezTo>
                      <a:cubicBezTo>
                        <a:pt x="2632650" y="214639"/>
                        <a:pt x="2643267" y="230032"/>
                        <a:pt x="2650108" y="247135"/>
                      </a:cubicBezTo>
                      <a:cubicBezTo>
                        <a:pt x="2659783" y="271322"/>
                        <a:pt x="2666583" y="296562"/>
                        <a:pt x="2674821" y="321275"/>
                      </a:cubicBezTo>
                      <a:cubicBezTo>
                        <a:pt x="2678940" y="333632"/>
                        <a:pt x="2679953" y="347508"/>
                        <a:pt x="2687178" y="358346"/>
                      </a:cubicBezTo>
                      <a:cubicBezTo>
                        <a:pt x="2695416" y="370703"/>
                        <a:pt x="2705859" y="381845"/>
                        <a:pt x="2711891" y="395416"/>
                      </a:cubicBezTo>
                      <a:cubicBezTo>
                        <a:pt x="2722471" y="419221"/>
                        <a:pt x="2722155" y="447881"/>
                        <a:pt x="2736605" y="469556"/>
                      </a:cubicBezTo>
                      <a:cubicBezTo>
                        <a:pt x="2744843" y="481913"/>
                        <a:pt x="2754676" y="493344"/>
                        <a:pt x="2761318" y="506627"/>
                      </a:cubicBezTo>
                      <a:cubicBezTo>
                        <a:pt x="2767143" y="518277"/>
                        <a:pt x="2765538" y="533526"/>
                        <a:pt x="2773675" y="543697"/>
                      </a:cubicBezTo>
                      <a:cubicBezTo>
                        <a:pt x="2782952" y="555293"/>
                        <a:pt x="2797174" y="562379"/>
                        <a:pt x="2810745" y="568410"/>
                      </a:cubicBezTo>
                      <a:cubicBezTo>
                        <a:pt x="2898589" y="607452"/>
                        <a:pt x="2909760" y="593124"/>
                        <a:pt x="3020810" y="593124"/>
                      </a:cubicBezTo>
                    </a:path>
                  </a:pathLst>
                </a:custGeom>
                <a:noFill/>
                <a:ln w="38100">
                  <a:solidFill>
                    <a:srgbClr val="92D05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sp>
          <p:nvSpPr>
            <p:cNvPr id="69" name="ZoneTexte 68"/>
            <p:cNvSpPr txBox="1"/>
            <p:nvPr/>
          </p:nvSpPr>
          <p:spPr>
            <a:xfrm>
              <a:off x="2236159" y="3795850"/>
              <a:ext cx="1159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92D050"/>
                  </a:solidFill>
                </a:rPr>
                <a:t>Son aigu</a:t>
              </a:r>
              <a:endParaRPr lang="fr-FR" b="1" dirty="0">
                <a:solidFill>
                  <a:srgbClr val="92D050"/>
                </a:solidFill>
              </a:endParaRPr>
            </a:p>
          </p:txBody>
        </p:sp>
      </p:grpSp>
      <p:grpSp>
        <p:nvGrpSpPr>
          <p:cNvPr id="75" name="Groupe 74"/>
          <p:cNvGrpSpPr/>
          <p:nvPr/>
        </p:nvGrpSpPr>
        <p:grpSpPr>
          <a:xfrm>
            <a:off x="3919399" y="4224780"/>
            <a:ext cx="214462" cy="1462213"/>
            <a:chOff x="4085118" y="4174137"/>
            <a:chExt cx="201828" cy="1462213"/>
          </a:xfrm>
        </p:grpSpPr>
        <p:cxnSp>
          <p:nvCxnSpPr>
            <p:cNvPr id="76" name="Connecteur droit 75"/>
            <p:cNvCxnSpPr/>
            <p:nvPr/>
          </p:nvCxnSpPr>
          <p:spPr>
            <a:xfrm>
              <a:off x="4085118" y="4174137"/>
              <a:ext cx="0" cy="1458097"/>
            </a:xfrm>
            <a:prstGeom prst="line">
              <a:avLst/>
            </a:prstGeom>
            <a:ln w="381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7" name="Connecteur droit 76"/>
            <p:cNvCxnSpPr/>
            <p:nvPr/>
          </p:nvCxnSpPr>
          <p:spPr>
            <a:xfrm>
              <a:off x="4286946" y="4178253"/>
              <a:ext cx="0" cy="1458097"/>
            </a:xfrm>
            <a:prstGeom prst="line">
              <a:avLst/>
            </a:prstGeom>
            <a:ln w="381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78" name="Groupe 77"/>
          <p:cNvGrpSpPr/>
          <p:nvPr/>
        </p:nvGrpSpPr>
        <p:grpSpPr>
          <a:xfrm>
            <a:off x="4200642" y="4224780"/>
            <a:ext cx="214462" cy="1462213"/>
            <a:chOff x="4085118" y="4174137"/>
            <a:chExt cx="201828" cy="1462213"/>
          </a:xfrm>
        </p:grpSpPr>
        <p:cxnSp>
          <p:nvCxnSpPr>
            <p:cNvPr id="79" name="Connecteur droit 78"/>
            <p:cNvCxnSpPr/>
            <p:nvPr/>
          </p:nvCxnSpPr>
          <p:spPr>
            <a:xfrm>
              <a:off x="4085118" y="4174137"/>
              <a:ext cx="0" cy="1458097"/>
            </a:xfrm>
            <a:prstGeom prst="line">
              <a:avLst/>
            </a:prstGeom>
            <a:ln w="381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0" name="Connecteur droit 79"/>
            <p:cNvCxnSpPr/>
            <p:nvPr/>
          </p:nvCxnSpPr>
          <p:spPr>
            <a:xfrm>
              <a:off x="4286946" y="4178253"/>
              <a:ext cx="0" cy="1458097"/>
            </a:xfrm>
            <a:prstGeom prst="line">
              <a:avLst/>
            </a:prstGeom>
            <a:ln w="381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81" name="Groupe 80"/>
          <p:cNvGrpSpPr/>
          <p:nvPr/>
        </p:nvGrpSpPr>
        <p:grpSpPr>
          <a:xfrm>
            <a:off x="4522335" y="4220664"/>
            <a:ext cx="214462" cy="1462213"/>
            <a:chOff x="4085118" y="4174137"/>
            <a:chExt cx="201828" cy="1462213"/>
          </a:xfrm>
        </p:grpSpPr>
        <p:cxnSp>
          <p:nvCxnSpPr>
            <p:cNvPr id="82" name="Connecteur droit 81"/>
            <p:cNvCxnSpPr/>
            <p:nvPr/>
          </p:nvCxnSpPr>
          <p:spPr>
            <a:xfrm>
              <a:off x="4085118" y="4174137"/>
              <a:ext cx="0" cy="1458097"/>
            </a:xfrm>
            <a:prstGeom prst="line">
              <a:avLst/>
            </a:prstGeom>
            <a:ln w="381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3" name="Connecteur droit 82"/>
            <p:cNvCxnSpPr/>
            <p:nvPr/>
          </p:nvCxnSpPr>
          <p:spPr>
            <a:xfrm>
              <a:off x="4286946" y="4178253"/>
              <a:ext cx="0" cy="1458097"/>
            </a:xfrm>
            <a:prstGeom prst="line">
              <a:avLst/>
            </a:prstGeom>
            <a:ln w="381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84" name="Groupe 83"/>
          <p:cNvGrpSpPr/>
          <p:nvPr/>
        </p:nvGrpSpPr>
        <p:grpSpPr>
          <a:xfrm>
            <a:off x="4813504" y="4228896"/>
            <a:ext cx="214462" cy="1462213"/>
            <a:chOff x="4085118" y="4174137"/>
            <a:chExt cx="201828" cy="1462213"/>
          </a:xfrm>
        </p:grpSpPr>
        <p:cxnSp>
          <p:nvCxnSpPr>
            <p:cNvPr id="85" name="Connecteur droit 84"/>
            <p:cNvCxnSpPr/>
            <p:nvPr/>
          </p:nvCxnSpPr>
          <p:spPr>
            <a:xfrm>
              <a:off x="4085118" y="4174137"/>
              <a:ext cx="0" cy="1458097"/>
            </a:xfrm>
            <a:prstGeom prst="line">
              <a:avLst/>
            </a:prstGeom>
            <a:ln w="381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6" name="Connecteur droit 85"/>
            <p:cNvCxnSpPr/>
            <p:nvPr/>
          </p:nvCxnSpPr>
          <p:spPr>
            <a:xfrm>
              <a:off x="4286946" y="4178253"/>
              <a:ext cx="0" cy="1458097"/>
            </a:xfrm>
            <a:prstGeom prst="line">
              <a:avLst/>
            </a:prstGeom>
            <a:ln w="381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87" name="Ellipse 86"/>
          <p:cNvSpPr/>
          <p:nvPr/>
        </p:nvSpPr>
        <p:spPr>
          <a:xfrm>
            <a:off x="3974294" y="5053342"/>
            <a:ext cx="108000" cy="1080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Ellipse 87"/>
          <p:cNvSpPr/>
          <p:nvPr/>
        </p:nvSpPr>
        <p:spPr>
          <a:xfrm>
            <a:off x="4263174" y="5055614"/>
            <a:ext cx="108000" cy="1080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Ellipse 88"/>
          <p:cNvSpPr/>
          <p:nvPr/>
        </p:nvSpPr>
        <p:spPr>
          <a:xfrm>
            <a:off x="4592998" y="5071132"/>
            <a:ext cx="108000" cy="1080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Ellipse 89"/>
          <p:cNvSpPr/>
          <p:nvPr/>
        </p:nvSpPr>
        <p:spPr>
          <a:xfrm>
            <a:off x="4881878" y="5086851"/>
            <a:ext cx="108000" cy="1080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ZoneTexte 90"/>
          <p:cNvSpPr txBox="1"/>
          <p:nvPr/>
        </p:nvSpPr>
        <p:spPr>
          <a:xfrm>
            <a:off x="5206628" y="4782906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On n’entend pas le son!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2" name="ZoneTexte 91"/>
          <p:cNvSpPr txBox="1"/>
          <p:nvPr/>
        </p:nvSpPr>
        <p:spPr>
          <a:xfrm>
            <a:off x="5422298" y="4374263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On entend le son!</a:t>
            </a:r>
            <a:endParaRPr lang="fr-FR" dirty="0">
              <a:solidFill>
                <a:srgbClr val="FF0000"/>
              </a:solidFill>
            </a:endParaRPr>
          </a:p>
        </p:txBody>
      </p:sp>
      <p:grpSp>
        <p:nvGrpSpPr>
          <p:cNvPr id="60" name="Groupe 59"/>
          <p:cNvGrpSpPr/>
          <p:nvPr/>
        </p:nvGrpSpPr>
        <p:grpSpPr>
          <a:xfrm>
            <a:off x="3149600" y="1458094"/>
            <a:ext cx="3188830" cy="954902"/>
            <a:chOff x="3149600" y="1458094"/>
            <a:chExt cx="3188830" cy="954902"/>
          </a:xfrm>
        </p:grpSpPr>
        <p:cxnSp>
          <p:nvCxnSpPr>
            <p:cNvPr id="11" name="Connecteur droit avec flèche 10"/>
            <p:cNvCxnSpPr/>
            <p:nvPr/>
          </p:nvCxnSpPr>
          <p:spPr>
            <a:xfrm flipV="1">
              <a:off x="3149600" y="1458094"/>
              <a:ext cx="0" cy="901943"/>
            </a:xfrm>
            <a:prstGeom prst="straightConnector1">
              <a:avLst/>
            </a:prstGeom>
            <a:ln w="57150">
              <a:solidFill>
                <a:srgbClr val="92D050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3" name="Connecteur droit avec flèche 92"/>
            <p:cNvCxnSpPr/>
            <p:nvPr/>
          </p:nvCxnSpPr>
          <p:spPr>
            <a:xfrm flipV="1">
              <a:off x="6338430" y="1511053"/>
              <a:ext cx="0" cy="901943"/>
            </a:xfrm>
            <a:prstGeom prst="straightConnector1">
              <a:avLst/>
            </a:prstGeom>
            <a:ln w="38100">
              <a:solidFill>
                <a:srgbClr val="92D050"/>
              </a:solidFill>
              <a:prstDash val="sysDash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94" name="Titre 1"/>
          <p:cNvSpPr txBox="1">
            <a:spLocks/>
          </p:cNvSpPr>
          <p:nvPr/>
        </p:nvSpPr>
        <p:spPr>
          <a:xfrm>
            <a:off x="1497013" y="6389134"/>
            <a:ext cx="7391400" cy="3926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Chap3 : Diffraction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5" name="Titre 1"/>
          <p:cNvSpPr txBox="1">
            <a:spLocks/>
          </p:cNvSpPr>
          <p:nvPr/>
        </p:nvSpPr>
        <p:spPr>
          <a:xfrm>
            <a:off x="1497013" y="0"/>
            <a:ext cx="7391400" cy="5450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z="2800" b="1" kern="0" dirty="0" smtClean="0">
                <a:solidFill>
                  <a:srgbClr val="DA6667"/>
                </a:solidFill>
                <a:latin typeface="+mj-lt"/>
                <a:ea typeface="+mj-ea"/>
                <a:cs typeface="+mj-cs"/>
              </a:rPr>
              <a:t>4. Propriétés générales reliant l’écran diffractant et la figure de diffraction</a:t>
            </a:r>
          </a:p>
          <a:p>
            <a:pPr>
              <a:defRPr/>
            </a:pPr>
            <a:endParaRPr lang="fr-FR" sz="2800" b="1" kern="0" dirty="0" smtClean="0">
              <a:solidFill>
                <a:srgbClr val="DA6667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fr-FR" sz="2800" b="1" kern="0" dirty="0" smtClean="0">
              <a:solidFill>
                <a:srgbClr val="DA6667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3397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.08889 0.00208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4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1" grpId="0" animBg="1"/>
      <p:bldP spid="39" grpId="0" animBg="1"/>
      <p:bldP spid="40" grpId="0" animBg="1"/>
      <p:bldP spid="41" grpId="0" animBg="1"/>
      <p:bldP spid="66" grpId="0" animBg="1"/>
      <p:bldP spid="87" grpId="0" animBg="1"/>
      <p:bldP spid="88" grpId="0" animBg="1"/>
      <p:bldP spid="89" grpId="0" animBg="1"/>
      <p:bldP spid="90" grpId="0" animBg="1"/>
      <p:bldP spid="91" grpId="0"/>
      <p:bldP spid="9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C6DDD436-036D-4AFC-B45E-DF406FB8E6F8}" type="slidenum">
              <a:rPr lang="fr-FR" smtClean="0"/>
              <a:pPr/>
              <a:t>33</a:t>
            </a:fld>
            <a:endParaRPr lang="fr-FR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497013" y="0"/>
            <a:ext cx="7391400" cy="5450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z="2800" b="1" kern="0" dirty="0" smtClean="0">
                <a:solidFill>
                  <a:srgbClr val="DA6667"/>
                </a:solidFill>
                <a:latin typeface="+mj-lt"/>
                <a:ea typeface="+mj-ea"/>
                <a:cs typeface="+mj-cs"/>
              </a:rPr>
              <a:t>4. Propriétés générales reliant l’écran diffractant et la figure de diffraction</a:t>
            </a:r>
          </a:p>
          <a:p>
            <a:pPr>
              <a:defRPr/>
            </a:pPr>
            <a:endParaRPr lang="fr-FR" sz="2800" b="1" kern="0" dirty="0" smtClean="0">
              <a:solidFill>
                <a:srgbClr val="DA6667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fr-FR" sz="2800" b="1" kern="0" dirty="0" smtClean="0">
              <a:solidFill>
                <a:srgbClr val="DA6667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895914"/>
            <a:ext cx="9067800" cy="513169"/>
          </a:xfrm>
          <a:prstGeom prst="rect">
            <a:avLst/>
          </a:prstGeom>
        </p:spPr>
        <p:txBody>
          <a:bodyPr/>
          <a:lstStyle/>
          <a:p>
            <a:pPr marL="0" lvl="1"/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 </a:t>
            </a:r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</a:rPr>
              <a:t>Quelques propriétés du produit de convolution</a:t>
            </a:r>
          </a:p>
          <a:p>
            <a:pPr marL="0" lvl="1"/>
            <a:endParaRPr lang="fr-FR" sz="2400" b="1" kern="0" dirty="0" smtClean="0">
              <a:solidFill>
                <a:srgbClr val="DA6667"/>
              </a:solidFill>
              <a:latin typeface="Arial Narrow" pitchFamily="34" charset="0"/>
            </a:endParaRPr>
          </a:p>
          <a:p>
            <a:pPr marL="0" lvl="1"/>
            <a:endParaRPr lang="fr-FR" sz="2400" b="1" kern="0" dirty="0" smtClean="0">
              <a:solidFill>
                <a:srgbClr val="DA6667"/>
              </a:solidFill>
              <a:latin typeface="Arial Narrow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9692" y="1605517"/>
            <a:ext cx="69984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b="1" dirty="0"/>
              <a:t>Commutatif </a:t>
            </a:r>
            <a:r>
              <a:rPr lang="fr-FR" dirty="0"/>
              <a:t>: 	</a:t>
            </a:r>
            <a:r>
              <a:rPr lang="fr-FR" i="1" dirty="0"/>
              <a:t>f * g (x) = g * f (x</a:t>
            </a:r>
            <a:r>
              <a:rPr lang="fr-FR" i="1" dirty="0" smtClean="0"/>
              <a:t>) </a:t>
            </a:r>
          </a:p>
          <a:p>
            <a:pPr lvl="0"/>
            <a:endParaRPr lang="fr-FR" dirty="0"/>
          </a:p>
          <a:p>
            <a:pPr lvl="0"/>
            <a:r>
              <a:rPr lang="fr-FR" b="1" dirty="0"/>
              <a:t>Associatif</a:t>
            </a:r>
            <a:r>
              <a:rPr lang="fr-FR" dirty="0"/>
              <a:t> : 	</a:t>
            </a:r>
            <a:r>
              <a:rPr lang="fr-FR" i="1" dirty="0"/>
              <a:t>f * ( g * h ) (x) = ( f * g ) * h (x)</a:t>
            </a:r>
            <a:endParaRPr lang="fr-FR" dirty="0"/>
          </a:p>
          <a:p>
            <a:endParaRPr lang="en-US" dirty="0" smtClean="0"/>
          </a:p>
          <a:p>
            <a:r>
              <a:rPr lang="en-US" b="1" dirty="0" err="1" smtClean="0"/>
              <a:t>Distributif</a:t>
            </a:r>
            <a:r>
              <a:rPr lang="en-US" b="1" dirty="0"/>
              <a:t> </a:t>
            </a:r>
            <a:r>
              <a:rPr lang="en-US" dirty="0"/>
              <a:t>: 	</a:t>
            </a:r>
            <a:r>
              <a:rPr lang="en-US" dirty="0" smtClean="0"/>
              <a:t>(</a:t>
            </a:r>
            <a:r>
              <a:rPr lang="en-US" i="1" dirty="0" smtClean="0"/>
              <a:t>[</a:t>
            </a:r>
            <a:r>
              <a:rPr lang="en-US" i="1" dirty="0" err="1"/>
              <a:t>a⋅</a:t>
            </a:r>
            <a:r>
              <a:rPr lang="en-US" i="1" dirty="0" err="1" smtClean="0"/>
              <a:t>f</a:t>
            </a:r>
            <a:r>
              <a:rPr lang="en-US" i="1" dirty="0" smtClean="0"/>
              <a:t> </a:t>
            </a:r>
            <a:r>
              <a:rPr lang="en-US" i="1" dirty="0"/>
              <a:t>+ </a:t>
            </a:r>
            <a:r>
              <a:rPr lang="en-US" i="1" dirty="0" err="1"/>
              <a:t>b⋅</a:t>
            </a:r>
            <a:r>
              <a:rPr lang="en-US" i="1" dirty="0" err="1" smtClean="0"/>
              <a:t>g</a:t>
            </a:r>
            <a:r>
              <a:rPr lang="en-US" i="1" dirty="0" smtClean="0"/>
              <a:t>] </a:t>
            </a:r>
            <a:r>
              <a:rPr lang="en-US" i="1" dirty="0"/>
              <a:t>* </a:t>
            </a:r>
            <a:r>
              <a:rPr lang="en-US" i="1" dirty="0" smtClean="0"/>
              <a:t>h)(</a:t>
            </a:r>
            <a:r>
              <a:rPr lang="en-US" i="1" dirty="0"/>
              <a:t>x) = a ⋅ [f * h](x) + b⋅[g*h] (x)</a:t>
            </a:r>
            <a:endParaRPr lang="fr-FR" dirty="0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1497013" y="6389134"/>
            <a:ext cx="7391400" cy="3926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Chap3 : Diffraction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5911" y="3149800"/>
            <a:ext cx="9067800" cy="513169"/>
          </a:xfrm>
          <a:prstGeom prst="rect">
            <a:avLst/>
          </a:prstGeom>
        </p:spPr>
        <p:txBody>
          <a:bodyPr/>
          <a:lstStyle/>
          <a:p>
            <a:pPr marL="0" lvl="1"/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 </a:t>
            </a:r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</a:rPr>
              <a:t>Convolution d’une fonction avec un Dirac</a:t>
            </a:r>
          </a:p>
        </p:txBody>
      </p:sp>
      <p:pic>
        <p:nvPicPr>
          <p:cNvPr id="12" name="Picture 1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761" y="3515294"/>
            <a:ext cx="3565525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529224" y="3663988"/>
            <a:ext cx="7338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Arial Narrow" pitchFamily="34" charset="0"/>
                <a:sym typeface="Symbol" panose="05050102010706020507" pitchFamily="18" charset="2"/>
              </a:rPr>
              <a:t></a:t>
            </a:r>
            <a:r>
              <a:rPr lang="fr-FR" b="1" dirty="0" smtClean="0">
                <a:latin typeface="Arial Narrow" pitchFamily="34" charset="0"/>
                <a:sym typeface="Symbol" panose="05050102010706020507" pitchFamily="18" charset="2"/>
              </a:rPr>
              <a:t> </a:t>
            </a:r>
            <a:r>
              <a:rPr lang="fr-FR" dirty="0" smtClean="0">
                <a:latin typeface="Arial Narrow" pitchFamily="34" charset="0"/>
              </a:rPr>
              <a:t>Si on écrit                                                                       , il est facile de déduire :</a:t>
            </a:r>
            <a:endParaRPr lang="fr-FR" dirty="0">
              <a:latin typeface="Arial Narrow" pitchFamily="34" charset="0"/>
            </a:endParaRPr>
          </a:p>
        </p:txBody>
      </p:sp>
      <p:grpSp>
        <p:nvGrpSpPr>
          <p:cNvPr id="22" name="Groupe 21"/>
          <p:cNvGrpSpPr/>
          <p:nvPr/>
        </p:nvGrpSpPr>
        <p:grpSpPr>
          <a:xfrm>
            <a:off x="1783622" y="4204958"/>
            <a:ext cx="2962481" cy="520700"/>
            <a:chOff x="3723274" y="4204958"/>
            <a:chExt cx="2962481" cy="520700"/>
          </a:xfrm>
        </p:grpSpPr>
        <p:sp>
          <p:nvSpPr>
            <p:cNvPr id="14" name="Rectangle à coins arrondis 13"/>
            <p:cNvSpPr/>
            <p:nvPr/>
          </p:nvSpPr>
          <p:spPr>
            <a:xfrm>
              <a:off x="3723274" y="4204958"/>
              <a:ext cx="2857500" cy="5207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3735973" y="4274104"/>
                  <a:ext cx="29497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ctrlPr>
                              <a:rPr lang="fr-FR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fr-FR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fr-FR" b="1" i="0"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fr-FR" b="1" i="1">
                                <a:latin typeface="Cambria Math" panose="02040503050406030204" pitchFamily="18" charset="0"/>
                              </a:rPr>
                              <m:t>𝜹</m:t>
                            </m:r>
                            <m:d>
                              <m:dPr>
                                <m:ctrlPr>
                                  <a:rPr lang="fr-FR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fr-FR" b="1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d>
                            <m:r>
                              <a:rPr lang="fr-FR" b="1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r-FR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  <m:r>
                              <a:rPr lang="fr-FR" b="1" i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FR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fr-FR" b="1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d>
                      </m:oMath>
                    </m:oMathPara>
                  </a14:m>
                  <a:endParaRPr lang="fr-FR" b="1" dirty="0"/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5973" y="4274104"/>
                  <a:ext cx="2949782" cy="369332"/>
                </a:xfrm>
                <a:prstGeom prst="rect">
                  <a:avLst/>
                </a:prstGeom>
                <a:blipFill>
                  <a:blip r:embed="rId3"/>
                  <a:stretch>
                    <a:fillRect t="-118033" r="-16942" b="-185246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Rectangle 2"/>
          <p:cNvSpPr/>
          <p:nvPr/>
        </p:nvSpPr>
        <p:spPr>
          <a:xfrm>
            <a:off x="4825062" y="4250991"/>
            <a:ext cx="4057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Permet de translater des fonctions!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76200" y="4823562"/>
            <a:ext cx="9067800" cy="1814292"/>
            <a:chOff x="76200" y="4823562"/>
            <a:chExt cx="9067800" cy="1814292"/>
          </a:xfrm>
        </p:grpSpPr>
        <p:grpSp>
          <p:nvGrpSpPr>
            <p:cNvPr id="15" name="Groupe 14"/>
            <p:cNvGrpSpPr/>
            <p:nvPr/>
          </p:nvGrpSpPr>
          <p:grpSpPr>
            <a:xfrm>
              <a:off x="1331913" y="5295479"/>
              <a:ext cx="6432406" cy="891214"/>
              <a:chOff x="1412875" y="4922941"/>
              <a:chExt cx="6432406" cy="891214"/>
            </a:xfrm>
          </p:grpSpPr>
          <p:sp>
            <p:nvSpPr>
              <p:cNvPr id="18" name="Rectangle à coins arrondis 17"/>
              <p:cNvSpPr/>
              <p:nvPr/>
            </p:nvSpPr>
            <p:spPr>
              <a:xfrm>
                <a:off x="1790700" y="4922941"/>
                <a:ext cx="5664200" cy="87630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Rectangle 16"/>
                  <p:cNvSpPr/>
                  <p:nvPr/>
                </p:nvSpPr>
                <p:spPr>
                  <a:xfrm>
                    <a:off x="1412875" y="4951931"/>
                    <a:ext cx="6432406" cy="86222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fr-FR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fr-FR" b="1" i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fr-FR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  <m:d>
                            <m:dPr>
                              <m:ctrlPr>
                                <a:rPr lang="fr-FR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fr-FR" b="1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fr-FR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fr-FR" b="1" i="0">
                              <a:latin typeface="Cambria Math" panose="02040503050406030204" pitchFamily="18" charset="0"/>
                            </a:rPr>
                            <m:t>∗</m:t>
                          </m:r>
                          <m:nary>
                            <m:naryPr>
                              <m:chr m:val="∑"/>
                              <m:limLoc m:val="undOvr"/>
                              <m:ctrlPr>
                                <a:rPr lang="fr-FR" b="1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fr-FR" b="1" i="0">
                                  <a:latin typeface="Cambria Math" panose="02040503050406030204" pitchFamily="18" charset="0"/>
                                </a:rPr>
                                <m:t>=−∞</m:t>
                              </m:r>
                            </m:sub>
                            <m:sup>
                              <m:r>
                                <a:rPr lang="fr-FR" b="1" i="0">
                                  <a:latin typeface="Cambria Math" panose="02040503050406030204" pitchFamily="18" charset="0"/>
                                </a:rPr>
                                <m:t>+∞</m:t>
                              </m:r>
                            </m:sup>
                            <m:e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𝜹</m:t>
                              </m:r>
                              <m:d>
                                <m:dPr>
                                  <m:ctrlPr>
                                    <a:rPr lang="fr-FR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fr-FR" b="1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fr-FR" b="1" i="1">
                                      <a:latin typeface="Cambria Math" panose="02040503050406030204" pitchFamily="18" charset="0"/>
                                    </a:rPr>
                                    <m:t>𝒏𝒂</m:t>
                                  </m:r>
                                </m:e>
                              </m:d>
                            </m:e>
                          </m:nary>
                          <m:r>
                            <a:rPr lang="fr-FR" b="1" i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limLoc m:val="undOvr"/>
                              <m:ctrlPr>
                                <a:rPr lang="fr-FR" b="1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fr-FR" b="1" i="0">
                                  <a:latin typeface="Cambria Math" panose="02040503050406030204" pitchFamily="18" charset="0"/>
                                </a:rPr>
                                <m:t>=−∞</m:t>
                              </m:r>
                            </m:sub>
                            <m:sup>
                              <m:r>
                                <a:rPr lang="fr-FR" b="1" i="0">
                                  <a:latin typeface="Cambria Math" panose="02040503050406030204" pitchFamily="18" charset="0"/>
                                </a:rPr>
                                <m:t>+∞</m:t>
                              </m:r>
                            </m:sup>
                            <m:e>
                              <m:d>
                                <m:dPr>
                                  <m:begChr m:val=""/>
                                  <m:ctrlPr>
                                    <a:rPr lang="fr-FR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b="1" i="1"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  <m:r>
                                    <a:rPr lang="fr-FR" b="1" i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fr-FR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fr-FR" b="1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fr-FR" b="1" i="1">
                                      <a:latin typeface="Cambria Math" panose="02040503050406030204" pitchFamily="18" charset="0"/>
                                    </a:rPr>
                                    <m:t>𝒏𝒂</m:t>
                                  </m:r>
                                </m:e>
                              </m:d>
                            </m:e>
                          </m:nary>
                        </m:oMath>
                      </m:oMathPara>
                    </a14:m>
                    <a:endParaRPr lang="fr-FR" b="1" dirty="0"/>
                  </a:p>
                </p:txBody>
              </p:sp>
            </mc:Choice>
            <mc:Fallback xmlns="">
              <p:sp>
                <p:nvSpPr>
                  <p:cNvPr id="17" name="Rectangle 1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12875" y="4951931"/>
                    <a:ext cx="6432406" cy="86222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0" name="Rectangle 2"/>
            <p:cNvSpPr txBox="1">
              <a:spLocks noChangeArrowheads="1"/>
            </p:cNvSpPr>
            <p:nvPr/>
          </p:nvSpPr>
          <p:spPr>
            <a:xfrm>
              <a:off x="76200" y="4823562"/>
              <a:ext cx="9067800" cy="513169"/>
            </a:xfrm>
            <a:prstGeom prst="rect">
              <a:avLst/>
            </a:prstGeom>
          </p:spPr>
          <p:txBody>
            <a:bodyPr/>
            <a:lstStyle/>
            <a:p>
              <a:pPr marL="0" lvl="1"/>
              <a:r>
                <a:rPr lang="fr-FR" sz="2400" b="1" kern="0" dirty="0" smtClean="0">
                  <a:solidFill>
                    <a:srgbClr val="DA6667"/>
                  </a:solidFill>
                  <a:latin typeface="Arial Narrow" pitchFamily="34" charset="0"/>
                  <a:sym typeface="Wingdings" pitchFamily="2" charset="2"/>
                </a:rPr>
                <a:t> </a:t>
              </a:r>
              <a:r>
                <a:rPr lang="fr-FR" sz="2400" b="1" kern="0" dirty="0" smtClean="0">
                  <a:solidFill>
                    <a:srgbClr val="DA6667"/>
                  </a:solidFill>
                  <a:latin typeface="Arial Narrow" pitchFamily="34" charset="0"/>
                </a:rPr>
                <a:t>Convolution d’une fonction avec un peigne de Dirac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541838" y="6268522"/>
              <a:ext cx="4121641" cy="369332"/>
            </a:xfrm>
            <a:prstGeom prst="rect">
              <a:avLst/>
            </a:prstGeom>
            <a:solidFill>
              <a:schemeClr val="tx2"/>
            </a:solidFill>
          </p:spPr>
          <p:txBody>
            <a:bodyPr wrap="none">
              <a:spAutoFit/>
            </a:bodyPr>
            <a:lstStyle/>
            <a:p>
              <a:r>
                <a:rPr lang="fr-FR" b="1" dirty="0">
                  <a:solidFill>
                    <a:srgbClr val="FF0000"/>
                  </a:solidFill>
                </a:rPr>
                <a:t>Permet de </a:t>
              </a:r>
              <a:r>
                <a:rPr lang="fr-FR" b="1" dirty="0" smtClean="0">
                  <a:solidFill>
                    <a:srgbClr val="FF0000"/>
                  </a:solidFill>
                </a:rPr>
                <a:t>périodiser </a:t>
              </a:r>
              <a:r>
                <a:rPr lang="fr-FR" b="1" dirty="0">
                  <a:solidFill>
                    <a:srgbClr val="FF0000"/>
                  </a:solidFill>
                </a:rPr>
                <a:t>des fonctions!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656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e 65"/>
          <p:cNvGrpSpPr/>
          <p:nvPr/>
        </p:nvGrpSpPr>
        <p:grpSpPr>
          <a:xfrm>
            <a:off x="5372100" y="3340100"/>
            <a:ext cx="2921000" cy="3124200"/>
            <a:chOff x="5372100" y="3340100"/>
            <a:chExt cx="2921000" cy="3124200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5435600" y="3787775"/>
              <a:ext cx="2857500" cy="5207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6057900" y="3340100"/>
              <a:ext cx="1287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  <a:latin typeface="Arial Narrow" pitchFamily="34" charset="0"/>
                </a:rPr>
                <a:t>Convolution</a:t>
              </a:r>
              <a:endParaRPr lang="fr-FR" b="1" dirty="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372100" y="4635500"/>
              <a:ext cx="2921000" cy="1828800"/>
            </a:xfrm>
            <a:prstGeom prst="rect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48" name="Groupe 33"/>
            <p:cNvGrpSpPr/>
            <p:nvPr/>
          </p:nvGrpSpPr>
          <p:grpSpPr>
            <a:xfrm>
              <a:off x="5610345" y="4705349"/>
              <a:ext cx="2007774" cy="1606549"/>
              <a:chOff x="6032500" y="4019551"/>
              <a:chExt cx="2250126" cy="1800470"/>
            </a:xfrm>
          </p:grpSpPr>
          <p:cxnSp>
            <p:nvCxnSpPr>
              <p:cNvPr id="50" name="Connecteur droit avec flèche 49"/>
              <p:cNvCxnSpPr/>
              <p:nvPr/>
            </p:nvCxnSpPr>
            <p:spPr>
              <a:xfrm rot="5400000" flipH="1" flipV="1">
                <a:off x="6326982" y="4874418"/>
                <a:ext cx="12446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51" name="Connecteur droit avec flèche 50"/>
              <p:cNvCxnSpPr/>
              <p:nvPr/>
            </p:nvCxnSpPr>
            <p:spPr>
              <a:xfrm flipV="1">
                <a:off x="6032500" y="5493544"/>
                <a:ext cx="2116138" cy="555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54" name="ZoneTexte 53"/>
              <p:cNvSpPr txBox="1"/>
              <p:nvPr/>
            </p:nvSpPr>
            <p:spPr>
              <a:xfrm>
                <a:off x="6373957" y="4684578"/>
                <a:ext cx="4571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latin typeface="Arial Narrow" pitchFamily="34" charset="0"/>
                    <a:sym typeface="Symbol"/>
                  </a:rPr>
                  <a:t>f(x)</a:t>
                </a:r>
                <a:endParaRPr lang="fr-FR" dirty="0">
                  <a:latin typeface="Arial Narrow" pitchFamily="34" charset="0"/>
                </a:endParaRPr>
              </a:p>
            </p:txBody>
          </p:sp>
          <p:sp>
            <p:nvSpPr>
              <p:cNvPr id="56" name="ZoneTexte 55"/>
              <p:cNvSpPr txBox="1"/>
              <p:nvPr/>
            </p:nvSpPr>
            <p:spPr>
              <a:xfrm>
                <a:off x="8003382" y="5450689"/>
                <a:ext cx="2792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latin typeface="Arial Narrow" pitchFamily="34" charset="0"/>
                    <a:sym typeface="Symbol"/>
                  </a:rPr>
                  <a:t>x</a:t>
                </a:r>
                <a:endParaRPr lang="fr-FR" dirty="0">
                  <a:latin typeface="Arial Narrow" pitchFamily="34" charset="0"/>
                </a:endParaRPr>
              </a:p>
            </p:txBody>
          </p:sp>
          <p:sp>
            <p:nvSpPr>
              <p:cNvPr id="57" name="ZoneTexte 56"/>
              <p:cNvSpPr txBox="1"/>
              <p:nvPr/>
            </p:nvSpPr>
            <p:spPr>
              <a:xfrm>
                <a:off x="7487468" y="5398294"/>
                <a:ext cx="2904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latin typeface="Arial Narrow" pitchFamily="34" charset="0"/>
                    <a:sym typeface="Symbol"/>
                  </a:rPr>
                  <a:t>a</a:t>
                </a:r>
                <a:endParaRPr lang="fr-FR" dirty="0">
                  <a:latin typeface="Arial Narrow" pitchFamily="34" charset="0"/>
                </a:endParaRPr>
              </a:p>
            </p:txBody>
          </p:sp>
          <p:sp>
            <p:nvSpPr>
              <p:cNvPr id="58" name="ZoneTexte 57"/>
              <p:cNvSpPr txBox="1"/>
              <p:nvPr/>
            </p:nvSpPr>
            <p:spPr>
              <a:xfrm>
                <a:off x="6803232" y="5431632"/>
                <a:ext cx="2904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latin typeface="Arial Narrow" pitchFamily="34" charset="0"/>
                    <a:sym typeface="Symbol"/>
                  </a:rPr>
                  <a:t>0</a:t>
                </a:r>
                <a:endParaRPr lang="fr-FR" dirty="0">
                  <a:latin typeface="Arial Narrow" pitchFamily="34" charset="0"/>
                </a:endParaRPr>
              </a:p>
            </p:txBody>
          </p:sp>
          <p:sp>
            <p:nvSpPr>
              <p:cNvPr id="61" name="ZoneTexte 60"/>
              <p:cNvSpPr txBox="1"/>
              <p:nvPr/>
            </p:nvSpPr>
            <p:spPr>
              <a:xfrm>
                <a:off x="6946294" y="4019551"/>
                <a:ext cx="1193233" cy="4139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 smtClean="0">
                    <a:solidFill>
                      <a:srgbClr val="FF0000"/>
                    </a:solidFill>
                    <a:latin typeface="Arial Narrow" pitchFamily="34" charset="0"/>
                    <a:sym typeface="Symbol"/>
                  </a:rPr>
                  <a:t>f(x)*(x-a)</a:t>
                </a:r>
                <a:endParaRPr lang="fr-FR" b="1" dirty="0">
                  <a:solidFill>
                    <a:srgbClr val="FF0000"/>
                  </a:solidFill>
                  <a:latin typeface="Arial Narrow" pitchFamily="34" charset="0"/>
                </a:endParaRPr>
              </a:p>
            </p:txBody>
          </p:sp>
        </p:grpSp>
        <p:sp>
          <p:nvSpPr>
            <p:cNvPr id="64" name="Forme libre 63"/>
            <p:cNvSpPr/>
            <p:nvPr/>
          </p:nvSpPr>
          <p:spPr>
            <a:xfrm>
              <a:off x="6262688" y="5400675"/>
              <a:ext cx="309562" cy="614363"/>
            </a:xfrm>
            <a:custGeom>
              <a:avLst/>
              <a:gdLst>
                <a:gd name="connsiteX0" fmla="*/ 0 w 309562"/>
                <a:gd name="connsiteY0" fmla="*/ 427831 h 427831"/>
                <a:gd name="connsiteX1" fmla="*/ 33337 w 309562"/>
                <a:gd name="connsiteY1" fmla="*/ 346868 h 427831"/>
                <a:gd name="connsiteX2" fmla="*/ 85725 w 309562"/>
                <a:gd name="connsiteY2" fmla="*/ 256381 h 427831"/>
                <a:gd name="connsiteX3" fmla="*/ 109537 w 309562"/>
                <a:gd name="connsiteY3" fmla="*/ 56356 h 427831"/>
                <a:gd name="connsiteX4" fmla="*/ 166687 w 309562"/>
                <a:gd name="connsiteY4" fmla="*/ 8731 h 427831"/>
                <a:gd name="connsiteX5" fmla="*/ 214312 w 309562"/>
                <a:gd name="connsiteY5" fmla="*/ 108743 h 427831"/>
                <a:gd name="connsiteX6" fmla="*/ 280987 w 309562"/>
                <a:gd name="connsiteY6" fmla="*/ 246856 h 427831"/>
                <a:gd name="connsiteX7" fmla="*/ 309562 w 309562"/>
                <a:gd name="connsiteY7" fmla="*/ 427831 h 427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9562" h="427831">
                  <a:moveTo>
                    <a:pt x="0" y="427831"/>
                  </a:moveTo>
                  <a:cubicBezTo>
                    <a:pt x="9525" y="401637"/>
                    <a:pt x="19050" y="375443"/>
                    <a:pt x="33337" y="346868"/>
                  </a:cubicBezTo>
                  <a:cubicBezTo>
                    <a:pt x="47624" y="318293"/>
                    <a:pt x="73025" y="304800"/>
                    <a:pt x="85725" y="256381"/>
                  </a:cubicBezTo>
                  <a:cubicBezTo>
                    <a:pt x="98425" y="207962"/>
                    <a:pt x="96043" y="97631"/>
                    <a:pt x="109537" y="56356"/>
                  </a:cubicBezTo>
                  <a:cubicBezTo>
                    <a:pt x="123031" y="15081"/>
                    <a:pt x="149225" y="0"/>
                    <a:pt x="166687" y="8731"/>
                  </a:cubicBezTo>
                  <a:cubicBezTo>
                    <a:pt x="184149" y="17462"/>
                    <a:pt x="195262" y="69055"/>
                    <a:pt x="214312" y="108743"/>
                  </a:cubicBezTo>
                  <a:cubicBezTo>
                    <a:pt x="233362" y="148431"/>
                    <a:pt x="265112" y="193675"/>
                    <a:pt x="280987" y="246856"/>
                  </a:cubicBezTo>
                  <a:cubicBezTo>
                    <a:pt x="296862" y="300037"/>
                    <a:pt x="303212" y="363934"/>
                    <a:pt x="309562" y="427831"/>
                  </a:cubicBezTo>
                </a:path>
              </a:pathLst>
            </a:cu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9" name="Connecteur droit avec flèche 58"/>
            <p:cNvCxnSpPr/>
            <p:nvPr/>
          </p:nvCxnSpPr>
          <p:spPr>
            <a:xfrm rot="16200000" flipV="1">
              <a:off x="6656786" y="5640640"/>
              <a:ext cx="762796" cy="141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60" name="ZoneTexte 59"/>
            <p:cNvSpPr txBox="1"/>
            <p:nvPr/>
          </p:nvSpPr>
          <p:spPr>
            <a:xfrm>
              <a:off x="7037476" y="5047470"/>
              <a:ext cx="612476" cy="329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latin typeface="Arial Narrow" pitchFamily="34" charset="0"/>
                  <a:sym typeface="Symbol"/>
                </a:rPr>
                <a:t>(x-a)</a:t>
              </a:r>
              <a:endParaRPr lang="fr-FR" dirty="0">
                <a:latin typeface="Arial Narrow" pitchFamily="34" charset="0"/>
              </a:endParaRPr>
            </a:p>
          </p:txBody>
        </p:sp>
      </p:grpSp>
      <p:grpSp>
        <p:nvGrpSpPr>
          <p:cNvPr id="63" name="Groupe 62"/>
          <p:cNvGrpSpPr/>
          <p:nvPr/>
        </p:nvGrpSpPr>
        <p:grpSpPr>
          <a:xfrm>
            <a:off x="593725" y="3340100"/>
            <a:ext cx="3397250" cy="3086100"/>
            <a:chOff x="593725" y="3340100"/>
            <a:chExt cx="3397250" cy="3086100"/>
          </a:xfrm>
        </p:grpSpPr>
        <p:grpSp>
          <p:nvGrpSpPr>
            <p:cNvPr id="55" name="Groupe 54"/>
            <p:cNvGrpSpPr/>
            <p:nvPr/>
          </p:nvGrpSpPr>
          <p:grpSpPr>
            <a:xfrm>
              <a:off x="800100" y="4597400"/>
              <a:ext cx="2921000" cy="1828800"/>
              <a:chOff x="800100" y="4597400"/>
              <a:chExt cx="2921000" cy="1828800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800100" y="4597400"/>
                <a:ext cx="2921000" cy="1828800"/>
              </a:xfrm>
              <a:prstGeom prst="rect">
                <a:avLst/>
              </a:prstGeom>
              <a:solidFill>
                <a:schemeClr val="tx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" name="Forme libre 11"/>
              <p:cNvSpPr/>
              <p:nvPr/>
            </p:nvSpPr>
            <p:spPr>
              <a:xfrm>
                <a:off x="981684" y="5387314"/>
                <a:ext cx="1858470" cy="168093"/>
              </a:xfrm>
              <a:custGeom>
                <a:avLst/>
                <a:gdLst>
                  <a:gd name="connsiteX0" fmla="*/ 0 w 2082800"/>
                  <a:gd name="connsiteY0" fmla="*/ 42333 h 188383"/>
                  <a:gd name="connsiteX1" fmla="*/ 571500 w 2082800"/>
                  <a:gd name="connsiteY1" fmla="*/ 182033 h 188383"/>
                  <a:gd name="connsiteX2" fmla="*/ 1320800 w 2082800"/>
                  <a:gd name="connsiteY2" fmla="*/ 4233 h 188383"/>
                  <a:gd name="connsiteX3" fmla="*/ 2082800 w 2082800"/>
                  <a:gd name="connsiteY3" fmla="*/ 156633 h 188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82800" h="188383">
                    <a:moveTo>
                      <a:pt x="0" y="42333"/>
                    </a:moveTo>
                    <a:cubicBezTo>
                      <a:pt x="175683" y="115358"/>
                      <a:pt x="351367" y="188383"/>
                      <a:pt x="571500" y="182033"/>
                    </a:cubicBezTo>
                    <a:cubicBezTo>
                      <a:pt x="791633" y="175683"/>
                      <a:pt x="1068917" y="8466"/>
                      <a:pt x="1320800" y="4233"/>
                    </a:cubicBezTo>
                    <a:cubicBezTo>
                      <a:pt x="1572683" y="0"/>
                      <a:pt x="1827741" y="78316"/>
                      <a:pt x="2082800" y="156633"/>
                    </a:cubicBezTo>
                  </a:path>
                </a:pathLst>
              </a:cu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4" name="Connecteur droit avec flèche 13"/>
              <p:cNvCxnSpPr/>
              <p:nvPr/>
            </p:nvCxnSpPr>
            <p:spPr>
              <a:xfrm rot="5400000" flipH="1" flipV="1">
                <a:off x="1301109" y="5430044"/>
                <a:ext cx="1110549" cy="141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avec flèche 15"/>
              <p:cNvCxnSpPr/>
              <p:nvPr/>
            </p:nvCxnSpPr>
            <p:spPr>
              <a:xfrm flipV="1">
                <a:off x="1038345" y="5982486"/>
                <a:ext cx="1888217" cy="495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9" name="Connecteur droit avec flèche 18"/>
              <p:cNvCxnSpPr/>
              <p:nvPr/>
            </p:nvCxnSpPr>
            <p:spPr>
              <a:xfrm rot="16200000" flipV="1">
                <a:off x="2085504" y="5600385"/>
                <a:ext cx="762796" cy="141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21" name="ZoneTexte 20"/>
              <p:cNvSpPr txBox="1"/>
              <p:nvPr/>
            </p:nvSpPr>
            <p:spPr>
              <a:xfrm>
                <a:off x="2466194" y="5007215"/>
                <a:ext cx="612476" cy="329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latin typeface="Arial Narrow" pitchFamily="34" charset="0"/>
                    <a:sym typeface="Symbol"/>
                  </a:rPr>
                  <a:t>(x-a)</a:t>
                </a:r>
                <a:endParaRPr lang="fr-FR" dirty="0">
                  <a:latin typeface="Arial Narrow" pitchFamily="34" charset="0"/>
                </a:endParaRPr>
              </a:p>
            </p:txBody>
          </p:sp>
          <p:sp>
            <p:nvSpPr>
              <p:cNvPr id="22" name="ZoneTexte 21"/>
              <p:cNvSpPr txBox="1"/>
              <p:nvPr/>
            </p:nvSpPr>
            <p:spPr>
              <a:xfrm>
                <a:off x="914400" y="5136826"/>
                <a:ext cx="407935" cy="329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latin typeface="Arial Narrow" pitchFamily="34" charset="0"/>
                    <a:sym typeface="Symbol"/>
                  </a:rPr>
                  <a:t>f(x)</a:t>
                </a:r>
                <a:endParaRPr lang="fr-FR" dirty="0">
                  <a:latin typeface="Arial Narrow" pitchFamily="34" charset="0"/>
                </a:endParaRPr>
              </a:p>
            </p:txBody>
          </p:sp>
          <p:sp>
            <p:nvSpPr>
              <p:cNvPr id="25" name="ZoneTexte 24"/>
              <p:cNvSpPr txBox="1"/>
              <p:nvPr/>
            </p:nvSpPr>
            <p:spPr>
              <a:xfrm>
                <a:off x="2796951" y="5944247"/>
                <a:ext cx="249168" cy="329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latin typeface="Arial Narrow" pitchFamily="34" charset="0"/>
                    <a:sym typeface="Symbol"/>
                  </a:rPr>
                  <a:t>x</a:t>
                </a:r>
                <a:endParaRPr lang="fr-FR" dirty="0">
                  <a:latin typeface="Arial Narrow" pitchFamily="34" charset="0"/>
                </a:endParaRPr>
              </a:p>
            </p:txBody>
          </p:sp>
          <p:sp>
            <p:nvSpPr>
              <p:cNvPr id="26" name="ZoneTexte 25"/>
              <p:cNvSpPr txBox="1"/>
              <p:nvPr/>
            </p:nvSpPr>
            <p:spPr>
              <a:xfrm>
                <a:off x="2336604" y="5897495"/>
                <a:ext cx="259179" cy="329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latin typeface="Arial Narrow" pitchFamily="34" charset="0"/>
                    <a:sym typeface="Symbol"/>
                  </a:rPr>
                  <a:t>a</a:t>
                </a:r>
                <a:endParaRPr lang="fr-FR" dirty="0">
                  <a:latin typeface="Arial Narrow" pitchFamily="34" charset="0"/>
                </a:endParaRPr>
              </a:p>
            </p:txBody>
          </p:sp>
          <p:sp>
            <p:nvSpPr>
              <p:cNvPr id="27" name="ZoneTexte 26"/>
              <p:cNvSpPr txBox="1"/>
              <p:nvPr/>
            </p:nvSpPr>
            <p:spPr>
              <a:xfrm>
                <a:off x="1726065" y="5927243"/>
                <a:ext cx="259179" cy="329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latin typeface="Arial Narrow" pitchFamily="34" charset="0"/>
                    <a:sym typeface="Symbol"/>
                  </a:rPr>
                  <a:t>0</a:t>
                </a:r>
                <a:endParaRPr lang="fr-FR" dirty="0">
                  <a:latin typeface="Arial Narrow" pitchFamily="34" charset="0"/>
                </a:endParaRPr>
              </a:p>
            </p:txBody>
          </p:sp>
          <p:sp>
            <p:nvSpPr>
              <p:cNvPr id="33" name="ZoneTexte 32"/>
              <p:cNvSpPr txBox="1"/>
              <p:nvPr/>
            </p:nvSpPr>
            <p:spPr>
              <a:xfrm>
                <a:off x="1853718" y="4667251"/>
                <a:ext cx="11015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 smtClean="0">
                    <a:solidFill>
                      <a:srgbClr val="FF0000"/>
                    </a:solidFill>
                    <a:latin typeface="Arial Narrow" pitchFamily="34" charset="0"/>
                    <a:sym typeface="Symbol"/>
                  </a:rPr>
                  <a:t>f(x)</a:t>
                </a:r>
                <a:r>
                  <a:rPr lang="fr-FR" dirty="0" smtClean="0">
                    <a:solidFill>
                      <a:srgbClr val="FF0000"/>
                    </a:solidFill>
                    <a:latin typeface="Arial Narrow" pitchFamily="34" charset="0"/>
                    <a:sym typeface="Symbol"/>
                  </a:rPr>
                  <a:t>×</a:t>
                </a:r>
                <a:r>
                  <a:rPr lang="fr-FR" b="1" dirty="0" smtClean="0">
                    <a:solidFill>
                      <a:srgbClr val="FF0000"/>
                    </a:solidFill>
                    <a:latin typeface="Arial Narrow" pitchFamily="34" charset="0"/>
                    <a:sym typeface="Symbol"/>
                  </a:rPr>
                  <a:t>(x-a)</a:t>
                </a:r>
                <a:endParaRPr lang="fr-FR" b="1" dirty="0">
                  <a:solidFill>
                    <a:srgbClr val="FF0000"/>
                  </a:solidFill>
                  <a:latin typeface="Arial Narrow" pitchFamily="34" charset="0"/>
                </a:endParaRPr>
              </a:p>
            </p:txBody>
          </p:sp>
        </p:grpSp>
        <p:sp>
          <p:nvSpPr>
            <p:cNvPr id="36" name="ZoneTexte 35"/>
            <p:cNvSpPr txBox="1"/>
            <p:nvPr/>
          </p:nvSpPr>
          <p:spPr>
            <a:xfrm>
              <a:off x="1562100" y="3340100"/>
              <a:ext cx="14045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  <a:latin typeface="Arial Narrow" pitchFamily="34" charset="0"/>
                </a:rPr>
                <a:t>Multiplication</a:t>
              </a:r>
              <a:endParaRPr lang="fr-FR" b="1" dirty="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40" name="Rectangle à coins arrondis 39"/>
            <p:cNvSpPr/>
            <p:nvPr/>
          </p:nvSpPr>
          <p:spPr>
            <a:xfrm>
              <a:off x="593725" y="3787775"/>
              <a:ext cx="3397250" cy="5207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C6DDD436-036D-4AFC-B45E-DF406FB8E6F8}" type="slidenum">
              <a:rPr lang="fr-FR" smtClean="0"/>
              <a:pPr/>
              <a:t>34</a:t>
            </a:fld>
            <a:endParaRPr lang="fr-FR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972114"/>
            <a:ext cx="9067800" cy="513169"/>
          </a:xfrm>
          <a:prstGeom prst="rect">
            <a:avLst/>
          </a:prstGeom>
        </p:spPr>
        <p:txBody>
          <a:bodyPr/>
          <a:lstStyle/>
          <a:p>
            <a:pPr marL="0" lvl="1"/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 </a:t>
            </a:r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</a:rPr>
              <a:t>Convolution ou multiplication ?</a:t>
            </a:r>
          </a:p>
          <a:p>
            <a:pPr marL="0" lvl="1"/>
            <a:endParaRPr lang="fr-FR" sz="2400" b="1" kern="0" dirty="0" smtClean="0">
              <a:solidFill>
                <a:srgbClr val="DA6667"/>
              </a:solidFill>
              <a:latin typeface="Arial Narrow" pitchFamily="34" charset="0"/>
            </a:endParaRPr>
          </a:p>
          <a:p>
            <a:pPr marL="0" lvl="1"/>
            <a:endParaRPr lang="fr-FR" sz="2400" b="1" kern="0" dirty="0" smtClean="0">
              <a:solidFill>
                <a:srgbClr val="DA6667"/>
              </a:solidFill>
              <a:latin typeface="Arial Narrow" pitchFamily="34" charset="0"/>
            </a:endParaRPr>
          </a:p>
          <a:p>
            <a:pPr marL="0" lvl="1"/>
            <a:endParaRPr lang="fr-FR" sz="2400" b="1" kern="0" dirty="0" smtClean="0">
              <a:solidFill>
                <a:srgbClr val="DA6667"/>
              </a:solidFill>
              <a:latin typeface="Arial Narrow" pitchFamily="34" charset="0"/>
            </a:endParaRPr>
          </a:p>
          <a:p>
            <a:pPr marL="0" lvl="1"/>
            <a:endParaRPr lang="fr-FR" sz="2400" b="1" kern="0" dirty="0" smtClean="0">
              <a:solidFill>
                <a:srgbClr val="DA6667"/>
              </a:solidFill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5175" y="1358900"/>
            <a:ext cx="837882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fr-FR" dirty="0" smtClean="0">
                <a:latin typeface="Arial Narrow" pitchFamily="34" charset="0"/>
              </a:rPr>
              <a:t>Pas de hasard!!!</a:t>
            </a:r>
          </a:p>
          <a:p>
            <a:pPr marL="355600" lvl="0"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 smtClean="0">
                <a:latin typeface="Arial Narrow" pitchFamily="34" charset="0"/>
              </a:rPr>
              <a:t> On utilisera la </a:t>
            </a:r>
            <a:r>
              <a:rPr lang="fr-FR" b="1" dirty="0" smtClean="0">
                <a:latin typeface="Arial Narrow" pitchFamily="34" charset="0"/>
              </a:rPr>
              <a:t>multiplication</a:t>
            </a:r>
            <a:r>
              <a:rPr lang="fr-FR" dirty="0" smtClean="0">
                <a:latin typeface="Arial Narrow" pitchFamily="34" charset="0"/>
              </a:rPr>
              <a:t> pour </a:t>
            </a:r>
            <a:r>
              <a:rPr lang="fr-FR" b="1" dirty="0" smtClean="0">
                <a:latin typeface="Arial Narrow" pitchFamily="34" charset="0"/>
              </a:rPr>
              <a:t>modifier les amplitudes d’une fonction</a:t>
            </a:r>
            <a:endParaRPr lang="fr-FR" dirty="0" smtClean="0">
              <a:latin typeface="Arial Narrow" pitchFamily="34" charset="0"/>
            </a:endParaRPr>
          </a:p>
          <a:p>
            <a:pPr marL="355600" lvl="0"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 smtClean="0">
                <a:latin typeface="Arial Narrow" pitchFamily="34" charset="0"/>
              </a:rPr>
              <a:t> On utilisera la </a:t>
            </a:r>
            <a:r>
              <a:rPr lang="fr-FR" b="1" dirty="0" smtClean="0">
                <a:latin typeface="Arial Narrow" pitchFamily="34" charset="0"/>
              </a:rPr>
              <a:t>convolution</a:t>
            </a:r>
            <a:r>
              <a:rPr lang="fr-FR" dirty="0" smtClean="0">
                <a:latin typeface="Arial Narrow" pitchFamily="34" charset="0"/>
              </a:rPr>
              <a:t> avec un Dirac pour </a:t>
            </a:r>
            <a:r>
              <a:rPr lang="fr-FR" b="1" dirty="0" smtClean="0">
                <a:latin typeface="Arial Narrow" pitchFamily="34" charset="0"/>
              </a:rPr>
              <a:t>translater une fonction</a:t>
            </a:r>
            <a:endParaRPr lang="fr-FR" dirty="0">
              <a:latin typeface="Arial Narrow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76200" y="2709858"/>
            <a:ext cx="9067800" cy="513169"/>
          </a:xfrm>
          <a:prstGeom prst="rect">
            <a:avLst/>
          </a:prstGeom>
        </p:spPr>
        <p:txBody>
          <a:bodyPr/>
          <a:lstStyle/>
          <a:p>
            <a:pPr marL="0" lvl="1"/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 </a:t>
            </a:r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</a:rPr>
              <a:t>Convolution ou multiplication avec un </a:t>
            </a:r>
            <a:r>
              <a:rPr lang="fr-FR" sz="2400" b="1" kern="0" dirty="0" err="1" smtClean="0">
                <a:solidFill>
                  <a:srgbClr val="DA6667"/>
                </a:solidFill>
                <a:latin typeface="Arial Narrow" pitchFamily="34" charset="0"/>
              </a:rPr>
              <a:t>dirac</a:t>
            </a:r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</a:rPr>
              <a:t>?</a:t>
            </a:r>
          </a:p>
        </p:txBody>
      </p:sp>
      <p:grpSp>
        <p:nvGrpSpPr>
          <p:cNvPr id="62" name="Groupe 61"/>
          <p:cNvGrpSpPr/>
          <p:nvPr/>
        </p:nvGrpSpPr>
        <p:grpSpPr>
          <a:xfrm>
            <a:off x="6881813" y="5326063"/>
            <a:ext cx="1312068" cy="698500"/>
            <a:chOff x="6881813" y="5326063"/>
            <a:chExt cx="1312068" cy="698500"/>
          </a:xfrm>
        </p:grpSpPr>
        <p:sp>
          <p:nvSpPr>
            <p:cNvPr id="47" name="ZoneTexte 46"/>
            <p:cNvSpPr txBox="1"/>
            <p:nvPr/>
          </p:nvSpPr>
          <p:spPr>
            <a:xfrm>
              <a:off x="7071519" y="5326063"/>
              <a:ext cx="11223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  <a:latin typeface="Arial Narrow" pitchFamily="34" charset="0"/>
                  <a:sym typeface="Symbol"/>
                </a:rPr>
                <a:t> f(x-a)</a:t>
              </a:r>
              <a:endParaRPr lang="fr-FR" b="1" dirty="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65" name="Forme libre 64"/>
            <p:cNvSpPr/>
            <p:nvPr/>
          </p:nvSpPr>
          <p:spPr>
            <a:xfrm>
              <a:off x="6881813" y="5410200"/>
              <a:ext cx="309562" cy="614363"/>
            </a:xfrm>
            <a:custGeom>
              <a:avLst/>
              <a:gdLst>
                <a:gd name="connsiteX0" fmla="*/ 0 w 309562"/>
                <a:gd name="connsiteY0" fmla="*/ 427831 h 427831"/>
                <a:gd name="connsiteX1" fmla="*/ 33337 w 309562"/>
                <a:gd name="connsiteY1" fmla="*/ 346868 h 427831"/>
                <a:gd name="connsiteX2" fmla="*/ 85725 w 309562"/>
                <a:gd name="connsiteY2" fmla="*/ 256381 h 427831"/>
                <a:gd name="connsiteX3" fmla="*/ 109537 w 309562"/>
                <a:gd name="connsiteY3" fmla="*/ 56356 h 427831"/>
                <a:gd name="connsiteX4" fmla="*/ 166687 w 309562"/>
                <a:gd name="connsiteY4" fmla="*/ 8731 h 427831"/>
                <a:gd name="connsiteX5" fmla="*/ 214312 w 309562"/>
                <a:gd name="connsiteY5" fmla="*/ 108743 h 427831"/>
                <a:gd name="connsiteX6" fmla="*/ 280987 w 309562"/>
                <a:gd name="connsiteY6" fmla="*/ 246856 h 427831"/>
                <a:gd name="connsiteX7" fmla="*/ 309562 w 309562"/>
                <a:gd name="connsiteY7" fmla="*/ 427831 h 427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9562" h="427831">
                  <a:moveTo>
                    <a:pt x="0" y="427831"/>
                  </a:moveTo>
                  <a:cubicBezTo>
                    <a:pt x="9525" y="401637"/>
                    <a:pt x="19050" y="375443"/>
                    <a:pt x="33337" y="346868"/>
                  </a:cubicBezTo>
                  <a:cubicBezTo>
                    <a:pt x="47624" y="318293"/>
                    <a:pt x="73025" y="304800"/>
                    <a:pt x="85725" y="256381"/>
                  </a:cubicBezTo>
                  <a:cubicBezTo>
                    <a:pt x="98425" y="207962"/>
                    <a:pt x="96043" y="97631"/>
                    <a:pt x="109537" y="56356"/>
                  </a:cubicBezTo>
                  <a:cubicBezTo>
                    <a:pt x="123031" y="15081"/>
                    <a:pt x="149225" y="0"/>
                    <a:pt x="166687" y="8731"/>
                  </a:cubicBezTo>
                  <a:cubicBezTo>
                    <a:pt x="184149" y="17462"/>
                    <a:pt x="195262" y="69055"/>
                    <a:pt x="214312" y="108743"/>
                  </a:cubicBezTo>
                  <a:cubicBezTo>
                    <a:pt x="233362" y="148431"/>
                    <a:pt x="265112" y="193675"/>
                    <a:pt x="280987" y="246856"/>
                  </a:cubicBezTo>
                  <a:cubicBezTo>
                    <a:pt x="296862" y="300037"/>
                    <a:pt x="303212" y="363934"/>
                    <a:pt x="309562" y="427831"/>
                  </a:cubicBezTo>
                </a:path>
              </a:pathLst>
            </a:cu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3" name="Groupe 52"/>
          <p:cNvGrpSpPr/>
          <p:nvPr/>
        </p:nvGrpSpPr>
        <p:grpSpPr>
          <a:xfrm>
            <a:off x="1066800" y="5419421"/>
            <a:ext cx="2619374" cy="562279"/>
            <a:chOff x="1066800" y="5419421"/>
            <a:chExt cx="2619374" cy="562279"/>
          </a:xfrm>
        </p:grpSpPr>
        <p:sp>
          <p:nvSpPr>
            <p:cNvPr id="30" name="ZoneTexte 29"/>
            <p:cNvSpPr txBox="1"/>
            <p:nvPr/>
          </p:nvSpPr>
          <p:spPr>
            <a:xfrm>
              <a:off x="2471737" y="5516563"/>
              <a:ext cx="12144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  <a:latin typeface="Arial Narrow" pitchFamily="34" charset="0"/>
                  <a:sym typeface="Symbol"/>
                </a:rPr>
                <a:t> f(a) </a:t>
              </a:r>
              <a:r>
                <a:rPr lang="fr-FR" dirty="0" smtClean="0">
                  <a:solidFill>
                    <a:srgbClr val="FF0000"/>
                  </a:solidFill>
                  <a:latin typeface="Arial Narrow" pitchFamily="34" charset="0"/>
                  <a:sym typeface="Symbol"/>
                </a:rPr>
                <a:t>×</a:t>
              </a:r>
              <a:r>
                <a:rPr lang="fr-FR" b="1" dirty="0" smtClean="0">
                  <a:solidFill>
                    <a:srgbClr val="FF0000"/>
                  </a:solidFill>
                  <a:latin typeface="Arial Narrow" pitchFamily="34" charset="0"/>
                  <a:sym typeface="Symbol"/>
                </a:rPr>
                <a:t>(x-a)</a:t>
              </a:r>
              <a:endParaRPr lang="fr-FR" b="1" dirty="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cxnSp>
          <p:nvCxnSpPr>
            <p:cNvPr id="24" name="Connecteur droit avec flèche 23"/>
            <p:cNvCxnSpPr/>
            <p:nvPr/>
          </p:nvCxnSpPr>
          <p:spPr>
            <a:xfrm rot="16200000" flipV="1">
              <a:off x="2187495" y="5698123"/>
              <a:ext cx="560942" cy="3538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1" name="Connecteur droit 70"/>
            <p:cNvCxnSpPr/>
            <p:nvPr/>
          </p:nvCxnSpPr>
          <p:spPr>
            <a:xfrm flipV="1">
              <a:off x="1066800" y="5969000"/>
              <a:ext cx="1739900" cy="12700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52" name="Groupe 51"/>
          <p:cNvGrpSpPr/>
          <p:nvPr/>
        </p:nvGrpSpPr>
        <p:grpSpPr>
          <a:xfrm>
            <a:off x="1866299" y="5423670"/>
            <a:ext cx="571565" cy="459165"/>
            <a:chOff x="1866299" y="5423670"/>
            <a:chExt cx="571565" cy="459165"/>
          </a:xfrm>
        </p:grpSpPr>
        <p:sp>
          <p:nvSpPr>
            <p:cNvPr id="31" name="Forme libre 30"/>
            <p:cNvSpPr/>
            <p:nvPr/>
          </p:nvSpPr>
          <p:spPr>
            <a:xfrm flipV="1">
              <a:off x="2191390" y="5423670"/>
              <a:ext cx="246474" cy="220977"/>
            </a:xfrm>
            <a:custGeom>
              <a:avLst/>
              <a:gdLst>
                <a:gd name="connsiteX0" fmla="*/ 0 w 276225"/>
                <a:gd name="connsiteY0" fmla="*/ 0 h 295275"/>
                <a:gd name="connsiteX1" fmla="*/ 142875 w 276225"/>
                <a:gd name="connsiteY1" fmla="*/ 85725 h 295275"/>
                <a:gd name="connsiteX2" fmla="*/ 276225 w 276225"/>
                <a:gd name="connsiteY2" fmla="*/ 295275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6225" h="295275">
                  <a:moveTo>
                    <a:pt x="0" y="0"/>
                  </a:moveTo>
                  <a:cubicBezTo>
                    <a:pt x="48418" y="18256"/>
                    <a:pt x="96837" y="36512"/>
                    <a:pt x="142875" y="85725"/>
                  </a:cubicBezTo>
                  <a:cubicBezTo>
                    <a:pt x="188913" y="134938"/>
                    <a:pt x="232569" y="215106"/>
                    <a:pt x="276225" y="295275"/>
                  </a:cubicBezTo>
                </a:path>
              </a:pathLst>
            </a:cu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1866299" y="5553282"/>
              <a:ext cx="417949" cy="329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latin typeface="Arial Narrow" pitchFamily="34" charset="0"/>
                  <a:sym typeface="Symbol"/>
                </a:rPr>
                <a:t>f(a)</a:t>
              </a:r>
              <a:endParaRPr lang="fr-FR" dirty="0">
                <a:latin typeface="Arial Narrow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406922" y="3841770"/>
                <a:ext cx="29497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fr-FR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fr-FR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fr-FR" b="1" i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𝜹</m:t>
                          </m:r>
                          <m:d>
                            <m:dPr>
                              <m:ctrlPr>
                                <a:rPr lang="fr-FR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fr-FR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  <m:r>
                            <a:rPr lang="fr-FR" b="1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𝒇</m:t>
                          </m:r>
                          <m:r>
                            <a:rPr lang="fr-FR" b="1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fr-FR" b="1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6922" y="3841770"/>
                <a:ext cx="2949782" cy="369332"/>
              </a:xfrm>
              <a:prstGeom prst="rect">
                <a:avLst/>
              </a:prstGeom>
              <a:blipFill>
                <a:blip r:embed="rId2"/>
                <a:stretch>
                  <a:fillRect t="-118033" r="-16942" b="-18524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itre 1"/>
          <p:cNvSpPr txBox="1">
            <a:spLocks/>
          </p:cNvSpPr>
          <p:nvPr/>
        </p:nvSpPr>
        <p:spPr>
          <a:xfrm>
            <a:off x="1497013" y="6389134"/>
            <a:ext cx="7391400" cy="3926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Chap3 : Diffraction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605905" y="3841770"/>
                <a:ext cx="34613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fr-FR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fr-FR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fr-FR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𝜹</m:t>
                          </m:r>
                          <m:d>
                            <m:dPr>
                              <m:ctrlPr>
                                <a:rPr lang="fr-FR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fr-FR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  <m:r>
                            <a:rPr lang="fr-FR" b="1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𝒇</m:t>
                          </m:r>
                          <m:r>
                            <a:rPr lang="fr-FR" b="1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𝜹</m:t>
                      </m:r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905" y="3841770"/>
                <a:ext cx="3461397" cy="369332"/>
              </a:xfrm>
              <a:prstGeom prst="rect">
                <a:avLst/>
              </a:prstGeom>
              <a:blipFill>
                <a:blip r:embed="rId3"/>
                <a:stretch>
                  <a:fillRect t="-118033" b="-18524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itre 1"/>
          <p:cNvSpPr txBox="1">
            <a:spLocks/>
          </p:cNvSpPr>
          <p:nvPr/>
        </p:nvSpPr>
        <p:spPr>
          <a:xfrm>
            <a:off x="1497013" y="0"/>
            <a:ext cx="7391400" cy="5450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z="2800" b="1" kern="0" dirty="0" smtClean="0">
                <a:solidFill>
                  <a:srgbClr val="DA6667"/>
                </a:solidFill>
                <a:latin typeface="+mj-lt"/>
                <a:ea typeface="+mj-ea"/>
                <a:cs typeface="+mj-cs"/>
              </a:rPr>
              <a:t>4. Propriétés générales reliant l’écran diffractant et la figure de diffraction</a:t>
            </a:r>
          </a:p>
          <a:p>
            <a:pPr>
              <a:defRPr/>
            </a:pPr>
            <a:endParaRPr lang="fr-FR" sz="2800" b="1" kern="0" dirty="0" smtClean="0">
              <a:solidFill>
                <a:srgbClr val="DA6667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fr-FR" sz="2800" b="1" kern="0" dirty="0" smtClean="0">
              <a:solidFill>
                <a:srgbClr val="DA6667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6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C6DDD436-036D-4AFC-B45E-DF406FB8E6F8}" type="slidenum">
              <a:rPr lang="fr-FR" smtClean="0"/>
              <a:pPr/>
              <a:t>35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91387" y="1062361"/>
            <a:ext cx="8537944" cy="5119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800"/>
              </a:lnSpc>
              <a:buFont typeface="+mj-lt"/>
              <a:buAutoNum type="arabicPeriod"/>
            </a:pPr>
            <a:r>
              <a:rPr lang="fr-FR" b="1" dirty="0" smtClean="0">
                <a:solidFill>
                  <a:srgbClr val="AEA6A4"/>
                </a:solidFill>
                <a:latin typeface="Arial Narrow" pitchFamily="34" charset="0"/>
              </a:rPr>
              <a:t>Principe de Huygens Fresnel</a:t>
            </a:r>
            <a:endParaRPr lang="fr-FR" dirty="0" smtClean="0">
              <a:solidFill>
                <a:srgbClr val="AEA6A4"/>
              </a:solidFill>
              <a:latin typeface="Arial Narrow" pitchFamily="34" charset="0"/>
            </a:endParaRPr>
          </a:p>
          <a:p>
            <a:pPr marL="342900" indent="-342900">
              <a:lnSpc>
                <a:spcPts val="2800"/>
              </a:lnSpc>
              <a:buFont typeface="+mj-lt"/>
              <a:buAutoNum type="arabicPeriod"/>
            </a:pPr>
            <a:r>
              <a:rPr lang="fr-FR" b="1" dirty="0" smtClean="0">
                <a:solidFill>
                  <a:srgbClr val="AEA6A4"/>
                </a:solidFill>
                <a:latin typeface="Arial Narrow" pitchFamily="34" charset="0"/>
              </a:rPr>
              <a:t>Diffraction par des diaphragmes plans</a:t>
            </a:r>
          </a:p>
          <a:p>
            <a:pPr marL="527050" lvl="1" indent="-342900">
              <a:lnSpc>
                <a:spcPts val="2800"/>
              </a:lnSpc>
              <a:buFont typeface="+mj-lt"/>
              <a:buAutoNum type="alphaLcParenR"/>
            </a:pPr>
            <a:r>
              <a:rPr lang="fr-FR" dirty="0" smtClean="0">
                <a:solidFill>
                  <a:srgbClr val="AEA6A4"/>
                </a:solidFill>
                <a:latin typeface="Arial Narrow" pitchFamily="34" charset="0"/>
                <a:sym typeface="Wingdings" pitchFamily="2" charset="2"/>
              </a:rPr>
              <a:t>Approximation de Fresnel : diffraction à distance finie</a:t>
            </a:r>
          </a:p>
          <a:p>
            <a:pPr marL="527050" lvl="1" indent="-342900">
              <a:lnSpc>
                <a:spcPts val="2800"/>
              </a:lnSpc>
              <a:buFont typeface="+mj-lt"/>
              <a:buAutoNum type="alphaLcParenR"/>
            </a:pPr>
            <a:r>
              <a:rPr lang="fr-FR" dirty="0" smtClean="0">
                <a:solidFill>
                  <a:srgbClr val="AEA6A4"/>
                </a:solidFill>
                <a:latin typeface="Arial Narrow" pitchFamily="34" charset="0"/>
                <a:sym typeface="Wingdings" pitchFamily="2" charset="2"/>
              </a:rPr>
              <a:t>Approximation de Fraunhofer : diffraction à l’infini</a:t>
            </a:r>
          </a:p>
          <a:p>
            <a:pPr marL="527050" lvl="1" indent="-342900">
              <a:lnSpc>
                <a:spcPts val="2800"/>
              </a:lnSpc>
              <a:buFont typeface="+mj-lt"/>
              <a:buAutoNum type="alphaLcParenR"/>
            </a:pPr>
            <a:r>
              <a:rPr lang="fr-FR" dirty="0" smtClean="0">
                <a:solidFill>
                  <a:srgbClr val="AEA6A4"/>
                </a:solidFill>
                <a:latin typeface="Arial Narrow" pitchFamily="34" charset="0"/>
                <a:sym typeface="Wingdings" pitchFamily="2" charset="2"/>
              </a:rPr>
              <a:t>Relation entre fréquences spatiales (</a:t>
            </a:r>
            <a:r>
              <a:rPr lang="fr-FR" dirty="0" err="1" smtClean="0">
                <a:solidFill>
                  <a:srgbClr val="AEA6A4"/>
                </a:solidFill>
                <a:latin typeface="Arial Narrow" pitchFamily="34" charset="0"/>
                <a:sym typeface="Wingdings" pitchFamily="2" charset="2"/>
              </a:rPr>
              <a:t>u,v</a:t>
            </a:r>
            <a:r>
              <a:rPr lang="fr-FR" dirty="0" smtClean="0">
                <a:solidFill>
                  <a:srgbClr val="AEA6A4"/>
                </a:solidFill>
                <a:latin typeface="Arial Narrow" pitchFamily="34" charset="0"/>
                <a:sym typeface="Wingdings" pitchFamily="2" charset="2"/>
              </a:rPr>
              <a:t>) et angles d’inclinaison (</a:t>
            </a:r>
            <a:r>
              <a:rPr lang="fr-FR" dirty="0" smtClean="0">
                <a:solidFill>
                  <a:srgbClr val="AEA6A4"/>
                </a:solidFill>
                <a:latin typeface="Arial Narrow" pitchFamily="34" charset="0"/>
                <a:sym typeface="Symbol"/>
              </a:rPr>
              <a:t>,)</a:t>
            </a:r>
            <a:endParaRPr lang="fr-FR" dirty="0" smtClean="0">
              <a:solidFill>
                <a:srgbClr val="AEA6A4"/>
              </a:solidFill>
              <a:latin typeface="Arial Narrow" pitchFamily="34" charset="0"/>
              <a:sym typeface="Wingdings" pitchFamily="2" charset="2"/>
            </a:endParaRPr>
          </a:p>
          <a:p>
            <a:pPr marL="527050" lvl="1" indent="-342900">
              <a:lnSpc>
                <a:spcPts val="2800"/>
              </a:lnSpc>
              <a:buFont typeface="+mj-lt"/>
              <a:buAutoNum type="alphaLcParenR"/>
            </a:pPr>
            <a:r>
              <a:rPr lang="fr-FR" dirty="0" smtClean="0">
                <a:solidFill>
                  <a:srgbClr val="AEA6A4"/>
                </a:solidFill>
                <a:latin typeface="Arial Narrow" pitchFamily="34" charset="0"/>
                <a:sym typeface="Wingdings" pitchFamily="2" charset="2"/>
              </a:rPr>
              <a:t>Où se trouve l’infini ?</a:t>
            </a:r>
          </a:p>
          <a:p>
            <a:pPr marL="69850" indent="-342900">
              <a:lnSpc>
                <a:spcPts val="2800"/>
              </a:lnSpc>
              <a:buFont typeface="+mj-lt"/>
              <a:buAutoNum type="arabicPeriod"/>
            </a:pPr>
            <a:r>
              <a:rPr lang="fr-FR" b="1" dirty="0" smtClean="0">
                <a:solidFill>
                  <a:srgbClr val="AEA6A4"/>
                </a:solidFill>
                <a:latin typeface="Arial Narrow" pitchFamily="34" charset="0"/>
                <a:sym typeface="Wingdings" pitchFamily="2" charset="2"/>
              </a:rPr>
              <a:t>Diffraction par une lentille</a:t>
            </a:r>
          </a:p>
          <a:p>
            <a:pPr marL="69850" indent="-342900">
              <a:lnSpc>
                <a:spcPts val="2800"/>
              </a:lnSpc>
              <a:buFont typeface="+mj-lt"/>
              <a:buAutoNum type="arabicPeriod"/>
            </a:pPr>
            <a:r>
              <a:rPr lang="fr-FR" b="1" dirty="0">
                <a:solidFill>
                  <a:srgbClr val="AEA6A4"/>
                </a:solidFill>
                <a:latin typeface="Arial Narrow" pitchFamily="34" charset="0"/>
                <a:sym typeface="Wingdings" pitchFamily="2" charset="2"/>
              </a:rPr>
              <a:t>Propriétés générales reliant l’écran diffractant et la figure de diffraction</a:t>
            </a:r>
          </a:p>
          <a:p>
            <a:pPr marL="527050" lvl="1" indent="-342900">
              <a:lnSpc>
                <a:spcPts val="2800"/>
              </a:lnSpc>
              <a:buFont typeface="+mj-lt"/>
              <a:buAutoNum type="arabicPeriod"/>
            </a:pPr>
            <a:r>
              <a:rPr lang="fr-FR" dirty="0">
                <a:solidFill>
                  <a:srgbClr val="AEA6A4"/>
                </a:solidFill>
                <a:latin typeface="Arial Narrow" pitchFamily="34" charset="0"/>
              </a:rPr>
              <a:t>Deux distributions usuelles et leur TF</a:t>
            </a:r>
          </a:p>
          <a:p>
            <a:pPr marL="527050" lvl="1" indent="-342900">
              <a:lnSpc>
                <a:spcPts val="2800"/>
              </a:lnSpc>
              <a:buFont typeface="+mj-lt"/>
              <a:buAutoNum type="arabicPeriod"/>
            </a:pPr>
            <a:r>
              <a:rPr lang="fr-FR" dirty="0">
                <a:solidFill>
                  <a:srgbClr val="AEA6A4"/>
                </a:solidFill>
                <a:latin typeface="Arial Narrow" pitchFamily="34" charset="0"/>
              </a:rPr>
              <a:t>Dilatation et contraction de l’ouverture du diaphragme</a:t>
            </a:r>
          </a:p>
          <a:p>
            <a:pPr marL="527050" lvl="1" indent="-342900">
              <a:lnSpc>
                <a:spcPts val="2800"/>
              </a:lnSpc>
              <a:buFont typeface="+mj-lt"/>
              <a:buAutoNum type="arabicPeriod"/>
            </a:pPr>
            <a:r>
              <a:rPr lang="fr-FR" dirty="0">
                <a:solidFill>
                  <a:srgbClr val="AEA6A4"/>
                </a:solidFill>
                <a:latin typeface="Arial Narrow" pitchFamily="34" charset="0"/>
              </a:rPr>
              <a:t>Translation dans son plan du diaphragme D limitant la surface d’onde</a:t>
            </a:r>
          </a:p>
          <a:p>
            <a:pPr marL="527050" lvl="1" indent="-342900">
              <a:lnSpc>
                <a:spcPts val="2800"/>
              </a:lnSpc>
              <a:buFont typeface="+mj-lt"/>
              <a:buAutoNum type="arabicPeriod"/>
            </a:pPr>
            <a:r>
              <a:rPr lang="fr-FR" dirty="0">
                <a:solidFill>
                  <a:srgbClr val="AEA6A4"/>
                </a:solidFill>
                <a:latin typeface="Arial Narrow" pitchFamily="34" charset="0"/>
              </a:rPr>
              <a:t>Convolution</a:t>
            </a:r>
            <a:endParaRPr lang="fr-FR" dirty="0">
              <a:solidFill>
                <a:srgbClr val="AEA6A4"/>
              </a:solidFill>
              <a:latin typeface="Arial Narrow" pitchFamily="34" charset="0"/>
              <a:sym typeface="Wingdings" pitchFamily="2" charset="2"/>
            </a:endParaRPr>
          </a:p>
          <a:p>
            <a:pPr marL="69850" lvl="1" indent="-342900">
              <a:lnSpc>
                <a:spcPts val="2800"/>
              </a:lnSpc>
              <a:buFontTx/>
              <a:buAutoNum type="arabicPeriod" startAt="5"/>
            </a:pPr>
            <a:r>
              <a:rPr lang="fr-FR" b="1" dirty="0" smtClean="0">
                <a:latin typeface="Arial Narrow" pitchFamily="34" charset="0"/>
                <a:sym typeface="Wingdings" pitchFamily="2" charset="2"/>
              </a:rPr>
              <a:t>Lien entre variation d’intensité dans une image et fréquences spatiales</a:t>
            </a:r>
          </a:p>
          <a:p>
            <a:pPr marL="69850" lvl="1" indent="-342900">
              <a:lnSpc>
                <a:spcPts val="2800"/>
              </a:lnSpc>
              <a:buFontTx/>
              <a:buAutoNum type="arabicPeriod" startAt="5"/>
            </a:pPr>
            <a:r>
              <a:rPr lang="fr-FR" b="1" dirty="0" smtClean="0">
                <a:solidFill>
                  <a:srgbClr val="AEA6A4"/>
                </a:solidFill>
                <a:latin typeface="Arial Narrow" pitchFamily="34" charset="0"/>
                <a:sym typeface="Wingdings" pitchFamily="2" charset="2"/>
              </a:rPr>
              <a:t>Traitement des images</a:t>
            </a:r>
            <a:endParaRPr lang="fr-FR" b="1" dirty="0">
              <a:solidFill>
                <a:srgbClr val="AEA6A4"/>
              </a:solidFill>
              <a:latin typeface="Arial Narrow" pitchFamily="34" charset="0"/>
              <a:sym typeface="Wingdings" pitchFamily="2" charset="2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497013" y="443775"/>
            <a:ext cx="7391400" cy="5450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DA666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Plan</a:t>
            </a:r>
            <a:endParaRPr kumimoji="0" lang="fr-FR" sz="2800" b="1" i="0" u="none" strike="noStrike" kern="0" cap="none" spc="0" normalizeH="0" baseline="0" noProof="0" dirty="0">
              <a:ln>
                <a:noFill/>
              </a:ln>
              <a:solidFill>
                <a:srgbClr val="DA666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497013" y="6389134"/>
            <a:ext cx="7391400" cy="3926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Chap3 : Diffraction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C6DDD436-036D-4AFC-B45E-DF406FB8E6F8}" type="slidenum">
              <a:rPr lang="fr-FR" smtClean="0"/>
              <a:pPr/>
              <a:t>36</a:t>
            </a:fld>
            <a:endParaRPr lang="fr-FR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497013" y="0"/>
            <a:ext cx="7391400" cy="5450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z="2800" b="1" kern="0" dirty="0" smtClean="0">
                <a:solidFill>
                  <a:srgbClr val="DA6667"/>
                </a:solidFill>
                <a:latin typeface="+mj-lt"/>
                <a:ea typeface="+mj-ea"/>
                <a:cs typeface="+mj-cs"/>
              </a:rPr>
              <a:t>6. Lien entre variation d’intensité dans une image et fréquences spatiales</a:t>
            </a:r>
          </a:p>
          <a:p>
            <a:pPr>
              <a:defRPr/>
            </a:pPr>
            <a:endParaRPr lang="fr-FR" sz="2800" b="1" kern="0" dirty="0" smtClean="0">
              <a:solidFill>
                <a:srgbClr val="DA6667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626" y="2398728"/>
            <a:ext cx="24096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latin typeface="Arial Narrow" pitchFamily="34" charset="0"/>
              </a:rPr>
              <a:t>Soit l’intensité en </a:t>
            </a:r>
            <a:r>
              <a:rPr lang="fr-FR" sz="2000" i="1" dirty="0" smtClean="0">
                <a:latin typeface="Arial Narrow" pitchFamily="34" charset="0"/>
              </a:rPr>
              <a:t>u=v=0</a:t>
            </a:r>
            <a:endParaRPr lang="fr-FR" sz="2000" i="1" dirty="0">
              <a:latin typeface="Arial Narrow" pitchFamily="34" charset="0"/>
            </a:endParaRPr>
          </a:p>
        </p:txBody>
      </p:sp>
      <p:sp>
        <p:nvSpPr>
          <p:cNvPr id="286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277226" y="5036851"/>
            <a:ext cx="5219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Arial Narrow" pitchFamily="34" charset="0"/>
              </a:rPr>
              <a:t>En </a:t>
            </a:r>
            <a:r>
              <a:rPr lang="fr-FR" b="1" i="1" dirty="0" smtClean="0">
                <a:latin typeface="Arial Narrow" pitchFamily="34" charset="0"/>
              </a:rPr>
              <a:t>u=v=0</a:t>
            </a:r>
            <a:r>
              <a:rPr lang="fr-FR" b="1" dirty="0" smtClean="0">
                <a:latin typeface="Arial Narrow" pitchFamily="34" charset="0"/>
              </a:rPr>
              <a:t>, on retrouve 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</a:rPr>
              <a:t>la moyenne </a:t>
            </a:r>
            <a:r>
              <a:rPr lang="fr-FR" b="1" dirty="0" smtClean="0">
                <a:latin typeface="Arial Narrow" pitchFamily="34" charset="0"/>
              </a:rPr>
              <a:t>du champ dans le plan focal objet</a:t>
            </a:r>
            <a:endParaRPr lang="fr-FR" b="1" dirty="0">
              <a:latin typeface="Arial Narrow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0" y="1061014"/>
            <a:ext cx="9067800" cy="513169"/>
          </a:xfrm>
          <a:prstGeom prst="rect">
            <a:avLst/>
          </a:prstGeom>
        </p:spPr>
        <p:txBody>
          <a:bodyPr/>
          <a:lstStyle/>
          <a:p>
            <a:pPr marL="0" lvl="1"/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A quoi correspond la fréquence nulle dans </a:t>
            </a:r>
            <a:r>
              <a:rPr lang="fr-FR" sz="2400" b="1" kern="0" dirty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une </a:t>
            </a:r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image?</a:t>
            </a:r>
            <a:endParaRPr lang="fr-FR" sz="2400" b="1" kern="0" dirty="0" smtClean="0">
              <a:solidFill>
                <a:srgbClr val="DA6667"/>
              </a:solidFill>
              <a:latin typeface="Arial Narrow" pitchFamily="34" charset="0"/>
            </a:endParaRPr>
          </a:p>
        </p:txBody>
      </p:sp>
      <p:sp>
        <p:nvSpPr>
          <p:cNvPr id="13" name="Flèche à angle droit 12"/>
          <p:cNvSpPr/>
          <p:nvPr/>
        </p:nvSpPr>
        <p:spPr>
          <a:xfrm rot="5400000">
            <a:off x="1705726" y="4872654"/>
            <a:ext cx="495300" cy="482600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277226" y="2398728"/>
                <a:ext cx="5750857" cy="22605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fr-FR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  <m:r>
                        <a:rPr lang="fr-FR" i="0">
                          <a:latin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∬"/>
                          <m:limLoc m:val="undOvr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−∞à+∞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𝑖𝑛𝑐𝑖𝑑𝑒𝑛𝑡</m:t>
                              </m:r>
                            </m:sub>
                          </m:sSub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𝑡</m:t>
                          </m:r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nary>
                      <m:sSup>
                        <m:sSup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+0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sup>
                      </m:sSup>
                      <m:r>
                        <a:rPr lang="fr-FR" i="1">
                          <a:latin typeface="Cambria Math" panose="02040503050406030204" pitchFamily="18" charset="0"/>
                        </a:rPr>
                        <m:t>𝑑𝑥𝑑𝑦</m:t>
                      </m:r>
                      <m:r>
                        <a:rPr lang="fr-FR" i="0">
                          <a:latin typeface="Cambria Math" panose="02040503050406030204" pitchFamily="18" charset="0"/>
                        </a:rPr>
                        <m:t>∝ </m:t>
                      </m:r>
                      <m:nary>
                        <m:naryPr>
                          <m:chr m:val="∬"/>
                          <m:limLoc m:val="undOvr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−∞à+∞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𝑖𝑛𝑐𝑖𝑑𝑒𝑛𝑡</m:t>
                              </m:r>
                            </m:sub>
                          </m:sSub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𝑡</m:t>
                          </m:r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nary>
                      <m:r>
                        <a:rPr lang="fr-FR" i="1">
                          <a:latin typeface="Cambria Math" panose="02040503050406030204" pitchFamily="18" charset="0"/>
                        </a:rPr>
                        <m:t>𝑑𝑥𝑑𝑦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226" y="2398728"/>
                <a:ext cx="5750857" cy="2260555"/>
              </a:xfrm>
              <a:prstGeom prst="rect">
                <a:avLst/>
              </a:prstGeom>
              <a:blipFill>
                <a:blip r:embed="rId2"/>
                <a:stretch>
                  <a:fillRect t="-3854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itre 1"/>
          <p:cNvSpPr txBox="1">
            <a:spLocks/>
          </p:cNvSpPr>
          <p:nvPr/>
        </p:nvSpPr>
        <p:spPr>
          <a:xfrm>
            <a:off x="1497013" y="6389134"/>
            <a:ext cx="7391400" cy="3926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Chap3 : Diffraction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C6DDD436-036D-4AFC-B45E-DF406FB8E6F8}" type="slidenum">
              <a:rPr lang="fr-FR" smtClean="0"/>
              <a:pPr/>
              <a:t>37</a:t>
            </a:fld>
            <a:endParaRPr lang="fr-FR"/>
          </a:p>
        </p:txBody>
      </p:sp>
      <p:sp>
        <p:nvSpPr>
          <p:cNvPr id="3010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1209426"/>
            <a:ext cx="9067800" cy="513169"/>
          </a:xfrm>
          <a:prstGeom prst="rect">
            <a:avLst/>
          </a:prstGeom>
        </p:spPr>
        <p:txBody>
          <a:bodyPr/>
          <a:lstStyle/>
          <a:p>
            <a:pPr marL="0" lvl="1"/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A quoi correspondent dans une image les basses ou les hautes fréquences ?</a:t>
            </a:r>
            <a:endParaRPr lang="fr-FR" sz="2400" b="1" kern="0" dirty="0" smtClean="0">
              <a:solidFill>
                <a:srgbClr val="DA6667"/>
              </a:solidFill>
              <a:latin typeface="Arial Narrow" pitchFamily="34" charset="0"/>
            </a:endParaRPr>
          </a:p>
          <a:p>
            <a:pPr marL="0" lvl="1"/>
            <a:endParaRPr lang="fr-FR" sz="2400" b="1" kern="0" dirty="0" smtClean="0">
              <a:solidFill>
                <a:srgbClr val="DA6667"/>
              </a:solidFill>
              <a:latin typeface="Arial Narrow" pitchFamily="34" charset="0"/>
            </a:endParaRPr>
          </a:p>
          <a:p>
            <a:pPr marL="0" lvl="1"/>
            <a:endParaRPr lang="fr-FR" sz="2400" b="1" kern="0" dirty="0" smtClean="0">
              <a:solidFill>
                <a:srgbClr val="DA6667"/>
              </a:solidFill>
              <a:latin typeface="Arial Narrow" pitchFamily="34" charset="0"/>
            </a:endParaRPr>
          </a:p>
          <a:p>
            <a:pPr marL="0" lvl="1"/>
            <a:endParaRPr lang="fr-FR" sz="2400" b="1" kern="0" dirty="0" smtClean="0">
              <a:solidFill>
                <a:srgbClr val="DA6667"/>
              </a:solidFill>
              <a:latin typeface="Arial Narrow" pitchFamily="34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497013" y="0"/>
            <a:ext cx="7391400" cy="5450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z="2800" b="1" kern="0" dirty="0" smtClean="0">
                <a:solidFill>
                  <a:srgbClr val="DA6667"/>
                </a:solidFill>
                <a:latin typeface="+mj-lt"/>
                <a:ea typeface="+mj-ea"/>
                <a:cs typeface="+mj-cs"/>
              </a:rPr>
              <a:t>6. Lien entre variation d’intensité dans une image et fréquences spatiales</a:t>
            </a:r>
          </a:p>
          <a:p>
            <a:pPr>
              <a:defRPr/>
            </a:pPr>
            <a:endParaRPr lang="fr-FR" sz="2800" b="1" kern="0" dirty="0" smtClean="0">
              <a:solidFill>
                <a:srgbClr val="DA6667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0" y="2112454"/>
            <a:ext cx="4084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atin typeface="Arial Narrow" pitchFamily="34" charset="0"/>
              </a:rPr>
              <a:t>Prenons l’exemple d’un réseau sinusoïdal :</a:t>
            </a:r>
            <a:endParaRPr lang="fr-FR" b="1" dirty="0">
              <a:latin typeface="Arial Narrow" pitchFamily="34" charset="0"/>
            </a:endParaRPr>
          </a:p>
        </p:txBody>
      </p:sp>
      <p:sp>
        <p:nvSpPr>
          <p:cNvPr id="3010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19" name="Groupe 18"/>
          <p:cNvGrpSpPr/>
          <p:nvPr/>
        </p:nvGrpSpPr>
        <p:grpSpPr>
          <a:xfrm>
            <a:off x="5451964" y="5317295"/>
            <a:ext cx="3692036" cy="604282"/>
            <a:chOff x="4575664" y="4362450"/>
            <a:chExt cx="3692036" cy="604282"/>
          </a:xfrm>
        </p:grpSpPr>
        <p:sp>
          <p:nvSpPr>
            <p:cNvPr id="14" name="Accolade fermante 13"/>
            <p:cNvSpPr/>
            <p:nvPr/>
          </p:nvSpPr>
          <p:spPr>
            <a:xfrm rot="5400000">
              <a:off x="5797578" y="3473422"/>
              <a:ext cx="311094" cy="2089150"/>
            </a:xfrm>
            <a:prstGeom prst="rightBrac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4575664" y="4597400"/>
              <a:ext cx="36920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i="1" dirty="0" smtClean="0">
                  <a:solidFill>
                    <a:srgbClr val="FF0000"/>
                  </a:solidFill>
                  <a:latin typeface="Arial Narrow" pitchFamily="34" charset="0"/>
                </a:rPr>
                <a:t>Information sur la fréquence du réseau</a:t>
              </a:r>
              <a:endParaRPr lang="fr-FR" b="1" i="1" dirty="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4990816" y="4145388"/>
            <a:ext cx="4314783" cy="647700"/>
            <a:chOff x="4210050" y="3149600"/>
            <a:chExt cx="4314783" cy="647700"/>
          </a:xfrm>
        </p:grpSpPr>
        <p:sp>
          <p:nvSpPr>
            <p:cNvPr id="16" name="ZoneTexte 15"/>
            <p:cNvSpPr txBox="1"/>
            <p:nvPr/>
          </p:nvSpPr>
          <p:spPr>
            <a:xfrm>
              <a:off x="4294188" y="3149600"/>
              <a:ext cx="42306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i="1" dirty="0" smtClean="0">
                  <a:solidFill>
                    <a:srgbClr val="FF0000"/>
                  </a:solidFill>
                  <a:latin typeface="Arial Narrow" pitchFamily="34" charset="0"/>
                </a:rPr>
                <a:t>Information sur la valeur moyenne du réseau</a:t>
              </a:r>
              <a:endParaRPr lang="fr-FR" b="1" i="1" dirty="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7" name="Accolade fermante 16"/>
            <p:cNvSpPr/>
            <p:nvPr/>
          </p:nvSpPr>
          <p:spPr>
            <a:xfrm rot="16200000" flipV="1">
              <a:off x="4343400" y="3352800"/>
              <a:ext cx="311150" cy="577850"/>
            </a:xfrm>
            <a:prstGeom prst="rightBrace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1340016" y="2565779"/>
            <a:ext cx="2030981" cy="1310185"/>
            <a:chOff x="889640" y="3767197"/>
            <a:chExt cx="2813537" cy="724131"/>
          </a:xfrm>
        </p:grpSpPr>
        <p:sp>
          <p:nvSpPr>
            <p:cNvPr id="25" name="Rectangle 58"/>
            <p:cNvSpPr>
              <a:spLocks noChangeArrowheads="1"/>
            </p:cNvSpPr>
            <p:nvPr/>
          </p:nvSpPr>
          <p:spPr bwMode="auto">
            <a:xfrm rot="16200000">
              <a:off x="1408350" y="3951871"/>
              <a:ext cx="724131" cy="354783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6" name="Rectangle 59"/>
            <p:cNvSpPr>
              <a:spLocks noChangeArrowheads="1"/>
            </p:cNvSpPr>
            <p:nvPr/>
          </p:nvSpPr>
          <p:spPr bwMode="auto">
            <a:xfrm rot="16200000">
              <a:off x="2110498" y="3951871"/>
              <a:ext cx="724131" cy="354783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7" name="Rectangle 60"/>
            <p:cNvSpPr>
              <a:spLocks noChangeArrowheads="1"/>
            </p:cNvSpPr>
            <p:nvPr/>
          </p:nvSpPr>
          <p:spPr bwMode="auto">
            <a:xfrm rot="16200000">
              <a:off x="2813883" y="3951871"/>
              <a:ext cx="724131" cy="354783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8" name="Rectangle 61"/>
            <p:cNvSpPr>
              <a:spLocks noChangeArrowheads="1"/>
            </p:cNvSpPr>
            <p:nvPr/>
          </p:nvSpPr>
          <p:spPr bwMode="auto">
            <a:xfrm rot="16200000" flipV="1">
              <a:off x="2464045" y="3951871"/>
              <a:ext cx="724131" cy="354783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9" name="Rectangle 62"/>
            <p:cNvSpPr>
              <a:spLocks noChangeArrowheads="1"/>
            </p:cNvSpPr>
            <p:nvPr/>
          </p:nvSpPr>
          <p:spPr bwMode="auto">
            <a:xfrm rot="16200000" flipV="1">
              <a:off x="1760661" y="3951871"/>
              <a:ext cx="724131" cy="354783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0" name="Rectangle 63"/>
            <p:cNvSpPr>
              <a:spLocks noChangeArrowheads="1"/>
            </p:cNvSpPr>
            <p:nvPr/>
          </p:nvSpPr>
          <p:spPr bwMode="auto">
            <a:xfrm rot="16200000" flipV="1">
              <a:off x="1058511" y="3951871"/>
              <a:ext cx="724131" cy="354783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1" name="Rectangle 64"/>
            <p:cNvSpPr>
              <a:spLocks noChangeArrowheads="1"/>
            </p:cNvSpPr>
            <p:nvPr/>
          </p:nvSpPr>
          <p:spPr bwMode="auto">
            <a:xfrm rot="16200000">
              <a:off x="704966" y="3951871"/>
              <a:ext cx="724131" cy="354783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32" name="Rectangle 65"/>
            <p:cNvSpPr>
              <a:spLocks noChangeArrowheads="1"/>
            </p:cNvSpPr>
            <p:nvPr/>
          </p:nvSpPr>
          <p:spPr bwMode="auto">
            <a:xfrm rot="16200000" flipV="1">
              <a:off x="3163720" y="3951871"/>
              <a:ext cx="724131" cy="354783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0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084773" y="2710711"/>
                <a:ext cx="3974101" cy="7234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eqArr>
                                <m:eqArr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fr-FR" i="0">
                                      <a:latin typeface="Cambria Math" panose="02040503050406030204" pitchFamily="18" charset="0"/>
                                    </a:rPr>
                                    <m:t>&amp;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fr-FR" i="0">
                                      <a:latin typeface="Cambria Math" panose="02040503050406030204" pitchFamily="18" charset="0"/>
                                    </a:rPr>
                                    <m:t>é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𝑠𝑒𝑎𝑢</m:t>
                                  </m:r>
                                </m:e>
                                <m:e>
                                  <m:r>
                                    <a:rPr lang="fr-FR" i="0">
                                      <a:latin typeface="Cambria Math" panose="02040503050406030204" pitchFamily="18" charset="0"/>
                                    </a:rPr>
                                    <m:t>&amp;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𝑖𝑛𝑓𝑖𝑛𝑖</m:t>
                                  </m:r>
                                </m:e>
                              </m:eqArr>
                            </m:sub>
                          </m:sSub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FR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fr-FR" i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fr-FR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num>
                                        <m:den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d>
                          <m:r>
                            <a:rPr lang="fr-FR" b="1" i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773" y="2710711"/>
                <a:ext cx="3974101" cy="72340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e 9"/>
          <p:cNvGrpSpPr/>
          <p:nvPr/>
        </p:nvGrpSpPr>
        <p:grpSpPr>
          <a:xfrm>
            <a:off x="13648" y="4605887"/>
            <a:ext cx="9291951" cy="808235"/>
            <a:chOff x="13648" y="4605887"/>
            <a:chExt cx="9291951" cy="808235"/>
          </a:xfrm>
        </p:grpSpPr>
        <p:sp>
          <p:nvSpPr>
            <p:cNvPr id="12" name="ZoneTexte 11"/>
            <p:cNvSpPr txBox="1"/>
            <p:nvPr/>
          </p:nvSpPr>
          <p:spPr>
            <a:xfrm>
              <a:off x="13648" y="4906133"/>
              <a:ext cx="28328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latin typeface="Arial Narrow" pitchFamily="34" charset="0"/>
                </a:rPr>
                <a:t>Le spectre de ce réseau est : </a:t>
              </a:r>
              <a:endParaRPr lang="fr-FR" b="1" dirty="0">
                <a:latin typeface="Arial Narrow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2485699" y="4605887"/>
                  <a:ext cx="6819900" cy="80823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eqArr>
                                  <m:eqArr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fr-FR" i="0">
                                        <a:latin typeface="Cambria Math" panose="02040503050406030204" pitchFamily="18" charset="0"/>
                                      </a:rPr>
                                      <m:t>&amp;</m:t>
                                    </m:r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fr-FR" i="0">
                                        <a:latin typeface="Cambria Math" panose="02040503050406030204" pitchFamily="18" charset="0"/>
                                      </a:rPr>
                                      <m:t>é</m:t>
                                    </m:r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𝑠𝑒𝑎𝑢</m:t>
                                    </m:r>
                                  </m:e>
                                  <m:e>
                                    <m:r>
                                      <a:rPr lang="fr-FR" i="0">
                                        <a:latin typeface="Cambria Math" panose="02040503050406030204" pitchFamily="18" charset="0"/>
                                      </a:rPr>
                                      <m:t>&amp;</m:t>
                                    </m:r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𝑖𝑛𝑓𝑖𝑛𝑖</m:t>
                                    </m:r>
                                  </m:e>
                                </m:eqArr>
                              </m:sub>
                            </m:sSub>
                            <m:d>
                              <m:d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fr-FR" i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fr-FR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FR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d>
                                <m:r>
                                  <a:rPr lang="fr-FR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fr-FR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fr-FR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fr-FR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fr-FR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fr-FR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d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fr-FR" i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5699" y="4605887"/>
                  <a:ext cx="6819900" cy="80823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3" name="Titre 1"/>
          <p:cNvSpPr txBox="1">
            <a:spLocks/>
          </p:cNvSpPr>
          <p:nvPr/>
        </p:nvSpPr>
        <p:spPr>
          <a:xfrm>
            <a:off x="1497013" y="6389134"/>
            <a:ext cx="7391400" cy="3926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Chap3 : Diffraction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C6DDD436-036D-4AFC-B45E-DF406FB8E6F8}" type="slidenum">
              <a:rPr lang="fr-FR" smtClean="0"/>
              <a:pPr/>
              <a:t>38</a:t>
            </a:fld>
            <a:endParaRPr lang="fr-FR"/>
          </a:p>
        </p:txBody>
      </p:sp>
      <p:grpSp>
        <p:nvGrpSpPr>
          <p:cNvPr id="73" name="Groupe 72"/>
          <p:cNvGrpSpPr/>
          <p:nvPr/>
        </p:nvGrpSpPr>
        <p:grpSpPr>
          <a:xfrm>
            <a:off x="396875" y="1317625"/>
            <a:ext cx="8587366" cy="3394075"/>
            <a:chOff x="-61913" y="2536825"/>
            <a:chExt cx="9205913" cy="3638550"/>
          </a:xfrm>
        </p:grpSpPr>
        <p:grpSp>
          <p:nvGrpSpPr>
            <p:cNvPr id="74" name="Groupe 189"/>
            <p:cNvGrpSpPr>
              <a:grpSpLocks/>
            </p:cNvGrpSpPr>
            <p:nvPr/>
          </p:nvGrpSpPr>
          <p:grpSpPr bwMode="auto">
            <a:xfrm>
              <a:off x="-61913" y="2562228"/>
              <a:ext cx="9205914" cy="3613152"/>
              <a:chOff x="-62213" y="2562225"/>
              <a:chExt cx="9206213" cy="3612692"/>
            </a:xfrm>
          </p:grpSpPr>
          <p:grpSp>
            <p:nvGrpSpPr>
              <p:cNvPr id="80" name="Groupe 28"/>
              <p:cNvGrpSpPr/>
              <p:nvPr/>
            </p:nvGrpSpPr>
            <p:grpSpPr bwMode="auto">
              <a:xfrm>
                <a:off x="1704375" y="3299459"/>
                <a:ext cx="3538186" cy="464580"/>
                <a:chOff x="2044700" y="3340106"/>
                <a:chExt cx="4940299" cy="635001"/>
              </a:xfrm>
              <a:scene3d>
                <a:camera prst="isometricOffAxis2Left"/>
                <a:lightRig rig="threePt" dir="t"/>
              </a:scene3d>
            </p:grpSpPr>
            <p:sp>
              <p:nvSpPr>
                <p:cNvPr id="137" name="Rectangle 136"/>
                <p:cNvSpPr/>
                <p:nvPr/>
              </p:nvSpPr>
              <p:spPr>
                <a:xfrm>
                  <a:off x="2044700" y="3340106"/>
                  <a:ext cx="4940299" cy="635001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solidFill>
                    <a:srgbClr val="000000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38" name="Ellipse 137"/>
                <p:cNvSpPr/>
                <p:nvPr/>
              </p:nvSpPr>
              <p:spPr>
                <a:xfrm>
                  <a:off x="4924416" y="3567906"/>
                  <a:ext cx="180000" cy="180000"/>
                </a:xfrm>
                <a:prstGeom prst="ellipse">
                  <a:avLst/>
                </a:prstGeom>
                <a:gradFill flip="none" rotWithShape="1">
                  <a:gsLst>
                    <a:gs pos="14000">
                      <a:srgbClr val="FA0600">
                        <a:shade val="30000"/>
                        <a:satMod val="115000"/>
                      </a:srgbClr>
                    </a:gs>
                    <a:gs pos="50000">
                      <a:srgbClr val="FA0600">
                        <a:shade val="67500"/>
                        <a:satMod val="115000"/>
                      </a:srgbClr>
                    </a:gs>
                    <a:gs pos="100000">
                      <a:srgbClr val="FA06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grpSp>
              <p:nvGrpSpPr>
                <p:cNvPr id="139" name="Groupe 27"/>
                <p:cNvGrpSpPr/>
                <p:nvPr/>
              </p:nvGrpSpPr>
              <p:grpSpPr>
                <a:xfrm flipH="1">
                  <a:off x="3839116" y="3513900"/>
                  <a:ext cx="815246" cy="288000"/>
                  <a:chOff x="4478724" y="4275900"/>
                  <a:chExt cx="815246" cy="288000"/>
                </a:xfrm>
              </p:grpSpPr>
              <p:sp>
                <p:nvSpPr>
                  <p:cNvPr id="140" name="Ellipse 139"/>
                  <p:cNvSpPr/>
                  <p:nvPr/>
                </p:nvSpPr>
                <p:spPr>
                  <a:xfrm>
                    <a:off x="4478724" y="4275900"/>
                    <a:ext cx="288000" cy="288000"/>
                  </a:xfrm>
                  <a:prstGeom prst="ellipse">
                    <a:avLst/>
                  </a:prstGeom>
                  <a:gradFill flip="none" rotWithShape="1">
                    <a:gsLst>
                      <a:gs pos="14000">
                        <a:srgbClr val="FA0600">
                          <a:shade val="30000"/>
                          <a:satMod val="115000"/>
                        </a:srgbClr>
                      </a:gs>
                      <a:gs pos="50000">
                        <a:srgbClr val="FA0600">
                          <a:shade val="67500"/>
                          <a:satMod val="115000"/>
                        </a:srgbClr>
                      </a:gs>
                      <a:gs pos="45000">
                        <a:srgbClr val="FA060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1" name="Ellipse 140"/>
                  <p:cNvSpPr/>
                  <p:nvPr/>
                </p:nvSpPr>
                <p:spPr>
                  <a:xfrm>
                    <a:off x="5113970" y="4329901"/>
                    <a:ext cx="180000" cy="180000"/>
                  </a:xfrm>
                  <a:prstGeom prst="ellipse">
                    <a:avLst/>
                  </a:prstGeom>
                  <a:gradFill flip="none" rotWithShape="1">
                    <a:gsLst>
                      <a:gs pos="14000">
                        <a:srgbClr val="FA0600">
                          <a:shade val="30000"/>
                          <a:satMod val="115000"/>
                        </a:srgbClr>
                      </a:gs>
                      <a:gs pos="50000">
                        <a:srgbClr val="FA0600">
                          <a:shade val="67500"/>
                          <a:satMod val="115000"/>
                        </a:srgbClr>
                      </a:gs>
                      <a:gs pos="100000">
                        <a:srgbClr val="FA060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</p:grpSp>
          <p:cxnSp>
            <p:nvCxnSpPr>
              <p:cNvPr id="81" name="Connecteur droit avec flèche 80"/>
              <p:cNvCxnSpPr/>
              <p:nvPr/>
            </p:nvCxnSpPr>
            <p:spPr bwMode="auto">
              <a:xfrm rot="5400000" flipH="1" flipV="1">
                <a:off x="2600189" y="3617721"/>
                <a:ext cx="966665" cy="735036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000000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  <p:sp>
            <p:nvSpPr>
              <p:cNvPr id="82" name="Ellipse 81"/>
              <p:cNvSpPr/>
              <p:nvPr/>
            </p:nvSpPr>
            <p:spPr bwMode="auto">
              <a:xfrm>
                <a:off x="2233115" y="3967158"/>
                <a:ext cx="1015054" cy="1003492"/>
              </a:xfrm>
              <a:prstGeom prst="ellipse">
                <a:avLst/>
              </a:prstGeom>
              <a:gradFill flip="none" rotWithShape="1">
                <a:gsLst>
                  <a:gs pos="0">
                    <a:srgbClr val="DAEDEF">
                      <a:lumMod val="90000"/>
                      <a:shade val="30000"/>
                      <a:satMod val="115000"/>
                    </a:srgbClr>
                  </a:gs>
                  <a:gs pos="50000">
                    <a:srgbClr val="DAEDEF">
                      <a:lumMod val="90000"/>
                      <a:shade val="67500"/>
                      <a:satMod val="115000"/>
                    </a:srgbClr>
                  </a:gs>
                  <a:gs pos="100000">
                    <a:srgbClr val="DAEDEF">
                      <a:lumMod val="90000"/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solidFill>
                  <a:srgbClr val="BBE0E3">
                    <a:shade val="50000"/>
                  </a:srgbClr>
                </a:solidFill>
                <a:prstDash val="solid"/>
              </a:ln>
              <a:effectLst/>
              <a:scene3d>
                <a:camera prst="isometricOffAxis2Left"/>
                <a:lightRig rig="threePt" dir="t"/>
              </a:scene3d>
              <a:sp3d>
                <a:bevelT w="469900" h="107950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83" name="Connecteur droit avec flèche 82"/>
              <p:cNvCxnSpPr/>
              <p:nvPr/>
            </p:nvCxnSpPr>
            <p:spPr bwMode="auto">
              <a:xfrm rot="5400000" flipH="1" flipV="1">
                <a:off x="1804037" y="4588349"/>
                <a:ext cx="1031744" cy="792189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000000">
                    <a:shade val="95000"/>
                    <a:satMod val="105000"/>
                  </a:srgbClr>
                </a:solidFill>
                <a:prstDash val="solid"/>
                <a:tailEnd type="none"/>
              </a:ln>
              <a:effectLst/>
            </p:spPr>
          </p:cxnSp>
          <p:grpSp>
            <p:nvGrpSpPr>
              <p:cNvPr id="84" name="Groupe 154"/>
              <p:cNvGrpSpPr>
                <a:grpSpLocks/>
              </p:cNvGrpSpPr>
              <p:nvPr/>
            </p:nvGrpSpPr>
            <p:grpSpPr bwMode="auto">
              <a:xfrm>
                <a:off x="4570421" y="3299459"/>
                <a:ext cx="4573579" cy="2875458"/>
                <a:chOff x="4570421" y="3695699"/>
                <a:chExt cx="4573579" cy="2875458"/>
              </a:xfrm>
            </p:grpSpPr>
            <p:grpSp>
              <p:nvGrpSpPr>
                <p:cNvPr id="101" name="Groupe 28"/>
                <p:cNvGrpSpPr/>
                <p:nvPr/>
              </p:nvGrpSpPr>
              <p:grpSpPr bwMode="auto">
                <a:xfrm>
                  <a:off x="5605814" y="3695699"/>
                  <a:ext cx="3538186" cy="464580"/>
                  <a:chOff x="2044700" y="3340106"/>
                  <a:chExt cx="4940299" cy="635001"/>
                </a:xfrm>
                <a:scene3d>
                  <a:camera prst="isometricOffAxis2Left"/>
                  <a:lightRig rig="threePt" dir="t"/>
                </a:scene3d>
              </p:grpSpPr>
              <p:sp>
                <p:nvSpPr>
                  <p:cNvPr id="132" name="Rectangle 131"/>
                  <p:cNvSpPr/>
                  <p:nvPr/>
                </p:nvSpPr>
                <p:spPr>
                  <a:xfrm>
                    <a:off x="2044700" y="3340106"/>
                    <a:ext cx="4940299" cy="635001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solidFill>
                      <a:srgbClr val="000000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3" name="Ellipse 132"/>
                  <p:cNvSpPr/>
                  <p:nvPr/>
                </p:nvSpPr>
                <p:spPr>
                  <a:xfrm>
                    <a:off x="6177236" y="3567906"/>
                    <a:ext cx="180000" cy="180000"/>
                  </a:xfrm>
                  <a:prstGeom prst="ellipse">
                    <a:avLst/>
                  </a:prstGeom>
                  <a:gradFill flip="none" rotWithShape="1">
                    <a:gsLst>
                      <a:gs pos="14000">
                        <a:srgbClr val="FA0600">
                          <a:shade val="30000"/>
                          <a:satMod val="115000"/>
                        </a:srgbClr>
                      </a:gs>
                      <a:gs pos="50000">
                        <a:srgbClr val="FA0600">
                          <a:shade val="67500"/>
                          <a:satMod val="115000"/>
                        </a:srgbClr>
                      </a:gs>
                      <a:gs pos="100000">
                        <a:srgbClr val="FA060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34" name="Groupe 27"/>
                  <p:cNvGrpSpPr/>
                  <p:nvPr/>
                </p:nvGrpSpPr>
                <p:grpSpPr>
                  <a:xfrm flipH="1">
                    <a:off x="2753870" y="3513900"/>
                    <a:ext cx="1900492" cy="288000"/>
                    <a:chOff x="4478724" y="4275900"/>
                    <a:chExt cx="1900492" cy="288000"/>
                  </a:xfrm>
                </p:grpSpPr>
                <p:sp>
                  <p:nvSpPr>
                    <p:cNvPr id="135" name="Ellipse 134"/>
                    <p:cNvSpPr/>
                    <p:nvPr/>
                  </p:nvSpPr>
                  <p:spPr>
                    <a:xfrm>
                      <a:off x="4478724" y="4275900"/>
                      <a:ext cx="288000" cy="2880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14000">
                          <a:srgbClr val="FA0600">
                            <a:shade val="30000"/>
                            <a:satMod val="115000"/>
                          </a:srgbClr>
                        </a:gs>
                        <a:gs pos="50000">
                          <a:srgbClr val="FA0600">
                            <a:shade val="67500"/>
                            <a:satMod val="115000"/>
                          </a:srgbClr>
                        </a:gs>
                        <a:gs pos="45000">
                          <a:srgbClr val="FA0600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6" name="Ellipse 135"/>
                    <p:cNvSpPr/>
                    <p:nvPr/>
                  </p:nvSpPr>
                  <p:spPr>
                    <a:xfrm>
                      <a:off x="6199216" y="4329901"/>
                      <a:ext cx="180000" cy="1800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14000">
                          <a:srgbClr val="FA0600">
                            <a:shade val="30000"/>
                            <a:satMod val="115000"/>
                          </a:srgbClr>
                        </a:gs>
                        <a:gs pos="50000">
                          <a:srgbClr val="FA0600">
                            <a:shade val="67500"/>
                            <a:satMod val="115000"/>
                          </a:srgbClr>
                        </a:gs>
                        <a:gs pos="100000">
                          <a:srgbClr val="FA0600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cxnSp>
              <p:nvCxnSpPr>
                <p:cNvPr id="102" name="Connecteur droit avec flèche 101"/>
                <p:cNvCxnSpPr/>
                <p:nvPr/>
              </p:nvCxnSpPr>
              <p:spPr bwMode="auto">
                <a:xfrm rot="5400000" flipH="1" flipV="1">
                  <a:off x="6502391" y="4013961"/>
                  <a:ext cx="966665" cy="735036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000000">
                      <a:shade val="95000"/>
                      <a:satMod val="105000"/>
                    </a:srgbClr>
                  </a:solidFill>
                  <a:prstDash val="solid"/>
                  <a:tailEnd type="arrow"/>
                </a:ln>
                <a:effectLst/>
              </p:spPr>
            </p:cxnSp>
            <p:sp>
              <p:nvSpPr>
                <p:cNvPr id="103" name="Ellipse 102"/>
                <p:cNvSpPr/>
                <p:nvPr/>
              </p:nvSpPr>
              <p:spPr bwMode="auto">
                <a:xfrm>
                  <a:off x="6134554" y="4363398"/>
                  <a:ext cx="1015054" cy="100349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AEDEF">
                        <a:lumMod val="90000"/>
                        <a:shade val="30000"/>
                        <a:satMod val="115000"/>
                      </a:srgbClr>
                    </a:gs>
                    <a:gs pos="50000">
                      <a:srgbClr val="DAEDEF">
                        <a:lumMod val="90000"/>
                        <a:shade val="67500"/>
                        <a:satMod val="115000"/>
                      </a:srgbClr>
                    </a:gs>
                    <a:gs pos="100000">
                      <a:srgbClr val="DAEDEF">
                        <a:lumMod val="90000"/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solidFill>
                    <a:srgbClr val="BBE0E3">
                      <a:shade val="50000"/>
                    </a:srgbClr>
                  </a:solidFill>
                  <a:prstDash val="solid"/>
                </a:ln>
                <a:effectLst/>
                <a:scene3d>
                  <a:camera prst="isometricOffAxis2Left"/>
                  <a:lightRig rig="threePt" dir="t"/>
                </a:scene3d>
                <a:sp3d>
                  <a:bevelT w="469900" h="107950"/>
                </a:sp3d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cxnSp>
              <p:nvCxnSpPr>
                <p:cNvPr id="104" name="Connecteur droit avec flèche 103"/>
                <p:cNvCxnSpPr/>
                <p:nvPr/>
              </p:nvCxnSpPr>
              <p:spPr bwMode="auto">
                <a:xfrm rot="5400000" flipH="1" flipV="1">
                  <a:off x="5705445" y="4983796"/>
                  <a:ext cx="1031744" cy="793776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000000">
                      <a:shade val="95000"/>
                      <a:satMod val="105000"/>
                    </a:srgbClr>
                  </a:solidFill>
                  <a:prstDash val="solid"/>
                  <a:tailEnd type="none"/>
                </a:ln>
                <a:effectLst/>
              </p:spPr>
            </p:cxnSp>
            <p:grpSp>
              <p:nvGrpSpPr>
                <p:cNvPr id="105" name="Groupe 85"/>
                <p:cNvGrpSpPr/>
                <p:nvPr/>
              </p:nvGrpSpPr>
              <p:grpSpPr>
                <a:xfrm>
                  <a:off x="4570421" y="5566366"/>
                  <a:ext cx="818479" cy="776191"/>
                  <a:chOff x="6504316" y="5253486"/>
                  <a:chExt cx="1803535" cy="1060883"/>
                </a:xfrm>
                <a:scene3d>
                  <a:camera prst="isometricOffAxis2Left"/>
                  <a:lightRig rig="threePt" dir="t"/>
                </a:scene3d>
              </p:grpSpPr>
              <p:sp>
                <p:nvSpPr>
                  <p:cNvPr id="124" name="Rectangle 58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6538470" y="5670216"/>
                    <a:ext cx="1060883" cy="22742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FFFFFF">
                          <a:gamma/>
                          <a:shade val="0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125" name="Rectangle 59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6988561" y="5670216"/>
                    <a:ext cx="1060883" cy="22742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FFFFFF">
                          <a:gamma/>
                          <a:shade val="0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126" name="Rectangle 60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7439445" y="5670216"/>
                    <a:ext cx="1060883" cy="22742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FFFFFF">
                          <a:gamma/>
                          <a:shade val="0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127" name="Rectangle 61"/>
                  <p:cNvSpPr>
                    <a:spLocks noChangeArrowheads="1"/>
                  </p:cNvSpPr>
                  <p:nvPr/>
                </p:nvSpPr>
                <p:spPr bwMode="auto">
                  <a:xfrm rot="16200000" flipV="1">
                    <a:off x="7215192" y="5670216"/>
                    <a:ext cx="1060883" cy="22742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FFFFFF">
                          <a:gamma/>
                          <a:shade val="0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128" name="Rectangle 62"/>
                  <p:cNvSpPr>
                    <a:spLocks noChangeArrowheads="1"/>
                  </p:cNvSpPr>
                  <p:nvPr/>
                </p:nvSpPr>
                <p:spPr bwMode="auto">
                  <a:xfrm rot="16200000" flipV="1">
                    <a:off x="6764308" y="5670216"/>
                    <a:ext cx="1060883" cy="22742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FFFFFF">
                          <a:gamma/>
                          <a:shade val="0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129" name="Rectangle 63"/>
                  <p:cNvSpPr>
                    <a:spLocks noChangeArrowheads="1"/>
                  </p:cNvSpPr>
                  <p:nvPr/>
                </p:nvSpPr>
                <p:spPr bwMode="auto">
                  <a:xfrm rot="16200000" flipV="1">
                    <a:off x="6314216" y="5670216"/>
                    <a:ext cx="1060883" cy="22742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FFFFFF">
                          <a:gamma/>
                          <a:shade val="0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130" name="Rectangle 64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6087586" y="5670216"/>
                    <a:ext cx="1060883" cy="22742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FFFFFF">
                          <a:gamma/>
                          <a:shade val="0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131" name="Rectangle 65"/>
                  <p:cNvSpPr>
                    <a:spLocks noChangeArrowheads="1"/>
                  </p:cNvSpPr>
                  <p:nvPr/>
                </p:nvSpPr>
                <p:spPr bwMode="auto">
                  <a:xfrm rot="16200000" flipV="1">
                    <a:off x="7663698" y="5670216"/>
                    <a:ext cx="1060883" cy="22742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FFFFFF">
                          <a:gamma/>
                          <a:shade val="0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</p:grpSp>
            <p:grpSp>
              <p:nvGrpSpPr>
                <p:cNvPr id="106" name="Groupe 85"/>
                <p:cNvGrpSpPr/>
                <p:nvPr/>
              </p:nvGrpSpPr>
              <p:grpSpPr>
                <a:xfrm>
                  <a:off x="5302664" y="5680666"/>
                  <a:ext cx="818479" cy="776191"/>
                  <a:chOff x="6504316" y="5253486"/>
                  <a:chExt cx="1803535" cy="1060883"/>
                </a:xfrm>
                <a:scene3d>
                  <a:camera prst="isometricOffAxis2Left"/>
                  <a:lightRig rig="threePt" dir="t"/>
                </a:scene3d>
              </p:grpSpPr>
              <p:sp>
                <p:nvSpPr>
                  <p:cNvPr id="116" name="Rectangle 58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6538470" y="5670216"/>
                    <a:ext cx="1060883" cy="22742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FFFFFF">
                          <a:gamma/>
                          <a:shade val="0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117" name="Rectangle 59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6988561" y="5670216"/>
                    <a:ext cx="1060883" cy="22742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FFFFFF">
                          <a:gamma/>
                          <a:shade val="0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118" name="Rectangle 60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7439445" y="5670216"/>
                    <a:ext cx="1060883" cy="22742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FFFFFF">
                          <a:gamma/>
                          <a:shade val="0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119" name="Rectangle 61"/>
                  <p:cNvSpPr>
                    <a:spLocks noChangeArrowheads="1"/>
                  </p:cNvSpPr>
                  <p:nvPr/>
                </p:nvSpPr>
                <p:spPr bwMode="auto">
                  <a:xfrm rot="16200000" flipV="1">
                    <a:off x="7215192" y="5670216"/>
                    <a:ext cx="1060883" cy="22742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FFFFFF">
                          <a:gamma/>
                          <a:shade val="0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120" name="Rectangle 62"/>
                  <p:cNvSpPr>
                    <a:spLocks noChangeArrowheads="1"/>
                  </p:cNvSpPr>
                  <p:nvPr/>
                </p:nvSpPr>
                <p:spPr bwMode="auto">
                  <a:xfrm rot="16200000" flipV="1">
                    <a:off x="6764308" y="5670216"/>
                    <a:ext cx="1060883" cy="22742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FFFFFF">
                          <a:gamma/>
                          <a:shade val="0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121" name="Rectangle 63"/>
                  <p:cNvSpPr>
                    <a:spLocks noChangeArrowheads="1"/>
                  </p:cNvSpPr>
                  <p:nvPr/>
                </p:nvSpPr>
                <p:spPr bwMode="auto">
                  <a:xfrm rot="16200000" flipV="1">
                    <a:off x="6314216" y="5670216"/>
                    <a:ext cx="1060883" cy="22742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FFFFFF">
                          <a:gamma/>
                          <a:shade val="0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122" name="Rectangle 64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6087586" y="5670216"/>
                    <a:ext cx="1060883" cy="22742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FFFFFF">
                          <a:gamma/>
                          <a:shade val="0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123" name="Rectangle 65"/>
                  <p:cNvSpPr>
                    <a:spLocks noChangeArrowheads="1"/>
                  </p:cNvSpPr>
                  <p:nvPr/>
                </p:nvSpPr>
                <p:spPr bwMode="auto">
                  <a:xfrm rot="16200000" flipV="1">
                    <a:off x="7663698" y="5670216"/>
                    <a:ext cx="1060883" cy="22742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FFFFFF">
                          <a:gamma/>
                          <a:shade val="0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</p:grpSp>
            <p:grpSp>
              <p:nvGrpSpPr>
                <p:cNvPr id="107" name="Groupe 85"/>
                <p:cNvGrpSpPr/>
                <p:nvPr/>
              </p:nvGrpSpPr>
              <p:grpSpPr>
                <a:xfrm>
                  <a:off x="6029095" y="5794966"/>
                  <a:ext cx="818479" cy="776191"/>
                  <a:chOff x="6504316" y="5253486"/>
                  <a:chExt cx="1803535" cy="1060883"/>
                </a:xfrm>
                <a:scene3d>
                  <a:camera prst="isometricOffAxis2Left"/>
                  <a:lightRig rig="threePt" dir="t"/>
                </a:scene3d>
              </p:grpSpPr>
              <p:sp>
                <p:nvSpPr>
                  <p:cNvPr id="108" name="Rectangle 58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6538470" y="5670216"/>
                    <a:ext cx="1060883" cy="22742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FFFFFF">
                          <a:gamma/>
                          <a:shade val="0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109" name="Rectangle 59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6988561" y="5670216"/>
                    <a:ext cx="1060883" cy="22742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FFFFFF">
                          <a:gamma/>
                          <a:shade val="0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110" name="Rectangle 60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7439445" y="5670216"/>
                    <a:ext cx="1060883" cy="22742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FFFFFF">
                          <a:gamma/>
                          <a:shade val="0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111" name="Rectangle 61"/>
                  <p:cNvSpPr>
                    <a:spLocks noChangeArrowheads="1"/>
                  </p:cNvSpPr>
                  <p:nvPr/>
                </p:nvSpPr>
                <p:spPr bwMode="auto">
                  <a:xfrm rot="16200000" flipV="1">
                    <a:off x="7215192" y="5670216"/>
                    <a:ext cx="1060883" cy="22742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FFFFFF">
                          <a:gamma/>
                          <a:shade val="0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112" name="Rectangle 62"/>
                  <p:cNvSpPr>
                    <a:spLocks noChangeArrowheads="1"/>
                  </p:cNvSpPr>
                  <p:nvPr/>
                </p:nvSpPr>
                <p:spPr bwMode="auto">
                  <a:xfrm rot="16200000" flipV="1">
                    <a:off x="6764308" y="5670216"/>
                    <a:ext cx="1060883" cy="22742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FFFFFF">
                          <a:gamma/>
                          <a:shade val="0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113" name="Rectangle 63"/>
                  <p:cNvSpPr>
                    <a:spLocks noChangeArrowheads="1"/>
                  </p:cNvSpPr>
                  <p:nvPr/>
                </p:nvSpPr>
                <p:spPr bwMode="auto">
                  <a:xfrm rot="16200000" flipV="1">
                    <a:off x="6314216" y="5670216"/>
                    <a:ext cx="1060883" cy="22742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FFFFFF">
                          <a:gamma/>
                          <a:shade val="0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114" name="Rectangle 64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6087586" y="5670216"/>
                    <a:ext cx="1060883" cy="22742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FFFFFF">
                          <a:gamma/>
                          <a:shade val="0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115" name="Rectangle 65"/>
                  <p:cNvSpPr>
                    <a:spLocks noChangeArrowheads="1"/>
                  </p:cNvSpPr>
                  <p:nvPr/>
                </p:nvSpPr>
                <p:spPr bwMode="auto">
                  <a:xfrm rot="16200000" flipV="1">
                    <a:off x="7663698" y="5670216"/>
                    <a:ext cx="1060883" cy="227423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FFFFFF">
                          <a:gamma/>
                          <a:shade val="0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</p:grpSp>
          </p:grpSp>
          <p:grpSp>
            <p:nvGrpSpPr>
              <p:cNvPr id="85" name="Groupe 85"/>
              <p:cNvGrpSpPr/>
              <p:nvPr/>
            </p:nvGrpSpPr>
            <p:grpSpPr>
              <a:xfrm>
                <a:off x="466063" y="5162506"/>
                <a:ext cx="3016294" cy="776191"/>
                <a:chOff x="6504316" y="5253486"/>
                <a:chExt cx="1803535" cy="1060883"/>
              </a:xfrm>
              <a:scene3d>
                <a:camera prst="isometricOffAxis2Left"/>
                <a:lightRig rig="threePt" dir="t"/>
              </a:scene3d>
            </p:grpSpPr>
            <p:sp>
              <p:nvSpPr>
                <p:cNvPr id="93" name="Rectangle 58"/>
                <p:cNvSpPr>
                  <a:spLocks noChangeArrowheads="1"/>
                </p:cNvSpPr>
                <p:nvPr/>
              </p:nvSpPr>
              <p:spPr bwMode="auto">
                <a:xfrm rot="16200000">
                  <a:off x="6538470" y="5670216"/>
                  <a:ext cx="1060883" cy="227423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0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94" name="Rectangle 59"/>
                <p:cNvSpPr>
                  <a:spLocks noChangeArrowheads="1"/>
                </p:cNvSpPr>
                <p:nvPr/>
              </p:nvSpPr>
              <p:spPr bwMode="auto">
                <a:xfrm rot="16200000">
                  <a:off x="6988561" y="5670216"/>
                  <a:ext cx="1060883" cy="227423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0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95" name="Rectangle 60"/>
                <p:cNvSpPr>
                  <a:spLocks noChangeArrowheads="1"/>
                </p:cNvSpPr>
                <p:nvPr/>
              </p:nvSpPr>
              <p:spPr bwMode="auto">
                <a:xfrm rot="16200000">
                  <a:off x="7439445" y="5670216"/>
                  <a:ext cx="1060883" cy="227423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0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96" name="Rectangle 61"/>
                <p:cNvSpPr>
                  <a:spLocks noChangeArrowheads="1"/>
                </p:cNvSpPr>
                <p:nvPr/>
              </p:nvSpPr>
              <p:spPr bwMode="auto">
                <a:xfrm rot="16200000" flipV="1">
                  <a:off x="7215192" y="5670216"/>
                  <a:ext cx="1060883" cy="227423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0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97" name="Rectangle 62"/>
                <p:cNvSpPr>
                  <a:spLocks noChangeArrowheads="1"/>
                </p:cNvSpPr>
                <p:nvPr/>
              </p:nvSpPr>
              <p:spPr bwMode="auto">
                <a:xfrm rot="16200000" flipV="1">
                  <a:off x="6764308" y="5670216"/>
                  <a:ext cx="1060883" cy="227423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0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98" name="Rectangle 63"/>
                <p:cNvSpPr>
                  <a:spLocks noChangeArrowheads="1"/>
                </p:cNvSpPr>
                <p:nvPr/>
              </p:nvSpPr>
              <p:spPr bwMode="auto">
                <a:xfrm rot="16200000" flipV="1">
                  <a:off x="6314216" y="5670216"/>
                  <a:ext cx="1060883" cy="227423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0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99" name="Rectangle 64"/>
                <p:cNvSpPr>
                  <a:spLocks noChangeArrowheads="1"/>
                </p:cNvSpPr>
                <p:nvPr/>
              </p:nvSpPr>
              <p:spPr bwMode="auto">
                <a:xfrm rot="16200000">
                  <a:off x="6087586" y="5670216"/>
                  <a:ext cx="1060883" cy="227423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0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100" name="Rectangle 65"/>
                <p:cNvSpPr>
                  <a:spLocks noChangeArrowheads="1"/>
                </p:cNvSpPr>
                <p:nvPr/>
              </p:nvSpPr>
              <p:spPr bwMode="auto">
                <a:xfrm rot="16200000" flipV="1">
                  <a:off x="7663698" y="5670216"/>
                  <a:ext cx="1060883" cy="227423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0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</p:grpSp>
          <p:grpSp>
            <p:nvGrpSpPr>
              <p:cNvPr id="86" name="Groupe 161"/>
              <p:cNvGrpSpPr>
                <a:grpSpLocks/>
              </p:cNvGrpSpPr>
              <p:nvPr/>
            </p:nvGrpSpPr>
            <p:grpSpPr bwMode="auto">
              <a:xfrm>
                <a:off x="5958840" y="2562225"/>
                <a:ext cx="2850303" cy="735687"/>
                <a:chOff x="5958840" y="2667000"/>
                <a:chExt cx="2850303" cy="735687"/>
              </a:xfrm>
            </p:grpSpPr>
            <p:sp>
              <p:nvSpPr>
                <p:cNvPr id="90" name="ZoneTexte 89"/>
                <p:cNvSpPr txBox="1"/>
                <p:nvPr/>
              </p:nvSpPr>
              <p:spPr>
                <a:xfrm>
                  <a:off x="6910155" y="2819400"/>
                  <a:ext cx="978153" cy="430887"/>
                </a:xfrm>
                <a:prstGeom prst="rect">
                  <a:avLst/>
                </a:prstGeom>
                <a:solidFill>
                  <a:srgbClr val="FF5050"/>
                </a:solidFill>
                <a:scene3d>
                  <a:camera prst="isometricOffAxis2Left"/>
                  <a:lightRig rig="threePt" dir="t"/>
                </a:scene3d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charset="0"/>
                    </a:rPr>
                    <a:t>Basses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charset="0"/>
                    </a:rPr>
                    <a:t>Fréquences</a:t>
                  </a:r>
                </a:p>
              </p:txBody>
            </p:sp>
            <p:sp>
              <p:nvSpPr>
                <p:cNvPr id="91" name="ZoneTexte 90"/>
                <p:cNvSpPr txBox="1"/>
                <p:nvPr/>
              </p:nvSpPr>
              <p:spPr>
                <a:xfrm>
                  <a:off x="7879080" y="2971800"/>
                  <a:ext cx="930063" cy="430887"/>
                </a:xfrm>
                <a:prstGeom prst="rect">
                  <a:avLst/>
                </a:prstGeom>
                <a:solidFill>
                  <a:srgbClr val="92D050"/>
                </a:solidFill>
                <a:scene3d>
                  <a:camera prst="isometricOffAxis2Left"/>
                  <a:lightRig rig="threePt" dir="t"/>
                </a:scene3d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charset="0"/>
                    </a:rPr>
                    <a:t>Hautes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charset="0"/>
                    </a:rPr>
                    <a:t>Fréquences</a:t>
                  </a:r>
                </a:p>
              </p:txBody>
            </p:sp>
            <p:sp>
              <p:nvSpPr>
                <p:cNvPr id="92" name="ZoneTexte 91"/>
                <p:cNvSpPr txBox="1"/>
                <p:nvPr/>
              </p:nvSpPr>
              <p:spPr>
                <a:xfrm>
                  <a:off x="5958840" y="2667000"/>
                  <a:ext cx="930063" cy="430887"/>
                </a:xfrm>
                <a:prstGeom prst="rect">
                  <a:avLst/>
                </a:prstGeom>
                <a:solidFill>
                  <a:srgbClr val="92D050"/>
                </a:solidFill>
                <a:scene3d>
                  <a:camera prst="isometricOffAxis2Left"/>
                  <a:lightRig rig="threePt" dir="t"/>
                </a:scene3d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charset="0"/>
                    </a:rPr>
                    <a:t>Hautes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charset="0"/>
                    </a:rPr>
                    <a:t>Fréquences</a:t>
                  </a:r>
                </a:p>
              </p:txBody>
            </p:sp>
          </p:grpSp>
          <p:cxnSp>
            <p:nvCxnSpPr>
              <p:cNvPr id="87" name="Connecteur droit avec flèche 86"/>
              <p:cNvCxnSpPr/>
              <p:nvPr/>
            </p:nvCxnSpPr>
            <p:spPr>
              <a:xfrm>
                <a:off x="5991122" y="2917780"/>
                <a:ext cx="2933796" cy="485713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0000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  <p:sp>
            <p:nvSpPr>
              <p:cNvPr id="88" name="ZoneTexte 87"/>
              <p:cNvSpPr txBox="1"/>
              <p:nvPr/>
            </p:nvSpPr>
            <p:spPr>
              <a:xfrm>
                <a:off x="8805446" y="3100943"/>
                <a:ext cx="338554" cy="369332"/>
              </a:xfrm>
              <a:prstGeom prst="rect">
                <a:avLst/>
              </a:prstGeom>
              <a:noFill/>
              <a:scene3d>
                <a:camera prst="isometricOffAxis2Left"/>
                <a:lightRig rig="threePt" dir="t"/>
              </a:scene3d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</a:rPr>
                  <a:t>X</a:t>
                </a:r>
              </a:p>
            </p:txBody>
          </p:sp>
          <p:sp>
            <p:nvSpPr>
              <p:cNvPr id="89" name="ZoneTexte 88"/>
              <p:cNvSpPr txBox="1"/>
              <p:nvPr/>
            </p:nvSpPr>
            <p:spPr bwMode="auto">
              <a:xfrm>
                <a:off x="-62213" y="5016913"/>
                <a:ext cx="783595" cy="382812"/>
              </a:xfrm>
              <a:prstGeom prst="rect">
                <a:avLst/>
              </a:prstGeom>
              <a:noFill/>
              <a:scene3d>
                <a:camera prst="isometricOffAxis2Left"/>
                <a:lightRig rig="threePt" dir="t"/>
              </a:scene3d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</a:rPr>
                  <a:t>Plan focal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</a:rPr>
                  <a:t>objet</a:t>
                </a:r>
              </a:p>
            </p:txBody>
          </p:sp>
        </p:grpSp>
        <p:sp>
          <p:nvSpPr>
            <p:cNvPr id="75" name="ZoneTexte 74"/>
            <p:cNvSpPr txBox="1"/>
            <p:nvPr/>
          </p:nvSpPr>
          <p:spPr bwMode="auto">
            <a:xfrm>
              <a:off x="3011328" y="2689244"/>
              <a:ext cx="978121" cy="430941"/>
            </a:xfrm>
            <a:prstGeom prst="rect">
              <a:avLst/>
            </a:prstGeom>
            <a:solidFill>
              <a:srgbClr val="FF5050"/>
            </a:solidFill>
            <a:scene3d>
              <a:camera prst="isometricOffAxis2Left"/>
              <a:lightRig rig="threePt" dir="t"/>
            </a:scene3d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</a:rPr>
                <a:t>Basses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</a:rPr>
                <a:t>Fréquences</a:t>
              </a:r>
            </a:p>
          </p:txBody>
        </p:sp>
        <p:sp>
          <p:nvSpPr>
            <p:cNvPr id="76" name="ZoneTexte 75"/>
            <p:cNvSpPr txBox="1"/>
            <p:nvPr/>
          </p:nvSpPr>
          <p:spPr bwMode="auto">
            <a:xfrm>
              <a:off x="3980221" y="2841664"/>
              <a:ext cx="930033" cy="430941"/>
            </a:xfrm>
            <a:prstGeom prst="rect">
              <a:avLst/>
            </a:prstGeom>
            <a:solidFill>
              <a:srgbClr val="92D050"/>
            </a:solidFill>
            <a:scene3d>
              <a:camera prst="isometricOffAxis2Left"/>
              <a:lightRig rig="threePt" dir="t"/>
            </a:scene3d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</a:rPr>
                <a:t>Hautes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</a:rPr>
                <a:t>Fréquences</a:t>
              </a:r>
            </a:p>
          </p:txBody>
        </p:sp>
        <p:sp>
          <p:nvSpPr>
            <p:cNvPr id="77" name="ZoneTexte 76"/>
            <p:cNvSpPr txBox="1"/>
            <p:nvPr/>
          </p:nvSpPr>
          <p:spPr bwMode="auto">
            <a:xfrm>
              <a:off x="2060044" y="2536825"/>
              <a:ext cx="930033" cy="430941"/>
            </a:xfrm>
            <a:prstGeom prst="rect">
              <a:avLst/>
            </a:prstGeom>
            <a:solidFill>
              <a:srgbClr val="92D050"/>
            </a:solidFill>
            <a:scene3d>
              <a:camera prst="isometricOffAxis2Left"/>
              <a:lightRig rig="threePt" dir="t"/>
            </a:scene3d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</a:rPr>
                <a:t>Hautes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</a:rPr>
                <a:t>Fréquences</a:t>
              </a:r>
            </a:p>
          </p:txBody>
        </p:sp>
        <p:cxnSp>
          <p:nvCxnSpPr>
            <p:cNvPr id="78" name="Connecteur droit avec flèche 77"/>
            <p:cNvCxnSpPr/>
            <p:nvPr/>
          </p:nvCxnSpPr>
          <p:spPr bwMode="auto">
            <a:xfrm>
              <a:off x="2092325" y="2892425"/>
              <a:ext cx="2933700" cy="485775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79" name="ZoneTexte 78"/>
            <p:cNvSpPr txBox="1"/>
            <p:nvPr/>
          </p:nvSpPr>
          <p:spPr bwMode="auto">
            <a:xfrm>
              <a:off x="4906557" y="3075611"/>
              <a:ext cx="338543" cy="369379"/>
            </a:xfrm>
            <a:prstGeom prst="rect">
              <a:avLst/>
            </a:prstGeom>
            <a:noFill/>
            <a:scene3d>
              <a:camera prst="isometricOffAxis2Left"/>
              <a:lightRig rig="threePt" dir="t"/>
            </a:scene3d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</a:rPr>
                <a:t>X</a:t>
              </a:r>
            </a:p>
          </p:txBody>
        </p:sp>
      </p:grpSp>
      <p:grpSp>
        <p:nvGrpSpPr>
          <p:cNvPr id="144" name="Groupe 143"/>
          <p:cNvGrpSpPr/>
          <p:nvPr/>
        </p:nvGrpSpPr>
        <p:grpSpPr>
          <a:xfrm>
            <a:off x="241300" y="4746625"/>
            <a:ext cx="5224463" cy="1708150"/>
            <a:chOff x="241300" y="4746625"/>
            <a:chExt cx="5224463" cy="1708150"/>
          </a:xfrm>
        </p:grpSpPr>
        <p:pic>
          <p:nvPicPr>
            <p:cNvPr id="142" name="Image 141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32213" y="4746625"/>
              <a:ext cx="1733550" cy="1708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" name="ZoneTexte 142"/>
            <p:cNvSpPr txBox="1"/>
            <p:nvPr/>
          </p:nvSpPr>
          <p:spPr>
            <a:xfrm>
              <a:off x="241300" y="5461000"/>
              <a:ext cx="32656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latin typeface="Arial Narrow" pitchFamily="34" charset="0"/>
                </a:rPr>
                <a:t>Pour une image à deux dimensions :</a:t>
              </a:r>
              <a:endParaRPr lang="fr-FR" dirty="0">
                <a:latin typeface="Arial Narrow" pitchFamily="34" charset="0"/>
              </a:endParaRPr>
            </a:p>
          </p:txBody>
        </p:sp>
      </p:grpSp>
      <p:sp>
        <p:nvSpPr>
          <p:cNvPr id="145" name="Rectangle 2"/>
          <p:cNvSpPr txBox="1">
            <a:spLocks noChangeArrowheads="1"/>
          </p:cNvSpPr>
          <p:nvPr/>
        </p:nvSpPr>
        <p:spPr>
          <a:xfrm>
            <a:off x="0" y="921314"/>
            <a:ext cx="9067800" cy="513169"/>
          </a:xfrm>
          <a:prstGeom prst="rect">
            <a:avLst/>
          </a:prstGeom>
        </p:spPr>
        <p:txBody>
          <a:bodyPr/>
          <a:lstStyle/>
          <a:p>
            <a:pPr marL="0" lvl="1"/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A quoi correspondent dans une image les basses ou les hautes fréquences ?</a:t>
            </a:r>
            <a:endParaRPr lang="fr-FR" sz="2400" b="1" kern="0" dirty="0" smtClean="0">
              <a:solidFill>
                <a:srgbClr val="DA6667"/>
              </a:solidFill>
              <a:latin typeface="Arial Narrow" pitchFamily="34" charset="0"/>
            </a:endParaRPr>
          </a:p>
          <a:p>
            <a:pPr marL="0" lvl="1"/>
            <a:endParaRPr lang="fr-FR" sz="2400" b="1" kern="0" dirty="0" smtClean="0">
              <a:solidFill>
                <a:srgbClr val="DA6667"/>
              </a:solidFill>
              <a:latin typeface="Arial Narrow" pitchFamily="34" charset="0"/>
            </a:endParaRPr>
          </a:p>
          <a:p>
            <a:pPr marL="0" lvl="1"/>
            <a:endParaRPr lang="fr-FR" sz="2400" b="1" kern="0" dirty="0" smtClean="0">
              <a:solidFill>
                <a:srgbClr val="DA6667"/>
              </a:solidFill>
              <a:latin typeface="Arial Narrow" pitchFamily="34" charset="0"/>
            </a:endParaRPr>
          </a:p>
          <a:p>
            <a:pPr marL="0" lvl="1"/>
            <a:endParaRPr lang="fr-FR" sz="2400" b="1" kern="0" dirty="0" smtClean="0">
              <a:solidFill>
                <a:srgbClr val="DA6667"/>
              </a:solidFill>
              <a:latin typeface="Arial Narrow" pitchFamily="34" charset="0"/>
            </a:endParaRPr>
          </a:p>
        </p:txBody>
      </p:sp>
      <p:sp>
        <p:nvSpPr>
          <p:cNvPr id="146" name="Titre 1"/>
          <p:cNvSpPr txBox="1">
            <a:spLocks/>
          </p:cNvSpPr>
          <p:nvPr/>
        </p:nvSpPr>
        <p:spPr>
          <a:xfrm>
            <a:off x="1497013" y="0"/>
            <a:ext cx="7391400" cy="5450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z="2800" b="1" kern="0" dirty="0" smtClean="0">
                <a:solidFill>
                  <a:srgbClr val="DA6667"/>
                </a:solidFill>
                <a:latin typeface="+mj-lt"/>
                <a:ea typeface="+mj-ea"/>
                <a:cs typeface="+mj-cs"/>
              </a:rPr>
              <a:t>6. Lien entre variation d’intensité dans une image et fréquences spatiales</a:t>
            </a:r>
          </a:p>
          <a:p>
            <a:pPr>
              <a:defRPr/>
            </a:pPr>
            <a:endParaRPr lang="fr-FR" sz="2800" b="1" kern="0" dirty="0" smtClean="0">
              <a:solidFill>
                <a:srgbClr val="DA6667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51" name="Groupe 150"/>
          <p:cNvGrpSpPr/>
          <p:nvPr/>
        </p:nvGrpSpPr>
        <p:grpSpPr>
          <a:xfrm>
            <a:off x="4813300" y="4872335"/>
            <a:ext cx="4025900" cy="646331"/>
            <a:chOff x="4813300" y="4872335"/>
            <a:chExt cx="4025900" cy="646331"/>
          </a:xfrm>
        </p:grpSpPr>
        <p:sp>
          <p:nvSpPr>
            <p:cNvPr id="147" name="Rectangle 146"/>
            <p:cNvSpPr/>
            <p:nvPr/>
          </p:nvSpPr>
          <p:spPr>
            <a:xfrm>
              <a:off x="5649912" y="4872335"/>
              <a:ext cx="3189288" cy="646331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dirty="0" smtClean="0">
                  <a:latin typeface="Arial Narrow" pitchFamily="34" charset="0"/>
                </a:rPr>
                <a:t>Variations rapides : contours d’un objet, détails, rayures …</a:t>
              </a:r>
              <a:endParaRPr lang="fr-FR" dirty="0">
                <a:latin typeface="Arial Narrow" pitchFamily="34" charset="0"/>
              </a:endParaRPr>
            </a:p>
          </p:txBody>
        </p:sp>
        <p:sp>
          <p:nvSpPr>
            <p:cNvPr id="148" name="Forme libre 147"/>
            <p:cNvSpPr/>
            <p:nvPr/>
          </p:nvSpPr>
          <p:spPr>
            <a:xfrm>
              <a:off x="4813300" y="5090583"/>
              <a:ext cx="762000" cy="319617"/>
            </a:xfrm>
            <a:custGeom>
              <a:avLst/>
              <a:gdLst>
                <a:gd name="connsiteX0" fmla="*/ 0 w 762000"/>
                <a:gd name="connsiteY0" fmla="*/ 319617 h 319617"/>
                <a:gd name="connsiteX1" fmla="*/ 190500 w 762000"/>
                <a:gd name="connsiteY1" fmla="*/ 52917 h 319617"/>
                <a:gd name="connsiteX2" fmla="*/ 762000 w 762000"/>
                <a:gd name="connsiteY2" fmla="*/ 2117 h 319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0" h="319617">
                  <a:moveTo>
                    <a:pt x="0" y="319617"/>
                  </a:moveTo>
                  <a:cubicBezTo>
                    <a:pt x="31750" y="212725"/>
                    <a:pt x="63500" y="105834"/>
                    <a:pt x="190500" y="52917"/>
                  </a:cubicBezTo>
                  <a:cubicBezTo>
                    <a:pt x="317500" y="0"/>
                    <a:pt x="539750" y="1058"/>
                    <a:pt x="762000" y="2117"/>
                  </a:cubicBezTo>
                </a:path>
              </a:pathLst>
            </a:cu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52" name="Groupe 151"/>
          <p:cNvGrpSpPr/>
          <p:nvPr/>
        </p:nvGrpSpPr>
        <p:grpSpPr>
          <a:xfrm>
            <a:off x="4483100" y="5658535"/>
            <a:ext cx="4279900" cy="923330"/>
            <a:chOff x="4483100" y="5658535"/>
            <a:chExt cx="4279900" cy="923330"/>
          </a:xfrm>
        </p:grpSpPr>
        <p:sp>
          <p:nvSpPr>
            <p:cNvPr id="149" name="Rectangle 148"/>
            <p:cNvSpPr/>
            <p:nvPr/>
          </p:nvSpPr>
          <p:spPr>
            <a:xfrm>
              <a:off x="5624512" y="5658535"/>
              <a:ext cx="3138488" cy="92333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dirty="0" smtClean="0">
                  <a:latin typeface="Arial Narrow" pitchFamily="34" charset="0"/>
                </a:rPr>
                <a:t>Variations lentes : couleurs uniformes, valeur moyenne de l’image… </a:t>
              </a:r>
              <a:endParaRPr lang="fr-FR" dirty="0">
                <a:latin typeface="Arial Narrow" pitchFamily="34" charset="0"/>
              </a:endParaRPr>
            </a:p>
          </p:txBody>
        </p:sp>
        <p:sp>
          <p:nvSpPr>
            <p:cNvPr id="150" name="Forme libre 149"/>
            <p:cNvSpPr/>
            <p:nvPr/>
          </p:nvSpPr>
          <p:spPr>
            <a:xfrm>
              <a:off x="4483100" y="5867400"/>
              <a:ext cx="1054100" cy="372533"/>
            </a:xfrm>
            <a:custGeom>
              <a:avLst/>
              <a:gdLst>
                <a:gd name="connsiteX0" fmla="*/ 0 w 1054100"/>
                <a:gd name="connsiteY0" fmla="*/ 0 h 372533"/>
                <a:gd name="connsiteX1" fmla="*/ 457200 w 1054100"/>
                <a:gd name="connsiteY1" fmla="*/ 317500 h 372533"/>
                <a:gd name="connsiteX2" fmla="*/ 1054100 w 1054100"/>
                <a:gd name="connsiteY2" fmla="*/ 330200 h 37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4100" h="372533">
                  <a:moveTo>
                    <a:pt x="0" y="0"/>
                  </a:moveTo>
                  <a:cubicBezTo>
                    <a:pt x="140758" y="131233"/>
                    <a:pt x="281517" y="262467"/>
                    <a:pt x="457200" y="317500"/>
                  </a:cubicBezTo>
                  <a:cubicBezTo>
                    <a:pt x="632883" y="372533"/>
                    <a:pt x="843491" y="351366"/>
                    <a:pt x="1054100" y="330200"/>
                  </a:cubicBezTo>
                </a:path>
              </a:pathLst>
            </a:cu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53" name="Titre 1"/>
          <p:cNvSpPr txBox="1">
            <a:spLocks/>
          </p:cNvSpPr>
          <p:nvPr/>
        </p:nvSpPr>
        <p:spPr>
          <a:xfrm>
            <a:off x="1497013" y="6389134"/>
            <a:ext cx="7391400" cy="3926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Chap3 : Diffraction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C6DDD436-036D-4AFC-B45E-DF406FB8E6F8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497013" y="443775"/>
            <a:ext cx="7391400" cy="5450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DA666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Intro</a:t>
            </a:r>
            <a:r>
              <a:rPr kumimoji="0" lang="fr-FR" sz="2800" b="1" i="0" u="none" strike="noStrike" kern="0" cap="none" spc="0" normalizeH="0" noProof="0" dirty="0" smtClean="0">
                <a:ln>
                  <a:noFill/>
                </a:ln>
                <a:solidFill>
                  <a:srgbClr val="DA666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:</a:t>
            </a: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DA666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Historique</a:t>
            </a:r>
            <a:endParaRPr kumimoji="0" lang="fr-FR" sz="2800" b="1" i="0" u="none" strike="noStrike" kern="0" cap="none" spc="0" normalizeH="0" baseline="0" noProof="0" dirty="0">
              <a:ln>
                <a:noFill/>
              </a:ln>
              <a:solidFill>
                <a:srgbClr val="DA666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95223" y="1492370"/>
            <a:ext cx="5669373" cy="4662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endParaRPr lang="fr-FR" dirty="0" smtClean="0">
              <a:latin typeface="Arial Narrow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 smtClean="0">
                <a:latin typeface="Arial Narrow" pitchFamily="34" charset="0"/>
              </a:rPr>
              <a:t> 1</a:t>
            </a:r>
            <a:r>
              <a:rPr lang="fr-FR" baseline="30000" dirty="0" smtClean="0">
                <a:latin typeface="Arial Narrow" pitchFamily="34" charset="0"/>
              </a:rPr>
              <a:t>ère</a:t>
            </a:r>
            <a:r>
              <a:rPr lang="fr-FR" dirty="0" smtClean="0">
                <a:latin typeface="Arial Narrow" pitchFamily="34" charset="0"/>
              </a:rPr>
              <a:t> observation : F. Grimaldi (1660)</a:t>
            </a:r>
          </a:p>
          <a:p>
            <a:pPr>
              <a:lnSpc>
                <a:spcPct val="150000"/>
              </a:lnSpc>
            </a:pPr>
            <a:endParaRPr lang="fr-FR" dirty="0" smtClean="0">
              <a:latin typeface="Arial Narrow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 smtClean="0">
                <a:latin typeface="Arial Narrow" pitchFamily="34" charset="0"/>
              </a:rPr>
              <a:t> 1</a:t>
            </a:r>
            <a:r>
              <a:rPr lang="fr-FR" baseline="30000" dirty="0" smtClean="0">
                <a:latin typeface="Arial Narrow" pitchFamily="34" charset="0"/>
              </a:rPr>
              <a:t>ères</a:t>
            </a:r>
            <a:r>
              <a:rPr lang="fr-FR" dirty="0" smtClean="0">
                <a:latin typeface="Arial Narrow" pitchFamily="34" charset="0"/>
              </a:rPr>
              <a:t> interprétation : Huygens (1676) et Fresnel (1818)</a:t>
            </a:r>
          </a:p>
          <a:p>
            <a:pPr lvl="1">
              <a:lnSpc>
                <a:spcPct val="150000"/>
              </a:lnSpc>
              <a:buFont typeface="Wingdings"/>
              <a:buChar char="è"/>
            </a:pPr>
            <a:r>
              <a:rPr lang="fr-FR" dirty="0" smtClean="0">
                <a:latin typeface="Arial Narrow" pitchFamily="34" charset="0"/>
                <a:sym typeface="Wingdings" pitchFamily="2" charset="2"/>
              </a:rPr>
              <a:t>Description simple</a:t>
            </a:r>
          </a:p>
          <a:p>
            <a:pPr>
              <a:lnSpc>
                <a:spcPct val="150000"/>
              </a:lnSpc>
              <a:buFont typeface="Wingdings"/>
              <a:buChar char="è"/>
            </a:pPr>
            <a:endParaRPr lang="fr-FR" dirty="0" smtClean="0">
              <a:latin typeface="Arial Narrow" pitchFamily="34" charset="0"/>
              <a:sym typeface="Wingdings" pitchFamily="2" charset="2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dirty="0" smtClean="0">
                <a:latin typeface="Arial Narrow" pitchFamily="34" charset="0"/>
              </a:rPr>
              <a:t> Équations de Maxwell (1865) + </a:t>
            </a:r>
            <a:r>
              <a:rPr lang="fr-FR" dirty="0" err="1" smtClean="0">
                <a:latin typeface="Arial Narrow" pitchFamily="34" charset="0"/>
              </a:rPr>
              <a:t>cond</a:t>
            </a:r>
            <a:r>
              <a:rPr lang="fr-FR" dirty="0" smtClean="0">
                <a:latin typeface="Arial Narrow" pitchFamily="34" charset="0"/>
              </a:rPr>
              <a:t>. Aux limites du diaphragme</a:t>
            </a:r>
          </a:p>
          <a:p>
            <a:pPr lvl="1">
              <a:lnSpc>
                <a:spcPct val="150000"/>
              </a:lnSpc>
              <a:buFont typeface="Wingdings"/>
              <a:buChar char="è"/>
            </a:pPr>
            <a:r>
              <a:rPr lang="fr-FR" dirty="0" smtClean="0">
                <a:latin typeface="Arial Narrow" pitchFamily="34" charset="0"/>
                <a:sym typeface="Wingdings" pitchFamily="2" charset="2"/>
              </a:rPr>
              <a:t>Description plus complète mais plus complexe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Narrow" pitchFamily="34" charset="0"/>
                <a:sym typeface="Wingdings" pitchFamily="2" charset="2"/>
              </a:rPr>
              <a:t> </a:t>
            </a:r>
            <a:endParaRPr lang="fr-FR" dirty="0" smtClean="0">
              <a:latin typeface="Arial Narrow" pitchFamily="34" charset="0"/>
            </a:endParaRPr>
          </a:p>
          <a:p>
            <a:pPr>
              <a:lnSpc>
                <a:spcPct val="150000"/>
              </a:lnSpc>
            </a:pPr>
            <a:endParaRPr lang="fr-FR" dirty="0" smtClean="0">
              <a:latin typeface="Arial Narrow" pitchFamily="34" charset="0"/>
            </a:endParaRPr>
          </a:p>
          <a:p>
            <a:pPr>
              <a:lnSpc>
                <a:spcPct val="150000"/>
              </a:lnSpc>
            </a:pPr>
            <a:endParaRPr lang="fr-FR" dirty="0">
              <a:latin typeface="Arial Narrow" pitchFamily="34" charset="0"/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7608793" y="4366785"/>
            <a:ext cx="1460955" cy="1767554"/>
            <a:chOff x="7496655" y="4202891"/>
            <a:chExt cx="1460955" cy="1767554"/>
          </a:xfrm>
        </p:grpSpPr>
        <p:pic>
          <p:nvPicPr>
            <p:cNvPr id="302082" name="Picture 2" descr="James Clerk Maxwell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496655" y="4202891"/>
              <a:ext cx="1383106" cy="1663070"/>
            </a:xfrm>
            <a:prstGeom prst="rect">
              <a:avLst/>
            </a:prstGeom>
            <a:noFill/>
          </p:spPr>
        </p:pic>
        <p:sp>
          <p:nvSpPr>
            <p:cNvPr id="7" name="ZoneTexte 6"/>
            <p:cNvSpPr txBox="1"/>
            <p:nvPr/>
          </p:nvSpPr>
          <p:spPr>
            <a:xfrm>
              <a:off x="7504968" y="5693446"/>
              <a:ext cx="14526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 smtClean="0">
                  <a:latin typeface="Arial Narrow" pitchFamily="34" charset="0"/>
                </a:rPr>
                <a:t>James </a:t>
              </a:r>
              <a:r>
                <a:rPr lang="fr-FR" sz="1200" b="1" dirty="0" err="1" smtClean="0">
                  <a:latin typeface="Arial Narrow" pitchFamily="34" charset="0"/>
                </a:rPr>
                <a:t>Clerk</a:t>
              </a:r>
              <a:r>
                <a:rPr lang="fr-FR" sz="1200" b="1" dirty="0" smtClean="0">
                  <a:latin typeface="Arial Narrow" pitchFamily="34" charset="0"/>
                </a:rPr>
                <a:t> Maxwell</a:t>
              </a:r>
              <a:endParaRPr lang="fr-FR" sz="1200" b="1" dirty="0">
                <a:latin typeface="Arial Narrow" pitchFamily="34" charset="0"/>
              </a:endParaRPr>
            </a:p>
          </p:txBody>
        </p:sp>
      </p:grpSp>
      <p:pic>
        <p:nvPicPr>
          <p:cNvPr id="302084" name="Picture 4" descr="Francesco Maria Grimald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44497" y="1483774"/>
            <a:ext cx="958039" cy="1224922"/>
          </a:xfrm>
          <a:prstGeom prst="rect">
            <a:avLst/>
          </a:prstGeom>
          <a:noFill/>
        </p:spPr>
      </p:pic>
      <p:grpSp>
        <p:nvGrpSpPr>
          <p:cNvPr id="12" name="Groupe 11"/>
          <p:cNvGrpSpPr/>
          <p:nvPr/>
        </p:nvGrpSpPr>
        <p:grpSpPr>
          <a:xfrm>
            <a:off x="6711351" y="2342902"/>
            <a:ext cx="1301959" cy="1703839"/>
            <a:chOff x="5218981" y="988555"/>
            <a:chExt cx="1301959" cy="1703839"/>
          </a:xfrm>
        </p:grpSpPr>
        <p:pic>
          <p:nvPicPr>
            <p:cNvPr id="302086" name="Picture 6" descr="Description de cette image, également commentée ci-après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365632" y="988555"/>
              <a:ext cx="1022493" cy="1426843"/>
            </a:xfrm>
            <a:prstGeom prst="rect">
              <a:avLst/>
            </a:prstGeom>
            <a:noFill/>
          </p:spPr>
        </p:pic>
        <p:sp>
          <p:nvSpPr>
            <p:cNvPr id="10" name="ZoneTexte 9"/>
            <p:cNvSpPr txBox="1"/>
            <p:nvPr/>
          </p:nvSpPr>
          <p:spPr>
            <a:xfrm>
              <a:off x="5218981" y="2415395"/>
              <a:ext cx="13019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 smtClean="0">
                  <a:latin typeface="Arial Narrow" pitchFamily="34" charset="0"/>
                </a:rPr>
                <a:t>Christian Huygens</a:t>
              </a:r>
              <a:endParaRPr lang="fr-FR" sz="1200" b="1" dirty="0">
                <a:latin typeface="Arial Narrow" pitchFamily="34" charset="0"/>
              </a:endParaRPr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7927000" y="2372354"/>
            <a:ext cx="1217000" cy="1680137"/>
            <a:chOff x="6484190" y="897237"/>
            <a:chExt cx="1217000" cy="1680137"/>
          </a:xfrm>
        </p:grpSpPr>
        <p:pic>
          <p:nvPicPr>
            <p:cNvPr id="302088" name="Picture 8" descr="Description de cette image, également commentée ci-après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501115" y="897237"/>
              <a:ext cx="1131585" cy="1388764"/>
            </a:xfrm>
            <a:prstGeom prst="rect">
              <a:avLst/>
            </a:prstGeom>
            <a:noFill/>
          </p:spPr>
        </p:pic>
        <p:sp>
          <p:nvSpPr>
            <p:cNvPr id="14" name="ZoneTexte 13"/>
            <p:cNvSpPr txBox="1"/>
            <p:nvPr/>
          </p:nvSpPr>
          <p:spPr>
            <a:xfrm>
              <a:off x="6484190" y="2300375"/>
              <a:ext cx="12170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 smtClean="0">
                  <a:latin typeface="Arial Narrow" pitchFamily="34" charset="0"/>
                </a:rPr>
                <a:t>Augustin Fresnel</a:t>
              </a:r>
              <a:endParaRPr lang="fr-FR" sz="1200" b="1" dirty="0">
                <a:latin typeface="Arial Narrow" pitchFamily="34" charset="0"/>
              </a:endParaRPr>
            </a:p>
          </p:txBody>
        </p:sp>
      </p:grpSp>
      <p:sp>
        <p:nvSpPr>
          <p:cNvPr id="16" name="Titre 1"/>
          <p:cNvSpPr txBox="1">
            <a:spLocks/>
          </p:cNvSpPr>
          <p:nvPr/>
        </p:nvSpPr>
        <p:spPr>
          <a:xfrm>
            <a:off x="1497013" y="6389134"/>
            <a:ext cx="7391400" cy="3926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Chap3 : Diffraction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C6DDD436-036D-4AFC-B45E-DF406FB8E6F8}" type="slidenum">
              <a:rPr lang="fr-FR" smtClean="0"/>
              <a:pPr/>
              <a:t>39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91387" y="1062361"/>
            <a:ext cx="8537944" cy="5119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800"/>
              </a:lnSpc>
              <a:buFont typeface="+mj-lt"/>
              <a:buAutoNum type="arabicPeriod"/>
            </a:pPr>
            <a:r>
              <a:rPr lang="fr-FR" b="1" dirty="0" smtClean="0">
                <a:solidFill>
                  <a:srgbClr val="AEA6A4"/>
                </a:solidFill>
                <a:latin typeface="Arial Narrow" pitchFamily="34" charset="0"/>
              </a:rPr>
              <a:t>Principe de Huygens Fresnel</a:t>
            </a:r>
            <a:endParaRPr lang="fr-FR" dirty="0" smtClean="0">
              <a:solidFill>
                <a:srgbClr val="AEA6A4"/>
              </a:solidFill>
              <a:latin typeface="Arial Narrow" pitchFamily="34" charset="0"/>
            </a:endParaRPr>
          </a:p>
          <a:p>
            <a:pPr marL="342900" indent="-342900">
              <a:lnSpc>
                <a:spcPts val="2800"/>
              </a:lnSpc>
              <a:buFont typeface="+mj-lt"/>
              <a:buAutoNum type="arabicPeriod"/>
            </a:pPr>
            <a:r>
              <a:rPr lang="fr-FR" b="1" dirty="0" smtClean="0">
                <a:solidFill>
                  <a:srgbClr val="AEA6A4"/>
                </a:solidFill>
                <a:latin typeface="Arial Narrow" pitchFamily="34" charset="0"/>
              </a:rPr>
              <a:t>Diffraction par des diaphragmes plans</a:t>
            </a:r>
          </a:p>
          <a:p>
            <a:pPr marL="527050" lvl="1" indent="-342900">
              <a:lnSpc>
                <a:spcPts val="2800"/>
              </a:lnSpc>
              <a:buFont typeface="+mj-lt"/>
              <a:buAutoNum type="alphaLcParenR"/>
            </a:pPr>
            <a:r>
              <a:rPr lang="fr-FR" dirty="0" smtClean="0">
                <a:solidFill>
                  <a:srgbClr val="AEA6A4"/>
                </a:solidFill>
                <a:latin typeface="Arial Narrow" pitchFamily="34" charset="0"/>
                <a:sym typeface="Wingdings" pitchFamily="2" charset="2"/>
              </a:rPr>
              <a:t>Approximation de Fresnel : diffraction à distance finie</a:t>
            </a:r>
          </a:p>
          <a:p>
            <a:pPr marL="527050" lvl="1" indent="-342900">
              <a:lnSpc>
                <a:spcPts val="2800"/>
              </a:lnSpc>
              <a:buFont typeface="+mj-lt"/>
              <a:buAutoNum type="alphaLcParenR"/>
            </a:pPr>
            <a:r>
              <a:rPr lang="fr-FR" dirty="0" smtClean="0">
                <a:solidFill>
                  <a:srgbClr val="AEA6A4"/>
                </a:solidFill>
                <a:latin typeface="Arial Narrow" pitchFamily="34" charset="0"/>
                <a:sym typeface="Wingdings" pitchFamily="2" charset="2"/>
              </a:rPr>
              <a:t>Approximation de Fraunhofer : diffraction à l’infini</a:t>
            </a:r>
          </a:p>
          <a:p>
            <a:pPr marL="527050" lvl="1" indent="-342900">
              <a:lnSpc>
                <a:spcPts val="2800"/>
              </a:lnSpc>
              <a:buFont typeface="+mj-lt"/>
              <a:buAutoNum type="alphaLcParenR"/>
            </a:pPr>
            <a:r>
              <a:rPr lang="fr-FR" dirty="0" smtClean="0">
                <a:solidFill>
                  <a:srgbClr val="AEA6A4"/>
                </a:solidFill>
                <a:latin typeface="Arial Narrow" pitchFamily="34" charset="0"/>
                <a:sym typeface="Wingdings" pitchFamily="2" charset="2"/>
              </a:rPr>
              <a:t>Relation entre fréquences spatiales (</a:t>
            </a:r>
            <a:r>
              <a:rPr lang="fr-FR" dirty="0" err="1" smtClean="0">
                <a:solidFill>
                  <a:srgbClr val="AEA6A4"/>
                </a:solidFill>
                <a:latin typeface="Arial Narrow" pitchFamily="34" charset="0"/>
                <a:sym typeface="Wingdings" pitchFamily="2" charset="2"/>
              </a:rPr>
              <a:t>u,v</a:t>
            </a:r>
            <a:r>
              <a:rPr lang="fr-FR" dirty="0" smtClean="0">
                <a:solidFill>
                  <a:srgbClr val="AEA6A4"/>
                </a:solidFill>
                <a:latin typeface="Arial Narrow" pitchFamily="34" charset="0"/>
                <a:sym typeface="Wingdings" pitchFamily="2" charset="2"/>
              </a:rPr>
              <a:t>) et angles d’inclinaison (</a:t>
            </a:r>
            <a:r>
              <a:rPr lang="fr-FR" dirty="0" smtClean="0">
                <a:solidFill>
                  <a:srgbClr val="AEA6A4"/>
                </a:solidFill>
                <a:latin typeface="Arial Narrow" pitchFamily="34" charset="0"/>
                <a:sym typeface="Symbol"/>
              </a:rPr>
              <a:t>,)</a:t>
            </a:r>
            <a:endParaRPr lang="fr-FR" dirty="0" smtClean="0">
              <a:solidFill>
                <a:srgbClr val="AEA6A4"/>
              </a:solidFill>
              <a:latin typeface="Arial Narrow" pitchFamily="34" charset="0"/>
              <a:sym typeface="Wingdings" pitchFamily="2" charset="2"/>
            </a:endParaRPr>
          </a:p>
          <a:p>
            <a:pPr marL="527050" lvl="1" indent="-342900">
              <a:lnSpc>
                <a:spcPts val="2800"/>
              </a:lnSpc>
              <a:buFont typeface="+mj-lt"/>
              <a:buAutoNum type="alphaLcParenR"/>
            </a:pPr>
            <a:r>
              <a:rPr lang="fr-FR" dirty="0" smtClean="0">
                <a:solidFill>
                  <a:srgbClr val="AEA6A4"/>
                </a:solidFill>
                <a:latin typeface="Arial Narrow" pitchFamily="34" charset="0"/>
                <a:sym typeface="Wingdings" pitchFamily="2" charset="2"/>
              </a:rPr>
              <a:t>Où se trouve l’infini ?</a:t>
            </a:r>
          </a:p>
          <a:p>
            <a:pPr marL="69850" indent="-342900">
              <a:lnSpc>
                <a:spcPts val="2800"/>
              </a:lnSpc>
              <a:buFont typeface="+mj-lt"/>
              <a:buAutoNum type="arabicPeriod"/>
            </a:pPr>
            <a:r>
              <a:rPr lang="fr-FR" b="1" dirty="0" smtClean="0">
                <a:solidFill>
                  <a:srgbClr val="AEA6A4"/>
                </a:solidFill>
                <a:latin typeface="Arial Narrow" pitchFamily="34" charset="0"/>
                <a:sym typeface="Wingdings" pitchFamily="2" charset="2"/>
              </a:rPr>
              <a:t>Diffraction par une lentille</a:t>
            </a:r>
          </a:p>
          <a:p>
            <a:pPr marL="69850" indent="-342900">
              <a:lnSpc>
                <a:spcPts val="2800"/>
              </a:lnSpc>
              <a:buFont typeface="+mj-lt"/>
              <a:buAutoNum type="arabicPeriod"/>
            </a:pPr>
            <a:r>
              <a:rPr lang="fr-FR" b="1" dirty="0">
                <a:solidFill>
                  <a:srgbClr val="AEA6A4"/>
                </a:solidFill>
                <a:latin typeface="Arial Narrow" pitchFamily="34" charset="0"/>
                <a:sym typeface="Wingdings" pitchFamily="2" charset="2"/>
              </a:rPr>
              <a:t>Propriétés générales reliant l’écran diffractant et la figure de diffraction</a:t>
            </a:r>
          </a:p>
          <a:p>
            <a:pPr marL="527050" lvl="1" indent="-342900">
              <a:lnSpc>
                <a:spcPts val="2800"/>
              </a:lnSpc>
              <a:buFont typeface="+mj-lt"/>
              <a:buAutoNum type="arabicPeriod"/>
            </a:pPr>
            <a:r>
              <a:rPr lang="fr-FR" dirty="0">
                <a:solidFill>
                  <a:srgbClr val="AEA6A4"/>
                </a:solidFill>
                <a:latin typeface="Arial Narrow" pitchFamily="34" charset="0"/>
              </a:rPr>
              <a:t>Deux distributions usuelles et leur TF</a:t>
            </a:r>
          </a:p>
          <a:p>
            <a:pPr marL="527050" lvl="1" indent="-342900">
              <a:lnSpc>
                <a:spcPts val="2800"/>
              </a:lnSpc>
              <a:buFont typeface="+mj-lt"/>
              <a:buAutoNum type="arabicPeriod"/>
            </a:pPr>
            <a:r>
              <a:rPr lang="fr-FR" dirty="0">
                <a:solidFill>
                  <a:srgbClr val="AEA6A4"/>
                </a:solidFill>
                <a:latin typeface="Arial Narrow" pitchFamily="34" charset="0"/>
              </a:rPr>
              <a:t>Dilatation et contraction de l’ouverture du diaphragme</a:t>
            </a:r>
          </a:p>
          <a:p>
            <a:pPr marL="527050" lvl="1" indent="-342900">
              <a:lnSpc>
                <a:spcPts val="2800"/>
              </a:lnSpc>
              <a:buFont typeface="+mj-lt"/>
              <a:buAutoNum type="arabicPeriod"/>
            </a:pPr>
            <a:r>
              <a:rPr lang="fr-FR" dirty="0">
                <a:solidFill>
                  <a:srgbClr val="AEA6A4"/>
                </a:solidFill>
                <a:latin typeface="Arial Narrow" pitchFamily="34" charset="0"/>
              </a:rPr>
              <a:t>Translation dans son plan du diaphragme D limitant la surface d’onde</a:t>
            </a:r>
          </a:p>
          <a:p>
            <a:pPr marL="527050" lvl="1" indent="-342900">
              <a:lnSpc>
                <a:spcPts val="2800"/>
              </a:lnSpc>
              <a:buFont typeface="+mj-lt"/>
              <a:buAutoNum type="arabicPeriod"/>
            </a:pPr>
            <a:r>
              <a:rPr lang="fr-FR" dirty="0">
                <a:solidFill>
                  <a:srgbClr val="AEA6A4"/>
                </a:solidFill>
                <a:latin typeface="Arial Narrow" pitchFamily="34" charset="0"/>
              </a:rPr>
              <a:t>Convolution</a:t>
            </a:r>
            <a:endParaRPr lang="fr-FR" dirty="0">
              <a:solidFill>
                <a:srgbClr val="AEA6A4"/>
              </a:solidFill>
              <a:latin typeface="Arial Narrow" pitchFamily="34" charset="0"/>
              <a:sym typeface="Wingdings" pitchFamily="2" charset="2"/>
            </a:endParaRPr>
          </a:p>
          <a:p>
            <a:pPr marL="69850" lvl="1" indent="-342900">
              <a:lnSpc>
                <a:spcPts val="2800"/>
              </a:lnSpc>
              <a:buFontTx/>
              <a:buAutoNum type="arabicPeriod" startAt="5"/>
            </a:pPr>
            <a:r>
              <a:rPr lang="fr-FR" b="1" dirty="0" smtClean="0">
                <a:solidFill>
                  <a:srgbClr val="AEA6A4"/>
                </a:solidFill>
                <a:latin typeface="Arial Narrow" pitchFamily="34" charset="0"/>
                <a:sym typeface="Wingdings" pitchFamily="2" charset="2"/>
              </a:rPr>
              <a:t>Lien entre variation d’intensité dans une image et fréquences spatiales</a:t>
            </a:r>
          </a:p>
          <a:p>
            <a:pPr marL="69850" lvl="1" indent="-342900">
              <a:lnSpc>
                <a:spcPts val="2800"/>
              </a:lnSpc>
              <a:buFontTx/>
              <a:buAutoNum type="arabicPeriod" startAt="5"/>
            </a:pPr>
            <a:r>
              <a:rPr lang="fr-FR" b="1" dirty="0" smtClean="0">
                <a:latin typeface="Arial Narrow" pitchFamily="34" charset="0"/>
                <a:sym typeface="Wingdings" pitchFamily="2" charset="2"/>
              </a:rPr>
              <a:t>Traitement des images</a:t>
            </a:r>
            <a:endParaRPr lang="fr-FR" b="1" dirty="0">
              <a:latin typeface="Arial Narrow" pitchFamily="34" charset="0"/>
              <a:sym typeface="Wingdings" pitchFamily="2" charset="2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497013" y="443775"/>
            <a:ext cx="7391400" cy="5450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DA666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Plan</a:t>
            </a:r>
            <a:endParaRPr kumimoji="0" lang="fr-FR" sz="2800" b="1" i="0" u="none" strike="noStrike" kern="0" cap="none" spc="0" normalizeH="0" baseline="0" noProof="0" dirty="0">
              <a:ln>
                <a:noFill/>
              </a:ln>
              <a:solidFill>
                <a:srgbClr val="DA666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497013" y="6389134"/>
            <a:ext cx="7391400" cy="3926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Chap3 : Diffraction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C6DDD436-036D-4AFC-B45E-DF406FB8E6F8}" type="slidenum">
              <a:rPr lang="fr-FR" smtClean="0"/>
              <a:pPr/>
              <a:t>40</a:t>
            </a:fld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471613" y="444500"/>
            <a:ext cx="7391400" cy="5450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z="2800" b="1" kern="0" dirty="0" smtClean="0">
                <a:solidFill>
                  <a:srgbClr val="DA6667"/>
                </a:solidFill>
                <a:latin typeface="+mj-lt"/>
                <a:ea typeface="+mj-ea"/>
                <a:cs typeface="+mj-cs"/>
              </a:rPr>
              <a:t>5. Traitement des images</a:t>
            </a:r>
          </a:p>
          <a:p>
            <a:pPr>
              <a:defRPr/>
            </a:pPr>
            <a:endParaRPr lang="fr-FR" sz="2800" b="1" kern="0" dirty="0" smtClean="0">
              <a:solidFill>
                <a:srgbClr val="DA6667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fr-FR" sz="2800" b="1" kern="0" dirty="0" smtClean="0">
              <a:solidFill>
                <a:srgbClr val="DA6667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934014"/>
            <a:ext cx="9067800" cy="513169"/>
          </a:xfrm>
          <a:prstGeom prst="rect">
            <a:avLst/>
          </a:prstGeom>
        </p:spPr>
        <p:txBody>
          <a:bodyPr/>
          <a:lstStyle/>
          <a:p>
            <a:pPr marL="0" lvl="1">
              <a:buFont typeface="Wingdings" pitchFamily="2" charset="2"/>
              <a:buChar char="è"/>
            </a:pPr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</a:rPr>
              <a:t>Filtrage</a:t>
            </a:r>
          </a:p>
          <a:p>
            <a:pPr marL="0" lvl="1">
              <a:buFont typeface="Wingdings" pitchFamily="2" charset="2"/>
              <a:buChar char="è"/>
            </a:pPr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</a:rPr>
              <a:t>Montage 4f</a:t>
            </a:r>
          </a:p>
          <a:p>
            <a:pPr marL="0" lvl="1"/>
            <a:endParaRPr lang="fr-FR" sz="2400" b="1" kern="0" dirty="0" smtClean="0">
              <a:solidFill>
                <a:srgbClr val="DA6667"/>
              </a:solidFill>
              <a:latin typeface="Arial Narrow" pitchFamily="34" charset="0"/>
            </a:endParaRPr>
          </a:p>
          <a:p>
            <a:pPr marL="0" lvl="1"/>
            <a:endParaRPr lang="fr-FR" sz="2400" b="1" kern="0" dirty="0" smtClean="0">
              <a:solidFill>
                <a:srgbClr val="DA6667"/>
              </a:solidFill>
              <a:latin typeface="Arial Narrow" pitchFamily="34" charset="0"/>
            </a:endParaRPr>
          </a:p>
          <a:p>
            <a:pPr marL="0" lvl="1"/>
            <a:endParaRPr lang="fr-FR" sz="2400" b="1" kern="0" dirty="0" smtClean="0">
              <a:solidFill>
                <a:srgbClr val="DA6667"/>
              </a:solidFill>
              <a:latin typeface="Arial Narrow" pitchFamily="34" charset="0"/>
            </a:endParaRPr>
          </a:p>
          <a:p>
            <a:pPr marL="0" lvl="1"/>
            <a:endParaRPr lang="fr-FR" sz="2400" b="1" kern="0" dirty="0" smtClean="0">
              <a:solidFill>
                <a:srgbClr val="DA6667"/>
              </a:solidFill>
              <a:latin typeface="Arial Narrow" pitchFamily="34" charset="0"/>
            </a:endParaRPr>
          </a:p>
        </p:txBody>
      </p:sp>
      <p:grpSp>
        <p:nvGrpSpPr>
          <p:cNvPr id="169" name="Groupe 361"/>
          <p:cNvGrpSpPr>
            <a:grpSpLocks/>
          </p:cNvGrpSpPr>
          <p:nvPr/>
        </p:nvGrpSpPr>
        <p:grpSpPr bwMode="auto">
          <a:xfrm>
            <a:off x="160980" y="921834"/>
            <a:ext cx="3911200" cy="5936166"/>
            <a:chOff x="58340" y="333370"/>
            <a:chExt cx="3910727" cy="5935668"/>
          </a:xfrm>
        </p:grpSpPr>
        <p:cxnSp>
          <p:nvCxnSpPr>
            <p:cNvPr id="282" name="Connecteur droit 281"/>
            <p:cNvCxnSpPr/>
            <p:nvPr/>
          </p:nvCxnSpPr>
          <p:spPr>
            <a:xfrm flipV="1">
              <a:off x="3491046" y="1302167"/>
              <a:ext cx="0" cy="860353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lgDashDot"/>
            </a:ln>
            <a:effectLst/>
          </p:spPr>
        </p:cxnSp>
        <p:cxnSp>
          <p:nvCxnSpPr>
            <p:cNvPr id="283" name="Connecteur droit 282"/>
            <p:cNvCxnSpPr/>
            <p:nvPr/>
          </p:nvCxnSpPr>
          <p:spPr>
            <a:xfrm flipV="1">
              <a:off x="2768820" y="2241888"/>
              <a:ext cx="0" cy="860353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lgDashDot"/>
            </a:ln>
            <a:effectLst/>
          </p:spPr>
        </p:cxnSp>
        <p:pic>
          <p:nvPicPr>
            <p:cNvPr id="284" name="Image 283" descr="180px-Joseph_Fourier_bis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800000">
              <a:off x="3069203" y="452548"/>
              <a:ext cx="899864" cy="1095154"/>
            </a:xfrm>
            <a:prstGeom prst="rect">
              <a:avLst/>
            </a:prstGeom>
            <a:ln w="57150">
              <a:solidFill>
                <a:srgbClr val="000000"/>
              </a:solidFill>
            </a:ln>
            <a:scene3d>
              <a:camera prst="isometricOffAxis2Left"/>
              <a:lightRig rig="threePt" dir="t"/>
            </a:scene3d>
          </p:spPr>
        </p:pic>
        <p:cxnSp>
          <p:nvCxnSpPr>
            <p:cNvPr id="285" name="Connecteur droit 284"/>
            <p:cNvCxnSpPr/>
            <p:nvPr/>
          </p:nvCxnSpPr>
          <p:spPr>
            <a:xfrm flipV="1">
              <a:off x="2821202" y="1018029"/>
              <a:ext cx="666669" cy="863528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286" name="Ellipse 285"/>
            <p:cNvSpPr/>
            <p:nvPr/>
          </p:nvSpPr>
          <p:spPr bwMode="auto">
            <a:xfrm>
              <a:off x="2311203" y="1471787"/>
              <a:ext cx="939063" cy="928514"/>
            </a:xfrm>
            <a:prstGeom prst="ellipse">
              <a:avLst/>
            </a:prstGeom>
            <a:gradFill flip="none" rotWithShape="1">
              <a:gsLst>
                <a:gs pos="0">
                  <a:srgbClr val="DAEDEF">
                    <a:lumMod val="90000"/>
                    <a:shade val="30000"/>
                    <a:satMod val="115000"/>
                  </a:srgbClr>
                </a:gs>
                <a:gs pos="50000">
                  <a:srgbClr val="DAEDEF">
                    <a:lumMod val="90000"/>
                    <a:shade val="67500"/>
                    <a:satMod val="115000"/>
                  </a:srgbClr>
                </a:gs>
                <a:gs pos="100000">
                  <a:srgbClr val="DAEDEF">
                    <a:lumMod val="90000"/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  <a:scene3d>
              <a:camera prst="isometricOffAxis2Left"/>
              <a:lightRig rig="threePt" dir="t"/>
            </a:scene3d>
            <a:sp3d>
              <a:bevelT w="469900" h="10795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87" name="Connecteur droit 286"/>
            <p:cNvCxnSpPr/>
            <p:nvPr/>
          </p:nvCxnSpPr>
          <p:spPr>
            <a:xfrm flipV="1">
              <a:off x="2043421" y="1943463"/>
              <a:ext cx="739686" cy="939721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grpSp>
          <p:nvGrpSpPr>
            <p:cNvPr id="288" name="Groupe 247"/>
            <p:cNvGrpSpPr/>
            <p:nvPr/>
          </p:nvGrpSpPr>
          <p:grpSpPr>
            <a:xfrm>
              <a:off x="1443352" y="2254255"/>
              <a:ext cx="1200148" cy="1247775"/>
              <a:chOff x="4902209" y="2593967"/>
              <a:chExt cx="1581151" cy="1581145"/>
            </a:xfrm>
            <a:scene3d>
              <a:camera prst="isometricOffAxis2Left"/>
              <a:lightRig rig="threePt" dir="t"/>
            </a:scene3d>
          </p:grpSpPr>
          <p:sp>
            <p:nvSpPr>
              <p:cNvPr id="315" name="Ellipse 314"/>
              <p:cNvSpPr/>
              <p:nvPr/>
            </p:nvSpPr>
            <p:spPr>
              <a:xfrm>
                <a:off x="5556258" y="3330564"/>
                <a:ext cx="273051" cy="107949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0000">
                      <a:alpha val="79000"/>
                    </a:srgbClr>
                  </a:gs>
                  <a:gs pos="100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6" name="Ellipse 315"/>
              <p:cNvSpPr/>
              <p:nvPr/>
            </p:nvSpPr>
            <p:spPr>
              <a:xfrm>
                <a:off x="5975358" y="3343264"/>
                <a:ext cx="196850" cy="8255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0000">
                      <a:alpha val="79000"/>
                    </a:srgbClr>
                  </a:gs>
                  <a:gs pos="100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7" name="Ellipse 316"/>
              <p:cNvSpPr/>
              <p:nvPr/>
            </p:nvSpPr>
            <p:spPr>
              <a:xfrm>
                <a:off x="6318260" y="3355963"/>
                <a:ext cx="165100" cy="57149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0000">
                      <a:alpha val="79000"/>
                    </a:srgbClr>
                  </a:gs>
                  <a:gs pos="100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8" name="Ellipse 317"/>
              <p:cNvSpPr/>
              <p:nvPr/>
            </p:nvSpPr>
            <p:spPr>
              <a:xfrm>
                <a:off x="5213358" y="3343264"/>
                <a:ext cx="196850" cy="8255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0000">
                      <a:alpha val="79000"/>
                    </a:srgbClr>
                  </a:gs>
                  <a:gs pos="100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9" name="Ellipse 318"/>
              <p:cNvSpPr/>
              <p:nvPr/>
            </p:nvSpPr>
            <p:spPr>
              <a:xfrm>
                <a:off x="4902209" y="3355963"/>
                <a:ext cx="165100" cy="57149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0000">
                      <a:alpha val="79000"/>
                    </a:srgbClr>
                  </a:gs>
                  <a:gs pos="100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0" name="Ellipse 319"/>
              <p:cNvSpPr/>
              <p:nvPr/>
            </p:nvSpPr>
            <p:spPr>
              <a:xfrm rot="16200000">
                <a:off x="5556260" y="3330564"/>
                <a:ext cx="273049" cy="10795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0000">
                      <a:alpha val="79000"/>
                    </a:srgbClr>
                  </a:gs>
                  <a:gs pos="100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1" name="Ellipse 320"/>
              <p:cNvSpPr/>
              <p:nvPr/>
            </p:nvSpPr>
            <p:spPr>
              <a:xfrm rot="16200000">
                <a:off x="5594360" y="2962265"/>
                <a:ext cx="196849" cy="8255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0000">
                      <a:alpha val="79000"/>
                    </a:srgbClr>
                  </a:gs>
                  <a:gs pos="100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2" name="Ellipse 321"/>
              <p:cNvSpPr/>
              <p:nvPr/>
            </p:nvSpPr>
            <p:spPr>
              <a:xfrm rot="16200000">
                <a:off x="5610235" y="2647942"/>
                <a:ext cx="165100" cy="5715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0000">
                      <a:alpha val="79000"/>
                    </a:srgbClr>
                  </a:gs>
                  <a:gs pos="100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3" name="Ellipse 322"/>
              <p:cNvSpPr/>
              <p:nvPr/>
            </p:nvSpPr>
            <p:spPr>
              <a:xfrm rot="16200000">
                <a:off x="5594360" y="3724264"/>
                <a:ext cx="196849" cy="8255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0000">
                      <a:alpha val="79000"/>
                    </a:srgbClr>
                  </a:gs>
                  <a:gs pos="100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4" name="Ellipse 323"/>
              <p:cNvSpPr/>
              <p:nvPr/>
            </p:nvSpPr>
            <p:spPr>
              <a:xfrm rot="16200000">
                <a:off x="5610235" y="4063987"/>
                <a:ext cx="165100" cy="5715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0000">
                      <a:alpha val="79000"/>
                    </a:srgbClr>
                  </a:gs>
                  <a:gs pos="100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5" name="Ellipse 324"/>
              <p:cNvSpPr/>
              <p:nvPr/>
            </p:nvSpPr>
            <p:spPr>
              <a:xfrm rot="13500000">
                <a:off x="5213360" y="2962267"/>
                <a:ext cx="196849" cy="8255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0000">
                      <a:alpha val="79000"/>
                    </a:srgbClr>
                  </a:gs>
                  <a:gs pos="100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6" name="Ellipse 325"/>
              <p:cNvSpPr/>
              <p:nvPr/>
            </p:nvSpPr>
            <p:spPr>
              <a:xfrm rot="13500000">
                <a:off x="5978536" y="3736963"/>
                <a:ext cx="196849" cy="8255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0000">
                      <a:alpha val="79000"/>
                    </a:srgbClr>
                  </a:gs>
                  <a:gs pos="100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7" name="Ellipse 326"/>
              <p:cNvSpPr/>
              <p:nvPr/>
            </p:nvSpPr>
            <p:spPr>
              <a:xfrm rot="8100000">
                <a:off x="5978535" y="2968617"/>
                <a:ext cx="196850" cy="8255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0000">
                      <a:alpha val="79000"/>
                    </a:srgbClr>
                  </a:gs>
                  <a:gs pos="100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8" name="Ellipse 327"/>
              <p:cNvSpPr/>
              <p:nvPr/>
            </p:nvSpPr>
            <p:spPr>
              <a:xfrm rot="8100000">
                <a:off x="5222874" y="3730625"/>
                <a:ext cx="196850" cy="8255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0000">
                      <a:alpha val="79000"/>
                    </a:srgbClr>
                  </a:gs>
                  <a:gs pos="100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cxnSp>
          <p:nvCxnSpPr>
            <p:cNvPr id="289" name="Connecteur droit 288"/>
            <p:cNvCxnSpPr/>
            <p:nvPr/>
          </p:nvCxnSpPr>
          <p:spPr>
            <a:xfrm>
              <a:off x="1351355" y="2765719"/>
              <a:ext cx="1320640" cy="212707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pic>
          <p:nvPicPr>
            <p:cNvPr id="290" name="Picture 4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76618" y="3184525"/>
              <a:ext cx="931863" cy="1077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1" name="Rectangle 167"/>
            <p:cNvSpPr>
              <a:spLocks noChangeArrowheads="1"/>
            </p:cNvSpPr>
            <p:nvPr/>
          </p:nvSpPr>
          <p:spPr bwMode="auto">
            <a:xfrm>
              <a:off x="467043" y="5967413"/>
              <a:ext cx="371475" cy="30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(a)</a:t>
              </a: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292" name="Connecteur droit 291"/>
            <p:cNvCxnSpPr/>
            <p:nvPr/>
          </p:nvCxnSpPr>
          <p:spPr>
            <a:xfrm flipH="1" flipV="1">
              <a:off x="2037072" y="2162520"/>
              <a:ext cx="9524" cy="1212748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93" name="Connecteur droit avec flèche 292"/>
            <p:cNvCxnSpPr/>
            <p:nvPr/>
          </p:nvCxnSpPr>
          <p:spPr>
            <a:xfrm flipV="1">
              <a:off x="3202156" y="2019657"/>
              <a:ext cx="300001" cy="380968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294" name="Connecteur droit avec flèche 293"/>
            <p:cNvCxnSpPr/>
            <p:nvPr/>
          </p:nvCxnSpPr>
          <p:spPr>
            <a:xfrm flipV="1">
              <a:off x="2768820" y="2576823"/>
              <a:ext cx="300002" cy="380968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type="triangle" w="med" len="med"/>
              <a:tailEnd type="none" w="med" len="med"/>
            </a:ln>
            <a:effectLst/>
          </p:spPr>
        </p:cxnSp>
        <p:cxnSp>
          <p:nvCxnSpPr>
            <p:cNvPr id="295" name="Connecteur droit 294"/>
            <p:cNvCxnSpPr/>
            <p:nvPr/>
          </p:nvCxnSpPr>
          <p:spPr>
            <a:xfrm flipV="1">
              <a:off x="2046596" y="3183197"/>
              <a:ext cx="0" cy="860353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lgDashDot"/>
            </a:ln>
            <a:effectLst/>
          </p:spPr>
        </p:cxnSp>
        <p:cxnSp>
          <p:nvCxnSpPr>
            <p:cNvPr id="296" name="Connecteur droit 295"/>
            <p:cNvCxnSpPr/>
            <p:nvPr/>
          </p:nvCxnSpPr>
          <p:spPr>
            <a:xfrm flipV="1">
              <a:off x="1324370" y="4121330"/>
              <a:ext cx="0" cy="860353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lgDashDot"/>
            </a:ln>
            <a:effectLst/>
          </p:spPr>
        </p:cxnSp>
        <p:cxnSp>
          <p:nvCxnSpPr>
            <p:cNvPr id="297" name="Connecteur droit avec flèche 296"/>
            <p:cNvCxnSpPr/>
            <p:nvPr/>
          </p:nvCxnSpPr>
          <p:spPr>
            <a:xfrm flipV="1">
              <a:off x="2045008" y="3519719"/>
              <a:ext cx="300002" cy="380968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type="triangle" w="med" len="med"/>
              <a:tailEnd type="none" w="med" len="med"/>
            </a:ln>
            <a:effectLst/>
          </p:spPr>
        </p:cxnSp>
        <p:cxnSp>
          <p:nvCxnSpPr>
            <p:cNvPr id="298" name="Connecteur droit avec flèche 297"/>
            <p:cNvCxnSpPr/>
            <p:nvPr/>
          </p:nvCxnSpPr>
          <p:spPr>
            <a:xfrm flipV="1">
              <a:off x="1325958" y="4448328"/>
              <a:ext cx="300001" cy="380968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type="triangle" w="med" len="med"/>
              <a:tailEnd type="none" w="med" len="med"/>
            </a:ln>
            <a:effectLst/>
          </p:spPr>
        </p:cxnSp>
        <p:cxnSp>
          <p:nvCxnSpPr>
            <p:cNvPr id="299" name="Connecteur droit 298"/>
            <p:cNvCxnSpPr/>
            <p:nvPr/>
          </p:nvCxnSpPr>
          <p:spPr>
            <a:xfrm flipV="1">
              <a:off x="595796" y="5064226"/>
              <a:ext cx="0" cy="860353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lgDashDot"/>
            </a:ln>
            <a:effectLst/>
          </p:spPr>
        </p:cxnSp>
        <p:cxnSp>
          <p:nvCxnSpPr>
            <p:cNvPr id="300" name="Connecteur droit avec flèche 299"/>
            <p:cNvCxnSpPr/>
            <p:nvPr/>
          </p:nvCxnSpPr>
          <p:spPr>
            <a:xfrm flipV="1">
              <a:off x="592621" y="5400748"/>
              <a:ext cx="300001" cy="380968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type="triangle" w="med" len="med"/>
              <a:tailEnd type="none" w="med" len="med"/>
            </a:ln>
            <a:effectLst/>
          </p:spPr>
        </p:cxnSp>
        <p:cxnSp>
          <p:nvCxnSpPr>
            <p:cNvPr id="301" name="Connecteur droit avec flèche 300"/>
            <p:cNvCxnSpPr/>
            <p:nvPr/>
          </p:nvCxnSpPr>
          <p:spPr>
            <a:xfrm flipV="1">
              <a:off x="2478343" y="2953028"/>
              <a:ext cx="300001" cy="380968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302" name="Connecteur droit avec flèche 301"/>
            <p:cNvCxnSpPr/>
            <p:nvPr/>
          </p:nvCxnSpPr>
          <p:spPr>
            <a:xfrm flipV="1">
              <a:off x="1745007" y="3905448"/>
              <a:ext cx="300001" cy="380968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303" name="Connecteur droit avec flèche 302"/>
            <p:cNvCxnSpPr/>
            <p:nvPr/>
          </p:nvCxnSpPr>
          <p:spPr>
            <a:xfrm flipV="1">
              <a:off x="1025956" y="4838820"/>
              <a:ext cx="300002" cy="380968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304" name="Connecteur droit 303"/>
            <p:cNvCxnSpPr/>
            <p:nvPr/>
          </p:nvCxnSpPr>
          <p:spPr>
            <a:xfrm flipV="1">
              <a:off x="1491038" y="2883184"/>
              <a:ext cx="552383" cy="730189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305" name="Ellipse 304"/>
            <p:cNvSpPr/>
            <p:nvPr/>
          </p:nvSpPr>
          <p:spPr bwMode="auto">
            <a:xfrm>
              <a:off x="872929" y="3300590"/>
              <a:ext cx="939063" cy="928514"/>
            </a:xfrm>
            <a:prstGeom prst="ellipse">
              <a:avLst/>
            </a:prstGeom>
            <a:gradFill flip="none" rotWithShape="1">
              <a:gsLst>
                <a:gs pos="0">
                  <a:srgbClr val="DAEDEF">
                    <a:lumMod val="90000"/>
                    <a:shade val="30000"/>
                    <a:satMod val="115000"/>
                  </a:srgbClr>
                </a:gs>
                <a:gs pos="50000">
                  <a:srgbClr val="DAEDEF">
                    <a:lumMod val="90000"/>
                    <a:shade val="67500"/>
                    <a:satMod val="115000"/>
                  </a:srgbClr>
                </a:gs>
                <a:gs pos="100000">
                  <a:srgbClr val="DAEDEF">
                    <a:lumMod val="90000"/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  <a:scene3d>
              <a:camera prst="isometricOffAxis2Left"/>
              <a:lightRig rig="threePt" dir="t"/>
            </a:scene3d>
            <a:sp3d>
              <a:bevelT w="469900" h="10795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306" name="Connecteur droit 305"/>
            <p:cNvCxnSpPr/>
            <p:nvPr/>
          </p:nvCxnSpPr>
          <p:spPr>
            <a:xfrm flipV="1">
              <a:off x="619605" y="3776872"/>
              <a:ext cx="712702" cy="931784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pic>
          <p:nvPicPr>
            <p:cNvPr id="307" name="Image 306" descr="180px-Joseph_Fourier_bis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0266" y="4129091"/>
              <a:ext cx="899864" cy="1095154"/>
            </a:xfrm>
            <a:prstGeom prst="rect">
              <a:avLst/>
            </a:prstGeom>
            <a:ln w="57150">
              <a:solidFill>
                <a:srgbClr val="000000"/>
              </a:solidFill>
            </a:ln>
            <a:scene3d>
              <a:camera prst="isometricOffAxis2Left"/>
              <a:lightRig rig="threePt" dir="t"/>
            </a:scene3d>
          </p:spPr>
        </p:pic>
        <p:sp>
          <p:nvSpPr>
            <p:cNvPr id="308" name="ZoneTexte 307"/>
            <p:cNvSpPr txBox="1"/>
            <p:nvPr/>
          </p:nvSpPr>
          <p:spPr>
            <a:xfrm>
              <a:off x="1217183" y="1871658"/>
              <a:ext cx="1106393" cy="461665"/>
            </a:xfrm>
            <a:prstGeom prst="rect">
              <a:avLst/>
            </a:prstGeom>
            <a:noFill/>
            <a:scene3d>
              <a:camera prst="isometricOffAxis2Left"/>
              <a:lightRig rig="threePt" dir="t"/>
            </a:scene3d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Plan de Fourier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T(X,Y)</a:t>
              </a:r>
            </a:p>
          </p:txBody>
        </p:sp>
        <p:sp>
          <p:nvSpPr>
            <p:cNvPr id="309" name="ZoneTexte 308"/>
            <p:cNvSpPr txBox="1"/>
            <p:nvPr/>
          </p:nvSpPr>
          <p:spPr>
            <a:xfrm>
              <a:off x="58340" y="3667126"/>
              <a:ext cx="830677" cy="461665"/>
            </a:xfrm>
            <a:prstGeom prst="rect">
              <a:avLst/>
            </a:prstGeom>
            <a:noFill/>
            <a:scene3d>
              <a:camera prst="isometricOffAxis2Left"/>
              <a:lightRig rig="threePt" dir="t"/>
            </a:scene3d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Plan focal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Objet (</a:t>
              </a:r>
              <a:r>
                <a:rPr kumimoji="0" lang="fr-FR" sz="12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x,y</a:t>
              </a:r>
              <a:r>
                <a:rPr kumimoji="0" lang="fr-FR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)</a:t>
              </a:r>
            </a:p>
          </p:txBody>
        </p:sp>
        <p:sp>
          <p:nvSpPr>
            <p:cNvPr id="310" name="ZoneTexte 309"/>
            <p:cNvSpPr txBox="1"/>
            <p:nvPr/>
          </p:nvSpPr>
          <p:spPr>
            <a:xfrm>
              <a:off x="2231595" y="333370"/>
              <a:ext cx="853119" cy="461665"/>
            </a:xfrm>
            <a:prstGeom prst="rect">
              <a:avLst/>
            </a:prstGeom>
            <a:noFill/>
            <a:scene3d>
              <a:camera prst="isometricOffAxis2Left"/>
              <a:lightRig rig="threePt" dir="t"/>
            </a:scene3d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Plan Image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(x’,y’)</a:t>
              </a:r>
            </a:p>
          </p:txBody>
        </p:sp>
        <p:sp>
          <p:nvSpPr>
            <p:cNvPr id="311" name="ZoneTexte 310"/>
            <p:cNvSpPr txBox="1"/>
            <p:nvPr/>
          </p:nvSpPr>
          <p:spPr>
            <a:xfrm>
              <a:off x="3036458" y="2333621"/>
              <a:ext cx="226344" cy="276999"/>
            </a:xfrm>
            <a:prstGeom prst="rect">
              <a:avLst/>
            </a:prstGeom>
            <a:noFill/>
            <a:scene3d>
              <a:camera prst="isometricOffAxis2Left"/>
              <a:lightRig rig="threePt" dir="t"/>
            </a:scene3d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f</a:t>
              </a:r>
            </a:p>
          </p:txBody>
        </p:sp>
        <p:sp>
          <p:nvSpPr>
            <p:cNvPr id="312" name="ZoneTexte 311"/>
            <p:cNvSpPr txBox="1"/>
            <p:nvPr/>
          </p:nvSpPr>
          <p:spPr>
            <a:xfrm>
              <a:off x="2288745" y="3300408"/>
              <a:ext cx="226344" cy="276999"/>
            </a:xfrm>
            <a:prstGeom prst="rect">
              <a:avLst/>
            </a:prstGeom>
            <a:noFill/>
            <a:scene3d>
              <a:camera prst="isometricOffAxis2Left"/>
              <a:lightRig rig="threePt" dir="t"/>
            </a:scene3d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f</a:t>
              </a:r>
            </a:p>
          </p:txBody>
        </p:sp>
        <p:sp>
          <p:nvSpPr>
            <p:cNvPr id="313" name="ZoneTexte 312"/>
            <p:cNvSpPr txBox="1"/>
            <p:nvPr/>
          </p:nvSpPr>
          <p:spPr>
            <a:xfrm>
              <a:off x="1574370" y="4219570"/>
              <a:ext cx="226344" cy="276999"/>
            </a:xfrm>
            <a:prstGeom prst="rect">
              <a:avLst/>
            </a:prstGeom>
            <a:noFill/>
            <a:scene3d>
              <a:camera prst="isometricOffAxis2Left"/>
              <a:lightRig rig="threePt" dir="t"/>
            </a:scene3d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f</a:t>
              </a:r>
            </a:p>
          </p:txBody>
        </p:sp>
        <p:sp>
          <p:nvSpPr>
            <p:cNvPr id="314" name="ZoneTexte 313"/>
            <p:cNvSpPr txBox="1"/>
            <p:nvPr/>
          </p:nvSpPr>
          <p:spPr>
            <a:xfrm>
              <a:off x="826658" y="5186358"/>
              <a:ext cx="226344" cy="276999"/>
            </a:xfrm>
            <a:prstGeom prst="rect">
              <a:avLst/>
            </a:prstGeom>
            <a:noFill/>
            <a:scene3d>
              <a:camera prst="isometricOffAxis2Left"/>
              <a:lightRig rig="threePt" dir="t"/>
            </a:scene3d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f</a:t>
              </a:r>
            </a:p>
          </p:txBody>
        </p:sp>
      </p:grpSp>
      <p:cxnSp>
        <p:nvCxnSpPr>
          <p:cNvPr id="172" name="Connecteur droit avec flèche 171"/>
          <p:cNvCxnSpPr/>
          <p:nvPr/>
        </p:nvCxnSpPr>
        <p:spPr bwMode="auto">
          <a:xfrm flipV="1">
            <a:off x="485776" y="5237162"/>
            <a:ext cx="474662" cy="620713"/>
          </a:xfrm>
          <a:prstGeom prst="straightConnector1">
            <a:avLst/>
          </a:prstGeom>
          <a:noFill/>
          <a:ln w="50800" cap="flat" cmpd="tri" algn="ctr"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173" name="Connecteur droit avec flèche 172"/>
          <p:cNvCxnSpPr/>
          <p:nvPr/>
        </p:nvCxnSpPr>
        <p:spPr bwMode="auto">
          <a:xfrm flipV="1">
            <a:off x="53975" y="5237162"/>
            <a:ext cx="474663" cy="620713"/>
          </a:xfrm>
          <a:prstGeom prst="straightConnector1">
            <a:avLst/>
          </a:prstGeom>
          <a:noFill/>
          <a:ln w="50800" cap="flat" cmpd="tri" algn="ctr"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178" name="ZoneTexte 177"/>
          <p:cNvSpPr txBox="1"/>
          <p:nvPr/>
        </p:nvSpPr>
        <p:spPr bwMode="auto">
          <a:xfrm>
            <a:off x="28575" y="5738837"/>
            <a:ext cx="680076" cy="646385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</a:rPr>
              <a:t>Onde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</a:rPr>
              <a:t>plane</a:t>
            </a:r>
          </a:p>
        </p:txBody>
      </p:sp>
      <p:grpSp>
        <p:nvGrpSpPr>
          <p:cNvPr id="331" name="Groupe 330"/>
          <p:cNvGrpSpPr/>
          <p:nvPr/>
        </p:nvGrpSpPr>
        <p:grpSpPr>
          <a:xfrm>
            <a:off x="5627281" y="783800"/>
            <a:ext cx="977684" cy="1382111"/>
            <a:chOff x="5627281" y="783800"/>
            <a:chExt cx="977684" cy="1382111"/>
          </a:xfrm>
        </p:grpSpPr>
        <p:pic>
          <p:nvPicPr>
            <p:cNvPr id="332" name="Image 331" descr="180px-Joseph_Fourier_bis_Floue.jpe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 rot="10800000">
              <a:off x="5656395" y="1011384"/>
              <a:ext cx="948570" cy="1154527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</p:pic>
        <p:sp>
          <p:nvSpPr>
            <p:cNvPr id="333" name="ZoneTexte 332"/>
            <p:cNvSpPr txBox="1"/>
            <p:nvPr/>
          </p:nvSpPr>
          <p:spPr bwMode="auto">
            <a:xfrm>
              <a:off x="5627281" y="783800"/>
              <a:ext cx="886781" cy="277022"/>
            </a:xfrm>
            <a:prstGeom prst="rect">
              <a:avLst/>
            </a:prstGeom>
            <a:noFill/>
            <a:scene3d>
              <a:camera prst="isometricOffAxis2Left"/>
              <a:lightRig rig="threePt" dir="t"/>
            </a:scene3d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Image floue</a:t>
              </a:r>
            </a:p>
          </p:txBody>
        </p:sp>
      </p:grpSp>
      <p:grpSp>
        <p:nvGrpSpPr>
          <p:cNvPr id="334" name="Groupe 333"/>
          <p:cNvGrpSpPr/>
          <p:nvPr/>
        </p:nvGrpSpPr>
        <p:grpSpPr>
          <a:xfrm>
            <a:off x="2535238" y="1606552"/>
            <a:ext cx="3602842" cy="5196042"/>
            <a:chOff x="2535238" y="1606552"/>
            <a:chExt cx="3602842" cy="5196042"/>
          </a:xfrm>
        </p:grpSpPr>
        <p:cxnSp>
          <p:nvCxnSpPr>
            <p:cNvPr id="335" name="Connecteur droit 334"/>
            <p:cNvCxnSpPr/>
            <p:nvPr/>
          </p:nvCxnSpPr>
          <p:spPr bwMode="auto">
            <a:xfrm flipV="1">
              <a:off x="6128556" y="1890714"/>
              <a:ext cx="0" cy="860425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lgDashDot"/>
            </a:ln>
            <a:effectLst/>
          </p:spPr>
        </p:cxnSp>
        <p:grpSp>
          <p:nvGrpSpPr>
            <p:cNvPr id="336" name="Groupe 230"/>
            <p:cNvGrpSpPr>
              <a:grpSpLocks/>
            </p:cNvGrpSpPr>
            <p:nvPr/>
          </p:nvGrpSpPr>
          <p:grpSpPr bwMode="auto">
            <a:xfrm>
              <a:off x="4202946" y="2995291"/>
              <a:ext cx="942975" cy="952580"/>
              <a:chOff x="4088606" y="2307908"/>
              <a:chExt cx="942975" cy="952500"/>
            </a:xfrm>
          </p:grpSpPr>
          <p:sp>
            <p:nvSpPr>
              <p:cNvPr id="383" name="Rectangle 382"/>
              <p:cNvSpPr/>
              <p:nvPr/>
            </p:nvSpPr>
            <p:spPr>
              <a:xfrm>
                <a:off x="4088606" y="2307908"/>
                <a:ext cx="942975" cy="952500"/>
              </a:xfrm>
              <a:prstGeom prst="rect">
                <a:avLst/>
              </a:prstGeom>
              <a:solidFill>
                <a:srgbClr val="000000"/>
              </a:solidFill>
              <a:ln w="25400" cap="flat" cmpd="sng" algn="ctr">
                <a:solidFill>
                  <a:srgbClr val="BBE0E3">
                    <a:shade val="50000"/>
                  </a:srgbClr>
                </a:solidFill>
                <a:prstDash val="solid"/>
              </a:ln>
              <a:effectLst/>
              <a:scene3d>
                <a:camera prst="isometricOffAxis2Lef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384" name="Groupe 228"/>
              <p:cNvGrpSpPr/>
              <p:nvPr/>
            </p:nvGrpSpPr>
            <p:grpSpPr>
              <a:xfrm>
                <a:off x="4331494" y="2512222"/>
                <a:ext cx="473868" cy="479791"/>
                <a:chOff x="5419725" y="2686053"/>
                <a:chExt cx="473868" cy="479791"/>
              </a:xfrm>
              <a:scene3d>
                <a:camera prst="isometricOffAxis2Left"/>
                <a:lightRig rig="threePt" dir="t"/>
              </a:scene3d>
            </p:grpSpPr>
            <p:sp>
              <p:nvSpPr>
                <p:cNvPr id="385" name="Ellipse 384"/>
                <p:cNvSpPr/>
                <p:nvPr/>
              </p:nvSpPr>
              <p:spPr>
                <a:xfrm>
                  <a:off x="5422110" y="2709859"/>
                  <a:ext cx="452437" cy="453600"/>
                </a:xfrm>
                <a:prstGeom prst="ellipse">
                  <a:avLst/>
                </a:prstGeom>
                <a:solidFill>
                  <a:srgbClr val="BBE0E3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86" name="Arc 385"/>
                <p:cNvSpPr/>
                <p:nvPr/>
              </p:nvSpPr>
              <p:spPr>
                <a:xfrm>
                  <a:off x="5488774" y="2686053"/>
                  <a:ext cx="404819" cy="452438"/>
                </a:xfrm>
                <a:prstGeom prst="arc">
                  <a:avLst>
                    <a:gd name="adj1" fmla="val 3350413"/>
                    <a:gd name="adj2" fmla="val 14368215"/>
                  </a:avLst>
                </a:prstGeom>
                <a:solidFill>
                  <a:srgbClr val="FFFFFF"/>
                </a:solidFill>
                <a:ln w="9525" cap="flat" cmpd="sng" algn="ctr">
                  <a:solidFill>
                    <a:srgbClr val="000000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87" name="Arc 386"/>
                <p:cNvSpPr/>
                <p:nvPr/>
              </p:nvSpPr>
              <p:spPr>
                <a:xfrm>
                  <a:off x="5419725" y="2712244"/>
                  <a:ext cx="453600" cy="453600"/>
                </a:xfrm>
                <a:prstGeom prst="arc">
                  <a:avLst>
                    <a:gd name="adj1" fmla="val 15210957"/>
                    <a:gd name="adj2" fmla="val 2523840"/>
                  </a:avLst>
                </a:prstGeom>
                <a:solidFill>
                  <a:srgbClr val="FFFFFF"/>
                </a:solidFill>
                <a:ln w="9525" cap="flat" cmpd="sng" algn="ctr">
                  <a:solidFill>
                    <a:srgbClr val="000000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cxnSp>
          <p:nvCxnSpPr>
            <p:cNvPr id="337" name="Connecteur droit 336"/>
            <p:cNvCxnSpPr/>
            <p:nvPr/>
          </p:nvCxnSpPr>
          <p:spPr bwMode="auto">
            <a:xfrm flipV="1">
              <a:off x="5406331" y="2830515"/>
              <a:ext cx="0" cy="860425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lgDashDot"/>
            </a:ln>
            <a:effectLst/>
          </p:spPr>
        </p:cxnSp>
        <p:cxnSp>
          <p:nvCxnSpPr>
            <p:cNvPr id="338" name="Connecteur droit 337"/>
            <p:cNvCxnSpPr/>
            <p:nvPr/>
          </p:nvCxnSpPr>
          <p:spPr bwMode="auto">
            <a:xfrm flipV="1">
              <a:off x="5457125" y="1606552"/>
              <a:ext cx="666669" cy="863600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339" name="Ellipse 338"/>
            <p:cNvSpPr/>
            <p:nvPr/>
          </p:nvSpPr>
          <p:spPr bwMode="auto">
            <a:xfrm>
              <a:off x="4947763" y="2060349"/>
              <a:ext cx="939063" cy="928592"/>
            </a:xfrm>
            <a:prstGeom prst="ellipse">
              <a:avLst/>
            </a:prstGeom>
            <a:gradFill flip="none" rotWithShape="1">
              <a:gsLst>
                <a:gs pos="0">
                  <a:srgbClr val="DAEDEF">
                    <a:lumMod val="90000"/>
                    <a:shade val="30000"/>
                    <a:satMod val="115000"/>
                  </a:srgbClr>
                </a:gs>
                <a:gs pos="50000">
                  <a:srgbClr val="DAEDEF">
                    <a:lumMod val="90000"/>
                    <a:shade val="67500"/>
                    <a:satMod val="115000"/>
                  </a:srgbClr>
                </a:gs>
                <a:gs pos="100000">
                  <a:srgbClr val="DAEDEF">
                    <a:lumMod val="90000"/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  <a:scene3d>
              <a:camera prst="isometricOffAxis2Left"/>
              <a:lightRig rig="threePt" dir="t"/>
            </a:scene3d>
            <a:sp3d>
              <a:bevelT w="469900" h="10795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340" name="Connecteur droit 339"/>
            <p:cNvCxnSpPr/>
            <p:nvPr/>
          </p:nvCxnSpPr>
          <p:spPr bwMode="auto">
            <a:xfrm flipV="1">
              <a:off x="4679344" y="2532065"/>
              <a:ext cx="739686" cy="939800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grpSp>
          <p:nvGrpSpPr>
            <p:cNvPr id="341" name="Groupe 247"/>
            <p:cNvGrpSpPr/>
            <p:nvPr/>
          </p:nvGrpSpPr>
          <p:grpSpPr bwMode="auto">
            <a:xfrm>
              <a:off x="4079912" y="2842880"/>
              <a:ext cx="1200148" cy="1247877"/>
              <a:chOff x="4902209" y="2593967"/>
              <a:chExt cx="1581151" cy="1581145"/>
            </a:xfrm>
            <a:scene3d>
              <a:camera prst="isometricOffAxis2Left"/>
              <a:lightRig rig="threePt" dir="t"/>
            </a:scene3d>
          </p:grpSpPr>
          <p:sp>
            <p:nvSpPr>
              <p:cNvPr id="369" name="Ellipse 368"/>
              <p:cNvSpPr/>
              <p:nvPr/>
            </p:nvSpPr>
            <p:spPr>
              <a:xfrm>
                <a:off x="5556258" y="3330564"/>
                <a:ext cx="273051" cy="107949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0000">
                      <a:alpha val="79000"/>
                    </a:srgbClr>
                  </a:gs>
                  <a:gs pos="100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0" name="Ellipse 369"/>
              <p:cNvSpPr/>
              <p:nvPr/>
            </p:nvSpPr>
            <p:spPr>
              <a:xfrm>
                <a:off x="5975358" y="3343264"/>
                <a:ext cx="196850" cy="8255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0000">
                      <a:alpha val="79000"/>
                    </a:srgbClr>
                  </a:gs>
                  <a:gs pos="100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1" name="Ellipse 370"/>
              <p:cNvSpPr/>
              <p:nvPr/>
            </p:nvSpPr>
            <p:spPr>
              <a:xfrm>
                <a:off x="6318260" y="3355963"/>
                <a:ext cx="165100" cy="57149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0000">
                      <a:alpha val="79000"/>
                    </a:srgbClr>
                  </a:gs>
                  <a:gs pos="100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2" name="Ellipse 371"/>
              <p:cNvSpPr/>
              <p:nvPr/>
            </p:nvSpPr>
            <p:spPr>
              <a:xfrm>
                <a:off x="5213358" y="3343264"/>
                <a:ext cx="196850" cy="8255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0000">
                      <a:alpha val="79000"/>
                    </a:srgbClr>
                  </a:gs>
                  <a:gs pos="100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3" name="Ellipse 372"/>
              <p:cNvSpPr/>
              <p:nvPr/>
            </p:nvSpPr>
            <p:spPr>
              <a:xfrm>
                <a:off x="4902209" y="3355963"/>
                <a:ext cx="165100" cy="57149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0000">
                      <a:alpha val="79000"/>
                    </a:srgbClr>
                  </a:gs>
                  <a:gs pos="100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4" name="Ellipse 373"/>
              <p:cNvSpPr/>
              <p:nvPr/>
            </p:nvSpPr>
            <p:spPr>
              <a:xfrm rot="16200000">
                <a:off x="5556260" y="3330564"/>
                <a:ext cx="273049" cy="10795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0000">
                      <a:alpha val="79000"/>
                    </a:srgbClr>
                  </a:gs>
                  <a:gs pos="100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5" name="Ellipse 374"/>
              <p:cNvSpPr/>
              <p:nvPr/>
            </p:nvSpPr>
            <p:spPr>
              <a:xfrm rot="16200000">
                <a:off x="5594360" y="2962265"/>
                <a:ext cx="196849" cy="8255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0000">
                      <a:alpha val="79000"/>
                    </a:srgbClr>
                  </a:gs>
                  <a:gs pos="100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6" name="Ellipse 375"/>
              <p:cNvSpPr/>
              <p:nvPr/>
            </p:nvSpPr>
            <p:spPr>
              <a:xfrm rot="16200000">
                <a:off x="5610235" y="2647942"/>
                <a:ext cx="165100" cy="5715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0000">
                      <a:alpha val="79000"/>
                    </a:srgbClr>
                  </a:gs>
                  <a:gs pos="100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7" name="Ellipse 376"/>
              <p:cNvSpPr/>
              <p:nvPr/>
            </p:nvSpPr>
            <p:spPr>
              <a:xfrm rot="16200000">
                <a:off x="5594360" y="3724264"/>
                <a:ext cx="196849" cy="8255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0000">
                      <a:alpha val="79000"/>
                    </a:srgbClr>
                  </a:gs>
                  <a:gs pos="100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8" name="Ellipse 377"/>
              <p:cNvSpPr/>
              <p:nvPr/>
            </p:nvSpPr>
            <p:spPr>
              <a:xfrm rot="16200000">
                <a:off x="5610235" y="4063987"/>
                <a:ext cx="165100" cy="5715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0000">
                      <a:alpha val="79000"/>
                    </a:srgbClr>
                  </a:gs>
                  <a:gs pos="100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9" name="Ellipse 378"/>
              <p:cNvSpPr/>
              <p:nvPr/>
            </p:nvSpPr>
            <p:spPr>
              <a:xfrm rot="13500000">
                <a:off x="5213360" y="2962267"/>
                <a:ext cx="196849" cy="8255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0000">
                      <a:alpha val="79000"/>
                    </a:srgbClr>
                  </a:gs>
                  <a:gs pos="100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0" name="Ellipse 379"/>
              <p:cNvSpPr/>
              <p:nvPr/>
            </p:nvSpPr>
            <p:spPr>
              <a:xfrm rot="13500000">
                <a:off x="5978536" y="3736963"/>
                <a:ext cx="196849" cy="8255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0000">
                      <a:alpha val="79000"/>
                    </a:srgbClr>
                  </a:gs>
                  <a:gs pos="100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1" name="Ellipse 380"/>
              <p:cNvSpPr/>
              <p:nvPr/>
            </p:nvSpPr>
            <p:spPr>
              <a:xfrm rot="8100000">
                <a:off x="5978535" y="2968617"/>
                <a:ext cx="196850" cy="8255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0000">
                      <a:alpha val="79000"/>
                    </a:srgbClr>
                  </a:gs>
                  <a:gs pos="100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2" name="Ellipse 381"/>
              <p:cNvSpPr/>
              <p:nvPr/>
            </p:nvSpPr>
            <p:spPr>
              <a:xfrm rot="8100000">
                <a:off x="5222874" y="3730625"/>
                <a:ext cx="196850" cy="8255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0000">
                      <a:alpha val="79000"/>
                    </a:srgbClr>
                  </a:gs>
                  <a:gs pos="100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cxnSp>
          <p:nvCxnSpPr>
            <p:cNvPr id="342" name="Connecteur droit 341"/>
            <p:cNvCxnSpPr/>
            <p:nvPr/>
          </p:nvCxnSpPr>
          <p:spPr bwMode="auto">
            <a:xfrm>
              <a:off x="3987278" y="3354390"/>
              <a:ext cx="1320640" cy="212725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pic>
          <p:nvPicPr>
            <p:cNvPr id="343" name="Picture 4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13178" y="3773231"/>
              <a:ext cx="931863" cy="1078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4" name="Rectangle 167"/>
            <p:cNvSpPr>
              <a:spLocks noChangeArrowheads="1"/>
            </p:cNvSpPr>
            <p:nvPr/>
          </p:nvSpPr>
          <p:spPr bwMode="auto">
            <a:xfrm>
              <a:off x="3103603" y="6556352"/>
              <a:ext cx="262892" cy="246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(b)</a:t>
              </a: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345" name="Connecteur droit 344"/>
            <p:cNvCxnSpPr/>
            <p:nvPr/>
          </p:nvCxnSpPr>
          <p:spPr bwMode="auto">
            <a:xfrm flipH="1" flipV="1">
              <a:off x="4672995" y="2751139"/>
              <a:ext cx="9524" cy="1212850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346" name="Connecteur droit avec flèche 345"/>
            <p:cNvCxnSpPr/>
            <p:nvPr/>
          </p:nvCxnSpPr>
          <p:spPr bwMode="auto">
            <a:xfrm flipV="1">
              <a:off x="5838079" y="2608264"/>
              <a:ext cx="300001" cy="381000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347" name="Connecteur droit avec flèche 346"/>
            <p:cNvCxnSpPr/>
            <p:nvPr/>
          </p:nvCxnSpPr>
          <p:spPr bwMode="auto">
            <a:xfrm flipV="1">
              <a:off x="5404743" y="3165478"/>
              <a:ext cx="300002" cy="381000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type="triangle" w="med" len="med"/>
              <a:tailEnd type="none" w="med" len="med"/>
            </a:ln>
            <a:effectLst/>
          </p:spPr>
        </p:cxnSp>
        <p:cxnSp>
          <p:nvCxnSpPr>
            <p:cNvPr id="348" name="Connecteur droit 347"/>
            <p:cNvCxnSpPr/>
            <p:nvPr/>
          </p:nvCxnSpPr>
          <p:spPr bwMode="auto">
            <a:xfrm flipV="1">
              <a:off x="4684105" y="3771903"/>
              <a:ext cx="0" cy="860425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lgDashDot"/>
            </a:ln>
            <a:effectLst/>
          </p:spPr>
        </p:cxnSp>
        <p:cxnSp>
          <p:nvCxnSpPr>
            <p:cNvPr id="349" name="Connecteur droit 348"/>
            <p:cNvCxnSpPr/>
            <p:nvPr/>
          </p:nvCxnSpPr>
          <p:spPr bwMode="auto">
            <a:xfrm flipV="1">
              <a:off x="3961881" y="4710114"/>
              <a:ext cx="0" cy="860425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lgDashDot"/>
            </a:ln>
            <a:effectLst/>
          </p:spPr>
        </p:cxnSp>
        <p:cxnSp>
          <p:nvCxnSpPr>
            <p:cNvPr id="350" name="Connecteur droit avec flèche 349"/>
            <p:cNvCxnSpPr/>
            <p:nvPr/>
          </p:nvCxnSpPr>
          <p:spPr bwMode="auto">
            <a:xfrm flipV="1">
              <a:off x="4680931" y="4108453"/>
              <a:ext cx="300002" cy="381000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type="triangle" w="med" len="med"/>
              <a:tailEnd type="none" w="med" len="med"/>
            </a:ln>
            <a:effectLst/>
          </p:spPr>
        </p:cxnSp>
        <p:cxnSp>
          <p:nvCxnSpPr>
            <p:cNvPr id="351" name="Connecteur droit avec flèche 350"/>
            <p:cNvCxnSpPr/>
            <p:nvPr/>
          </p:nvCxnSpPr>
          <p:spPr bwMode="auto">
            <a:xfrm flipV="1">
              <a:off x="3961881" y="5037140"/>
              <a:ext cx="300001" cy="381000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type="triangle" w="med" len="med"/>
              <a:tailEnd type="none" w="med" len="med"/>
            </a:ln>
            <a:effectLst/>
          </p:spPr>
        </p:cxnSp>
        <p:cxnSp>
          <p:nvCxnSpPr>
            <p:cNvPr id="352" name="Connecteur droit 351"/>
            <p:cNvCxnSpPr/>
            <p:nvPr/>
          </p:nvCxnSpPr>
          <p:spPr bwMode="auto">
            <a:xfrm flipV="1">
              <a:off x="3233306" y="5653090"/>
              <a:ext cx="0" cy="860425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lgDashDot"/>
            </a:ln>
            <a:effectLst/>
          </p:spPr>
        </p:cxnSp>
        <p:cxnSp>
          <p:nvCxnSpPr>
            <p:cNvPr id="353" name="Connecteur droit avec flèche 352"/>
            <p:cNvCxnSpPr/>
            <p:nvPr/>
          </p:nvCxnSpPr>
          <p:spPr bwMode="auto">
            <a:xfrm flipV="1">
              <a:off x="3228544" y="5989640"/>
              <a:ext cx="300001" cy="381000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type="triangle" w="med" len="med"/>
              <a:tailEnd type="none" w="med" len="med"/>
            </a:ln>
            <a:effectLst/>
          </p:spPr>
        </p:cxnSp>
        <p:cxnSp>
          <p:nvCxnSpPr>
            <p:cNvPr id="354" name="Connecteur droit avec flèche 353"/>
            <p:cNvCxnSpPr/>
            <p:nvPr/>
          </p:nvCxnSpPr>
          <p:spPr bwMode="auto">
            <a:xfrm flipV="1">
              <a:off x="5114266" y="3541714"/>
              <a:ext cx="300001" cy="381000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355" name="Connecteur droit avec flèche 354"/>
            <p:cNvCxnSpPr/>
            <p:nvPr/>
          </p:nvCxnSpPr>
          <p:spPr bwMode="auto">
            <a:xfrm flipV="1">
              <a:off x="4380930" y="4494214"/>
              <a:ext cx="300001" cy="381000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356" name="Connecteur droit avec flèche 355"/>
            <p:cNvCxnSpPr/>
            <p:nvPr/>
          </p:nvCxnSpPr>
          <p:spPr bwMode="auto">
            <a:xfrm flipV="1">
              <a:off x="3661879" y="5427665"/>
              <a:ext cx="300002" cy="381000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357" name="Connecteur droit 356"/>
            <p:cNvCxnSpPr/>
            <p:nvPr/>
          </p:nvCxnSpPr>
          <p:spPr bwMode="auto">
            <a:xfrm flipV="1">
              <a:off x="4126961" y="3471865"/>
              <a:ext cx="552383" cy="730250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358" name="Ellipse 357"/>
            <p:cNvSpPr/>
            <p:nvPr/>
          </p:nvSpPr>
          <p:spPr bwMode="auto">
            <a:xfrm>
              <a:off x="3509489" y="3889306"/>
              <a:ext cx="939063" cy="928592"/>
            </a:xfrm>
            <a:prstGeom prst="ellipse">
              <a:avLst/>
            </a:prstGeom>
            <a:gradFill flip="none" rotWithShape="1">
              <a:gsLst>
                <a:gs pos="0">
                  <a:srgbClr val="DAEDEF">
                    <a:lumMod val="90000"/>
                    <a:shade val="30000"/>
                    <a:satMod val="115000"/>
                  </a:srgbClr>
                </a:gs>
                <a:gs pos="50000">
                  <a:srgbClr val="DAEDEF">
                    <a:lumMod val="90000"/>
                    <a:shade val="67500"/>
                    <a:satMod val="115000"/>
                  </a:srgbClr>
                </a:gs>
                <a:gs pos="100000">
                  <a:srgbClr val="DAEDEF">
                    <a:lumMod val="90000"/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  <a:scene3d>
              <a:camera prst="isometricOffAxis2Left"/>
              <a:lightRig rig="threePt" dir="t"/>
            </a:scene3d>
            <a:sp3d>
              <a:bevelT w="469900" h="10795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359" name="Connecteur droit 358"/>
            <p:cNvCxnSpPr/>
            <p:nvPr/>
          </p:nvCxnSpPr>
          <p:spPr bwMode="auto">
            <a:xfrm flipV="1">
              <a:off x="3255528" y="4365628"/>
              <a:ext cx="712702" cy="931862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pic>
          <p:nvPicPr>
            <p:cNvPr id="360" name="Image 359" descr="180px-Joseph_Fourier_bis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2776826" y="4717876"/>
              <a:ext cx="899864" cy="1095246"/>
            </a:xfrm>
            <a:prstGeom prst="rect">
              <a:avLst/>
            </a:prstGeom>
            <a:ln w="57150">
              <a:solidFill>
                <a:srgbClr val="000000"/>
              </a:solidFill>
            </a:ln>
            <a:scene3d>
              <a:camera prst="isometricOffAxis2Left"/>
              <a:lightRig rig="threePt" dir="t"/>
            </a:scene3d>
          </p:spPr>
        </p:pic>
        <p:sp>
          <p:nvSpPr>
            <p:cNvPr id="361" name="ZoneTexte 360"/>
            <p:cNvSpPr txBox="1"/>
            <p:nvPr/>
          </p:nvSpPr>
          <p:spPr bwMode="auto">
            <a:xfrm>
              <a:off x="4000394" y="2494762"/>
              <a:ext cx="811441" cy="461704"/>
            </a:xfrm>
            <a:prstGeom prst="rect">
              <a:avLst/>
            </a:prstGeom>
            <a:noFill/>
            <a:scene3d>
              <a:camera prst="isometricOffAxis2Left"/>
              <a:lightRig rig="threePt" dir="t"/>
            </a:scene3d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Filtre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Passe-bas</a:t>
              </a:r>
            </a:p>
          </p:txBody>
        </p:sp>
        <p:sp>
          <p:nvSpPr>
            <p:cNvPr id="362" name="ZoneTexte 361"/>
            <p:cNvSpPr txBox="1"/>
            <p:nvPr/>
          </p:nvSpPr>
          <p:spPr bwMode="auto">
            <a:xfrm>
              <a:off x="2694900" y="4255872"/>
              <a:ext cx="830677" cy="461704"/>
            </a:xfrm>
            <a:prstGeom prst="rect">
              <a:avLst/>
            </a:prstGeom>
            <a:noFill/>
            <a:scene3d>
              <a:camera prst="isometricOffAxis2Left"/>
              <a:lightRig rig="threePt" dir="t"/>
            </a:scene3d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Plan focal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Objet (</a:t>
              </a:r>
              <a:r>
                <a:rPr kumimoji="0" lang="fr-FR" sz="12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x,y</a:t>
              </a:r>
              <a:r>
                <a:rPr kumimoji="0" lang="fr-FR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)</a:t>
              </a:r>
            </a:p>
          </p:txBody>
        </p:sp>
        <p:sp>
          <p:nvSpPr>
            <p:cNvPr id="363" name="ZoneTexte 362"/>
            <p:cNvSpPr txBox="1"/>
            <p:nvPr/>
          </p:nvSpPr>
          <p:spPr bwMode="auto">
            <a:xfrm>
              <a:off x="5673018" y="2922255"/>
              <a:ext cx="226344" cy="277022"/>
            </a:xfrm>
            <a:prstGeom prst="rect">
              <a:avLst/>
            </a:prstGeom>
            <a:noFill/>
            <a:scene3d>
              <a:camera prst="isometricOffAxis2Left"/>
              <a:lightRig rig="threePt" dir="t"/>
            </a:scene3d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f</a:t>
              </a:r>
            </a:p>
          </p:txBody>
        </p:sp>
        <p:sp>
          <p:nvSpPr>
            <p:cNvPr id="364" name="ZoneTexte 363"/>
            <p:cNvSpPr txBox="1"/>
            <p:nvPr/>
          </p:nvSpPr>
          <p:spPr bwMode="auto">
            <a:xfrm>
              <a:off x="4925305" y="3889124"/>
              <a:ext cx="226344" cy="277022"/>
            </a:xfrm>
            <a:prstGeom prst="rect">
              <a:avLst/>
            </a:prstGeom>
            <a:noFill/>
            <a:scene3d>
              <a:camera prst="isometricOffAxis2Left"/>
              <a:lightRig rig="threePt" dir="t"/>
            </a:scene3d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f</a:t>
              </a:r>
            </a:p>
          </p:txBody>
        </p:sp>
        <p:sp>
          <p:nvSpPr>
            <p:cNvPr id="365" name="ZoneTexte 364"/>
            <p:cNvSpPr txBox="1"/>
            <p:nvPr/>
          </p:nvSpPr>
          <p:spPr bwMode="auto">
            <a:xfrm>
              <a:off x="4210930" y="4808363"/>
              <a:ext cx="226344" cy="277022"/>
            </a:xfrm>
            <a:prstGeom prst="rect">
              <a:avLst/>
            </a:prstGeom>
            <a:noFill/>
            <a:scene3d>
              <a:camera prst="isometricOffAxis2Left"/>
              <a:lightRig rig="threePt" dir="t"/>
            </a:scene3d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f</a:t>
              </a:r>
            </a:p>
          </p:txBody>
        </p:sp>
        <p:sp>
          <p:nvSpPr>
            <p:cNvPr id="366" name="ZoneTexte 365"/>
            <p:cNvSpPr txBox="1"/>
            <p:nvPr/>
          </p:nvSpPr>
          <p:spPr bwMode="auto">
            <a:xfrm>
              <a:off x="3463218" y="5775232"/>
              <a:ext cx="226344" cy="277022"/>
            </a:xfrm>
            <a:prstGeom prst="rect">
              <a:avLst/>
            </a:prstGeom>
            <a:noFill/>
            <a:scene3d>
              <a:camera prst="isometricOffAxis2Left"/>
              <a:lightRig rig="threePt" dir="t"/>
            </a:scene3d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f</a:t>
              </a:r>
            </a:p>
          </p:txBody>
        </p:sp>
        <p:cxnSp>
          <p:nvCxnSpPr>
            <p:cNvPr id="367" name="Connecteur droit avec flèche 366"/>
            <p:cNvCxnSpPr/>
            <p:nvPr/>
          </p:nvCxnSpPr>
          <p:spPr bwMode="auto">
            <a:xfrm flipV="1">
              <a:off x="2967038" y="5208587"/>
              <a:ext cx="473075" cy="620713"/>
            </a:xfrm>
            <a:prstGeom prst="straightConnector1">
              <a:avLst/>
            </a:prstGeom>
            <a:noFill/>
            <a:ln w="50800" cap="flat" cmpd="tri" algn="ctr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368" name="Connecteur droit avec flèche 6"/>
            <p:cNvCxnSpPr/>
            <p:nvPr/>
          </p:nvCxnSpPr>
          <p:spPr bwMode="auto">
            <a:xfrm flipV="1">
              <a:off x="2535238" y="5208587"/>
              <a:ext cx="474663" cy="620713"/>
            </a:xfrm>
            <a:prstGeom prst="straightConnector1">
              <a:avLst/>
            </a:prstGeom>
            <a:noFill/>
            <a:ln w="50800" cap="flat" cmpd="tri" algn="ctr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388" name="Groupe 387"/>
          <p:cNvGrpSpPr/>
          <p:nvPr/>
        </p:nvGrpSpPr>
        <p:grpSpPr>
          <a:xfrm>
            <a:off x="7712063" y="749300"/>
            <a:ext cx="1495922" cy="1386126"/>
            <a:chOff x="7712063" y="749300"/>
            <a:chExt cx="1495922" cy="1386126"/>
          </a:xfrm>
        </p:grpSpPr>
        <p:pic>
          <p:nvPicPr>
            <p:cNvPr id="389" name="Image 388" descr="180px-Joseph_Fourier_bis_Contour1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 rot="10800000">
              <a:off x="8158875" y="988520"/>
              <a:ext cx="942309" cy="1146906"/>
            </a:xfrm>
            <a:prstGeom prst="rect">
              <a:avLst/>
            </a:prstGeom>
            <a:scene3d>
              <a:camera prst="isometricOffAxis2Left"/>
              <a:lightRig rig="threePt" dir="t"/>
            </a:scene3d>
          </p:spPr>
        </p:pic>
        <p:sp>
          <p:nvSpPr>
            <p:cNvPr id="390" name="ZoneTexte 389"/>
            <p:cNvSpPr txBox="1"/>
            <p:nvPr/>
          </p:nvSpPr>
          <p:spPr bwMode="auto">
            <a:xfrm>
              <a:off x="7712063" y="749300"/>
              <a:ext cx="1495922" cy="277022"/>
            </a:xfrm>
            <a:prstGeom prst="rect">
              <a:avLst/>
            </a:prstGeom>
            <a:noFill/>
            <a:scene3d>
              <a:camera prst="isometricOffAxis2Left"/>
              <a:lightRig rig="threePt" dir="t"/>
            </a:scene3d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Contours uniquement</a:t>
              </a:r>
            </a:p>
          </p:txBody>
        </p:sp>
      </p:grpSp>
      <p:grpSp>
        <p:nvGrpSpPr>
          <p:cNvPr id="391" name="Groupe 390"/>
          <p:cNvGrpSpPr/>
          <p:nvPr/>
        </p:nvGrpSpPr>
        <p:grpSpPr>
          <a:xfrm>
            <a:off x="5164138" y="1606550"/>
            <a:ext cx="3508925" cy="5196039"/>
            <a:chOff x="5164138" y="1606550"/>
            <a:chExt cx="3508925" cy="5196039"/>
          </a:xfrm>
        </p:grpSpPr>
        <p:cxnSp>
          <p:nvCxnSpPr>
            <p:cNvPr id="392" name="Connecteur droit 391"/>
            <p:cNvCxnSpPr/>
            <p:nvPr/>
          </p:nvCxnSpPr>
          <p:spPr bwMode="auto">
            <a:xfrm flipV="1">
              <a:off x="8661951" y="1890711"/>
              <a:ext cx="0" cy="860425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lgDashDot"/>
            </a:ln>
            <a:effectLst/>
          </p:spPr>
        </p:cxnSp>
        <p:cxnSp>
          <p:nvCxnSpPr>
            <p:cNvPr id="393" name="Connecteur droit 392"/>
            <p:cNvCxnSpPr/>
            <p:nvPr/>
          </p:nvCxnSpPr>
          <p:spPr bwMode="auto">
            <a:xfrm flipV="1">
              <a:off x="7939727" y="2830512"/>
              <a:ext cx="0" cy="860425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lgDashDot"/>
            </a:ln>
            <a:effectLst/>
          </p:spPr>
        </p:cxnSp>
        <p:cxnSp>
          <p:nvCxnSpPr>
            <p:cNvPr id="394" name="Connecteur droit 393"/>
            <p:cNvCxnSpPr/>
            <p:nvPr/>
          </p:nvCxnSpPr>
          <p:spPr bwMode="auto">
            <a:xfrm flipV="1">
              <a:off x="7992107" y="1606550"/>
              <a:ext cx="666669" cy="863600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395" name="Ellipse 394"/>
            <p:cNvSpPr/>
            <p:nvPr/>
          </p:nvSpPr>
          <p:spPr bwMode="auto">
            <a:xfrm>
              <a:off x="7481135" y="2060346"/>
              <a:ext cx="939063" cy="928591"/>
            </a:xfrm>
            <a:prstGeom prst="ellipse">
              <a:avLst/>
            </a:prstGeom>
            <a:gradFill flip="none" rotWithShape="1">
              <a:gsLst>
                <a:gs pos="0">
                  <a:srgbClr val="DAEDEF">
                    <a:lumMod val="90000"/>
                    <a:shade val="30000"/>
                    <a:satMod val="115000"/>
                  </a:srgbClr>
                </a:gs>
                <a:gs pos="50000">
                  <a:srgbClr val="DAEDEF">
                    <a:lumMod val="90000"/>
                    <a:shade val="67500"/>
                    <a:satMod val="115000"/>
                  </a:srgbClr>
                </a:gs>
                <a:gs pos="100000">
                  <a:srgbClr val="DAEDEF">
                    <a:lumMod val="90000"/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  <a:scene3d>
              <a:camera prst="isometricOffAxis2Left"/>
              <a:lightRig rig="threePt" dir="t"/>
            </a:scene3d>
            <a:sp3d>
              <a:bevelT w="469900" h="10795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396" name="Connecteur droit 395"/>
            <p:cNvCxnSpPr/>
            <p:nvPr/>
          </p:nvCxnSpPr>
          <p:spPr bwMode="auto">
            <a:xfrm flipV="1">
              <a:off x="7212740" y="2532062"/>
              <a:ext cx="739685" cy="939799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397" name="Connecteur droit 396"/>
            <p:cNvCxnSpPr/>
            <p:nvPr/>
          </p:nvCxnSpPr>
          <p:spPr bwMode="auto">
            <a:xfrm>
              <a:off x="6520673" y="3354386"/>
              <a:ext cx="1322227" cy="212725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pic>
          <p:nvPicPr>
            <p:cNvPr id="398" name="Picture 4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46550" y="3773227"/>
              <a:ext cx="931863" cy="1078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" name="Rectangle 167"/>
            <p:cNvSpPr>
              <a:spLocks noChangeArrowheads="1"/>
            </p:cNvSpPr>
            <p:nvPr/>
          </p:nvSpPr>
          <p:spPr bwMode="auto">
            <a:xfrm>
              <a:off x="5636975" y="6556347"/>
              <a:ext cx="251672" cy="246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(c)</a:t>
              </a: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400" name="Connecteur droit 399"/>
            <p:cNvCxnSpPr/>
            <p:nvPr/>
          </p:nvCxnSpPr>
          <p:spPr bwMode="auto">
            <a:xfrm flipH="1" flipV="1">
              <a:off x="7206390" y="2751136"/>
              <a:ext cx="9524" cy="1212849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401" name="Connecteur droit avec flèche 400"/>
            <p:cNvCxnSpPr/>
            <p:nvPr/>
          </p:nvCxnSpPr>
          <p:spPr bwMode="auto">
            <a:xfrm flipV="1">
              <a:off x="8373061" y="2608261"/>
              <a:ext cx="300002" cy="381000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402" name="Connecteur droit avec flèche 401"/>
            <p:cNvCxnSpPr/>
            <p:nvPr/>
          </p:nvCxnSpPr>
          <p:spPr bwMode="auto">
            <a:xfrm flipV="1">
              <a:off x="7939727" y="3165475"/>
              <a:ext cx="300001" cy="381000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type="triangle" w="med" len="med"/>
              <a:tailEnd type="none" w="med" len="med"/>
            </a:ln>
            <a:effectLst/>
          </p:spPr>
        </p:cxnSp>
        <p:cxnSp>
          <p:nvCxnSpPr>
            <p:cNvPr id="403" name="Connecteur droit 402"/>
            <p:cNvCxnSpPr/>
            <p:nvPr/>
          </p:nvCxnSpPr>
          <p:spPr bwMode="auto">
            <a:xfrm flipV="1">
              <a:off x="7217501" y="3771899"/>
              <a:ext cx="0" cy="860425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lgDashDot"/>
            </a:ln>
            <a:effectLst/>
          </p:spPr>
        </p:cxnSp>
        <p:cxnSp>
          <p:nvCxnSpPr>
            <p:cNvPr id="404" name="Connecteur droit 403"/>
            <p:cNvCxnSpPr/>
            <p:nvPr/>
          </p:nvCxnSpPr>
          <p:spPr bwMode="auto">
            <a:xfrm flipV="1">
              <a:off x="6495277" y="4710110"/>
              <a:ext cx="0" cy="860425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lgDashDot"/>
            </a:ln>
            <a:effectLst/>
          </p:spPr>
        </p:cxnSp>
        <p:cxnSp>
          <p:nvCxnSpPr>
            <p:cNvPr id="405" name="Connecteur droit avec flèche 404"/>
            <p:cNvCxnSpPr/>
            <p:nvPr/>
          </p:nvCxnSpPr>
          <p:spPr bwMode="auto">
            <a:xfrm flipV="1">
              <a:off x="7214326" y="4108449"/>
              <a:ext cx="300002" cy="381000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type="triangle" w="med" len="med"/>
              <a:tailEnd type="none" w="med" len="med"/>
            </a:ln>
            <a:effectLst/>
          </p:spPr>
        </p:cxnSp>
        <p:cxnSp>
          <p:nvCxnSpPr>
            <p:cNvPr id="406" name="Connecteur droit avec flèche 405"/>
            <p:cNvCxnSpPr/>
            <p:nvPr/>
          </p:nvCxnSpPr>
          <p:spPr bwMode="auto">
            <a:xfrm flipV="1">
              <a:off x="6495277" y="5037136"/>
              <a:ext cx="300001" cy="381000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type="triangle" w="med" len="med"/>
              <a:tailEnd type="none" w="med" len="med"/>
            </a:ln>
            <a:effectLst/>
          </p:spPr>
        </p:cxnSp>
        <p:cxnSp>
          <p:nvCxnSpPr>
            <p:cNvPr id="407" name="Connecteur droit 406"/>
            <p:cNvCxnSpPr/>
            <p:nvPr/>
          </p:nvCxnSpPr>
          <p:spPr bwMode="auto">
            <a:xfrm flipV="1">
              <a:off x="5766702" y="5653085"/>
              <a:ext cx="0" cy="860425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lgDashDot"/>
            </a:ln>
            <a:effectLst/>
          </p:spPr>
        </p:cxnSp>
        <p:cxnSp>
          <p:nvCxnSpPr>
            <p:cNvPr id="408" name="Connecteur droit avec flèche 407"/>
            <p:cNvCxnSpPr/>
            <p:nvPr/>
          </p:nvCxnSpPr>
          <p:spPr bwMode="auto">
            <a:xfrm flipV="1">
              <a:off x="5761940" y="5989635"/>
              <a:ext cx="300001" cy="381000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type="triangle" w="med" len="med"/>
              <a:tailEnd type="none" w="med" len="med"/>
            </a:ln>
            <a:effectLst/>
          </p:spPr>
        </p:cxnSp>
        <p:cxnSp>
          <p:nvCxnSpPr>
            <p:cNvPr id="409" name="Connecteur droit avec flèche 408"/>
            <p:cNvCxnSpPr/>
            <p:nvPr/>
          </p:nvCxnSpPr>
          <p:spPr bwMode="auto">
            <a:xfrm flipV="1">
              <a:off x="7649249" y="3541711"/>
              <a:ext cx="300002" cy="381000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410" name="Connecteur droit avec flèche 409"/>
            <p:cNvCxnSpPr/>
            <p:nvPr/>
          </p:nvCxnSpPr>
          <p:spPr bwMode="auto">
            <a:xfrm flipV="1">
              <a:off x="6914326" y="4494210"/>
              <a:ext cx="300001" cy="381000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411" name="Connecteur droit avec flèche 410"/>
            <p:cNvCxnSpPr/>
            <p:nvPr/>
          </p:nvCxnSpPr>
          <p:spPr bwMode="auto">
            <a:xfrm flipV="1">
              <a:off x="6195275" y="5427660"/>
              <a:ext cx="300002" cy="381000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412" name="Connecteur droit 411"/>
            <p:cNvCxnSpPr/>
            <p:nvPr/>
          </p:nvCxnSpPr>
          <p:spPr bwMode="auto">
            <a:xfrm flipV="1">
              <a:off x="6660357" y="3471861"/>
              <a:ext cx="552383" cy="730250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413" name="Ellipse 412"/>
            <p:cNvSpPr/>
            <p:nvPr/>
          </p:nvSpPr>
          <p:spPr bwMode="auto">
            <a:xfrm>
              <a:off x="6042861" y="3889302"/>
              <a:ext cx="939063" cy="928591"/>
            </a:xfrm>
            <a:prstGeom prst="ellipse">
              <a:avLst/>
            </a:prstGeom>
            <a:gradFill flip="none" rotWithShape="1">
              <a:gsLst>
                <a:gs pos="0">
                  <a:srgbClr val="DAEDEF">
                    <a:lumMod val="90000"/>
                    <a:shade val="30000"/>
                    <a:satMod val="115000"/>
                  </a:srgbClr>
                </a:gs>
                <a:gs pos="50000">
                  <a:srgbClr val="DAEDEF">
                    <a:lumMod val="90000"/>
                    <a:shade val="67500"/>
                    <a:satMod val="115000"/>
                  </a:srgbClr>
                </a:gs>
                <a:gs pos="100000">
                  <a:srgbClr val="DAEDEF">
                    <a:lumMod val="90000"/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  <a:scene3d>
              <a:camera prst="isometricOffAxis2Left"/>
              <a:lightRig rig="threePt" dir="t"/>
            </a:scene3d>
            <a:sp3d>
              <a:bevelT w="469900" h="10795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414" name="Connecteur droit 413"/>
            <p:cNvCxnSpPr/>
            <p:nvPr/>
          </p:nvCxnSpPr>
          <p:spPr bwMode="auto">
            <a:xfrm flipV="1">
              <a:off x="5788924" y="4365624"/>
              <a:ext cx="712702" cy="931862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pic>
          <p:nvPicPr>
            <p:cNvPr id="415" name="Image 414" descr="180px-Joseph_Fourier_bis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5310198" y="4717872"/>
              <a:ext cx="899864" cy="1095245"/>
            </a:xfrm>
            <a:prstGeom prst="rect">
              <a:avLst/>
            </a:prstGeom>
            <a:ln w="57150">
              <a:solidFill>
                <a:srgbClr val="000000"/>
              </a:solidFill>
            </a:ln>
            <a:scene3d>
              <a:camera prst="isometricOffAxis2Left"/>
              <a:lightRig rig="threePt" dir="t"/>
            </a:scene3d>
          </p:spPr>
        </p:pic>
        <p:sp>
          <p:nvSpPr>
            <p:cNvPr id="416" name="ZoneTexte 415"/>
            <p:cNvSpPr txBox="1"/>
            <p:nvPr/>
          </p:nvSpPr>
          <p:spPr bwMode="auto">
            <a:xfrm>
              <a:off x="6387115" y="2460251"/>
              <a:ext cx="859531" cy="461704"/>
            </a:xfrm>
            <a:prstGeom prst="rect">
              <a:avLst/>
            </a:prstGeom>
            <a:noFill/>
            <a:scene3d>
              <a:camera prst="isometricOffAxis2Left"/>
              <a:lightRig rig="threePt" dir="t"/>
            </a:scene3d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Filtre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Passe-haut</a:t>
              </a:r>
            </a:p>
          </p:txBody>
        </p:sp>
        <p:sp>
          <p:nvSpPr>
            <p:cNvPr id="417" name="ZoneTexte 416"/>
            <p:cNvSpPr txBox="1"/>
            <p:nvPr/>
          </p:nvSpPr>
          <p:spPr bwMode="auto">
            <a:xfrm>
              <a:off x="5228272" y="4255869"/>
              <a:ext cx="830677" cy="461704"/>
            </a:xfrm>
            <a:prstGeom prst="rect">
              <a:avLst/>
            </a:prstGeom>
            <a:noFill/>
            <a:scene3d>
              <a:camera prst="isometricOffAxis2Left"/>
              <a:lightRig rig="threePt" dir="t"/>
            </a:scene3d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Plan focal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Objet (</a:t>
              </a:r>
              <a:r>
                <a:rPr kumimoji="0" lang="fr-FR" sz="12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x,y</a:t>
              </a:r>
              <a:r>
                <a:rPr kumimoji="0" lang="fr-FR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)</a:t>
              </a:r>
            </a:p>
          </p:txBody>
        </p:sp>
        <p:sp>
          <p:nvSpPr>
            <p:cNvPr id="418" name="ZoneTexte 417"/>
            <p:cNvSpPr txBox="1"/>
            <p:nvPr/>
          </p:nvSpPr>
          <p:spPr bwMode="auto">
            <a:xfrm>
              <a:off x="8206390" y="2922252"/>
              <a:ext cx="226344" cy="277022"/>
            </a:xfrm>
            <a:prstGeom prst="rect">
              <a:avLst/>
            </a:prstGeom>
            <a:noFill/>
            <a:scene3d>
              <a:camera prst="isometricOffAxis2Left"/>
              <a:lightRig rig="threePt" dir="t"/>
            </a:scene3d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f</a:t>
              </a:r>
            </a:p>
          </p:txBody>
        </p:sp>
        <p:sp>
          <p:nvSpPr>
            <p:cNvPr id="419" name="ZoneTexte 418"/>
            <p:cNvSpPr txBox="1"/>
            <p:nvPr/>
          </p:nvSpPr>
          <p:spPr bwMode="auto">
            <a:xfrm>
              <a:off x="7458677" y="3889120"/>
              <a:ext cx="226344" cy="277022"/>
            </a:xfrm>
            <a:prstGeom prst="rect">
              <a:avLst/>
            </a:prstGeom>
            <a:noFill/>
            <a:scene3d>
              <a:camera prst="isometricOffAxis2Left"/>
              <a:lightRig rig="threePt" dir="t"/>
            </a:scene3d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f</a:t>
              </a:r>
            </a:p>
          </p:txBody>
        </p:sp>
        <p:sp>
          <p:nvSpPr>
            <p:cNvPr id="420" name="ZoneTexte 419"/>
            <p:cNvSpPr txBox="1"/>
            <p:nvPr/>
          </p:nvSpPr>
          <p:spPr bwMode="auto">
            <a:xfrm>
              <a:off x="6744302" y="4808359"/>
              <a:ext cx="226344" cy="277022"/>
            </a:xfrm>
            <a:prstGeom prst="rect">
              <a:avLst/>
            </a:prstGeom>
            <a:noFill/>
            <a:scene3d>
              <a:camera prst="isometricOffAxis2Left"/>
              <a:lightRig rig="threePt" dir="t"/>
            </a:scene3d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f</a:t>
              </a:r>
            </a:p>
          </p:txBody>
        </p:sp>
        <p:sp>
          <p:nvSpPr>
            <p:cNvPr id="421" name="ZoneTexte 420"/>
            <p:cNvSpPr txBox="1"/>
            <p:nvPr/>
          </p:nvSpPr>
          <p:spPr bwMode="auto">
            <a:xfrm>
              <a:off x="5996590" y="5775227"/>
              <a:ext cx="226344" cy="277022"/>
            </a:xfrm>
            <a:prstGeom prst="rect">
              <a:avLst/>
            </a:prstGeom>
            <a:noFill/>
            <a:scene3d>
              <a:camera prst="isometricOffAxis2Left"/>
              <a:lightRig rig="threePt" dir="t"/>
            </a:scene3d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f</a:t>
              </a:r>
            </a:p>
          </p:txBody>
        </p:sp>
        <p:grpSp>
          <p:nvGrpSpPr>
            <p:cNvPr id="422" name="Groupe 366"/>
            <p:cNvGrpSpPr>
              <a:grpSpLocks/>
            </p:cNvGrpSpPr>
            <p:nvPr/>
          </p:nvGrpSpPr>
          <p:grpSpPr bwMode="auto">
            <a:xfrm>
              <a:off x="7068582" y="3312022"/>
              <a:ext cx="313531" cy="301517"/>
              <a:chOff x="7131050" y="4641058"/>
              <a:chExt cx="313531" cy="301492"/>
            </a:xfrm>
          </p:grpSpPr>
          <p:sp>
            <p:nvSpPr>
              <p:cNvPr id="440" name="Arc 439"/>
              <p:cNvSpPr/>
              <p:nvPr/>
            </p:nvSpPr>
            <p:spPr>
              <a:xfrm>
                <a:off x="7142163" y="4641058"/>
                <a:ext cx="302418" cy="295275"/>
              </a:xfrm>
              <a:prstGeom prst="arc">
                <a:avLst>
                  <a:gd name="adj1" fmla="val 11791817"/>
                  <a:gd name="adj2" fmla="val 5816605"/>
                </a:avLst>
              </a:prstGeom>
              <a:solidFill>
                <a:srgbClr val="FFFFFF"/>
              </a:solidFill>
              <a:ln w="9525" cap="flat" cmpd="sng" algn="ctr">
                <a:solidFill>
                  <a:srgbClr val="000000">
                    <a:shade val="95000"/>
                    <a:satMod val="105000"/>
                  </a:srgbClr>
                </a:solidFill>
                <a:prstDash val="solid"/>
              </a:ln>
              <a:effectLst/>
              <a:scene3d>
                <a:camera prst="isometricOffAxis2Left"/>
                <a:lightRig rig="threePt" dir="t"/>
              </a:scene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41" name="Ellipse 440"/>
              <p:cNvSpPr/>
              <p:nvPr/>
            </p:nvSpPr>
            <p:spPr>
              <a:xfrm>
                <a:off x="7131050" y="4654550"/>
                <a:ext cx="288000" cy="288000"/>
              </a:xfrm>
              <a:prstGeom prst="ellipse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  <a:scene3d>
                <a:camera prst="isometricOffAxis2Left"/>
                <a:lightRig rig="threePt" dir="t"/>
              </a:scene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23" name="Groupe 247"/>
            <p:cNvGrpSpPr/>
            <p:nvPr/>
          </p:nvGrpSpPr>
          <p:grpSpPr bwMode="auto">
            <a:xfrm>
              <a:off x="6613284" y="2842879"/>
              <a:ext cx="1200148" cy="1247877"/>
              <a:chOff x="4902209" y="2593967"/>
              <a:chExt cx="1581151" cy="1581145"/>
            </a:xfrm>
            <a:scene3d>
              <a:camera prst="isometricOffAxis2Left"/>
              <a:lightRig rig="threePt" dir="t"/>
            </a:scene3d>
          </p:grpSpPr>
          <p:sp>
            <p:nvSpPr>
              <p:cNvPr id="426" name="Ellipse 425"/>
              <p:cNvSpPr/>
              <p:nvPr/>
            </p:nvSpPr>
            <p:spPr>
              <a:xfrm>
                <a:off x="5556258" y="3330564"/>
                <a:ext cx="273051" cy="107949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0000">
                      <a:alpha val="79000"/>
                    </a:srgbClr>
                  </a:gs>
                  <a:gs pos="100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7" name="Ellipse 426"/>
              <p:cNvSpPr/>
              <p:nvPr/>
            </p:nvSpPr>
            <p:spPr>
              <a:xfrm>
                <a:off x="5975358" y="3343264"/>
                <a:ext cx="196850" cy="8255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0000">
                      <a:alpha val="79000"/>
                    </a:srgbClr>
                  </a:gs>
                  <a:gs pos="100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8" name="Ellipse 427"/>
              <p:cNvSpPr/>
              <p:nvPr/>
            </p:nvSpPr>
            <p:spPr>
              <a:xfrm>
                <a:off x="6318260" y="3355963"/>
                <a:ext cx="165100" cy="57149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0000">
                      <a:alpha val="79000"/>
                    </a:srgbClr>
                  </a:gs>
                  <a:gs pos="100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9" name="Ellipse 428"/>
              <p:cNvSpPr/>
              <p:nvPr/>
            </p:nvSpPr>
            <p:spPr>
              <a:xfrm>
                <a:off x="5213358" y="3343264"/>
                <a:ext cx="196850" cy="8255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0000">
                      <a:alpha val="79000"/>
                    </a:srgbClr>
                  </a:gs>
                  <a:gs pos="100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0" name="Ellipse 429"/>
              <p:cNvSpPr/>
              <p:nvPr/>
            </p:nvSpPr>
            <p:spPr>
              <a:xfrm>
                <a:off x="4902209" y="3355963"/>
                <a:ext cx="165100" cy="57149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0000">
                      <a:alpha val="79000"/>
                    </a:srgbClr>
                  </a:gs>
                  <a:gs pos="100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1" name="Ellipse 430"/>
              <p:cNvSpPr/>
              <p:nvPr/>
            </p:nvSpPr>
            <p:spPr>
              <a:xfrm rot="16200000">
                <a:off x="5556260" y="3330564"/>
                <a:ext cx="273049" cy="10795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0000">
                      <a:alpha val="79000"/>
                    </a:srgbClr>
                  </a:gs>
                  <a:gs pos="100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2" name="Ellipse 431"/>
              <p:cNvSpPr/>
              <p:nvPr/>
            </p:nvSpPr>
            <p:spPr>
              <a:xfrm rot="16200000">
                <a:off x="5594360" y="2962265"/>
                <a:ext cx="196849" cy="8255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0000">
                      <a:alpha val="79000"/>
                    </a:srgbClr>
                  </a:gs>
                  <a:gs pos="100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3" name="Ellipse 432"/>
              <p:cNvSpPr/>
              <p:nvPr/>
            </p:nvSpPr>
            <p:spPr>
              <a:xfrm rot="16200000">
                <a:off x="5610235" y="2647942"/>
                <a:ext cx="165100" cy="5715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0000">
                      <a:alpha val="79000"/>
                    </a:srgbClr>
                  </a:gs>
                  <a:gs pos="100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4" name="Ellipse 433"/>
              <p:cNvSpPr/>
              <p:nvPr/>
            </p:nvSpPr>
            <p:spPr>
              <a:xfrm rot="16200000">
                <a:off x="5594360" y="3724264"/>
                <a:ext cx="196849" cy="8255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0000">
                      <a:alpha val="79000"/>
                    </a:srgbClr>
                  </a:gs>
                  <a:gs pos="100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5" name="Ellipse 434"/>
              <p:cNvSpPr/>
              <p:nvPr/>
            </p:nvSpPr>
            <p:spPr>
              <a:xfrm rot="16200000">
                <a:off x="5610235" y="4063987"/>
                <a:ext cx="165100" cy="5715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0000">
                      <a:alpha val="79000"/>
                    </a:srgbClr>
                  </a:gs>
                  <a:gs pos="100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6" name="Ellipse 435"/>
              <p:cNvSpPr/>
              <p:nvPr/>
            </p:nvSpPr>
            <p:spPr>
              <a:xfrm rot="13500000">
                <a:off x="5213360" y="2962267"/>
                <a:ext cx="196849" cy="8255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0000">
                      <a:alpha val="79000"/>
                    </a:srgbClr>
                  </a:gs>
                  <a:gs pos="100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7" name="Ellipse 436"/>
              <p:cNvSpPr/>
              <p:nvPr/>
            </p:nvSpPr>
            <p:spPr>
              <a:xfrm rot="13500000">
                <a:off x="5978536" y="3736963"/>
                <a:ext cx="196849" cy="8255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0000">
                      <a:alpha val="79000"/>
                    </a:srgbClr>
                  </a:gs>
                  <a:gs pos="100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8" name="Ellipse 437"/>
              <p:cNvSpPr/>
              <p:nvPr/>
            </p:nvSpPr>
            <p:spPr>
              <a:xfrm rot="8100000">
                <a:off x="5978535" y="2968617"/>
                <a:ext cx="196850" cy="8255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0000">
                      <a:alpha val="79000"/>
                    </a:srgbClr>
                  </a:gs>
                  <a:gs pos="100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9" name="Ellipse 438"/>
              <p:cNvSpPr/>
              <p:nvPr/>
            </p:nvSpPr>
            <p:spPr>
              <a:xfrm rot="8100000">
                <a:off x="5222874" y="3730625"/>
                <a:ext cx="196850" cy="8255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/>
                  </a:gs>
                  <a:gs pos="50000">
                    <a:srgbClr val="FF0000">
                      <a:alpha val="79000"/>
                    </a:srgbClr>
                  </a:gs>
                  <a:gs pos="100000">
                    <a:srgbClr val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cxnSp>
          <p:nvCxnSpPr>
            <p:cNvPr id="424" name="Connecteur droit avec flèche 423"/>
            <p:cNvCxnSpPr/>
            <p:nvPr/>
          </p:nvCxnSpPr>
          <p:spPr bwMode="auto">
            <a:xfrm flipV="1">
              <a:off x="5594351" y="5230812"/>
              <a:ext cx="474662" cy="622300"/>
            </a:xfrm>
            <a:prstGeom prst="straightConnector1">
              <a:avLst/>
            </a:prstGeom>
            <a:noFill/>
            <a:ln w="50800" cap="flat" cmpd="tri" algn="ctr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425" name="Connecteur droit avec flèche 424"/>
            <p:cNvCxnSpPr/>
            <p:nvPr/>
          </p:nvCxnSpPr>
          <p:spPr bwMode="auto">
            <a:xfrm flipV="1">
              <a:off x="5164138" y="5230812"/>
              <a:ext cx="473075" cy="622300"/>
            </a:xfrm>
            <a:prstGeom prst="straightConnector1">
              <a:avLst/>
            </a:prstGeom>
            <a:noFill/>
            <a:ln w="50800" cap="flat" cmpd="tri" algn="ctr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</p:grpSp>
      <p:sp>
        <p:nvSpPr>
          <p:cNvPr id="167" name="Titre 1"/>
          <p:cNvSpPr txBox="1">
            <a:spLocks/>
          </p:cNvSpPr>
          <p:nvPr/>
        </p:nvSpPr>
        <p:spPr>
          <a:xfrm>
            <a:off x="1497013" y="6389134"/>
            <a:ext cx="7391400" cy="3926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Chap3 : Diffraction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C6DDD436-036D-4AFC-B45E-DF406FB8E6F8}" type="slidenum">
              <a:rPr lang="fr-FR" smtClean="0"/>
              <a:pPr/>
              <a:t>41</a:t>
            </a:fld>
            <a:endParaRPr lang="fr-FR"/>
          </a:p>
        </p:txBody>
      </p:sp>
      <p:grpSp>
        <p:nvGrpSpPr>
          <p:cNvPr id="136" name="Groupe 18"/>
          <p:cNvGrpSpPr>
            <a:grpSpLocks/>
          </p:cNvGrpSpPr>
          <p:nvPr/>
        </p:nvGrpSpPr>
        <p:grpSpPr bwMode="auto">
          <a:xfrm>
            <a:off x="542925" y="2143125"/>
            <a:ext cx="8278813" cy="2703513"/>
            <a:chOff x="542925" y="2143125"/>
            <a:chExt cx="8278812" cy="2702957"/>
          </a:xfrm>
        </p:grpSpPr>
        <p:grpSp>
          <p:nvGrpSpPr>
            <p:cNvPr id="137" name="Groupe 15"/>
            <p:cNvGrpSpPr>
              <a:grpSpLocks/>
            </p:cNvGrpSpPr>
            <p:nvPr/>
          </p:nvGrpSpPr>
          <p:grpSpPr bwMode="auto">
            <a:xfrm>
              <a:off x="542925" y="2143125"/>
              <a:ext cx="2085975" cy="2702957"/>
              <a:chOff x="542925" y="2143125"/>
              <a:chExt cx="2085975" cy="2702957"/>
            </a:xfrm>
          </p:grpSpPr>
          <p:grpSp>
            <p:nvGrpSpPr>
              <p:cNvPr id="149" name="Groupe 8"/>
              <p:cNvGrpSpPr>
                <a:grpSpLocks/>
              </p:cNvGrpSpPr>
              <p:nvPr/>
            </p:nvGrpSpPr>
            <p:grpSpPr bwMode="auto">
              <a:xfrm>
                <a:off x="542925" y="2143125"/>
                <a:ext cx="2085975" cy="2009362"/>
                <a:chOff x="542925" y="2143125"/>
                <a:chExt cx="2085975" cy="2009362"/>
              </a:xfrm>
            </p:grpSpPr>
            <p:sp>
              <p:nvSpPr>
                <p:cNvPr id="151" name="Rectangle 1"/>
                <p:cNvSpPr/>
                <p:nvPr/>
              </p:nvSpPr>
              <p:spPr>
                <a:xfrm>
                  <a:off x="542925" y="2143125"/>
                  <a:ext cx="2085975" cy="2009362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52" name="Ellipse 2"/>
                <p:cNvSpPr/>
                <p:nvPr/>
              </p:nvSpPr>
              <p:spPr>
                <a:xfrm>
                  <a:off x="1225550" y="2787518"/>
                  <a:ext cx="720725" cy="720577"/>
                </a:xfrm>
                <a:prstGeom prst="ellipse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50" name="ZoneTexte 11"/>
              <p:cNvSpPr txBox="1">
                <a:spLocks noChangeArrowheads="1"/>
              </p:cNvSpPr>
              <p:nvPr/>
            </p:nvSpPr>
            <p:spPr bwMode="auto">
              <a:xfrm>
                <a:off x="1045540" y="4476750"/>
                <a:ext cx="108074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 Narrow" pitchFamily="34" charset="0"/>
                  </a:rPr>
                  <a:t>Passe-bas</a:t>
                </a:r>
              </a:p>
            </p:txBody>
          </p:sp>
        </p:grpSp>
        <p:grpSp>
          <p:nvGrpSpPr>
            <p:cNvPr id="138" name="Groupe 16"/>
            <p:cNvGrpSpPr>
              <a:grpSpLocks/>
            </p:cNvGrpSpPr>
            <p:nvPr/>
          </p:nvGrpSpPr>
          <p:grpSpPr bwMode="auto">
            <a:xfrm>
              <a:off x="3638550" y="2162171"/>
              <a:ext cx="2085975" cy="2683911"/>
              <a:chOff x="3656807" y="2162171"/>
              <a:chExt cx="2085975" cy="2683911"/>
            </a:xfrm>
          </p:grpSpPr>
          <p:grpSp>
            <p:nvGrpSpPr>
              <p:cNvPr id="144" name="Groupe 143"/>
              <p:cNvGrpSpPr>
                <a:grpSpLocks/>
              </p:cNvGrpSpPr>
              <p:nvPr/>
            </p:nvGrpSpPr>
            <p:grpSpPr bwMode="auto">
              <a:xfrm>
                <a:off x="3656807" y="2162171"/>
                <a:ext cx="2085975" cy="2009362"/>
                <a:chOff x="3656807" y="2162171"/>
                <a:chExt cx="2085975" cy="2009362"/>
              </a:xfrm>
            </p:grpSpPr>
            <p:sp>
              <p:nvSpPr>
                <p:cNvPr id="146" name="Rectangle 3"/>
                <p:cNvSpPr/>
                <p:nvPr/>
              </p:nvSpPr>
              <p:spPr>
                <a:xfrm>
                  <a:off x="3656807" y="2162171"/>
                  <a:ext cx="2085975" cy="2009362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Ellipse 4"/>
                <p:cNvSpPr/>
                <p:nvPr/>
              </p:nvSpPr>
              <p:spPr>
                <a:xfrm>
                  <a:off x="3979070" y="2447862"/>
                  <a:ext cx="1441450" cy="1437980"/>
                </a:xfrm>
                <a:prstGeom prst="ellipse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48" name="Ellipse 5"/>
                <p:cNvSpPr/>
                <p:nvPr/>
              </p:nvSpPr>
              <p:spPr>
                <a:xfrm>
                  <a:off x="4374357" y="2841481"/>
                  <a:ext cx="650875" cy="650741"/>
                </a:xfrm>
                <a:prstGeom prst="ellipse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5" name="ZoneTexte 12"/>
              <p:cNvSpPr txBox="1">
                <a:spLocks noChangeArrowheads="1"/>
              </p:cNvSpPr>
              <p:nvPr/>
            </p:nvSpPr>
            <p:spPr bwMode="auto">
              <a:xfrm>
                <a:off x="4048806" y="4476750"/>
                <a:ext cx="130356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 Narrow" pitchFamily="34" charset="0"/>
                  </a:rPr>
                  <a:t>Passe-bande</a:t>
                </a:r>
              </a:p>
            </p:txBody>
          </p:sp>
        </p:grpSp>
        <p:grpSp>
          <p:nvGrpSpPr>
            <p:cNvPr id="139" name="Groupe 17"/>
            <p:cNvGrpSpPr>
              <a:grpSpLocks/>
            </p:cNvGrpSpPr>
            <p:nvPr/>
          </p:nvGrpSpPr>
          <p:grpSpPr bwMode="auto">
            <a:xfrm>
              <a:off x="6735762" y="2143125"/>
              <a:ext cx="2085975" cy="2702957"/>
              <a:chOff x="6735762" y="2143125"/>
              <a:chExt cx="2085975" cy="2702957"/>
            </a:xfrm>
          </p:grpSpPr>
          <p:grpSp>
            <p:nvGrpSpPr>
              <p:cNvPr id="140" name="Groupe 10"/>
              <p:cNvGrpSpPr>
                <a:grpSpLocks/>
              </p:cNvGrpSpPr>
              <p:nvPr/>
            </p:nvGrpSpPr>
            <p:grpSpPr bwMode="auto">
              <a:xfrm>
                <a:off x="6735762" y="2143125"/>
                <a:ext cx="2085975" cy="2009362"/>
                <a:chOff x="6735762" y="2143125"/>
                <a:chExt cx="2085975" cy="2009362"/>
              </a:xfrm>
            </p:grpSpPr>
            <p:sp>
              <p:nvSpPr>
                <p:cNvPr id="142" name="Rectangle 141"/>
                <p:cNvSpPr/>
                <p:nvPr/>
              </p:nvSpPr>
              <p:spPr>
                <a:xfrm>
                  <a:off x="6735762" y="2143125"/>
                  <a:ext cx="2085975" cy="2009362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43" name="Ellipse 142"/>
                <p:cNvSpPr/>
                <p:nvPr/>
              </p:nvSpPr>
              <p:spPr>
                <a:xfrm>
                  <a:off x="7453312" y="2822435"/>
                  <a:ext cx="650875" cy="650741"/>
                </a:xfrm>
                <a:prstGeom prst="ellipse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1" name="ZoneTexte 13"/>
              <p:cNvSpPr txBox="1">
                <a:spLocks noChangeArrowheads="1"/>
              </p:cNvSpPr>
              <p:nvPr/>
            </p:nvSpPr>
            <p:spPr bwMode="auto">
              <a:xfrm>
                <a:off x="7206317" y="4476750"/>
                <a:ext cx="114486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 Narrow" pitchFamily="34" charset="0"/>
                  </a:rPr>
                  <a:t>Passe-haut</a:t>
                </a:r>
              </a:p>
            </p:txBody>
          </p:sp>
        </p:grpSp>
      </p:grpSp>
      <p:sp>
        <p:nvSpPr>
          <p:cNvPr id="153" name="Titre 1"/>
          <p:cNvSpPr txBox="1">
            <a:spLocks/>
          </p:cNvSpPr>
          <p:nvPr/>
        </p:nvSpPr>
        <p:spPr>
          <a:xfrm>
            <a:off x="1471613" y="444500"/>
            <a:ext cx="7391400" cy="5450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z="2800" b="1" kern="0" dirty="0" smtClean="0">
                <a:solidFill>
                  <a:srgbClr val="DA6667"/>
                </a:solidFill>
                <a:latin typeface="+mj-lt"/>
                <a:ea typeface="+mj-ea"/>
                <a:cs typeface="+mj-cs"/>
              </a:rPr>
              <a:t>5. Traitement des images</a:t>
            </a:r>
          </a:p>
          <a:p>
            <a:pPr>
              <a:defRPr/>
            </a:pPr>
            <a:endParaRPr lang="fr-FR" sz="2800" b="1" kern="0" dirty="0" smtClean="0">
              <a:solidFill>
                <a:srgbClr val="DA6667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fr-FR" sz="2800" b="1" kern="0" dirty="0" smtClean="0">
              <a:solidFill>
                <a:srgbClr val="DA6667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4" name="Rectangle 2"/>
          <p:cNvSpPr txBox="1">
            <a:spLocks noChangeArrowheads="1"/>
          </p:cNvSpPr>
          <p:nvPr/>
        </p:nvSpPr>
        <p:spPr>
          <a:xfrm>
            <a:off x="0" y="934014"/>
            <a:ext cx="9067800" cy="513169"/>
          </a:xfrm>
          <a:prstGeom prst="rect">
            <a:avLst/>
          </a:prstGeom>
        </p:spPr>
        <p:txBody>
          <a:bodyPr/>
          <a:lstStyle/>
          <a:p>
            <a:pPr marL="0" lvl="1">
              <a:buFont typeface="Wingdings" pitchFamily="2" charset="2"/>
              <a:buChar char="è"/>
            </a:pPr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</a:rPr>
              <a:t>Filtres</a:t>
            </a:r>
          </a:p>
        </p:txBody>
      </p:sp>
      <p:sp>
        <p:nvSpPr>
          <p:cNvPr id="23" name="Titre 1"/>
          <p:cNvSpPr txBox="1">
            <a:spLocks/>
          </p:cNvSpPr>
          <p:nvPr/>
        </p:nvSpPr>
        <p:spPr>
          <a:xfrm>
            <a:off x="1497013" y="6389134"/>
            <a:ext cx="7391400" cy="3926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Chap3 : Diffraction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C6DDD436-036D-4AFC-B45E-DF406FB8E6F8}" type="slidenum">
              <a:rPr lang="fr-FR" smtClean="0"/>
              <a:pPr/>
              <a:t>42</a:t>
            </a:fld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497013" y="443775"/>
            <a:ext cx="7391400" cy="5450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DA666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Intro</a:t>
            </a:r>
            <a:r>
              <a:rPr kumimoji="0" lang="fr-FR" sz="2800" b="1" i="0" u="none" strike="noStrike" kern="0" cap="none" spc="0" normalizeH="0" noProof="0" dirty="0" smtClean="0">
                <a:ln>
                  <a:noFill/>
                </a:ln>
                <a:solidFill>
                  <a:srgbClr val="DA666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: phénomène de </a:t>
            </a: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DA666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diffraction</a:t>
            </a:r>
            <a:r>
              <a:rPr kumimoji="0" lang="fr-FR" sz="2800" b="1" i="0" u="none" strike="noStrike" kern="0" cap="none" spc="0" normalizeH="0" noProof="0" dirty="0" smtClean="0">
                <a:ln>
                  <a:noFill/>
                </a:ln>
                <a:solidFill>
                  <a:srgbClr val="DA666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?</a:t>
            </a:r>
            <a:endParaRPr kumimoji="0" lang="fr-FR" sz="2800" b="1" i="0" u="none" strike="noStrike" kern="0" cap="none" spc="0" normalizeH="0" baseline="0" noProof="0" dirty="0">
              <a:ln>
                <a:noFill/>
              </a:ln>
              <a:solidFill>
                <a:srgbClr val="DA666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3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292135"/>
            <a:ext cx="4092659" cy="230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31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799" y="1292135"/>
            <a:ext cx="2568009" cy="2301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66700" y="3636314"/>
            <a:ext cx="4203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NON !!!   </a:t>
            </a:r>
            <a:r>
              <a:rPr lang="fr-FR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 Réfraction et dispersion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303112" name="Picture 8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86" y="4005646"/>
            <a:ext cx="2625725" cy="262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5559821" y="3646044"/>
            <a:ext cx="317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NON !!!   </a:t>
            </a:r>
            <a:r>
              <a:rPr lang="fr-FR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 Interférences</a:t>
            </a:r>
            <a:endParaRPr lang="fr-FR" b="1" dirty="0">
              <a:solidFill>
                <a:srgbClr val="FF0000"/>
              </a:solidFill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4147204" y="3987447"/>
            <a:ext cx="4333319" cy="2379653"/>
            <a:chOff x="1562100" y="161925"/>
            <a:chExt cx="5619750" cy="3086100"/>
          </a:xfrm>
        </p:grpSpPr>
        <p:grpSp>
          <p:nvGrpSpPr>
            <p:cNvPr id="57" name="Group 47"/>
            <p:cNvGrpSpPr>
              <a:grpSpLocks/>
            </p:cNvGrpSpPr>
            <p:nvPr/>
          </p:nvGrpSpPr>
          <p:grpSpPr bwMode="auto">
            <a:xfrm rot="-5400000">
              <a:off x="5867400" y="161925"/>
              <a:ext cx="542925" cy="542925"/>
              <a:chOff x="3540" y="1224"/>
              <a:chExt cx="342" cy="342"/>
            </a:xfrm>
          </p:grpSpPr>
          <p:sp>
            <p:nvSpPr>
              <p:cNvPr id="58" name="Arc 43"/>
              <p:cNvSpPr>
                <a:spLocks/>
              </p:cNvSpPr>
              <p:nvPr/>
            </p:nvSpPr>
            <p:spPr bwMode="auto">
              <a:xfrm flipH="1">
                <a:off x="3606" y="1302"/>
                <a:ext cx="216" cy="22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Line 44"/>
              <p:cNvSpPr>
                <a:spLocks noChangeShapeType="1"/>
              </p:cNvSpPr>
              <p:nvPr/>
            </p:nvSpPr>
            <p:spPr bwMode="auto">
              <a:xfrm flipH="1" flipV="1">
                <a:off x="3804" y="1224"/>
                <a:ext cx="78" cy="3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Line 45"/>
              <p:cNvSpPr>
                <a:spLocks noChangeShapeType="1"/>
              </p:cNvSpPr>
              <p:nvPr/>
            </p:nvSpPr>
            <p:spPr bwMode="auto">
              <a:xfrm flipH="1" flipV="1">
                <a:off x="3540" y="1512"/>
                <a:ext cx="342" cy="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Oval 46"/>
              <p:cNvSpPr>
                <a:spLocks noChangeArrowheads="1"/>
              </p:cNvSpPr>
              <p:nvPr/>
            </p:nvSpPr>
            <p:spPr bwMode="auto">
              <a:xfrm>
                <a:off x="3708" y="1386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2" name="Groupe 61"/>
            <p:cNvGrpSpPr/>
            <p:nvPr/>
          </p:nvGrpSpPr>
          <p:grpSpPr>
            <a:xfrm>
              <a:off x="1562100" y="685800"/>
              <a:ext cx="5619750" cy="2562225"/>
              <a:chOff x="1562100" y="685800"/>
              <a:chExt cx="5619750" cy="2562225"/>
            </a:xfrm>
          </p:grpSpPr>
          <p:sp>
            <p:nvSpPr>
              <p:cNvPr id="63" name="AutoShape 8"/>
              <p:cNvSpPr>
                <a:spLocks noChangeArrowheads="1"/>
              </p:cNvSpPr>
              <p:nvPr/>
            </p:nvSpPr>
            <p:spPr bwMode="auto">
              <a:xfrm>
                <a:off x="1562100" y="685800"/>
                <a:ext cx="390525" cy="352425"/>
              </a:xfrm>
              <a:prstGeom prst="sun">
                <a:avLst>
                  <a:gd name="adj" fmla="val 25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64" name="Line 9"/>
              <p:cNvSpPr>
                <a:spLocks noChangeShapeType="1"/>
              </p:cNvSpPr>
              <p:nvPr/>
            </p:nvSpPr>
            <p:spPr bwMode="auto">
              <a:xfrm>
                <a:off x="2200275" y="1657350"/>
                <a:ext cx="476250" cy="4476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Line 10"/>
              <p:cNvSpPr>
                <a:spLocks noChangeShapeType="1"/>
              </p:cNvSpPr>
              <p:nvPr/>
            </p:nvSpPr>
            <p:spPr bwMode="auto">
              <a:xfrm>
                <a:off x="2349500" y="1539875"/>
                <a:ext cx="476250" cy="4476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66" name="Line 11"/>
              <p:cNvSpPr>
                <a:spLocks noChangeShapeType="1"/>
              </p:cNvSpPr>
              <p:nvPr/>
            </p:nvSpPr>
            <p:spPr bwMode="auto">
              <a:xfrm>
                <a:off x="2622550" y="1298575"/>
                <a:ext cx="476250" cy="4476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Line 12"/>
              <p:cNvSpPr>
                <a:spLocks noChangeShapeType="1"/>
              </p:cNvSpPr>
              <p:nvPr/>
            </p:nvSpPr>
            <p:spPr bwMode="auto">
              <a:xfrm>
                <a:off x="2486025" y="1409700"/>
                <a:ext cx="476250" cy="4476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Text Box 13"/>
              <p:cNvSpPr txBox="1">
                <a:spLocks noChangeArrowheads="1"/>
              </p:cNvSpPr>
              <p:nvPr/>
            </p:nvSpPr>
            <p:spPr bwMode="auto">
              <a:xfrm rot="-2563110">
                <a:off x="1806575" y="1200150"/>
                <a:ext cx="968375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200">
                    <a:solidFill>
                      <a:srgbClr val="000000"/>
                    </a:solidFill>
                  </a:rPr>
                  <a:t>Onde plane</a:t>
                </a:r>
              </a:p>
            </p:txBody>
          </p:sp>
          <p:sp>
            <p:nvSpPr>
              <p:cNvPr id="69" name="Rectangle 14"/>
              <p:cNvSpPr>
                <a:spLocks noChangeArrowheads="1"/>
              </p:cNvSpPr>
              <p:nvPr/>
            </p:nvSpPr>
            <p:spPr bwMode="auto">
              <a:xfrm>
                <a:off x="2247900" y="2505075"/>
                <a:ext cx="4933950" cy="50482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70" name="Text Box 15"/>
              <p:cNvSpPr txBox="1">
                <a:spLocks noChangeArrowheads="1"/>
              </p:cNvSpPr>
              <p:nvPr/>
            </p:nvSpPr>
            <p:spPr bwMode="auto">
              <a:xfrm>
                <a:off x="2193925" y="2252663"/>
                <a:ext cx="352425" cy="274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200">
                    <a:solidFill>
                      <a:srgbClr val="000000"/>
                    </a:solidFill>
                  </a:rPr>
                  <a:t>air</a:t>
                </a:r>
              </a:p>
            </p:txBody>
          </p:sp>
          <p:sp>
            <p:nvSpPr>
              <p:cNvPr id="71" name="Text Box 16"/>
              <p:cNvSpPr txBox="1">
                <a:spLocks noChangeArrowheads="1"/>
              </p:cNvSpPr>
              <p:nvPr/>
            </p:nvSpPr>
            <p:spPr bwMode="auto">
              <a:xfrm>
                <a:off x="2190750" y="2973388"/>
                <a:ext cx="352425" cy="274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200">
                    <a:solidFill>
                      <a:srgbClr val="000000"/>
                    </a:solidFill>
                  </a:rPr>
                  <a:t>air</a:t>
                </a:r>
              </a:p>
            </p:txBody>
          </p:sp>
          <p:sp>
            <p:nvSpPr>
              <p:cNvPr id="72" name="Line 17"/>
              <p:cNvSpPr>
                <a:spLocks noChangeShapeType="1"/>
              </p:cNvSpPr>
              <p:nvPr/>
            </p:nvSpPr>
            <p:spPr bwMode="auto">
              <a:xfrm>
                <a:off x="2905125" y="1924050"/>
                <a:ext cx="657225" cy="5810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73" name="Line 18"/>
              <p:cNvSpPr>
                <a:spLocks noChangeShapeType="1"/>
              </p:cNvSpPr>
              <p:nvPr/>
            </p:nvSpPr>
            <p:spPr bwMode="auto">
              <a:xfrm flipV="1">
                <a:off x="3562350" y="1819275"/>
                <a:ext cx="0" cy="11239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74" name="Text Box 19"/>
              <p:cNvSpPr txBox="1">
                <a:spLocks noChangeArrowheads="1"/>
              </p:cNvSpPr>
              <p:nvPr/>
            </p:nvSpPr>
            <p:spPr bwMode="auto">
              <a:xfrm>
                <a:off x="3282950" y="2030413"/>
                <a:ext cx="274638" cy="274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200">
                    <a:solidFill>
                      <a:srgbClr val="000000"/>
                    </a:solidFill>
                  </a:rPr>
                  <a:t>i</a:t>
                </a:r>
                <a:r>
                  <a:rPr lang="fr-FR" sz="1200" baseline="-25000">
                    <a:solidFill>
                      <a:srgbClr val="000000"/>
                    </a:solidFill>
                  </a:rPr>
                  <a:t>0</a:t>
                </a:r>
                <a:endParaRPr lang="fr-FR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75" name="Line 20"/>
              <p:cNvSpPr>
                <a:spLocks noChangeShapeType="1"/>
              </p:cNvSpPr>
              <p:nvPr/>
            </p:nvSpPr>
            <p:spPr bwMode="auto">
              <a:xfrm>
                <a:off x="3571875" y="2505075"/>
                <a:ext cx="266700" cy="5143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76" name="Line 22"/>
              <p:cNvSpPr>
                <a:spLocks noChangeShapeType="1"/>
              </p:cNvSpPr>
              <p:nvPr/>
            </p:nvSpPr>
            <p:spPr bwMode="auto">
              <a:xfrm flipH="1">
                <a:off x="3559175" y="1130300"/>
                <a:ext cx="1562100" cy="1371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77" name="Line 23"/>
              <p:cNvSpPr>
                <a:spLocks noChangeShapeType="1"/>
              </p:cNvSpPr>
              <p:nvPr/>
            </p:nvSpPr>
            <p:spPr bwMode="auto">
              <a:xfrm flipH="1">
                <a:off x="4089400" y="1355725"/>
                <a:ext cx="1304925" cy="11620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78" name="Text Box 24"/>
              <p:cNvSpPr txBox="1">
                <a:spLocks noChangeArrowheads="1"/>
              </p:cNvSpPr>
              <p:nvPr/>
            </p:nvSpPr>
            <p:spPr bwMode="auto">
              <a:xfrm>
                <a:off x="5299075" y="909638"/>
                <a:ext cx="347663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>
                    <a:solidFill>
                      <a:srgbClr val="000000"/>
                    </a:solidFill>
                    <a:sym typeface="Symbol" pitchFamily="18" charset="2"/>
                  </a:rPr>
                  <a:t></a:t>
                </a:r>
              </a:p>
            </p:txBody>
          </p:sp>
          <p:sp>
            <p:nvSpPr>
              <p:cNvPr id="79" name="Line 25"/>
              <p:cNvSpPr>
                <a:spLocks noChangeShapeType="1"/>
              </p:cNvSpPr>
              <p:nvPr/>
            </p:nvSpPr>
            <p:spPr bwMode="auto">
              <a:xfrm flipV="1">
                <a:off x="5238750" y="1162050"/>
                <a:ext cx="133350" cy="1047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80" name="Text Box 26"/>
              <p:cNvSpPr txBox="1">
                <a:spLocks noChangeArrowheads="1"/>
              </p:cNvSpPr>
              <p:nvPr/>
            </p:nvSpPr>
            <p:spPr bwMode="auto">
              <a:xfrm>
                <a:off x="4260850" y="1535113"/>
                <a:ext cx="254000" cy="244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000" b="1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81" name="Text Box 27"/>
              <p:cNvSpPr txBox="1">
                <a:spLocks noChangeArrowheads="1"/>
              </p:cNvSpPr>
              <p:nvPr/>
            </p:nvSpPr>
            <p:spPr bwMode="auto">
              <a:xfrm>
                <a:off x="4708525" y="1868488"/>
                <a:ext cx="254000" cy="244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000" b="1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82" name="Line 28"/>
              <p:cNvSpPr>
                <a:spLocks noChangeShapeType="1"/>
              </p:cNvSpPr>
              <p:nvPr/>
            </p:nvSpPr>
            <p:spPr bwMode="auto">
              <a:xfrm flipH="1">
                <a:off x="3835400" y="2501900"/>
                <a:ext cx="266700" cy="5143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83" name="Text Box 30"/>
              <p:cNvSpPr txBox="1">
                <a:spLocks noChangeArrowheads="1"/>
              </p:cNvSpPr>
              <p:nvPr/>
            </p:nvSpPr>
            <p:spPr bwMode="auto">
              <a:xfrm>
                <a:off x="2251075" y="2601913"/>
                <a:ext cx="282575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>
                    <a:solidFill>
                      <a:srgbClr val="000000"/>
                    </a:solidFill>
                  </a:rPr>
                  <a:t>n</a:t>
                </a:r>
              </a:p>
            </p:txBody>
          </p:sp>
          <p:sp>
            <p:nvSpPr>
              <p:cNvPr id="84" name="Line 31"/>
              <p:cNvSpPr>
                <a:spLocks noChangeShapeType="1"/>
              </p:cNvSpPr>
              <p:nvPr/>
            </p:nvSpPr>
            <p:spPr bwMode="auto">
              <a:xfrm flipV="1">
                <a:off x="3835400" y="2663825"/>
                <a:ext cx="0" cy="3238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85" name="Line 32"/>
              <p:cNvSpPr>
                <a:spLocks noChangeShapeType="1"/>
              </p:cNvSpPr>
              <p:nvPr/>
            </p:nvSpPr>
            <p:spPr bwMode="auto">
              <a:xfrm>
                <a:off x="4105275" y="2505075"/>
                <a:ext cx="0" cy="3143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90" name="Arc 37"/>
              <p:cNvSpPr>
                <a:spLocks/>
              </p:cNvSpPr>
              <p:nvPr/>
            </p:nvSpPr>
            <p:spPr bwMode="auto">
              <a:xfrm rot="8516907">
                <a:off x="4027488" y="2647950"/>
                <a:ext cx="88900" cy="69850"/>
              </a:xfrm>
              <a:custGeom>
                <a:avLst/>
                <a:gdLst>
                  <a:gd name="T0" fmla="*/ 2147483647 w 21600"/>
                  <a:gd name="T1" fmla="*/ 0 h 19861"/>
                  <a:gd name="T2" fmla="*/ 2147483647 w 21600"/>
                  <a:gd name="T3" fmla="*/ 2147483647 h 19861"/>
                  <a:gd name="T4" fmla="*/ 0 w 21600"/>
                  <a:gd name="T5" fmla="*/ 2147483647 h 1986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9861"/>
                  <a:gd name="T11" fmla="*/ 21600 w 21600"/>
                  <a:gd name="T12" fmla="*/ 19861 h 198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9861" fill="none" extrusionOk="0">
                    <a:moveTo>
                      <a:pt x="8491" y="-1"/>
                    </a:moveTo>
                    <a:cubicBezTo>
                      <a:pt x="16442" y="3399"/>
                      <a:pt x="21600" y="11213"/>
                      <a:pt x="21600" y="19861"/>
                    </a:cubicBezTo>
                  </a:path>
                  <a:path w="21600" h="19861" stroke="0" extrusionOk="0">
                    <a:moveTo>
                      <a:pt x="8491" y="-1"/>
                    </a:moveTo>
                    <a:cubicBezTo>
                      <a:pt x="16442" y="3399"/>
                      <a:pt x="21600" y="11213"/>
                      <a:pt x="21600" y="19861"/>
                    </a:cubicBezTo>
                    <a:lnTo>
                      <a:pt x="0" y="1986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91" name="Arc 38"/>
              <p:cNvSpPr>
                <a:spLocks/>
              </p:cNvSpPr>
              <p:nvPr/>
            </p:nvSpPr>
            <p:spPr bwMode="auto">
              <a:xfrm rot="6851395">
                <a:off x="3570288" y="2622550"/>
                <a:ext cx="88900" cy="69850"/>
              </a:xfrm>
              <a:custGeom>
                <a:avLst/>
                <a:gdLst>
                  <a:gd name="T0" fmla="*/ 2147483647 w 21600"/>
                  <a:gd name="T1" fmla="*/ 0 h 19861"/>
                  <a:gd name="T2" fmla="*/ 2147483647 w 21600"/>
                  <a:gd name="T3" fmla="*/ 2147483647 h 19861"/>
                  <a:gd name="T4" fmla="*/ 0 w 21600"/>
                  <a:gd name="T5" fmla="*/ 2147483647 h 1986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9861"/>
                  <a:gd name="T11" fmla="*/ 21600 w 21600"/>
                  <a:gd name="T12" fmla="*/ 19861 h 198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9861" fill="none" extrusionOk="0">
                    <a:moveTo>
                      <a:pt x="8491" y="-1"/>
                    </a:moveTo>
                    <a:cubicBezTo>
                      <a:pt x="16442" y="3399"/>
                      <a:pt x="21600" y="11213"/>
                      <a:pt x="21600" y="19861"/>
                    </a:cubicBezTo>
                  </a:path>
                  <a:path w="21600" h="19861" stroke="0" extrusionOk="0">
                    <a:moveTo>
                      <a:pt x="8491" y="-1"/>
                    </a:moveTo>
                    <a:cubicBezTo>
                      <a:pt x="16442" y="3399"/>
                      <a:pt x="21600" y="11213"/>
                      <a:pt x="21600" y="19861"/>
                    </a:cubicBezTo>
                    <a:lnTo>
                      <a:pt x="0" y="1986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92" name="Arc 39"/>
              <p:cNvSpPr>
                <a:spLocks/>
              </p:cNvSpPr>
              <p:nvPr/>
            </p:nvSpPr>
            <p:spPr bwMode="auto">
              <a:xfrm rot="-4068984">
                <a:off x="3739356" y="2812257"/>
                <a:ext cx="84137" cy="69850"/>
              </a:xfrm>
              <a:custGeom>
                <a:avLst/>
                <a:gdLst>
                  <a:gd name="T0" fmla="*/ 2147483647 w 21600"/>
                  <a:gd name="T1" fmla="*/ 0 h 19861"/>
                  <a:gd name="T2" fmla="*/ 2147483647 w 21600"/>
                  <a:gd name="T3" fmla="*/ 2147483647 h 19861"/>
                  <a:gd name="T4" fmla="*/ 0 w 21600"/>
                  <a:gd name="T5" fmla="*/ 2147483647 h 1986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9861"/>
                  <a:gd name="T11" fmla="*/ 21600 w 21600"/>
                  <a:gd name="T12" fmla="*/ 19861 h 198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9861" fill="none" extrusionOk="0">
                    <a:moveTo>
                      <a:pt x="8491" y="-1"/>
                    </a:moveTo>
                    <a:cubicBezTo>
                      <a:pt x="16442" y="3399"/>
                      <a:pt x="21600" y="11213"/>
                      <a:pt x="21600" y="19861"/>
                    </a:cubicBezTo>
                  </a:path>
                  <a:path w="21600" h="19861" stroke="0" extrusionOk="0">
                    <a:moveTo>
                      <a:pt x="8491" y="-1"/>
                    </a:moveTo>
                    <a:cubicBezTo>
                      <a:pt x="16442" y="3399"/>
                      <a:pt x="21600" y="11213"/>
                      <a:pt x="21600" y="19861"/>
                    </a:cubicBezTo>
                    <a:lnTo>
                      <a:pt x="0" y="1986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93" name="Arc 40"/>
              <p:cNvSpPr>
                <a:spLocks/>
              </p:cNvSpPr>
              <p:nvPr/>
            </p:nvSpPr>
            <p:spPr bwMode="auto">
              <a:xfrm rot="-1420996">
                <a:off x="3824288" y="2813050"/>
                <a:ext cx="84137" cy="69850"/>
              </a:xfrm>
              <a:custGeom>
                <a:avLst/>
                <a:gdLst>
                  <a:gd name="T0" fmla="*/ 2147483647 w 21600"/>
                  <a:gd name="T1" fmla="*/ 0 h 19861"/>
                  <a:gd name="T2" fmla="*/ 2147483647 w 21600"/>
                  <a:gd name="T3" fmla="*/ 2147483647 h 19861"/>
                  <a:gd name="T4" fmla="*/ 0 w 21600"/>
                  <a:gd name="T5" fmla="*/ 2147483647 h 1986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9861"/>
                  <a:gd name="T11" fmla="*/ 21600 w 21600"/>
                  <a:gd name="T12" fmla="*/ 19861 h 1986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9861" fill="none" extrusionOk="0">
                    <a:moveTo>
                      <a:pt x="8491" y="-1"/>
                    </a:moveTo>
                    <a:cubicBezTo>
                      <a:pt x="16442" y="3399"/>
                      <a:pt x="21600" y="11213"/>
                      <a:pt x="21600" y="19861"/>
                    </a:cubicBezTo>
                  </a:path>
                  <a:path w="21600" h="19861" stroke="0" extrusionOk="0">
                    <a:moveTo>
                      <a:pt x="8491" y="-1"/>
                    </a:moveTo>
                    <a:cubicBezTo>
                      <a:pt x="16442" y="3399"/>
                      <a:pt x="21600" y="11213"/>
                      <a:pt x="21600" y="19861"/>
                    </a:cubicBezTo>
                    <a:lnTo>
                      <a:pt x="0" y="1986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94" name="Arc 41"/>
              <p:cNvSpPr>
                <a:spLocks/>
              </p:cNvSpPr>
              <p:nvPr/>
            </p:nvSpPr>
            <p:spPr bwMode="auto">
              <a:xfrm rot="-4392343">
                <a:off x="3437731" y="2307432"/>
                <a:ext cx="115887" cy="76200"/>
              </a:xfrm>
              <a:custGeom>
                <a:avLst/>
                <a:gdLst>
                  <a:gd name="T0" fmla="*/ 0 w 29723"/>
                  <a:gd name="T1" fmla="*/ 2147483647 h 21600"/>
                  <a:gd name="T2" fmla="*/ 2147483647 w 29723"/>
                  <a:gd name="T3" fmla="*/ 2147483647 h 21600"/>
                  <a:gd name="T4" fmla="*/ 2147483647 w 29723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9723"/>
                  <a:gd name="T10" fmla="*/ 0 h 21600"/>
                  <a:gd name="T11" fmla="*/ 29723 w 2972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9723" h="21600" fill="none" extrusionOk="0">
                    <a:moveTo>
                      <a:pt x="-1" y="1585"/>
                    </a:moveTo>
                    <a:cubicBezTo>
                      <a:pt x="2580" y="538"/>
                      <a:pt x="5338" y="-1"/>
                      <a:pt x="8123" y="0"/>
                    </a:cubicBezTo>
                    <a:cubicBezTo>
                      <a:pt x="20052" y="0"/>
                      <a:pt x="29723" y="9670"/>
                      <a:pt x="29723" y="21600"/>
                    </a:cubicBezTo>
                  </a:path>
                  <a:path w="29723" h="21600" stroke="0" extrusionOk="0">
                    <a:moveTo>
                      <a:pt x="-1" y="1585"/>
                    </a:moveTo>
                    <a:cubicBezTo>
                      <a:pt x="2580" y="538"/>
                      <a:pt x="5338" y="-1"/>
                      <a:pt x="8123" y="0"/>
                    </a:cubicBezTo>
                    <a:cubicBezTo>
                      <a:pt x="20052" y="0"/>
                      <a:pt x="29723" y="9670"/>
                      <a:pt x="29723" y="21600"/>
                    </a:cubicBezTo>
                    <a:lnTo>
                      <a:pt x="812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96" name="Line 49"/>
              <p:cNvSpPr>
                <a:spLocks noChangeShapeType="1"/>
              </p:cNvSpPr>
              <p:nvPr/>
            </p:nvSpPr>
            <p:spPr bwMode="auto">
              <a:xfrm flipH="1" flipV="1">
                <a:off x="3771900" y="2124075"/>
                <a:ext cx="323850" cy="3714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97" name="Rectangle 50"/>
              <p:cNvSpPr>
                <a:spLocks noChangeArrowheads="1"/>
              </p:cNvSpPr>
              <p:nvPr/>
            </p:nvSpPr>
            <p:spPr bwMode="auto">
              <a:xfrm rot="-2320019">
                <a:off x="4048125" y="2362200"/>
                <a:ext cx="107950" cy="1143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102" name="Line 76"/>
              <p:cNvSpPr>
                <a:spLocks noChangeShapeType="1"/>
              </p:cNvSpPr>
              <p:nvPr/>
            </p:nvSpPr>
            <p:spPr bwMode="auto">
              <a:xfrm>
                <a:off x="6191250" y="2505075"/>
                <a:ext cx="0" cy="4953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103" name="Text Box 77"/>
              <p:cNvSpPr txBox="1">
                <a:spLocks noChangeArrowheads="1"/>
              </p:cNvSpPr>
              <p:nvPr/>
            </p:nvSpPr>
            <p:spPr bwMode="auto">
              <a:xfrm>
                <a:off x="6394450" y="2601913"/>
                <a:ext cx="282575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>
                    <a:solidFill>
                      <a:srgbClr val="000000"/>
                    </a:solidFill>
                  </a:rPr>
                  <a:t>e</a:t>
                </a:r>
              </a:p>
            </p:txBody>
          </p:sp>
        </p:grpSp>
      </p:grpSp>
      <p:grpSp>
        <p:nvGrpSpPr>
          <p:cNvPr id="104" name="Groupe 103"/>
          <p:cNvGrpSpPr/>
          <p:nvPr/>
        </p:nvGrpSpPr>
        <p:grpSpPr>
          <a:xfrm>
            <a:off x="4696526" y="3906856"/>
            <a:ext cx="3742884" cy="2267306"/>
            <a:chOff x="4625975" y="2236788"/>
            <a:chExt cx="3987800" cy="2767012"/>
          </a:xfrm>
        </p:grpSpPr>
        <p:sp>
          <p:nvSpPr>
            <p:cNvPr id="105" name="Rectangle 79"/>
            <p:cNvSpPr>
              <a:spLocks noChangeArrowheads="1"/>
            </p:cNvSpPr>
            <p:nvPr/>
          </p:nvSpPr>
          <p:spPr bwMode="auto">
            <a:xfrm>
              <a:off x="4787900" y="4489450"/>
              <a:ext cx="3429000" cy="51435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06" name="Line 81"/>
            <p:cNvSpPr>
              <a:spLocks noChangeShapeType="1"/>
            </p:cNvSpPr>
            <p:nvPr/>
          </p:nvSpPr>
          <p:spPr bwMode="auto">
            <a:xfrm flipV="1">
              <a:off x="5692775" y="3060700"/>
              <a:ext cx="2571750" cy="1419225"/>
            </a:xfrm>
            <a:prstGeom prst="line">
              <a:avLst/>
            </a:prstGeom>
            <a:noFill/>
            <a:ln w="9525">
              <a:solidFill>
                <a:srgbClr val="FA0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07" name="Line 82"/>
            <p:cNvSpPr>
              <a:spLocks noChangeShapeType="1"/>
            </p:cNvSpPr>
            <p:nvPr/>
          </p:nvSpPr>
          <p:spPr bwMode="auto">
            <a:xfrm flipV="1">
              <a:off x="7581900" y="3095625"/>
              <a:ext cx="723900" cy="138430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08" name="Line 83"/>
            <p:cNvSpPr>
              <a:spLocks noChangeShapeType="1"/>
            </p:cNvSpPr>
            <p:nvPr/>
          </p:nvSpPr>
          <p:spPr bwMode="auto">
            <a:xfrm flipV="1">
              <a:off x="7146925" y="3140075"/>
              <a:ext cx="1120775" cy="1365250"/>
            </a:xfrm>
            <a:prstGeom prst="line">
              <a:avLst/>
            </a:prstGeom>
            <a:noFill/>
            <a:ln w="9525">
              <a:solidFill>
                <a:srgbClr val="FA0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09" name="Line 84"/>
            <p:cNvSpPr>
              <a:spLocks noChangeShapeType="1"/>
            </p:cNvSpPr>
            <p:nvPr/>
          </p:nvSpPr>
          <p:spPr bwMode="auto">
            <a:xfrm flipV="1">
              <a:off x="6562725" y="3060700"/>
              <a:ext cx="1746250" cy="1431925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10" name="Line 85"/>
            <p:cNvSpPr>
              <a:spLocks noChangeShapeType="1"/>
            </p:cNvSpPr>
            <p:nvPr/>
          </p:nvSpPr>
          <p:spPr bwMode="auto">
            <a:xfrm flipV="1">
              <a:off x="7413625" y="3076575"/>
              <a:ext cx="873125" cy="142875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11" name="AutoShape 88"/>
            <p:cNvSpPr>
              <a:spLocks noChangeArrowheads="1"/>
            </p:cNvSpPr>
            <p:nvPr/>
          </p:nvSpPr>
          <p:spPr bwMode="auto">
            <a:xfrm>
              <a:off x="4746625" y="2641600"/>
              <a:ext cx="390525" cy="352425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</a:endParaRPr>
            </a:p>
          </p:txBody>
        </p:sp>
        <p:grpSp>
          <p:nvGrpSpPr>
            <p:cNvPr id="112" name="Group 89"/>
            <p:cNvGrpSpPr>
              <a:grpSpLocks/>
            </p:cNvGrpSpPr>
            <p:nvPr/>
          </p:nvGrpSpPr>
          <p:grpSpPr bwMode="auto">
            <a:xfrm rot="16200000">
              <a:off x="8070850" y="2743200"/>
              <a:ext cx="542925" cy="542925"/>
              <a:chOff x="3540" y="1224"/>
              <a:chExt cx="342" cy="342"/>
            </a:xfrm>
          </p:grpSpPr>
          <p:sp>
            <p:nvSpPr>
              <p:cNvPr id="123" name="Arc 90"/>
              <p:cNvSpPr>
                <a:spLocks/>
              </p:cNvSpPr>
              <p:nvPr/>
            </p:nvSpPr>
            <p:spPr bwMode="auto">
              <a:xfrm flipH="1">
                <a:off x="3606" y="1302"/>
                <a:ext cx="216" cy="22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124" name="Line 91"/>
              <p:cNvSpPr>
                <a:spLocks noChangeShapeType="1"/>
              </p:cNvSpPr>
              <p:nvPr/>
            </p:nvSpPr>
            <p:spPr bwMode="auto">
              <a:xfrm flipH="1" flipV="1">
                <a:off x="3804" y="1224"/>
                <a:ext cx="78" cy="3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125" name="Line 92"/>
              <p:cNvSpPr>
                <a:spLocks noChangeShapeType="1"/>
              </p:cNvSpPr>
              <p:nvPr/>
            </p:nvSpPr>
            <p:spPr bwMode="auto">
              <a:xfrm flipH="1" flipV="1">
                <a:off x="3540" y="1512"/>
                <a:ext cx="342" cy="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Oval 93"/>
              <p:cNvSpPr>
                <a:spLocks noChangeArrowheads="1"/>
              </p:cNvSpPr>
              <p:nvPr/>
            </p:nvSpPr>
            <p:spPr bwMode="auto">
              <a:xfrm>
                <a:off x="3708" y="1386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13" name="Line 95"/>
            <p:cNvSpPr>
              <a:spLocks noChangeShapeType="1"/>
            </p:cNvSpPr>
            <p:nvPr/>
          </p:nvSpPr>
          <p:spPr bwMode="auto">
            <a:xfrm>
              <a:off x="5070475" y="3527425"/>
              <a:ext cx="476250" cy="4476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14" name="Line 96"/>
            <p:cNvSpPr>
              <a:spLocks noChangeShapeType="1"/>
            </p:cNvSpPr>
            <p:nvPr/>
          </p:nvSpPr>
          <p:spPr bwMode="auto">
            <a:xfrm>
              <a:off x="5219700" y="3409950"/>
              <a:ext cx="476250" cy="4476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15" name="Line 97"/>
            <p:cNvSpPr>
              <a:spLocks noChangeShapeType="1"/>
            </p:cNvSpPr>
            <p:nvPr/>
          </p:nvSpPr>
          <p:spPr bwMode="auto">
            <a:xfrm>
              <a:off x="5518150" y="3168650"/>
              <a:ext cx="488950" cy="460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16" name="Line 98"/>
            <p:cNvSpPr>
              <a:spLocks noChangeShapeType="1"/>
            </p:cNvSpPr>
            <p:nvPr/>
          </p:nvSpPr>
          <p:spPr bwMode="auto">
            <a:xfrm>
              <a:off x="5356225" y="3279775"/>
              <a:ext cx="476250" cy="4476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17" name="Text Box 99"/>
            <p:cNvSpPr txBox="1">
              <a:spLocks noChangeArrowheads="1"/>
            </p:cNvSpPr>
            <p:nvPr/>
          </p:nvSpPr>
          <p:spPr bwMode="auto">
            <a:xfrm rot="19036890">
              <a:off x="4625975" y="3032125"/>
              <a:ext cx="968375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>
                  <a:solidFill>
                    <a:srgbClr val="000000"/>
                  </a:solidFill>
                </a:rPr>
                <a:t>Onde plane</a:t>
              </a:r>
            </a:p>
          </p:txBody>
        </p:sp>
        <p:sp>
          <p:nvSpPr>
            <p:cNvPr id="118" name="Text Box 102"/>
            <p:cNvSpPr txBox="1">
              <a:spLocks noChangeArrowheads="1"/>
            </p:cNvSpPr>
            <p:nvPr/>
          </p:nvSpPr>
          <p:spPr bwMode="auto">
            <a:xfrm>
              <a:off x="6042025" y="4484688"/>
              <a:ext cx="8937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>
                  <a:solidFill>
                    <a:srgbClr val="000000"/>
                  </a:solidFill>
                </a:rPr>
                <a:t>Irisations</a:t>
              </a:r>
            </a:p>
          </p:txBody>
        </p:sp>
        <p:sp>
          <p:nvSpPr>
            <p:cNvPr id="119" name="Text Box 103"/>
            <p:cNvSpPr txBox="1">
              <a:spLocks noChangeArrowheads="1"/>
            </p:cNvSpPr>
            <p:nvPr/>
          </p:nvSpPr>
          <p:spPr bwMode="auto">
            <a:xfrm>
              <a:off x="7591425" y="2236788"/>
              <a:ext cx="815975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>
                  <a:solidFill>
                    <a:srgbClr val="000000"/>
                  </a:solidFill>
                </a:rPr>
                <a:t>Position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>
                  <a:solidFill>
                    <a:srgbClr val="000000"/>
                  </a:solidFill>
                </a:rPr>
                <a:t>fixe</a:t>
              </a:r>
            </a:p>
          </p:txBody>
        </p:sp>
        <p:sp>
          <p:nvSpPr>
            <p:cNvPr id="120" name="Line 105"/>
            <p:cNvSpPr>
              <a:spLocks noChangeShapeType="1"/>
            </p:cNvSpPr>
            <p:nvPr/>
          </p:nvSpPr>
          <p:spPr bwMode="auto">
            <a:xfrm flipV="1">
              <a:off x="6130925" y="3101975"/>
              <a:ext cx="2105025" cy="140335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21" name="Text Box 108"/>
            <p:cNvSpPr txBox="1">
              <a:spLocks noChangeArrowheads="1"/>
            </p:cNvSpPr>
            <p:nvPr/>
          </p:nvSpPr>
          <p:spPr bwMode="auto">
            <a:xfrm>
              <a:off x="7705725" y="4078288"/>
              <a:ext cx="558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>
                  <a:solidFill>
                    <a:srgbClr val="000000"/>
                  </a:solidFill>
                </a:rPr>
                <a:t>k=1</a:t>
              </a:r>
            </a:p>
          </p:txBody>
        </p:sp>
        <p:sp>
          <p:nvSpPr>
            <p:cNvPr id="122" name="Text Box 109"/>
            <p:cNvSpPr txBox="1">
              <a:spLocks noChangeArrowheads="1"/>
            </p:cNvSpPr>
            <p:nvPr/>
          </p:nvSpPr>
          <p:spPr bwMode="auto">
            <a:xfrm>
              <a:off x="6245225" y="3735388"/>
              <a:ext cx="558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400">
                  <a:solidFill>
                    <a:srgbClr val="000000"/>
                  </a:solidFill>
                </a:rPr>
                <a:t>k=2</a:t>
              </a:r>
            </a:p>
          </p:txBody>
        </p:sp>
      </p:grpSp>
      <p:sp>
        <p:nvSpPr>
          <p:cNvPr id="86" name="Titre 1"/>
          <p:cNvSpPr txBox="1">
            <a:spLocks/>
          </p:cNvSpPr>
          <p:nvPr/>
        </p:nvSpPr>
        <p:spPr>
          <a:xfrm>
            <a:off x="1497013" y="6389134"/>
            <a:ext cx="7391400" cy="3926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Chap3 : Diffraction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4918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C6DDD436-036D-4AFC-B45E-DF406FB8E6F8}" type="slidenum">
              <a:rPr lang="fr-FR" smtClean="0"/>
              <a:pPr/>
              <a:t>43</a:t>
            </a:fld>
            <a:endParaRPr lang="fr-FR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895914"/>
            <a:ext cx="9067800" cy="513169"/>
          </a:xfrm>
          <a:prstGeom prst="rect">
            <a:avLst/>
          </a:prstGeom>
        </p:spPr>
        <p:txBody>
          <a:bodyPr/>
          <a:lstStyle/>
          <a:p>
            <a:pPr marL="0" lvl="1"/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 </a:t>
            </a:r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</a:rPr>
              <a:t>Distribution peigne de Dirac</a:t>
            </a:r>
          </a:p>
          <a:p>
            <a:pPr marL="0" lvl="1"/>
            <a:endParaRPr lang="fr-FR" sz="2400" b="1" kern="0" dirty="0" smtClean="0">
              <a:solidFill>
                <a:srgbClr val="DA6667"/>
              </a:solidFill>
              <a:latin typeface="Arial Narrow" pitchFamily="34" charset="0"/>
            </a:endParaRPr>
          </a:p>
          <a:p>
            <a:pPr marL="0" lvl="1"/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</a:rPr>
              <a:t> </a:t>
            </a:r>
          </a:p>
          <a:p>
            <a:pPr marL="0" lvl="1"/>
            <a:endParaRPr lang="fr-FR" sz="2400" b="1" kern="0" dirty="0" smtClean="0">
              <a:solidFill>
                <a:srgbClr val="DA6667"/>
              </a:solidFill>
              <a:latin typeface="Arial Narrow" pitchFamily="34" charset="0"/>
            </a:endParaRPr>
          </a:p>
          <a:p>
            <a:pPr marL="0" lvl="1"/>
            <a:endParaRPr lang="fr-FR" sz="2400" b="1" kern="0" dirty="0" smtClean="0">
              <a:solidFill>
                <a:srgbClr val="DA6667"/>
              </a:solidFill>
              <a:latin typeface="Arial Narrow" pitchFamily="34" charset="0"/>
            </a:endParaRPr>
          </a:p>
          <a:p>
            <a:pPr marL="0" lvl="1"/>
            <a:endParaRPr lang="fr-FR" sz="2400" b="1" kern="0" dirty="0" smtClean="0">
              <a:solidFill>
                <a:srgbClr val="DA6667"/>
              </a:solidFill>
              <a:latin typeface="Arial Narrow" pitchFamily="34" charset="0"/>
            </a:endParaRPr>
          </a:p>
          <a:p>
            <a:pPr marL="0" lvl="1"/>
            <a:endParaRPr lang="fr-FR" sz="2400" b="1" kern="0" dirty="0" smtClean="0">
              <a:solidFill>
                <a:srgbClr val="DA6667"/>
              </a:solidFill>
              <a:latin typeface="Arial Narrow" pitchFamily="34" charset="0"/>
            </a:endParaRPr>
          </a:p>
        </p:txBody>
      </p:sp>
      <p:sp>
        <p:nvSpPr>
          <p:cNvPr id="267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67267" name="Rectangle 3"/>
          <p:cNvSpPr>
            <a:spLocks noChangeArrowheads="1"/>
          </p:cNvSpPr>
          <p:nvPr/>
        </p:nvSpPr>
        <p:spPr bwMode="auto">
          <a:xfrm>
            <a:off x="0" y="428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17500" y="1663700"/>
            <a:ext cx="3017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b="1" dirty="0" smtClean="0">
                <a:latin typeface="Arial Narrow" pitchFamily="34" charset="0"/>
              </a:rPr>
              <a:t> Peigne de </a:t>
            </a:r>
            <a:r>
              <a:rPr lang="fr-FR" b="1" dirty="0" err="1" smtClean="0">
                <a:latin typeface="Arial Narrow" pitchFamily="34" charset="0"/>
              </a:rPr>
              <a:t>Diracs</a:t>
            </a:r>
            <a:r>
              <a:rPr lang="fr-FR" b="1" dirty="0" smtClean="0">
                <a:latin typeface="Arial Narrow" pitchFamily="34" charset="0"/>
              </a:rPr>
              <a:t> de raison </a:t>
            </a:r>
            <a:r>
              <a:rPr lang="fr-FR" b="1" i="1" dirty="0" smtClean="0">
                <a:latin typeface="Arial Narrow" pitchFamily="34" charset="0"/>
              </a:rPr>
              <a:t>a</a:t>
            </a:r>
            <a:r>
              <a:rPr lang="fr-FR" b="1" dirty="0" smtClean="0">
                <a:latin typeface="Arial Narrow" pitchFamily="34" charset="0"/>
              </a:rPr>
              <a:t> :</a:t>
            </a:r>
            <a:endParaRPr lang="fr-FR" b="1" dirty="0">
              <a:latin typeface="Arial Narrow" pitchFamily="34" charset="0"/>
            </a:endParaRPr>
          </a:p>
        </p:txBody>
      </p:sp>
      <p:sp>
        <p:nvSpPr>
          <p:cNvPr id="2672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67270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cxnSp>
        <p:nvCxnSpPr>
          <p:cNvPr id="48" name="Connecteur droit avec flèche 47"/>
          <p:cNvCxnSpPr/>
          <p:nvPr/>
        </p:nvCxnSpPr>
        <p:spPr bwMode="auto">
          <a:xfrm>
            <a:off x="498475" y="5701476"/>
            <a:ext cx="2938903" cy="0"/>
          </a:xfrm>
          <a:prstGeom prst="straightConnector1">
            <a:avLst/>
          </a:prstGeom>
          <a:noFill/>
          <a:ln w="1905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49" name="Connecteur droit avec flèche 48"/>
          <p:cNvCxnSpPr/>
          <p:nvPr/>
        </p:nvCxnSpPr>
        <p:spPr bwMode="auto">
          <a:xfrm flipV="1">
            <a:off x="1921200" y="4347996"/>
            <a:ext cx="0" cy="1353480"/>
          </a:xfrm>
          <a:prstGeom prst="straightConnector1">
            <a:avLst/>
          </a:prstGeom>
          <a:noFill/>
          <a:ln w="1905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50" name="Connecteur droit 49"/>
          <p:cNvCxnSpPr/>
          <p:nvPr/>
        </p:nvCxnSpPr>
        <p:spPr bwMode="auto">
          <a:xfrm flipH="1" flipV="1">
            <a:off x="1921105" y="4894444"/>
            <a:ext cx="0" cy="812866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51" name="ZoneTexte 58"/>
          <p:cNvSpPr txBox="1">
            <a:spLocks noChangeArrowheads="1"/>
          </p:cNvSpPr>
          <p:nvPr/>
        </p:nvSpPr>
        <p:spPr bwMode="auto">
          <a:xfrm>
            <a:off x="1767617" y="5723809"/>
            <a:ext cx="302217" cy="37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0</a:t>
            </a:r>
          </a:p>
        </p:txBody>
      </p:sp>
      <p:sp>
        <p:nvSpPr>
          <p:cNvPr id="52" name="Rectangle 59"/>
          <p:cNvSpPr>
            <a:spLocks noChangeArrowheads="1"/>
          </p:cNvSpPr>
          <p:nvPr/>
        </p:nvSpPr>
        <p:spPr bwMode="auto">
          <a:xfrm>
            <a:off x="3115074" y="5694242"/>
            <a:ext cx="316764" cy="452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1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sym typeface="Symbol" pitchFamily="18" charset="2"/>
              </a:rPr>
              <a:t>x</a:t>
            </a: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graphicFrame>
        <p:nvGraphicFramePr>
          <p:cNvPr id="58" name="Object 10"/>
          <p:cNvGraphicFramePr>
            <a:graphicFrameLocks noChangeAspect="1"/>
          </p:cNvGraphicFramePr>
          <p:nvPr/>
        </p:nvGraphicFramePr>
        <p:xfrm>
          <a:off x="1938398" y="4020950"/>
          <a:ext cx="590664" cy="383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56" name="Équation" r:id="rId3" imgW="381000" imgH="228600" progId="Equation.3">
                  <p:embed/>
                </p:oleObj>
              </mc:Choice>
              <mc:Fallback>
                <p:oleObj name="Équation" r:id="rId3" imgW="381000" imgH="228600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8398" y="4020950"/>
                        <a:ext cx="590664" cy="3832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ZoneTexte 67"/>
          <p:cNvSpPr txBox="1">
            <a:spLocks noChangeArrowheads="1"/>
          </p:cNvSpPr>
          <p:nvPr/>
        </p:nvSpPr>
        <p:spPr bwMode="auto">
          <a:xfrm>
            <a:off x="1957782" y="4631365"/>
            <a:ext cx="302217" cy="37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1</a:t>
            </a:r>
          </a:p>
        </p:txBody>
      </p:sp>
      <p:cxnSp>
        <p:nvCxnSpPr>
          <p:cNvPr id="61" name="Connecteur droit 60"/>
          <p:cNvCxnSpPr/>
          <p:nvPr/>
        </p:nvCxnSpPr>
        <p:spPr bwMode="auto">
          <a:xfrm flipH="1" flipV="1">
            <a:off x="2225442" y="4894444"/>
            <a:ext cx="0" cy="812866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62" name="Connecteur droit 61"/>
          <p:cNvCxnSpPr/>
          <p:nvPr/>
        </p:nvCxnSpPr>
        <p:spPr bwMode="auto">
          <a:xfrm flipH="1" flipV="1">
            <a:off x="2529776" y="4894444"/>
            <a:ext cx="1801" cy="812866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63" name="Connecteur droit 62"/>
          <p:cNvCxnSpPr/>
          <p:nvPr/>
        </p:nvCxnSpPr>
        <p:spPr bwMode="auto">
          <a:xfrm flipH="1" flipV="1">
            <a:off x="2834111" y="4894444"/>
            <a:ext cx="1800" cy="812866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64" name="Connecteur droit 63"/>
          <p:cNvCxnSpPr/>
          <p:nvPr/>
        </p:nvCxnSpPr>
        <p:spPr bwMode="auto">
          <a:xfrm flipH="1" flipV="1">
            <a:off x="3138445" y="4894444"/>
            <a:ext cx="1801" cy="812866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65" name="Connecteur droit 64"/>
          <p:cNvCxnSpPr/>
          <p:nvPr/>
        </p:nvCxnSpPr>
        <p:spPr bwMode="auto">
          <a:xfrm flipH="1" flipV="1">
            <a:off x="701965" y="4894444"/>
            <a:ext cx="0" cy="812866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66" name="Connecteur droit 65"/>
          <p:cNvCxnSpPr/>
          <p:nvPr/>
        </p:nvCxnSpPr>
        <p:spPr bwMode="auto">
          <a:xfrm flipH="1" flipV="1">
            <a:off x="1006301" y="4894444"/>
            <a:ext cx="0" cy="812866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67" name="Connecteur droit 66"/>
          <p:cNvCxnSpPr/>
          <p:nvPr/>
        </p:nvCxnSpPr>
        <p:spPr bwMode="auto">
          <a:xfrm flipH="1" flipV="1">
            <a:off x="1310636" y="4894444"/>
            <a:ext cx="1800" cy="812866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</p:cxnSp>
      <p:cxnSp>
        <p:nvCxnSpPr>
          <p:cNvPr id="68" name="Connecteur droit 67"/>
          <p:cNvCxnSpPr/>
          <p:nvPr/>
        </p:nvCxnSpPr>
        <p:spPr bwMode="auto">
          <a:xfrm flipH="1" flipV="1">
            <a:off x="1614970" y="4894444"/>
            <a:ext cx="1801" cy="812866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69" name="ZoneTexte 77"/>
          <p:cNvSpPr txBox="1">
            <a:spLocks noChangeArrowheads="1"/>
          </p:cNvSpPr>
          <p:nvPr/>
        </p:nvSpPr>
        <p:spPr bwMode="auto">
          <a:xfrm>
            <a:off x="2070152" y="5714472"/>
            <a:ext cx="302217" cy="37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a</a:t>
            </a:r>
          </a:p>
        </p:txBody>
      </p:sp>
      <p:grpSp>
        <p:nvGrpSpPr>
          <p:cNvPr id="81" name="Groupe 80"/>
          <p:cNvGrpSpPr/>
          <p:nvPr/>
        </p:nvGrpSpPr>
        <p:grpSpPr>
          <a:xfrm>
            <a:off x="304800" y="2730500"/>
            <a:ext cx="8369300" cy="3416301"/>
            <a:chOff x="304800" y="2730500"/>
            <a:chExt cx="8369300" cy="3416301"/>
          </a:xfrm>
        </p:grpSpPr>
        <p:sp>
          <p:nvSpPr>
            <p:cNvPr id="11" name="ZoneTexte 10"/>
            <p:cNvSpPr txBox="1"/>
            <p:nvPr/>
          </p:nvSpPr>
          <p:spPr>
            <a:xfrm>
              <a:off x="304800" y="2730500"/>
              <a:ext cx="42066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fr-FR" b="1" dirty="0" smtClean="0">
                  <a:latin typeface="Arial Narrow" pitchFamily="34" charset="0"/>
                </a:rPr>
                <a:t> Spectre d’un peigne de </a:t>
              </a:r>
              <a:r>
                <a:rPr lang="fr-FR" b="1" dirty="0" err="1" smtClean="0">
                  <a:latin typeface="Arial Narrow" pitchFamily="34" charset="0"/>
                </a:rPr>
                <a:t>Diracs</a:t>
              </a:r>
              <a:r>
                <a:rPr lang="fr-FR" b="1" dirty="0" smtClean="0">
                  <a:latin typeface="Arial Narrow" pitchFamily="34" charset="0"/>
                </a:rPr>
                <a:t> de raison </a:t>
              </a:r>
              <a:r>
                <a:rPr lang="fr-FR" b="1" i="1" dirty="0" smtClean="0">
                  <a:latin typeface="Arial Narrow" pitchFamily="34" charset="0"/>
                </a:rPr>
                <a:t>a</a:t>
              </a:r>
              <a:r>
                <a:rPr lang="fr-FR" b="1" dirty="0" smtClean="0">
                  <a:latin typeface="Arial Narrow" pitchFamily="34" charset="0"/>
                </a:rPr>
                <a:t> :</a:t>
              </a:r>
              <a:endParaRPr lang="fr-FR" b="1" dirty="0">
                <a:latin typeface="Arial Narrow" pitchFamily="34" charset="0"/>
              </a:endParaRPr>
            </a:p>
          </p:txBody>
        </p:sp>
        <p:grpSp>
          <p:nvGrpSpPr>
            <p:cNvPr id="80" name="Groupe 79"/>
            <p:cNvGrpSpPr/>
            <p:nvPr/>
          </p:nvGrpSpPr>
          <p:grpSpPr>
            <a:xfrm>
              <a:off x="4046048" y="3873501"/>
              <a:ext cx="4628052" cy="2273300"/>
              <a:chOff x="4046048" y="3873501"/>
              <a:chExt cx="4628052" cy="2273300"/>
            </a:xfrm>
          </p:grpSpPr>
          <p:cxnSp>
            <p:nvCxnSpPr>
              <p:cNvPr id="53" name="Connecteur droit avec flèche 52"/>
              <p:cNvCxnSpPr/>
              <p:nvPr/>
            </p:nvCxnSpPr>
            <p:spPr bwMode="auto">
              <a:xfrm>
                <a:off x="4046048" y="5468118"/>
                <a:ext cx="1132703" cy="0"/>
              </a:xfrm>
              <a:prstGeom prst="straightConnector1">
                <a:avLst/>
              </a:prstGeom>
              <a:noFill/>
              <a:ln w="76200" cap="flat" cmpd="dbl" algn="ctr">
                <a:solidFill>
                  <a:srgbClr val="000000">
                    <a:shade val="95000"/>
                    <a:satMod val="105000"/>
                  </a:srgbClr>
                </a:solidFill>
                <a:prstDash val="solid"/>
                <a:headEnd type="triangle" w="med" len="med"/>
                <a:tailEnd type="triangle" w="med" len="med"/>
              </a:ln>
              <a:effectLst/>
            </p:spPr>
          </p:cxnSp>
          <p:sp>
            <p:nvSpPr>
              <p:cNvPr id="54" name="ZoneTexte 61"/>
              <p:cNvSpPr txBox="1">
                <a:spLocks noChangeArrowheads="1"/>
              </p:cNvSpPr>
              <p:nvPr/>
            </p:nvSpPr>
            <p:spPr bwMode="auto">
              <a:xfrm>
                <a:off x="4357958" y="4936378"/>
                <a:ext cx="471326" cy="4525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 Narrow" pitchFamily="34" charset="0"/>
                  </a:rPr>
                  <a:t>TF</a:t>
                </a:r>
              </a:p>
            </p:txBody>
          </p:sp>
          <p:cxnSp>
            <p:nvCxnSpPr>
              <p:cNvPr id="55" name="Connecteur droit avec flèche 54"/>
              <p:cNvCxnSpPr/>
              <p:nvPr/>
            </p:nvCxnSpPr>
            <p:spPr bwMode="auto">
              <a:xfrm>
                <a:off x="5546114" y="5693698"/>
                <a:ext cx="2938903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0000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56" name="Connecteur droit avec flèche 55"/>
              <p:cNvCxnSpPr/>
              <p:nvPr/>
            </p:nvCxnSpPr>
            <p:spPr bwMode="auto">
              <a:xfrm flipV="1">
                <a:off x="6956138" y="4340218"/>
                <a:ext cx="0" cy="135348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0000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  <p:sp>
            <p:nvSpPr>
              <p:cNvPr id="57" name="Rectangle 64"/>
              <p:cNvSpPr>
                <a:spLocks noChangeArrowheads="1"/>
              </p:cNvSpPr>
              <p:nvPr/>
            </p:nvSpPr>
            <p:spPr bwMode="auto">
              <a:xfrm>
                <a:off x="8344608" y="5694242"/>
                <a:ext cx="329492" cy="4525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0" i="1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 Narrow" pitchFamily="34" charset="0"/>
                    <a:sym typeface="Symbol" pitchFamily="18" charset="2"/>
                  </a:rPr>
                  <a:t>u</a:t>
                </a: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endParaRPr>
              </a:p>
            </p:txBody>
          </p:sp>
          <p:sp>
            <p:nvSpPr>
              <p:cNvPr id="60" name="ZoneTexte 68"/>
              <p:cNvSpPr txBox="1">
                <a:spLocks noChangeArrowheads="1"/>
              </p:cNvSpPr>
              <p:nvPr/>
            </p:nvSpPr>
            <p:spPr bwMode="auto">
              <a:xfrm>
                <a:off x="6453651" y="4332288"/>
                <a:ext cx="442232" cy="377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 Narrow" pitchFamily="34" charset="0"/>
                  </a:rPr>
                  <a:t>1/a</a:t>
                </a:r>
              </a:p>
            </p:txBody>
          </p:sp>
          <p:graphicFrame>
            <p:nvGraphicFramePr>
              <p:cNvPr id="70" name="Object 12"/>
              <p:cNvGraphicFramePr>
                <a:graphicFrameLocks noChangeAspect="1"/>
              </p:cNvGraphicFramePr>
              <p:nvPr/>
            </p:nvGraphicFramePr>
            <p:xfrm>
              <a:off x="7056282" y="3873501"/>
              <a:ext cx="678640" cy="62403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7457" name="Équation" r:id="rId5" imgW="508000" imgH="431800" progId="Equation.3">
                      <p:embed/>
                    </p:oleObj>
                  </mc:Choice>
                  <mc:Fallback>
                    <p:oleObj name="Équation" r:id="rId5" imgW="508000" imgH="431800" progId="Equation.3">
                      <p:embed/>
                      <p:pic>
                        <p:nvPicPr>
                          <p:cNvPr id="0" name="Picture 2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056282" y="3873501"/>
                            <a:ext cx="678640" cy="62403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71" name="Groupe 93"/>
              <p:cNvGrpSpPr>
                <a:grpSpLocks/>
              </p:cNvGrpSpPr>
              <p:nvPr/>
            </p:nvGrpSpPr>
            <p:grpSpPr bwMode="auto">
              <a:xfrm>
                <a:off x="5740600" y="4524957"/>
                <a:ext cx="2438281" cy="1164849"/>
                <a:chOff x="5082210" y="5604177"/>
                <a:chExt cx="2149469" cy="664678"/>
              </a:xfrm>
            </p:grpSpPr>
            <p:cxnSp>
              <p:nvCxnSpPr>
                <p:cNvPr id="74" name="Connecteur droit 73"/>
                <p:cNvCxnSpPr/>
                <p:nvPr/>
              </p:nvCxnSpPr>
              <p:spPr>
                <a:xfrm flipH="1" flipV="1">
                  <a:off x="6156944" y="5604177"/>
                  <a:ext cx="0" cy="664678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75" name="Connecteur droit 74"/>
                <p:cNvCxnSpPr/>
                <p:nvPr/>
              </p:nvCxnSpPr>
              <p:spPr>
                <a:xfrm flipH="1" flipV="1">
                  <a:off x="6693518" y="5604177"/>
                  <a:ext cx="1588" cy="664678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76" name="Connecteur droit 75"/>
                <p:cNvCxnSpPr/>
                <p:nvPr/>
              </p:nvCxnSpPr>
              <p:spPr>
                <a:xfrm flipH="1" flipV="1">
                  <a:off x="7230091" y="5604177"/>
                  <a:ext cx="1588" cy="664678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77" name="Connecteur droit 76"/>
                <p:cNvCxnSpPr/>
                <p:nvPr/>
              </p:nvCxnSpPr>
              <p:spPr>
                <a:xfrm flipH="1" flipV="1">
                  <a:off x="5082210" y="5604177"/>
                  <a:ext cx="1587" cy="664678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  <a:headEnd type="none" w="med" len="med"/>
                  <a:tailEnd type="triangle" w="med" len="med"/>
                </a:ln>
                <a:effectLst/>
              </p:spPr>
            </p:cxnSp>
            <p:cxnSp>
              <p:nvCxnSpPr>
                <p:cNvPr id="78" name="Connecteur droit 77"/>
                <p:cNvCxnSpPr/>
                <p:nvPr/>
              </p:nvCxnSpPr>
              <p:spPr>
                <a:xfrm flipH="1" flipV="1">
                  <a:off x="5618784" y="5604177"/>
                  <a:ext cx="1587" cy="664678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FF0000"/>
                  </a:solidFill>
                  <a:prstDash val="solid"/>
                  <a:headEnd type="none" w="med" len="med"/>
                  <a:tailEnd type="triangle" w="med" len="med"/>
                </a:ln>
                <a:effectLst/>
              </p:spPr>
            </p:cxnSp>
          </p:grpSp>
          <p:sp>
            <p:nvSpPr>
              <p:cNvPr id="72" name="ZoneTexte 94"/>
              <p:cNvSpPr txBox="1">
                <a:spLocks noChangeArrowheads="1"/>
              </p:cNvSpPr>
              <p:nvPr/>
            </p:nvSpPr>
            <p:spPr bwMode="auto">
              <a:xfrm>
                <a:off x="7342905" y="5695798"/>
                <a:ext cx="442232" cy="377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 Narrow" pitchFamily="34" charset="0"/>
                  </a:rPr>
                  <a:t>1/a</a:t>
                </a:r>
              </a:p>
            </p:txBody>
          </p:sp>
          <p:sp>
            <p:nvSpPr>
              <p:cNvPr id="73" name="ZoneTexte 95"/>
              <p:cNvSpPr txBox="1">
                <a:spLocks noChangeArrowheads="1"/>
              </p:cNvSpPr>
              <p:nvPr/>
            </p:nvSpPr>
            <p:spPr bwMode="auto">
              <a:xfrm>
                <a:off x="6806986" y="5695798"/>
                <a:ext cx="302217" cy="377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 Narrow" pitchFamily="34" charset="0"/>
                  </a:rPr>
                  <a:t>0</a:t>
                </a:r>
              </a:p>
            </p:txBody>
          </p:sp>
        </p:grpSp>
      </p:grpSp>
      <p:sp>
        <p:nvSpPr>
          <p:cNvPr id="83" name="Titre 1"/>
          <p:cNvSpPr txBox="1">
            <a:spLocks/>
          </p:cNvSpPr>
          <p:nvPr/>
        </p:nvSpPr>
        <p:spPr>
          <a:xfrm>
            <a:off x="1497013" y="0"/>
            <a:ext cx="7391400" cy="5450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z="2800" b="1" kern="0" dirty="0" smtClean="0">
                <a:solidFill>
                  <a:srgbClr val="DA6667"/>
                </a:solidFill>
                <a:latin typeface="+mj-lt"/>
                <a:ea typeface="+mj-ea"/>
                <a:cs typeface="+mj-cs"/>
              </a:rPr>
              <a:t>4. Propriétés générales reliant l’écran diffractant et la figure de diffraction</a:t>
            </a:r>
          </a:p>
          <a:p>
            <a:pPr>
              <a:defRPr/>
            </a:pPr>
            <a:endParaRPr lang="fr-FR" sz="2800" b="1" kern="0" dirty="0" smtClean="0">
              <a:solidFill>
                <a:srgbClr val="DA6667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fr-FR" sz="2800" b="1" kern="0" dirty="0" smtClean="0">
              <a:solidFill>
                <a:srgbClr val="DA6667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511401" y="1397355"/>
                <a:ext cx="2932662" cy="9478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FR" sz="200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fr-FR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fr-FR" sz="2000" i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fr-FR" sz="2000" i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d>
                            <m:dPr>
                              <m:begChr m:val=""/>
                              <m:ctrlPr>
                                <a:rPr lang="fr-F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fr-FR" sz="200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FR" sz="20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2000" i="1">
                                  <a:latin typeface="Cambria Math" panose="02040503050406030204" pitchFamily="18" charset="0"/>
                                </a:rPr>
                                <m:t>𝑛𝑎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401" y="1397355"/>
                <a:ext cx="2932662" cy="9478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517926" y="2490507"/>
                <a:ext cx="4313681" cy="8622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</a:rPr>
                        <m:t>𝑇𝐹</m:t>
                      </m:r>
                      <m:d>
                        <m:dPr>
                          <m:begChr m:val="["/>
                          <m:endChr m:val="]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fr-FR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f>
                            <m:fPr>
                              <m:ctrlPr>
                                <a:rPr lang="fr-FR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b="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b="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sub>
                      </m:sSub>
                      <m:d>
                        <m:dPr>
                          <m:ctrlPr>
                            <a:rPr lang="fr-FR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fr-FR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b="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fr-FR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b="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fr-FR" b="0" i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fr-FR" b="0" i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d>
                            <m:dPr>
                              <m:begChr m:val=""/>
                              <m:ctrlPr>
                                <a:rPr lang="fr-FR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fr-FR" b="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FR" b="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fr-FR" b="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b="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fr-FR" b="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926" y="2490507"/>
                <a:ext cx="4313681" cy="8622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itre 1"/>
          <p:cNvSpPr txBox="1">
            <a:spLocks/>
          </p:cNvSpPr>
          <p:nvPr/>
        </p:nvSpPr>
        <p:spPr>
          <a:xfrm>
            <a:off x="1497013" y="6389134"/>
            <a:ext cx="7391400" cy="3926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Chap3 : Diffraction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C6DDD436-036D-4AFC-B45E-DF406FB8E6F8}" type="slidenum">
              <a:rPr lang="fr-FR" smtClean="0"/>
              <a:pPr/>
              <a:t>44</a:t>
            </a:fld>
            <a:endParaRPr lang="fr-FR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471613" y="444500"/>
            <a:ext cx="7391400" cy="5450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z="2800" b="1" kern="0" dirty="0" smtClean="0">
                <a:solidFill>
                  <a:srgbClr val="DA6667"/>
                </a:solidFill>
                <a:latin typeface="+mj-lt"/>
                <a:ea typeface="+mj-ea"/>
                <a:cs typeface="+mj-cs"/>
              </a:rPr>
              <a:t>5. Quelques TF de distributions usuelles </a:t>
            </a:r>
          </a:p>
          <a:p>
            <a:pPr>
              <a:defRPr/>
            </a:pPr>
            <a:endParaRPr lang="fr-FR" sz="2800" b="1" kern="0" dirty="0" smtClean="0">
              <a:solidFill>
                <a:srgbClr val="DA6667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fr-FR" sz="2800" b="1" kern="0" dirty="0" smtClean="0">
              <a:solidFill>
                <a:srgbClr val="DA6667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1073714"/>
            <a:ext cx="9067800" cy="513169"/>
          </a:xfrm>
          <a:prstGeom prst="rect">
            <a:avLst/>
          </a:prstGeom>
        </p:spPr>
        <p:txBody>
          <a:bodyPr/>
          <a:lstStyle/>
          <a:p>
            <a:pPr marL="0" lvl="1"/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 </a:t>
            </a:r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</a:rPr>
              <a:t>Convolution d’une fonction avec un Dirac ou un peigne de Dirac</a:t>
            </a:r>
          </a:p>
          <a:p>
            <a:pPr marL="0" lvl="1"/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</a:rPr>
              <a:t> </a:t>
            </a:r>
          </a:p>
          <a:p>
            <a:pPr marL="0" lvl="1"/>
            <a:endParaRPr lang="fr-FR" sz="2400" b="1" kern="0" dirty="0" smtClean="0">
              <a:solidFill>
                <a:srgbClr val="DA6667"/>
              </a:solidFill>
              <a:latin typeface="Arial Narrow" pitchFamily="34" charset="0"/>
            </a:endParaRPr>
          </a:p>
          <a:p>
            <a:pPr marL="0" lvl="1"/>
            <a:endParaRPr lang="fr-FR" sz="2400" b="1" kern="0" dirty="0" smtClean="0">
              <a:solidFill>
                <a:srgbClr val="DA6667"/>
              </a:solidFill>
              <a:latin typeface="Arial Narrow" pitchFamily="34" charset="0"/>
            </a:endParaRPr>
          </a:p>
          <a:p>
            <a:pPr marL="0" lvl="1"/>
            <a:endParaRPr lang="fr-FR" sz="2400" b="1" kern="0" dirty="0" smtClean="0">
              <a:solidFill>
                <a:srgbClr val="DA6667"/>
              </a:solidFill>
              <a:latin typeface="Arial Narrow" pitchFamily="34" charset="0"/>
            </a:endParaRPr>
          </a:p>
          <a:p>
            <a:pPr marL="0" lvl="1"/>
            <a:endParaRPr lang="fr-FR" sz="2400" b="1" kern="0" dirty="0" smtClean="0">
              <a:solidFill>
                <a:srgbClr val="DA6667"/>
              </a:solidFill>
              <a:latin typeface="Arial Narrow" pitchFamily="34" charset="0"/>
            </a:endParaRPr>
          </a:p>
        </p:txBody>
      </p:sp>
      <p:sp>
        <p:nvSpPr>
          <p:cNvPr id="268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68291" name="Rectangle 3"/>
          <p:cNvSpPr>
            <a:spLocks noChangeArrowheads="1"/>
          </p:cNvSpPr>
          <p:nvPr/>
        </p:nvSpPr>
        <p:spPr bwMode="auto">
          <a:xfrm>
            <a:off x="0" y="219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6829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68294" name="Rectangle 6"/>
          <p:cNvSpPr>
            <a:spLocks noChangeArrowheads="1"/>
          </p:cNvSpPr>
          <p:nvPr/>
        </p:nvSpPr>
        <p:spPr bwMode="auto">
          <a:xfrm>
            <a:off x="0" y="495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6829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68297" name="Rectangle 9"/>
          <p:cNvSpPr>
            <a:spLocks noChangeArrowheads="1"/>
          </p:cNvSpPr>
          <p:nvPr/>
        </p:nvSpPr>
        <p:spPr bwMode="auto">
          <a:xfrm>
            <a:off x="0" y="200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6829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68300" name="Rectangle 12"/>
          <p:cNvSpPr>
            <a:spLocks noChangeArrowheads="1"/>
          </p:cNvSpPr>
          <p:nvPr/>
        </p:nvSpPr>
        <p:spPr bwMode="auto">
          <a:xfrm>
            <a:off x="0" y="428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0" y="1760022"/>
            <a:ext cx="4179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b="1" dirty="0" smtClean="0">
                <a:latin typeface="Arial Narrow" pitchFamily="34" charset="0"/>
              </a:rPr>
              <a:t> Convolution d’une fonction avec un Dirac :</a:t>
            </a:r>
            <a:endParaRPr lang="fr-FR" b="1" dirty="0">
              <a:latin typeface="Arial Narrow" pitchFamily="34" charset="0"/>
            </a:endParaRPr>
          </a:p>
        </p:txBody>
      </p:sp>
      <p:grpSp>
        <p:nvGrpSpPr>
          <p:cNvPr id="26" name="Groupe 25"/>
          <p:cNvGrpSpPr/>
          <p:nvPr/>
        </p:nvGrpSpPr>
        <p:grpSpPr>
          <a:xfrm>
            <a:off x="1930400" y="2120900"/>
            <a:ext cx="4784522" cy="491054"/>
            <a:chOff x="1930400" y="2120900"/>
            <a:chExt cx="4784522" cy="491054"/>
          </a:xfrm>
        </p:grpSpPr>
        <p:sp>
          <p:nvSpPr>
            <p:cNvPr id="21" name="Flèche à angle droit 20"/>
            <p:cNvSpPr/>
            <p:nvPr/>
          </p:nvSpPr>
          <p:spPr>
            <a:xfrm rot="5400000">
              <a:off x="1905000" y="2146300"/>
              <a:ext cx="419100" cy="368300"/>
            </a:xfrm>
            <a:prstGeom prst="bent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2336800" y="2242622"/>
              <a:ext cx="43781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latin typeface="Arial Narrow" pitchFamily="34" charset="0"/>
                </a:rPr>
                <a:t>Le Dirac est l’élément neutre de la convolution</a:t>
              </a:r>
              <a:endParaRPr lang="fr-FR" b="1" dirty="0">
                <a:latin typeface="Arial Narrow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358775" y="3870005"/>
            <a:ext cx="906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Arial Narrow" pitchFamily="34" charset="0"/>
                <a:sym typeface="Wingdings" pitchFamily="2" charset="2"/>
              </a:rPr>
              <a:t> </a:t>
            </a:r>
            <a:r>
              <a:rPr lang="fr-FR" dirty="0" smtClean="0">
                <a:latin typeface="Arial Narrow" pitchFamily="34" charset="0"/>
              </a:rPr>
              <a:t>La convolution d’une fonction avec un Dirac décentré redonne la même fonction mais centrée à la position du Dirac.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</a:rPr>
              <a:t>Cette opération permet donc de translater une fonction</a:t>
            </a:r>
            <a:r>
              <a:rPr lang="fr-FR" dirty="0" smtClean="0">
                <a:latin typeface="Arial Narrow" pitchFamily="34" charset="0"/>
              </a:rPr>
              <a:t>. </a:t>
            </a:r>
            <a:endParaRPr lang="fr-FR" dirty="0">
              <a:latin typeface="Arial Narrow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-56356" y="5799241"/>
            <a:ext cx="90408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Arial Narrow" pitchFamily="34" charset="0"/>
                <a:sym typeface="Wingdings" panose="05000000000000000000" pitchFamily="2" charset="2"/>
              </a:rPr>
              <a:t></a:t>
            </a:r>
            <a:r>
              <a:rPr lang="fr-FR" dirty="0" smtClean="0">
                <a:latin typeface="Arial Narrow" pitchFamily="34" charset="0"/>
              </a:rPr>
              <a:t>La convolution d’une fonction avec une somme de </a:t>
            </a:r>
            <a:r>
              <a:rPr lang="fr-FR" dirty="0" err="1" smtClean="0">
                <a:latin typeface="Arial Narrow" pitchFamily="34" charset="0"/>
              </a:rPr>
              <a:t>Diracpermet</a:t>
            </a:r>
            <a:r>
              <a:rPr lang="fr-FR" dirty="0" smtClean="0">
                <a:latin typeface="Arial Narrow" pitchFamily="34" charset="0"/>
              </a:rPr>
              <a:t> donc de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</a:rPr>
              <a:t>périodiser une fonction</a:t>
            </a:r>
            <a:r>
              <a:rPr lang="fr-FR" b="1" dirty="0" smtClean="0">
                <a:latin typeface="Arial Narrow" pitchFamily="34" charset="0"/>
              </a:rPr>
              <a:t>.</a:t>
            </a:r>
            <a:endParaRPr lang="fr-FR" b="1" dirty="0">
              <a:latin typeface="Arial Narrow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925348" y="1719428"/>
                <a:ext cx="532025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</a:rPr>
                        <m:t>𝑇𝐹</m:t>
                      </m:r>
                      <m:d>
                        <m:dPr>
                          <m:begChr m:val="["/>
                          <m:endChr m:val="]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fr-FR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𝑇𝐹</m:t>
                      </m:r>
                      <m:d>
                        <m:dPr>
                          <m:begChr m:val="["/>
                          <m:endChr m:val="]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</a:rPr>
                        <m:t>𝑇𝐹</m:t>
                      </m:r>
                      <m:d>
                        <m:dPr>
                          <m:begChr m:val="["/>
                          <m:endChr m:val="]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fr-FR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𝑇𝐹</m:t>
                      </m:r>
                      <m:d>
                        <m:dPr>
                          <m:begChr m:val="["/>
                          <m:endChr m:val="]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5348" y="1719428"/>
                <a:ext cx="5320251" cy="369332"/>
              </a:xfrm>
              <a:prstGeom prst="rect">
                <a:avLst/>
              </a:prstGeom>
              <a:blipFill>
                <a:blip r:embed="rId2"/>
                <a:stretch>
                  <a:fillRect t="-118033" r="-4582" b="-18524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e 8"/>
          <p:cNvGrpSpPr/>
          <p:nvPr/>
        </p:nvGrpSpPr>
        <p:grpSpPr>
          <a:xfrm>
            <a:off x="0" y="2588273"/>
            <a:ext cx="7338869" cy="1209697"/>
            <a:chOff x="0" y="2588273"/>
            <a:chExt cx="7338869" cy="1209697"/>
          </a:xfrm>
        </p:grpSpPr>
        <p:grpSp>
          <p:nvGrpSpPr>
            <p:cNvPr id="7" name="Groupe 6"/>
            <p:cNvGrpSpPr/>
            <p:nvPr/>
          </p:nvGrpSpPr>
          <p:grpSpPr>
            <a:xfrm>
              <a:off x="0" y="2588273"/>
              <a:ext cx="7338869" cy="1209697"/>
              <a:chOff x="0" y="2588273"/>
              <a:chExt cx="7338869" cy="1209697"/>
            </a:xfrm>
          </p:grpSpPr>
          <p:pic>
            <p:nvPicPr>
              <p:cNvPr id="268393" name="Picture 10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9537" y="2588273"/>
                <a:ext cx="3565525" cy="846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3" name="ZoneTexte 22"/>
              <p:cNvSpPr txBox="1"/>
              <p:nvPr/>
            </p:nvSpPr>
            <p:spPr>
              <a:xfrm>
                <a:off x="0" y="2736967"/>
                <a:ext cx="73388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b="1" dirty="0" smtClean="0">
                    <a:latin typeface="Arial Narrow" pitchFamily="34" charset="0"/>
                    <a:sym typeface="Symbol" panose="05050102010706020507" pitchFamily="18" charset="2"/>
                  </a:rPr>
                  <a:t></a:t>
                </a:r>
                <a:r>
                  <a:rPr lang="fr-FR" b="1" dirty="0" smtClean="0">
                    <a:latin typeface="Arial Narrow" pitchFamily="34" charset="0"/>
                    <a:sym typeface="Symbol" panose="05050102010706020507" pitchFamily="18" charset="2"/>
                  </a:rPr>
                  <a:t> </a:t>
                </a:r>
                <a:r>
                  <a:rPr lang="fr-FR" dirty="0" smtClean="0">
                    <a:latin typeface="Arial Narrow" pitchFamily="34" charset="0"/>
                  </a:rPr>
                  <a:t>Si on écrit                                                                       , il est facile de déduire :</a:t>
                </a:r>
                <a:endParaRPr lang="fr-FR" dirty="0">
                  <a:latin typeface="Arial Narrow" pitchFamily="34" charset="0"/>
                </a:endParaRPr>
              </a:p>
            </p:txBody>
          </p:sp>
          <p:sp>
            <p:nvSpPr>
              <p:cNvPr id="24" name="Rectangle à coins arrondis 23"/>
              <p:cNvSpPr/>
              <p:nvPr/>
            </p:nvSpPr>
            <p:spPr>
              <a:xfrm>
                <a:off x="3162300" y="3277270"/>
                <a:ext cx="2857500" cy="52070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3147909" y="3329530"/>
                  <a:ext cx="29497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fr-FR" i="0"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d>
                              <m:d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  <m:r>
                              <a:rPr lang="fr-FR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fr-FR" i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47909" y="3329530"/>
                  <a:ext cx="2949782" cy="369332"/>
                </a:xfrm>
                <a:prstGeom prst="rect">
                  <a:avLst/>
                </a:prstGeom>
                <a:blipFill>
                  <a:blip r:embed="rId4"/>
                  <a:stretch>
                    <a:fillRect t="-118033" r="-16736" b="-185246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e 10"/>
          <p:cNvGrpSpPr/>
          <p:nvPr/>
        </p:nvGrpSpPr>
        <p:grpSpPr>
          <a:xfrm>
            <a:off x="0" y="4513015"/>
            <a:ext cx="9040812" cy="1301140"/>
            <a:chOff x="0" y="4513015"/>
            <a:chExt cx="9040812" cy="1301140"/>
          </a:xfrm>
        </p:grpSpPr>
        <p:grpSp>
          <p:nvGrpSpPr>
            <p:cNvPr id="6" name="Groupe 5"/>
            <p:cNvGrpSpPr/>
            <p:nvPr/>
          </p:nvGrpSpPr>
          <p:grpSpPr>
            <a:xfrm>
              <a:off x="0" y="4513015"/>
              <a:ext cx="9040812" cy="1286226"/>
              <a:chOff x="0" y="4657372"/>
              <a:chExt cx="9040812" cy="1286226"/>
            </a:xfrm>
          </p:grpSpPr>
          <p:sp>
            <p:nvSpPr>
              <p:cNvPr id="25" name="Rectangle à coins arrondis 24"/>
              <p:cNvSpPr/>
              <p:nvPr/>
            </p:nvSpPr>
            <p:spPr>
              <a:xfrm>
                <a:off x="1790700" y="5067298"/>
                <a:ext cx="5664200" cy="87630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0" y="4657372"/>
                <a:ext cx="904081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b="1" dirty="0" smtClean="0">
                    <a:latin typeface="Arial Narrow" pitchFamily="34" charset="0"/>
                  </a:rPr>
                  <a:t>Convolution d’une fonction avec une somme de Dirac</a:t>
                </a:r>
                <a:endParaRPr lang="fr-FR" b="1" dirty="0">
                  <a:latin typeface="Arial Narrow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1412875" y="4951931"/>
                  <a:ext cx="6432406" cy="86222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fr-FR" i="0"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d>
                          <m:d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fr-FR" i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fr-FR" i="0">
                            <a:latin typeface="Cambria Math" panose="02040503050406030204" pitchFamily="18" charset="0"/>
                          </a:rPr>
                          <m:t>∗</m:t>
                        </m:r>
                        <m:nary>
                          <m:naryPr>
                            <m:chr m:val="∑"/>
                            <m:limLoc m:val="undOvr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fr-FR" i="0">
                                <a:latin typeface="Cambria Math" panose="02040503050406030204" pitchFamily="18" charset="0"/>
                              </a:rPr>
                              <m:t>=−∞</m:t>
                            </m:r>
                          </m:sub>
                          <m:sup>
                            <m:r>
                              <a:rPr lang="fr-FR" i="0">
                                <a:latin typeface="Cambria Math" panose="02040503050406030204" pitchFamily="18" charset="0"/>
                              </a:rPr>
                              <m:t>+∞</m:t>
                            </m:r>
                          </m:sup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d>
                              <m:d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𝑛𝑎</m:t>
                                </m:r>
                              </m:e>
                            </m:d>
                          </m:e>
                        </m:nary>
                        <m:r>
                          <a:rPr lang="fr-FR" i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limLoc m:val="undOvr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fr-FR" i="0">
                                <a:latin typeface="Cambria Math" panose="02040503050406030204" pitchFamily="18" charset="0"/>
                              </a:rPr>
                              <m:t>=−∞</m:t>
                            </m:r>
                          </m:sub>
                          <m:sup>
                            <m:r>
                              <a:rPr lang="fr-FR" i="0">
                                <a:latin typeface="Cambria Math" panose="02040503050406030204" pitchFamily="18" charset="0"/>
                              </a:rPr>
                              <m:t>+∞</m:t>
                            </m:r>
                          </m:sup>
                          <m:e>
                            <m:d>
                              <m:dPr>
                                <m:begChr m:val=""/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fr-FR" i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𝑛𝑎</m:t>
                                </m:r>
                              </m:e>
                            </m:d>
                          </m:e>
                        </m:nary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2875" y="4951931"/>
                  <a:ext cx="6432406" cy="86222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Titre 1"/>
          <p:cNvSpPr txBox="1">
            <a:spLocks/>
          </p:cNvSpPr>
          <p:nvPr/>
        </p:nvSpPr>
        <p:spPr>
          <a:xfrm>
            <a:off x="1497013" y="6389134"/>
            <a:ext cx="7391400" cy="3926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Chap3 : Diffraction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C6DDD436-036D-4AFC-B45E-DF406FB8E6F8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91387" y="1062361"/>
            <a:ext cx="8537944" cy="5119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800"/>
              </a:lnSpc>
              <a:buFont typeface="+mj-lt"/>
              <a:buAutoNum type="arabicPeriod"/>
            </a:pPr>
            <a:r>
              <a:rPr lang="fr-FR" b="1" dirty="0" smtClean="0">
                <a:latin typeface="Arial Narrow" pitchFamily="34" charset="0"/>
              </a:rPr>
              <a:t>Principe de Huygens Fresnel</a:t>
            </a:r>
            <a:endParaRPr lang="fr-FR" dirty="0" smtClean="0">
              <a:latin typeface="Arial Narrow" pitchFamily="34" charset="0"/>
            </a:endParaRPr>
          </a:p>
          <a:p>
            <a:pPr marL="342900" indent="-342900">
              <a:lnSpc>
                <a:spcPts val="2800"/>
              </a:lnSpc>
              <a:buFont typeface="+mj-lt"/>
              <a:buAutoNum type="arabicPeriod"/>
            </a:pPr>
            <a:r>
              <a:rPr lang="fr-FR" b="1" dirty="0" smtClean="0">
                <a:latin typeface="Arial Narrow" pitchFamily="34" charset="0"/>
              </a:rPr>
              <a:t>Diffraction par des diaphragmes plans</a:t>
            </a:r>
          </a:p>
          <a:p>
            <a:pPr marL="527050" lvl="1" indent="-342900">
              <a:lnSpc>
                <a:spcPts val="2800"/>
              </a:lnSpc>
              <a:buFont typeface="+mj-lt"/>
              <a:buAutoNum type="alphaLcParenR"/>
            </a:pPr>
            <a:r>
              <a:rPr lang="fr-FR" dirty="0" smtClean="0">
                <a:latin typeface="Arial Narrow" pitchFamily="34" charset="0"/>
                <a:sym typeface="Wingdings" pitchFamily="2" charset="2"/>
              </a:rPr>
              <a:t>Approximation de Fresnel : diffraction à distance finie</a:t>
            </a:r>
          </a:p>
          <a:p>
            <a:pPr marL="527050" lvl="1" indent="-342900">
              <a:lnSpc>
                <a:spcPts val="2800"/>
              </a:lnSpc>
              <a:buFont typeface="+mj-lt"/>
              <a:buAutoNum type="alphaLcParenR"/>
            </a:pPr>
            <a:r>
              <a:rPr lang="fr-FR" dirty="0" smtClean="0">
                <a:latin typeface="Arial Narrow" pitchFamily="34" charset="0"/>
                <a:sym typeface="Wingdings" pitchFamily="2" charset="2"/>
              </a:rPr>
              <a:t>Approximation de Fraunhofer : diffraction à l’infini</a:t>
            </a:r>
          </a:p>
          <a:p>
            <a:pPr marL="527050" lvl="1" indent="-342900">
              <a:lnSpc>
                <a:spcPts val="2800"/>
              </a:lnSpc>
              <a:buFont typeface="+mj-lt"/>
              <a:buAutoNum type="alphaLcParenR"/>
            </a:pPr>
            <a:r>
              <a:rPr lang="fr-FR" dirty="0" smtClean="0">
                <a:latin typeface="Arial Narrow" pitchFamily="34" charset="0"/>
                <a:sym typeface="Wingdings" pitchFamily="2" charset="2"/>
              </a:rPr>
              <a:t>Relation entre fréquences spatiales (</a:t>
            </a:r>
            <a:r>
              <a:rPr lang="fr-FR" dirty="0" err="1" smtClean="0">
                <a:latin typeface="Arial Narrow" pitchFamily="34" charset="0"/>
                <a:sym typeface="Wingdings" pitchFamily="2" charset="2"/>
              </a:rPr>
              <a:t>u,v</a:t>
            </a:r>
            <a:r>
              <a:rPr lang="fr-FR" dirty="0" smtClean="0">
                <a:latin typeface="Arial Narrow" pitchFamily="34" charset="0"/>
                <a:sym typeface="Wingdings" pitchFamily="2" charset="2"/>
              </a:rPr>
              <a:t>) et angles d’inclinaison (</a:t>
            </a:r>
            <a:r>
              <a:rPr lang="fr-FR" dirty="0" smtClean="0">
                <a:latin typeface="Arial Narrow" pitchFamily="34" charset="0"/>
                <a:sym typeface="Symbol"/>
              </a:rPr>
              <a:t>,)</a:t>
            </a:r>
            <a:endParaRPr lang="fr-FR" dirty="0" smtClean="0">
              <a:latin typeface="Arial Narrow" pitchFamily="34" charset="0"/>
              <a:sym typeface="Wingdings" pitchFamily="2" charset="2"/>
            </a:endParaRPr>
          </a:p>
          <a:p>
            <a:pPr marL="527050" lvl="1" indent="-342900">
              <a:lnSpc>
                <a:spcPts val="2800"/>
              </a:lnSpc>
              <a:buFont typeface="+mj-lt"/>
              <a:buAutoNum type="alphaLcParenR"/>
            </a:pPr>
            <a:r>
              <a:rPr lang="fr-FR" dirty="0" smtClean="0">
                <a:latin typeface="Arial Narrow" pitchFamily="34" charset="0"/>
                <a:sym typeface="Wingdings" pitchFamily="2" charset="2"/>
              </a:rPr>
              <a:t>Où se trouve l’infini ?</a:t>
            </a:r>
          </a:p>
          <a:p>
            <a:pPr marL="69850" indent="-342900">
              <a:lnSpc>
                <a:spcPts val="2800"/>
              </a:lnSpc>
              <a:buFont typeface="+mj-lt"/>
              <a:buAutoNum type="arabicPeriod"/>
            </a:pPr>
            <a:r>
              <a:rPr lang="fr-FR" b="1" dirty="0" smtClean="0">
                <a:latin typeface="Arial Narrow" pitchFamily="34" charset="0"/>
                <a:sym typeface="Wingdings" pitchFamily="2" charset="2"/>
              </a:rPr>
              <a:t>Diffraction par une lentille</a:t>
            </a:r>
          </a:p>
          <a:p>
            <a:pPr marL="69850" indent="-342900">
              <a:lnSpc>
                <a:spcPts val="2800"/>
              </a:lnSpc>
              <a:buFont typeface="+mj-lt"/>
              <a:buAutoNum type="arabicPeriod"/>
            </a:pPr>
            <a:r>
              <a:rPr lang="fr-FR" b="1" dirty="0">
                <a:latin typeface="Arial Narrow" pitchFamily="34" charset="0"/>
                <a:sym typeface="Wingdings" pitchFamily="2" charset="2"/>
              </a:rPr>
              <a:t>Propriétés générales reliant l’écran diffractant et la figure de diffraction</a:t>
            </a:r>
          </a:p>
          <a:p>
            <a:pPr marL="527050" lvl="1" indent="-342900">
              <a:lnSpc>
                <a:spcPts val="2800"/>
              </a:lnSpc>
              <a:buFont typeface="+mj-lt"/>
              <a:buAutoNum type="arabicPeriod"/>
            </a:pPr>
            <a:r>
              <a:rPr lang="fr-FR" dirty="0">
                <a:latin typeface="Arial Narrow" pitchFamily="34" charset="0"/>
              </a:rPr>
              <a:t>Deux distributions usuelles et leur TF</a:t>
            </a:r>
          </a:p>
          <a:p>
            <a:pPr marL="527050" lvl="1" indent="-342900">
              <a:lnSpc>
                <a:spcPts val="2800"/>
              </a:lnSpc>
              <a:buFont typeface="+mj-lt"/>
              <a:buAutoNum type="arabicPeriod"/>
            </a:pPr>
            <a:r>
              <a:rPr lang="fr-FR" dirty="0">
                <a:latin typeface="Arial Narrow" pitchFamily="34" charset="0"/>
              </a:rPr>
              <a:t>Dilatation et contraction de l’ouverture du diaphragme</a:t>
            </a:r>
          </a:p>
          <a:p>
            <a:pPr marL="527050" lvl="1" indent="-342900">
              <a:lnSpc>
                <a:spcPts val="2800"/>
              </a:lnSpc>
              <a:buFont typeface="+mj-lt"/>
              <a:buAutoNum type="arabicPeriod"/>
            </a:pPr>
            <a:r>
              <a:rPr lang="fr-FR" dirty="0">
                <a:latin typeface="Arial Narrow" pitchFamily="34" charset="0"/>
              </a:rPr>
              <a:t>Translation dans son plan du diaphragme D limitant la surface d’onde</a:t>
            </a:r>
          </a:p>
          <a:p>
            <a:pPr marL="527050" lvl="1" indent="-342900">
              <a:lnSpc>
                <a:spcPts val="2800"/>
              </a:lnSpc>
              <a:buFont typeface="+mj-lt"/>
              <a:buAutoNum type="arabicPeriod"/>
            </a:pPr>
            <a:r>
              <a:rPr lang="fr-FR" dirty="0">
                <a:latin typeface="Arial Narrow" pitchFamily="34" charset="0"/>
              </a:rPr>
              <a:t>Convolution</a:t>
            </a:r>
            <a:endParaRPr lang="fr-FR" dirty="0">
              <a:latin typeface="Arial Narrow" pitchFamily="34" charset="0"/>
              <a:sym typeface="Wingdings" pitchFamily="2" charset="2"/>
            </a:endParaRPr>
          </a:p>
          <a:p>
            <a:pPr marL="69850" lvl="1" indent="-342900">
              <a:lnSpc>
                <a:spcPts val="2800"/>
              </a:lnSpc>
              <a:buFontTx/>
              <a:buAutoNum type="arabicPeriod" startAt="5"/>
            </a:pPr>
            <a:r>
              <a:rPr lang="fr-FR" b="1" dirty="0" smtClean="0">
                <a:latin typeface="Arial Narrow" pitchFamily="34" charset="0"/>
                <a:sym typeface="Wingdings" pitchFamily="2" charset="2"/>
              </a:rPr>
              <a:t>Lien entre variation d’intensité dans une image et fréquences spatiales</a:t>
            </a:r>
          </a:p>
          <a:p>
            <a:pPr marL="69850" lvl="1" indent="-342900">
              <a:lnSpc>
                <a:spcPts val="2800"/>
              </a:lnSpc>
              <a:buFontTx/>
              <a:buAutoNum type="arabicPeriod" startAt="5"/>
            </a:pPr>
            <a:r>
              <a:rPr lang="fr-FR" b="1" dirty="0" smtClean="0">
                <a:latin typeface="Arial Narrow" pitchFamily="34" charset="0"/>
                <a:sym typeface="Wingdings" pitchFamily="2" charset="2"/>
              </a:rPr>
              <a:t>Traitement des images</a:t>
            </a:r>
            <a:endParaRPr lang="fr-FR" b="1" dirty="0">
              <a:latin typeface="Arial Narrow" pitchFamily="34" charset="0"/>
              <a:sym typeface="Wingdings" pitchFamily="2" charset="2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497013" y="443775"/>
            <a:ext cx="7391400" cy="5450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DA666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Plan</a:t>
            </a:r>
            <a:endParaRPr kumimoji="0" lang="fr-FR" sz="2800" b="1" i="0" u="none" strike="noStrike" kern="0" cap="none" spc="0" normalizeH="0" baseline="0" noProof="0" dirty="0">
              <a:ln>
                <a:noFill/>
              </a:ln>
              <a:solidFill>
                <a:srgbClr val="DA666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497013" y="6389134"/>
            <a:ext cx="7391400" cy="3926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Chap3 : Diffraction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C6DDD436-036D-4AFC-B45E-DF406FB8E6F8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497013" y="443775"/>
            <a:ext cx="7391400" cy="5450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DA666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</a:t>
            </a:r>
            <a:r>
              <a:rPr lang="fr-FR" sz="2800" b="1" kern="0" dirty="0" smtClean="0">
                <a:solidFill>
                  <a:srgbClr val="DA6667"/>
                </a:solidFill>
                <a:latin typeface="+mj-lt"/>
                <a:ea typeface="+mj-ea"/>
                <a:cs typeface="+mj-cs"/>
              </a:rPr>
              <a:t>Principe de Huygens-Fresnel</a:t>
            </a:r>
            <a:endParaRPr kumimoji="0" lang="fr-FR" sz="2800" b="1" i="0" u="none" strike="noStrike" kern="0" cap="none" spc="0" normalizeH="0" baseline="0" noProof="0" dirty="0">
              <a:ln>
                <a:noFill/>
              </a:ln>
              <a:solidFill>
                <a:srgbClr val="DA666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principe HuygensDiffrac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4032" y="1383601"/>
            <a:ext cx="5649912" cy="262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e 8"/>
          <p:cNvGrpSpPr/>
          <p:nvPr/>
        </p:nvGrpSpPr>
        <p:grpSpPr>
          <a:xfrm>
            <a:off x="505619" y="4057759"/>
            <a:ext cx="8577262" cy="1003300"/>
            <a:chOff x="338138" y="4864100"/>
            <a:chExt cx="8577262" cy="1003300"/>
          </a:xfrm>
        </p:grpSpPr>
        <p:sp>
          <p:nvSpPr>
            <p:cNvPr id="7" name="Rectangle à coins arrondis 6"/>
            <p:cNvSpPr/>
            <p:nvPr/>
          </p:nvSpPr>
          <p:spPr>
            <a:xfrm>
              <a:off x="368300" y="4864100"/>
              <a:ext cx="8547100" cy="10033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fr-FR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38138" y="4875937"/>
              <a:ext cx="85217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b="1" dirty="0" smtClean="0">
                  <a:latin typeface="Arial Narrow" pitchFamily="34" charset="0"/>
                </a:rPr>
                <a:t>Chaque point de l’espace éclairé par une onde plane se comporte comme une source secondaire et réémet dans toutes les directions des ondes sphériques cohérentes entre elles.</a:t>
              </a:r>
              <a:endParaRPr lang="fr-FR" dirty="0">
                <a:latin typeface="Arial Narrow" pitchFamily="34" charset="0"/>
              </a:endParaRPr>
            </a:p>
          </p:txBody>
        </p:sp>
      </p:grp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946714"/>
            <a:ext cx="9067800" cy="513169"/>
          </a:xfrm>
          <a:prstGeom prst="rect">
            <a:avLst/>
          </a:prstGeom>
        </p:spPr>
        <p:txBody>
          <a:bodyPr/>
          <a:lstStyle/>
          <a:p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 </a:t>
            </a:r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</a:rPr>
              <a:t>Enoncé du principe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824332" y="5975066"/>
            <a:ext cx="1758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 Facteur d’inclinaison</a:t>
            </a:r>
            <a:endParaRPr lang="fr-FR" sz="1400" dirty="0">
              <a:latin typeface="Arial Narrow" panose="020B0606020202030204" pitchFamily="34" charset="0"/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101106" y="5219492"/>
            <a:ext cx="8787307" cy="1433558"/>
            <a:chOff x="101106" y="5219492"/>
            <a:chExt cx="8787307" cy="1433558"/>
          </a:xfrm>
        </p:grpSpPr>
        <p:sp>
          <p:nvSpPr>
            <p:cNvPr id="10" name="ZoneTexte 9"/>
            <p:cNvSpPr txBox="1"/>
            <p:nvPr/>
          </p:nvSpPr>
          <p:spPr>
            <a:xfrm>
              <a:off x="101106" y="5237278"/>
              <a:ext cx="7394973" cy="14157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/>
                <a:buChar char="è"/>
              </a:pPr>
              <a:r>
                <a:rPr lang="fr-FR" dirty="0" smtClean="0">
                  <a:latin typeface="Arial Narrow" pitchFamily="34" charset="0"/>
                </a:rPr>
                <a:t>Compatible avec la propagation d’une onde plane !!</a:t>
              </a:r>
            </a:p>
            <a:p>
              <a:pPr marL="285750" indent="-285750">
                <a:buFont typeface="Wingdings"/>
                <a:buChar char="è"/>
              </a:pPr>
              <a:r>
                <a:rPr lang="fr-FR" dirty="0" smtClean="0">
                  <a:latin typeface="Arial Narrow" pitchFamily="34" charset="0"/>
                </a:rPr>
                <a:t>En pratique, l’</a:t>
              </a:r>
              <a:r>
                <a:rPr lang="fr-FR" b="1" dirty="0" smtClean="0">
                  <a:latin typeface="Arial Narrow" pitchFamily="34" charset="0"/>
                </a:rPr>
                <a:t>amplitude</a:t>
              </a:r>
              <a:r>
                <a:rPr lang="fr-FR" dirty="0" smtClean="0">
                  <a:latin typeface="Arial Narrow" pitchFamily="34" charset="0"/>
                </a:rPr>
                <a:t> rayonnée par chaque onde sphérique n’est pas uniforme:</a:t>
              </a:r>
            </a:p>
            <a:p>
              <a:r>
                <a:rPr lang="fr-FR" dirty="0">
                  <a:latin typeface="Arial Narrow" pitchFamily="34" charset="0"/>
                </a:rPr>
                <a:t>	</a:t>
              </a:r>
              <a:r>
                <a:rPr lang="fr-FR" sz="1400" dirty="0" smtClean="0">
                  <a:latin typeface="Arial Narrow" panose="020B0606020202030204" pitchFamily="34" charset="0"/>
                </a:rPr>
                <a:t>1) anisotropie </a:t>
              </a:r>
              <a:r>
                <a:rPr lang="fr-FR" sz="1400" dirty="0">
                  <a:latin typeface="Arial Narrow" panose="020B0606020202030204" pitchFamily="34" charset="0"/>
                </a:rPr>
                <a:t>dans la distribution de l'énergie </a:t>
              </a:r>
              <a:r>
                <a:rPr lang="fr-FR" sz="1400" dirty="0" smtClean="0">
                  <a:latin typeface="Arial Narrow" panose="020B0606020202030204" pitchFamily="34" charset="0"/>
                </a:rPr>
                <a:t>diffractée.</a:t>
              </a:r>
            </a:p>
            <a:p>
              <a:r>
                <a:rPr lang="fr-FR" sz="1400" dirty="0">
                  <a:latin typeface="Arial Narrow" panose="020B0606020202030204" pitchFamily="34" charset="0"/>
                </a:rPr>
                <a:t>	</a:t>
              </a:r>
              <a:r>
                <a:rPr lang="fr-FR" sz="1400" dirty="0" smtClean="0">
                  <a:latin typeface="Arial Narrow" panose="020B0606020202030204" pitchFamily="34" charset="0"/>
                </a:rPr>
                <a:t>2) l'absence </a:t>
              </a:r>
              <a:r>
                <a:rPr lang="fr-FR" sz="1400" dirty="0">
                  <a:latin typeface="Arial Narrow" panose="020B0606020202030204" pitchFamily="34" charset="0"/>
                </a:rPr>
                <a:t>de diffraction « arrière ».</a:t>
              </a:r>
            </a:p>
            <a:p>
              <a:r>
                <a:rPr lang="fr-FR" dirty="0" smtClean="0">
                  <a:latin typeface="Arial Narrow" pitchFamily="34" charset="0"/>
                </a:rPr>
                <a:t> </a:t>
              </a:r>
              <a:endParaRPr lang="fr-FR" dirty="0">
                <a:latin typeface="Arial Narrow" pitchFamily="34" charset="0"/>
              </a:endParaRPr>
            </a:p>
          </p:txBody>
        </p:sp>
        <p:pic>
          <p:nvPicPr>
            <p:cNvPr id="306178" name="Picture 2" descr="Résultat de recherche d'images pour &quot;facteur d'inclinaison huygens&quot;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825061" y="5219492"/>
              <a:ext cx="1063351" cy="1063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itre 1"/>
          <p:cNvSpPr txBox="1">
            <a:spLocks/>
          </p:cNvSpPr>
          <p:nvPr/>
        </p:nvSpPr>
        <p:spPr>
          <a:xfrm>
            <a:off x="1497013" y="6389134"/>
            <a:ext cx="7391400" cy="3926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Chap3 : Diffraction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C6DDD436-036D-4AFC-B45E-DF406FB8E6F8}" type="slidenum">
              <a:rPr lang="fr-FR" smtClean="0"/>
              <a:pPr/>
              <a:t>6</a:t>
            </a:fld>
            <a:endParaRPr lang="fr-FR"/>
          </a:p>
        </p:txBody>
      </p:sp>
      <p:cxnSp>
        <p:nvCxnSpPr>
          <p:cNvPr id="94" name="Connecteur droit avec flèche 93"/>
          <p:cNvCxnSpPr/>
          <p:nvPr/>
        </p:nvCxnSpPr>
        <p:spPr>
          <a:xfrm flipV="1">
            <a:off x="7903585" y="2205067"/>
            <a:ext cx="0" cy="2009714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5" name="Connecteur droit avec flèche 94"/>
          <p:cNvCxnSpPr/>
          <p:nvPr/>
        </p:nvCxnSpPr>
        <p:spPr>
          <a:xfrm flipV="1">
            <a:off x="882282" y="2200445"/>
            <a:ext cx="0" cy="2009714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17" name="Connecteur droit 116"/>
          <p:cNvCxnSpPr/>
          <p:nvPr/>
        </p:nvCxnSpPr>
        <p:spPr>
          <a:xfrm>
            <a:off x="0" y="3279944"/>
            <a:ext cx="9042400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118" name="ZoneTexte 117"/>
          <p:cNvSpPr txBox="1"/>
          <p:nvPr/>
        </p:nvSpPr>
        <p:spPr>
          <a:xfrm rot="16445490">
            <a:off x="5207129" y="2801013"/>
            <a:ext cx="494046" cy="769441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sym typeface="Symbol" panose="05050102010706020507" pitchFamily="18" charset="2"/>
              </a:rPr>
              <a:t></a:t>
            </a:r>
            <a:endParaRPr kumimoji="0" lang="fr-FR" sz="4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148" name="Groupe 147"/>
          <p:cNvGrpSpPr/>
          <p:nvPr/>
        </p:nvGrpSpPr>
        <p:grpSpPr>
          <a:xfrm>
            <a:off x="463923" y="2521119"/>
            <a:ext cx="2280044" cy="1517650"/>
            <a:chOff x="463923" y="2077759"/>
            <a:chExt cx="2280044" cy="1517650"/>
          </a:xfrm>
        </p:grpSpPr>
        <p:grpSp>
          <p:nvGrpSpPr>
            <p:cNvPr id="96" name="Groupe 95"/>
            <p:cNvGrpSpPr/>
            <p:nvPr/>
          </p:nvGrpSpPr>
          <p:grpSpPr>
            <a:xfrm>
              <a:off x="852361" y="2077759"/>
              <a:ext cx="1891606" cy="1517650"/>
              <a:chOff x="614676" y="3787230"/>
              <a:chExt cx="1891606" cy="1517650"/>
            </a:xfrm>
          </p:grpSpPr>
          <p:pic>
            <p:nvPicPr>
              <p:cNvPr id="97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5569" y="3787230"/>
                <a:ext cx="1890713" cy="15176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8" name="Rectangle 97"/>
              <p:cNvSpPr/>
              <p:nvPr/>
            </p:nvSpPr>
            <p:spPr>
              <a:xfrm rot="20120646">
                <a:off x="614676" y="4136208"/>
                <a:ext cx="1849471" cy="6030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 rot="1427009" flipV="1">
                <a:off x="625836" y="4917126"/>
                <a:ext cx="1849471" cy="6030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19" name="ZoneTexte 118"/>
            <p:cNvSpPr txBox="1"/>
            <p:nvPr/>
          </p:nvSpPr>
          <p:spPr>
            <a:xfrm>
              <a:off x="463923" y="2603343"/>
              <a:ext cx="396262" cy="461665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</a:rPr>
                <a:t>t</a:t>
              </a:r>
              <a:r>
                <a:rPr kumimoji="0" lang="fr-FR" sz="2400" b="1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</a:rPr>
                <a:t>1</a:t>
              </a:r>
              <a:endPara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147" name="Groupe 146"/>
          <p:cNvGrpSpPr/>
          <p:nvPr/>
        </p:nvGrpSpPr>
        <p:grpSpPr>
          <a:xfrm>
            <a:off x="451834" y="2074056"/>
            <a:ext cx="2288057" cy="1542422"/>
            <a:chOff x="451834" y="1630696"/>
            <a:chExt cx="2288057" cy="1542422"/>
          </a:xfrm>
        </p:grpSpPr>
        <p:sp>
          <p:nvSpPr>
            <p:cNvPr id="120" name="ZoneTexte 119"/>
            <p:cNvSpPr txBox="1"/>
            <p:nvPr/>
          </p:nvSpPr>
          <p:spPr>
            <a:xfrm>
              <a:off x="451834" y="2037119"/>
              <a:ext cx="396262" cy="461665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alibri" panose="020F0502020204030204"/>
                </a:rPr>
                <a:t>t</a:t>
              </a:r>
              <a:r>
                <a:rPr kumimoji="0" lang="fr-FR" sz="2400" b="1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Calibri" panose="020F0502020204030204"/>
                </a:rPr>
                <a:t>2</a:t>
              </a:r>
              <a:endPara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grpSp>
          <p:nvGrpSpPr>
            <p:cNvPr id="121" name="Groupe 120"/>
            <p:cNvGrpSpPr/>
            <p:nvPr/>
          </p:nvGrpSpPr>
          <p:grpSpPr>
            <a:xfrm>
              <a:off x="836621" y="1630696"/>
              <a:ext cx="1903270" cy="1542422"/>
              <a:chOff x="1360244" y="4547067"/>
              <a:chExt cx="1903270" cy="1542422"/>
            </a:xfrm>
          </p:grpSpPr>
          <p:pic>
            <p:nvPicPr>
              <p:cNvPr id="122" name="Image 12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9687" y="4547067"/>
                <a:ext cx="1883827" cy="1542422"/>
              </a:xfrm>
              <a:prstGeom prst="rect">
                <a:avLst/>
              </a:prstGeom>
            </p:spPr>
          </p:pic>
          <p:sp>
            <p:nvSpPr>
              <p:cNvPr id="123" name="Rectangle 122"/>
              <p:cNvSpPr/>
              <p:nvPr/>
            </p:nvSpPr>
            <p:spPr>
              <a:xfrm rot="20359197">
                <a:off x="1403283" y="4848093"/>
                <a:ext cx="1849471" cy="6030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>
              <a:xfrm rot="1665560" flipV="1">
                <a:off x="1360244" y="5638267"/>
                <a:ext cx="1849471" cy="6030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25" name="ZoneTexte 124"/>
          <p:cNvSpPr txBox="1"/>
          <p:nvPr/>
        </p:nvSpPr>
        <p:spPr>
          <a:xfrm>
            <a:off x="5153535" y="3424243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smtClean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 </a:t>
            </a:r>
            <a:r>
              <a:rPr lang="fr-FR" dirty="0" smtClean="0">
                <a:solidFill>
                  <a:prstClr val="black"/>
                </a:solidFill>
                <a:latin typeface="Calibri" panose="020F0502020204030204"/>
                <a:sym typeface="Symbol" panose="05050102010706020507" pitchFamily="18" charset="2"/>
              </a:rPr>
              <a:t></a:t>
            </a:r>
            <a:endParaRPr lang="fr-FR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6" name="ZoneTexte 125"/>
          <p:cNvSpPr txBox="1"/>
          <p:nvPr/>
        </p:nvSpPr>
        <p:spPr>
          <a:xfrm>
            <a:off x="924090" y="1888275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smtClean="0">
                <a:solidFill>
                  <a:prstClr val="black"/>
                </a:solidFill>
                <a:latin typeface="Calibri" panose="020F0502020204030204"/>
              </a:rPr>
              <a:t>x</a:t>
            </a:r>
            <a:endParaRPr lang="fr-FR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7" name="ZoneTexte 126"/>
          <p:cNvSpPr txBox="1"/>
          <p:nvPr/>
        </p:nvSpPr>
        <p:spPr>
          <a:xfrm>
            <a:off x="8853448" y="3305029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smtClean="0">
                <a:solidFill>
                  <a:prstClr val="black"/>
                </a:solidFill>
                <a:latin typeface="Calibri" panose="020F0502020204030204"/>
              </a:rPr>
              <a:t>z</a:t>
            </a:r>
            <a:endParaRPr lang="fr-FR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8" name="ZoneTexte 127"/>
          <p:cNvSpPr txBox="1"/>
          <p:nvPr/>
        </p:nvSpPr>
        <p:spPr>
          <a:xfrm>
            <a:off x="7908628" y="1972256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prstClr val="black"/>
                </a:solidFill>
                <a:latin typeface="Calibri" panose="020F0502020204030204"/>
              </a:rPr>
              <a:t>X</a:t>
            </a:r>
          </a:p>
        </p:txBody>
      </p:sp>
      <p:grpSp>
        <p:nvGrpSpPr>
          <p:cNvPr id="146" name="Groupe 145"/>
          <p:cNvGrpSpPr/>
          <p:nvPr/>
        </p:nvGrpSpPr>
        <p:grpSpPr>
          <a:xfrm>
            <a:off x="7005916" y="2560362"/>
            <a:ext cx="2193986" cy="1506128"/>
            <a:chOff x="7005916" y="2117002"/>
            <a:chExt cx="2193986" cy="1506128"/>
          </a:xfrm>
        </p:grpSpPr>
        <p:grpSp>
          <p:nvGrpSpPr>
            <p:cNvPr id="100" name="Groupe 99"/>
            <p:cNvGrpSpPr/>
            <p:nvPr/>
          </p:nvGrpSpPr>
          <p:grpSpPr>
            <a:xfrm>
              <a:off x="7005916" y="2117002"/>
              <a:ext cx="914400" cy="1506128"/>
              <a:chOff x="7005916" y="2493518"/>
              <a:chExt cx="914400" cy="1506128"/>
            </a:xfrm>
          </p:grpSpPr>
          <p:cxnSp>
            <p:nvCxnSpPr>
              <p:cNvPr id="101" name="Connecteur droit 100"/>
              <p:cNvCxnSpPr/>
              <p:nvPr/>
            </p:nvCxnSpPr>
            <p:spPr>
              <a:xfrm>
                <a:off x="7005916" y="2493518"/>
                <a:ext cx="0" cy="1506128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2" name="Connecteur droit 101"/>
              <p:cNvCxnSpPr/>
              <p:nvPr/>
            </p:nvCxnSpPr>
            <p:spPr>
              <a:xfrm>
                <a:off x="7158316" y="2493518"/>
                <a:ext cx="0" cy="1506128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3" name="Connecteur droit 102"/>
              <p:cNvCxnSpPr/>
              <p:nvPr/>
            </p:nvCxnSpPr>
            <p:spPr>
              <a:xfrm>
                <a:off x="7310716" y="2493518"/>
                <a:ext cx="0" cy="1506128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4" name="Connecteur droit 103"/>
              <p:cNvCxnSpPr/>
              <p:nvPr/>
            </p:nvCxnSpPr>
            <p:spPr>
              <a:xfrm>
                <a:off x="7463116" y="2493518"/>
                <a:ext cx="0" cy="1506128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5" name="Connecteur droit 104"/>
              <p:cNvCxnSpPr/>
              <p:nvPr/>
            </p:nvCxnSpPr>
            <p:spPr>
              <a:xfrm>
                <a:off x="7615516" y="2493518"/>
                <a:ext cx="0" cy="1506128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6" name="Connecteur droit 105"/>
              <p:cNvCxnSpPr/>
              <p:nvPr/>
            </p:nvCxnSpPr>
            <p:spPr>
              <a:xfrm>
                <a:off x="7767916" y="2493518"/>
                <a:ext cx="0" cy="1506128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7" name="Connecteur droit 106"/>
              <p:cNvCxnSpPr/>
              <p:nvPr/>
            </p:nvCxnSpPr>
            <p:spPr>
              <a:xfrm>
                <a:off x="7920316" y="2493518"/>
                <a:ext cx="0" cy="1506128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29" name="Groupe 128"/>
            <p:cNvGrpSpPr/>
            <p:nvPr/>
          </p:nvGrpSpPr>
          <p:grpSpPr>
            <a:xfrm>
              <a:off x="8085040" y="2330550"/>
              <a:ext cx="1114862" cy="432362"/>
              <a:chOff x="6236218" y="5305298"/>
              <a:chExt cx="1114862" cy="4323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0" name="ZoneTexte 129"/>
                  <p:cNvSpPr txBox="1"/>
                  <p:nvPr/>
                </p:nvSpPr>
                <p:spPr>
                  <a:xfrm>
                    <a:off x="6507066" y="5305298"/>
                    <a:ext cx="844014" cy="43236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fr-F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fr-FR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fr-FR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𝒋</m:t>
                              </m:r>
                              <m:acc>
                                <m:accPr>
                                  <m:chr m:val="⃗"/>
                                  <m:ctrlPr>
                                    <a:rPr lang="fr-FR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fr-FR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𝒌</m:t>
                                      </m:r>
                                    </m:e>
                                    <m:sub>
                                      <m:r>
                                        <a:rPr lang="fr-FR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acc>
                              <m:acc>
                                <m:accPr>
                                  <m:chr m:val="⃗"/>
                                  <m:ctrlPr>
                                    <a:rPr lang="fr-FR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</m:acc>
                            </m:sup>
                          </m:sSup>
                        </m:oMath>
                      </m:oMathPara>
                    </a14:m>
                    <a:endParaRPr lang="fr-FR" b="1" dirty="0">
                      <a:solidFill>
                        <a:srgbClr val="FF0000"/>
                      </a:solidFill>
                      <a:latin typeface="Calibri" panose="020F0502020204030204"/>
                    </a:endParaRPr>
                  </a:p>
                </p:txBody>
              </p:sp>
            </mc:Choice>
            <mc:Fallback xmlns="">
              <p:sp>
                <p:nvSpPr>
                  <p:cNvPr id="78" name="ZoneTexte 7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07066" y="5305298"/>
                    <a:ext cx="844014" cy="43236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1" name="ZoneTexte 130"/>
                  <p:cNvSpPr txBox="1"/>
                  <p:nvPr/>
                </p:nvSpPr>
                <p:spPr>
                  <a:xfrm>
                    <a:off x="6236218" y="5358085"/>
                    <a:ext cx="44428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F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fr-FR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fr-FR" b="1" dirty="0">
                      <a:solidFill>
                        <a:srgbClr val="FF0000"/>
                      </a:solidFill>
                      <a:latin typeface="Calibri" panose="020F0502020204030204"/>
                    </a:endParaRPr>
                  </a:p>
                </p:txBody>
              </p:sp>
            </mc:Choice>
            <mc:Fallback xmlns="">
              <p:sp>
                <p:nvSpPr>
                  <p:cNvPr id="80" name="ZoneTexte 7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36218" y="5358085"/>
                    <a:ext cx="444289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45" name="Groupe 144"/>
          <p:cNvGrpSpPr/>
          <p:nvPr/>
        </p:nvGrpSpPr>
        <p:grpSpPr>
          <a:xfrm>
            <a:off x="451834" y="2555903"/>
            <a:ext cx="8692166" cy="1506130"/>
            <a:chOff x="451834" y="2112547"/>
            <a:chExt cx="8692166" cy="1506130"/>
          </a:xfrm>
        </p:grpSpPr>
        <p:grpSp>
          <p:nvGrpSpPr>
            <p:cNvPr id="108" name="Groupe 107"/>
            <p:cNvGrpSpPr/>
            <p:nvPr/>
          </p:nvGrpSpPr>
          <p:grpSpPr>
            <a:xfrm rot="338701">
              <a:off x="7005916" y="2112547"/>
              <a:ext cx="914400" cy="1506130"/>
              <a:chOff x="7804193" y="2493517"/>
              <a:chExt cx="914400" cy="1506130"/>
            </a:xfrm>
          </p:grpSpPr>
          <p:cxnSp>
            <p:nvCxnSpPr>
              <p:cNvPr id="109" name="Connecteur droit 108"/>
              <p:cNvCxnSpPr/>
              <p:nvPr/>
            </p:nvCxnSpPr>
            <p:spPr>
              <a:xfrm>
                <a:off x="7804193" y="2493519"/>
                <a:ext cx="0" cy="1506128"/>
              </a:xfrm>
              <a:prstGeom prst="line">
                <a:avLst/>
              </a:prstGeom>
              <a:noFill/>
              <a:ln w="28575" cap="flat" cmpd="sng" algn="ctr">
                <a:solidFill>
                  <a:srgbClr val="FF3399"/>
                </a:solidFill>
                <a:prstDash val="dash"/>
                <a:miter lim="800000"/>
              </a:ln>
              <a:effectLst/>
            </p:spPr>
          </p:cxnSp>
          <p:cxnSp>
            <p:nvCxnSpPr>
              <p:cNvPr id="110" name="Connecteur droit 109"/>
              <p:cNvCxnSpPr/>
              <p:nvPr/>
            </p:nvCxnSpPr>
            <p:spPr>
              <a:xfrm>
                <a:off x="7956593" y="2493518"/>
                <a:ext cx="0" cy="1506128"/>
              </a:xfrm>
              <a:prstGeom prst="line">
                <a:avLst/>
              </a:prstGeom>
              <a:noFill/>
              <a:ln w="28575" cap="flat" cmpd="sng" algn="ctr">
                <a:solidFill>
                  <a:srgbClr val="FF3399"/>
                </a:solidFill>
                <a:prstDash val="dash"/>
                <a:miter lim="800000"/>
              </a:ln>
              <a:effectLst/>
            </p:spPr>
          </p:cxnSp>
          <p:cxnSp>
            <p:nvCxnSpPr>
              <p:cNvPr id="111" name="Connecteur droit 110"/>
              <p:cNvCxnSpPr/>
              <p:nvPr/>
            </p:nvCxnSpPr>
            <p:spPr>
              <a:xfrm>
                <a:off x="8108993" y="2493518"/>
                <a:ext cx="0" cy="1506128"/>
              </a:xfrm>
              <a:prstGeom prst="line">
                <a:avLst/>
              </a:prstGeom>
              <a:noFill/>
              <a:ln w="28575" cap="flat" cmpd="sng" algn="ctr">
                <a:solidFill>
                  <a:srgbClr val="FF3399"/>
                </a:solidFill>
                <a:prstDash val="dash"/>
                <a:miter lim="800000"/>
              </a:ln>
              <a:effectLst/>
            </p:spPr>
          </p:cxnSp>
          <p:cxnSp>
            <p:nvCxnSpPr>
              <p:cNvPr id="112" name="Connecteur droit 111"/>
              <p:cNvCxnSpPr/>
              <p:nvPr/>
            </p:nvCxnSpPr>
            <p:spPr>
              <a:xfrm>
                <a:off x="8261393" y="2493518"/>
                <a:ext cx="0" cy="1506128"/>
              </a:xfrm>
              <a:prstGeom prst="line">
                <a:avLst/>
              </a:prstGeom>
              <a:noFill/>
              <a:ln w="28575" cap="flat" cmpd="sng" algn="ctr">
                <a:solidFill>
                  <a:srgbClr val="FF3399"/>
                </a:solidFill>
                <a:prstDash val="dash"/>
                <a:miter lim="800000"/>
              </a:ln>
              <a:effectLst/>
            </p:spPr>
          </p:cxnSp>
          <p:cxnSp>
            <p:nvCxnSpPr>
              <p:cNvPr id="113" name="Connecteur droit 112"/>
              <p:cNvCxnSpPr/>
              <p:nvPr/>
            </p:nvCxnSpPr>
            <p:spPr>
              <a:xfrm>
                <a:off x="8413793" y="2493518"/>
                <a:ext cx="0" cy="1506128"/>
              </a:xfrm>
              <a:prstGeom prst="line">
                <a:avLst/>
              </a:prstGeom>
              <a:noFill/>
              <a:ln w="28575" cap="flat" cmpd="sng" algn="ctr">
                <a:solidFill>
                  <a:srgbClr val="FF3399"/>
                </a:solidFill>
                <a:prstDash val="dash"/>
                <a:miter lim="800000"/>
              </a:ln>
              <a:effectLst/>
            </p:spPr>
          </p:cxnSp>
          <p:cxnSp>
            <p:nvCxnSpPr>
              <p:cNvPr id="114" name="Connecteur droit 113"/>
              <p:cNvCxnSpPr/>
              <p:nvPr/>
            </p:nvCxnSpPr>
            <p:spPr>
              <a:xfrm>
                <a:off x="8566193" y="2493517"/>
                <a:ext cx="0" cy="1506128"/>
              </a:xfrm>
              <a:prstGeom prst="line">
                <a:avLst/>
              </a:prstGeom>
              <a:noFill/>
              <a:ln w="28575" cap="flat" cmpd="sng" algn="ctr">
                <a:solidFill>
                  <a:srgbClr val="FF3399"/>
                </a:solidFill>
                <a:prstDash val="dash"/>
                <a:miter lim="800000"/>
              </a:ln>
              <a:effectLst/>
            </p:spPr>
          </p:cxnSp>
          <p:cxnSp>
            <p:nvCxnSpPr>
              <p:cNvPr id="115" name="Connecteur droit 114"/>
              <p:cNvCxnSpPr/>
              <p:nvPr/>
            </p:nvCxnSpPr>
            <p:spPr>
              <a:xfrm>
                <a:off x="8718593" y="2493518"/>
                <a:ext cx="0" cy="1506128"/>
              </a:xfrm>
              <a:prstGeom prst="line">
                <a:avLst/>
              </a:prstGeom>
              <a:noFill/>
              <a:ln w="28575" cap="flat" cmpd="sng" algn="ctr">
                <a:solidFill>
                  <a:srgbClr val="FF3399"/>
                </a:solidFill>
                <a:prstDash val="dash"/>
                <a:miter lim="800000"/>
              </a:ln>
              <a:effectLst/>
            </p:spPr>
          </p:cxnSp>
        </p:grpSp>
        <p:cxnSp>
          <p:nvCxnSpPr>
            <p:cNvPr id="116" name="Connecteur droit 115"/>
            <p:cNvCxnSpPr/>
            <p:nvPr/>
          </p:nvCxnSpPr>
          <p:spPr>
            <a:xfrm>
              <a:off x="451834" y="2267561"/>
              <a:ext cx="8692166" cy="665792"/>
            </a:xfrm>
            <a:prstGeom prst="line">
              <a:avLst/>
            </a:prstGeom>
            <a:noFill/>
            <a:ln w="6350" cap="flat" cmpd="sng" algn="ctr">
              <a:solidFill>
                <a:srgbClr val="5B9BD5"/>
              </a:solidFill>
              <a:prstDash val="dashDot"/>
              <a:miter lim="800000"/>
            </a:ln>
            <a:effectLst/>
          </p:spPr>
        </p:cxnSp>
        <p:grpSp>
          <p:nvGrpSpPr>
            <p:cNvPr id="132" name="Groupe 131"/>
            <p:cNvGrpSpPr/>
            <p:nvPr/>
          </p:nvGrpSpPr>
          <p:grpSpPr>
            <a:xfrm rot="174809">
              <a:off x="7999035" y="2934132"/>
              <a:ext cx="1086334" cy="432362"/>
              <a:chOff x="3218586" y="924764"/>
              <a:chExt cx="1086334" cy="4323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3" name="ZoneTexte 132"/>
                  <p:cNvSpPr txBox="1"/>
                  <p:nvPr/>
                </p:nvSpPr>
                <p:spPr>
                  <a:xfrm rot="300029">
                    <a:off x="3218586" y="930670"/>
                    <a:ext cx="44428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FR" b="1" i="1" smtClean="0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 smtClean="0">
                                  <a:solidFill>
                                    <a:srgbClr val="FF3399"/>
                                  </a:solidFill>
                                  <a:latin typeface="Cambria Math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fr-FR" b="1" i="1" smtClean="0">
                                  <a:solidFill>
                                    <a:srgbClr val="FF3399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fr-FR" b="1" dirty="0">
                      <a:solidFill>
                        <a:srgbClr val="FF3399"/>
                      </a:solidFill>
                      <a:latin typeface="Calibri" panose="020F0502020204030204"/>
                    </a:endParaRPr>
                  </a:p>
                </p:txBody>
              </p:sp>
            </mc:Choice>
            <mc:Fallback xmlns="">
              <p:sp>
                <p:nvSpPr>
                  <p:cNvPr id="133" name="ZoneTexte 1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300029">
                    <a:off x="3218586" y="930670"/>
                    <a:ext cx="444289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4" name="ZoneTexte 133"/>
                  <p:cNvSpPr txBox="1"/>
                  <p:nvPr/>
                </p:nvSpPr>
                <p:spPr>
                  <a:xfrm rot="269128">
                    <a:off x="3460906" y="924764"/>
                    <a:ext cx="844014" cy="43236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fr-FR" b="1" i="1" smtClean="0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1" i="1" smtClean="0">
                                  <a:solidFill>
                                    <a:srgbClr val="FF3399"/>
                                  </a:solidFill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fr-FR" b="1" i="1" smtClean="0">
                                  <a:solidFill>
                                    <a:srgbClr val="FF3399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fr-FR" b="1" i="1" smtClean="0">
                                  <a:solidFill>
                                    <a:srgbClr val="FF3399"/>
                                  </a:solidFill>
                                  <a:latin typeface="Cambria Math"/>
                                </a:rPr>
                                <m:t>𝒋</m:t>
                              </m:r>
                              <m:acc>
                                <m:accPr>
                                  <m:chr m:val="⃗"/>
                                  <m:ctrlPr>
                                    <a:rPr lang="fr-FR" b="1" i="1" smtClean="0">
                                      <a:solidFill>
                                        <a:srgbClr val="FF339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fr-FR" b="1" i="1" smtClean="0">
                                          <a:solidFill>
                                            <a:srgbClr val="FF339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1" i="1" smtClean="0">
                                          <a:solidFill>
                                            <a:srgbClr val="FF3399"/>
                                          </a:solidFill>
                                          <a:latin typeface="Cambria Math"/>
                                        </a:rPr>
                                        <m:t>𝒌</m:t>
                                      </m:r>
                                    </m:e>
                                    <m:sub>
                                      <m:r>
                                        <a:rPr lang="fr-FR" b="1" i="1" smtClean="0">
                                          <a:solidFill>
                                            <a:srgbClr val="FF3399"/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</m:acc>
                              <m:acc>
                                <m:accPr>
                                  <m:chr m:val="⃗"/>
                                  <m:ctrlPr>
                                    <a:rPr lang="fr-FR" b="1" i="1" smtClean="0">
                                      <a:solidFill>
                                        <a:srgbClr val="FF339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b="1" i="1" smtClean="0">
                                      <a:solidFill>
                                        <a:srgbClr val="FF3399"/>
                                      </a:solidFill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</m:acc>
                            </m:sup>
                          </m:sSup>
                        </m:oMath>
                      </m:oMathPara>
                    </a14:m>
                    <a:endParaRPr lang="fr-FR" b="1" dirty="0">
                      <a:solidFill>
                        <a:srgbClr val="FF3399"/>
                      </a:solidFill>
                      <a:latin typeface="Calibri" panose="020F0502020204030204"/>
                    </a:endParaRPr>
                  </a:p>
                </p:txBody>
              </p:sp>
            </mc:Choice>
            <mc:Fallback xmlns="">
              <p:sp>
                <p:nvSpPr>
                  <p:cNvPr id="134" name="ZoneTexte 1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69128">
                    <a:off x="3460906" y="924764"/>
                    <a:ext cx="844014" cy="43236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cxnSp>
        <p:nvCxnSpPr>
          <p:cNvPr id="135" name="Connecteur droit avec flèche 134"/>
          <p:cNvCxnSpPr/>
          <p:nvPr/>
        </p:nvCxnSpPr>
        <p:spPr>
          <a:xfrm>
            <a:off x="882282" y="4216569"/>
            <a:ext cx="7021303" cy="0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sp>
        <p:nvSpPr>
          <p:cNvPr id="136" name="ZoneTexte 135"/>
          <p:cNvSpPr txBox="1"/>
          <p:nvPr/>
        </p:nvSpPr>
        <p:spPr>
          <a:xfrm>
            <a:off x="4110534" y="4278691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i="1" dirty="0" smtClean="0">
                <a:solidFill>
                  <a:prstClr val="black"/>
                </a:solidFill>
                <a:latin typeface="Calibri" panose="020F0502020204030204"/>
              </a:rPr>
              <a:t>D</a:t>
            </a:r>
            <a:endParaRPr lang="fr-FR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7" name="ZoneTexte 136"/>
          <p:cNvSpPr txBox="1"/>
          <p:nvPr/>
        </p:nvSpPr>
        <p:spPr>
          <a:xfrm>
            <a:off x="125809" y="1373131"/>
            <a:ext cx="1549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 smtClean="0">
                <a:solidFill>
                  <a:prstClr val="black"/>
                </a:solidFill>
                <a:latin typeface="Calibri" panose="020F0502020204030204"/>
              </a:rPr>
              <a:t>Points sources</a:t>
            </a:r>
            <a:endParaRPr lang="fr-FR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8" name="ZoneTexte 137"/>
          <p:cNvSpPr txBox="1"/>
          <p:nvPr/>
        </p:nvSpPr>
        <p:spPr>
          <a:xfrm>
            <a:off x="6614742" y="1369103"/>
            <a:ext cx="2468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 smtClean="0">
                <a:solidFill>
                  <a:prstClr val="black"/>
                </a:solidFill>
                <a:latin typeface="Calibri" panose="020F0502020204030204"/>
              </a:rPr>
              <a:t>Figure de d’interférence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 smtClean="0">
                <a:solidFill>
                  <a:prstClr val="black"/>
                </a:solidFill>
                <a:latin typeface="Calibri" panose="020F0502020204030204"/>
              </a:rPr>
              <a:t>= </a:t>
            </a:r>
            <a:r>
              <a:rPr lang="fr-FR" b="1" dirty="0" smtClean="0">
                <a:solidFill>
                  <a:prstClr val="black"/>
                </a:solidFill>
                <a:latin typeface="Calibri" panose="020F0502020204030204"/>
                <a:sym typeface="Symbol" panose="05050102010706020507" pitchFamily="18" charset="2"/>
              </a:rPr>
              <a:t> Ondes planes</a:t>
            </a:r>
            <a:endParaRPr lang="fr-FR" b="1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49" name="Groupe 148"/>
          <p:cNvGrpSpPr/>
          <p:nvPr/>
        </p:nvGrpSpPr>
        <p:grpSpPr>
          <a:xfrm>
            <a:off x="125809" y="4674702"/>
            <a:ext cx="8403520" cy="763094"/>
            <a:chOff x="125809" y="4674702"/>
            <a:chExt cx="8403520" cy="7630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Rectangle 138"/>
                <p:cNvSpPr/>
                <p:nvPr/>
              </p:nvSpPr>
              <p:spPr>
                <a:xfrm>
                  <a:off x="4558306" y="4674702"/>
                  <a:ext cx="3971023" cy="76309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fr-FR" i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fr-FR" i="0">
                            <a:latin typeface="Cambria Math" panose="02040503050406030204" pitchFamily="18" charset="0"/>
                          </a:rPr>
                          <m:t>)∝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fr-FR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fr-FR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fr-F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fr-FR" i="1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fr-FR" i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  <m:acc>
                                      <m:accPr>
                                        <m:chr m:val="⃗"/>
                                        <m:ctrlP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</m:acc>
                                  </m:sup>
                                </m:sSup>
                                <m:r>
                                  <a:rPr lang="fr-FR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fr-FR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fr-FR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fr-F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fr-FR" i="1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fr-FR" i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  <m:acc>
                                      <m:accPr>
                                        <m:chr m:val="⃗"/>
                                        <m:ctrlP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</m:acc>
                                  </m:sup>
                                </m:sSup>
                                <m:r>
                                  <a:rPr lang="fr-FR" i="0">
                                    <a:latin typeface="Cambria Math" panose="02040503050406030204" pitchFamily="18" charset="0"/>
                                  </a:rPr>
                                  <m:t>+…</m:t>
                                </m:r>
                              </m:e>
                            </m:d>
                          </m:e>
                        </m:nary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139" name="Rectangle 1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8306" y="4674702"/>
                  <a:ext cx="3971023" cy="76309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1" name="ZoneTexte 140"/>
            <p:cNvSpPr txBox="1"/>
            <p:nvPr/>
          </p:nvSpPr>
          <p:spPr>
            <a:xfrm>
              <a:off x="125809" y="4827494"/>
              <a:ext cx="36301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Sur l’écran de diffraction à l’infini :</a:t>
              </a:r>
              <a:endParaRPr lang="fr-FR" dirty="0"/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74667" y="5375468"/>
            <a:ext cx="5523198" cy="1181211"/>
            <a:chOff x="74667" y="5375468"/>
            <a:chExt cx="5523198" cy="11812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Rectangle 139"/>
                <p:cNvSpPr/>
                <p:nvPr/>
              </p:nvSpPr>
              <p:spPr>
                <a:xfrm>
                  <a:off x="2950537" y="5640146"/>
                  <a:ext cx="2647328" cy="91653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𝑻</m:t>
                        </m:r>
                        <m:r>
                          <a:rPr lang="fr-FR" b="1" i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fr-FR" b="1" i="0">
                            <a:latin typeface="Cambria Math" panose="02040503050406030204" pitchFamily="18" charset="0"/>
                          </a:rPr>
                          <m:t>)∝</m:t>
                        </m:r>
                        <m:nary>
                          <m:naryPr>
                            <m:limLoc m:val="undOvr"/>
                            <m:ctrlPr>
                              <a:rPr lang="fr-FR" b="1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fr-FR" b="1" i="0">
                                <a:latin typeface="Cambria Math" panose="02040503050406030204" pitchFamily="18" charset="0"/>
                              </a:rPr>
                              <m:t>−∞</m:t>
                            </m:r>
                          </m:sub>
                          <m:sup>
                            <m:r>
                              <a:rPr lang="fr-FR" b="1" i="0">
                                <a:latin typeface="Cambria Math" panose="02040503050406030204" pitchFamily="18" charset="0"/>
                              </a:rPr>
                              <m:t>+∞</m:t>
                            </m:r>
                          </m:sup>
                          <m:e>
                            <m:r>
                              <a:rPr lang="fr-FR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fr-FR" b="1" i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FR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fr-FR" b="1" i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sSup>
                              <m:sSupPr>
                                <m:ctrlPr>
                                  <a:rPr lang="fr-FR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b="1" i="1"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p>
                                <m:r>
                                  <a:rPr lang="fr-FR" b="1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b="1" i="1"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fr-FR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b="1" i="1"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e>
                                </m:acc>
                                <m:acc>
                                  <m:accPr>
                                    <m:chr m:val="⃗"/>
                                    <m:ctrlPr>
                                      <a:rPr lang="fr-FR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b="1" i="1"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</m:acc>
                              </m:sup>
                            </m:sSup>
                            <m:r>
                              <a:rPr lang="fr-FR" b="1" i="1">
                                <a:latin typeface="Cambria Math" panose="02040503050406030204" pitchFamily="18" charset="0"/>
                              </a:rPr>
                              <m:t>𝒅𝒙</m:t>
                            </m:r>
                          </m:e>
                        </m:nary>
                      </m:oMath>
                    </m:oMathPara>
                  </a14:m>
                  <a:endParaRPr lang="fr-FR" b="1" dirty="0"/>
                </a:p>
              </p:txBody>
            </p:sp>
          </mc:Choice>
          <mc:Fallback xmlns="">
            <p:sp>
              <p:nvSpPr>
                <p:cNvPr id="140" name="Rectangle 1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0537" y="5640146"/>
                  <a:ext cx="2647328" cy="91653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2" name="ZoneTexte 141"/>
            <p:cNvSpPr txBox="1"/>
            <p:nvPr/>
          </p:nvSpPr>
          <p:spPr>
            <a:xfrm>
              <a:off x="74667" y="5375468"/>
              <a:ext cx="4912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Si t(x) est la transmittance de l’objet diffractant</a:t>
              </a:r>
              <a:endParaRPr lang="fr-FR" dirty="0"/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5782233" y="5744800"/>
            <a:ext cx="2771965" cy="708388"/>
            <a:chOff x="5782233" y="5744800"/>
            <a:chExt cx="2771965" cy="708388"/>
          </a:xfrm>
        </p:grpSpPr>
        <p:grpSp>
          <p:nvGrpSpPr>
            <p:cNvPr id="4" name="Groupe 3"/>
            <p:cNvGrpSpPr/>
            <p:nvPr/>
          </p:nvGrpSpPr>
          <p:grpSpPr>
            <a:xfrm>
              <a:off x="5782233" y="5744800"/>
              <a:ext cx="2771965" cy="708388"/>
              <a:chOff x="5782233" y="5744800"/>
              <a:chExt cx="2771965" cy="708388"/>
            </a:xfrm>
          </p:grpSpPr>
          <p:sp>
            <p:nvSpPr>
              <p:cNvPr id="151" name="Rectangle à coins arrondis 150"/>
              <p:cNvSpPr/>
              <p:nvPr/>
            </p:nvSpPr>
            <p:spPr>
              <a:xfrm>
                <a:off x="6907593" y="5744800"/>
                <a:ext cx="1646605" cy="708388"/>
              </a:xfrm>
              <a:prstGeom prst="roundRect">
                <a:avLst/>
              </a:prstGeom>
              <a:ln w="57150"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3" name="Flèche droite 142"/>
              <p:cNvSpPr/>
              <p:nvPr/>
            </p:nvSpPr>
            <p:spPr>
              <a:xfrm>
                <a:off x="5782233" y="5910154"/>
                <a:ext cx="761584" cy="354776"/>
              </a:xfrm>
              <a:prstGeom prst="rightArrow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44" name="ZoneTexte 143"/>
            <p:cNvSpPr txBox="1"/>
            <p:nvPr/>
          </p:nvSpPr>
          <p:spPr>
            <a:xfrm>
              <a:off x="6907593" y="5882343"/>
              <a:ext cx="1646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/>
                <a:t>C’est une TF!</a:t>
              </a:r>
              <a:endParaRPr lang="fr-FR" b="1" dirty="0"/>
            </a:p>
          </p:txBody>
        </p:sp>
      </p:grpSp>
      <p:sp>
        <p:nvSpPr>
          <p:cNvPr id="152" name="Titre 1"/>
          <p:cNvSpPr txBox="1">
            <a:spLocks/>
          </p:cNvSpPr>
          <p:nvPr/>
        </p:nvSpPr>
        <p:spPr>
          <a:xfrm>
            <a:off x="1497013" y="443775"/>
            <a:ext cx="7391400" cy="5450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DA666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</a:t>
            </a:r>
            <a:r>
              <a:rPr lang="fr-FR" sz="2800" b="1" kern="0" dirty="0" smtClean="0">
                <a:solidFill>
                  <a:srgbClr val="DA6667"/>
                </a:solidFill>
                <a:latin typeface="+mj-lt"/>
                <a:ea typeface="+mj-ea"/>
                <a:cs typeface="+mj-cs"/>
              </a:rPr>
              <a:t>Principe de Huygens-Fresnel</a:t>
            </a:r>
            <a:endParaRPr kumimoji="0" lang="fr-FR" sz="2800" b="1" i="0" u="none" strike="noStrike" kern="0" cap="none" spc="0" normalizeH="0" baseline="0" noProof="0" dirty="0">
              <a:ln>
                <a:noFill/>
              </a:ln>
              <a:solidFill>
                <a:srgbClr val="DA666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3" name="Titre 1"/>
          <p:cNvSpPr txBox="1">
            <a:spLocks/>
          </p:cNvSpPr>
          <p:nvPr/>
        </p:nvSpPr>
        <p:spPr>
          <a:xfrm>
            <a:off x="1497013" y="6389134"/>
            <a:ext cx="7391400" cy="3926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Chap3 : Diffraction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0" y="986738"/>
            <a:ext cx="5198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kern="0" dirty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 </a:t>
            </a:r>
            <a:r>
              <a:rPr lang="fr-FR" b="1" kern="0" dirty="0" smtClean="0">
                <a:solidFill>
                  <a:srgbClr val="DA6667"/>
                </a:solidFill>
                <a:latin typeface="Arial Narrow" pitchFamily="34" charset="0"/>
              </a:rPr>
              <a:t>Etude intuitive de la diffraction à l’infini (Fraunhofer)</a:t>
            </a:r>
            <a:endParaRPr lang="fr-FR" b="1" kern="0" dirty="0">
              <a:solidFill>
                <a:srgbClr val="DA6667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38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C6DDD436-036D-4AFC-B45E-DF406FB8E6F8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497013" y="443775"/>
            <a:ext cx="7391400" cy="545066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 sz="2800" b="1" kern="0" dirty="0" smtClean="0">
                <a:solidFill>
                  <a:srgbClr val="DA6667"/>
                </a:solidFill>
              </a:rPr>
              <a:t>1. Principe de Huygens-Fresnel</a:t>
            </a:r>
            <a:endParaRPr lang="fr-FR" sz="2800" b="1" kern="0" dirty="0">
              <a:solidFill>
                <a:srgbClr val="DA6667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946714"/>
            <a:ext cx="9067800" cy="513169"/>
          </a:xfrm>
          <a:prstGeom prst="rect">
            <a:avLst/>
          </a:prstGeom>
        </p:spPr>
        <p:txBody>
          <a:bodyPr/>
          <a:lstStyle/>
          <a:p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 </a:t>
            </a:r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</a:rPr>
              <a:t>Amplitude complexe en un point de l’espace</a:t>
            </a:r>
          </a:p>
          <a:p>
            <a:endParaRPr lang="fr-FR" sz="2400" b="1" kern="0" dirty="0" smtClean="0">
              <a:solidFill>
                <a:srgbClr val="DA6667"/>
              </a:solidFill>
              <a:latin typeface="Arial Narrow" pitchFamily="34" charset="0"/>
            </a:endParaRPr>
          </a:p>
        </p:txBody>
      </p:sp>
      <p:sp>
        <p:nvSpPr>
          <p:cNvPr id="2437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437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437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4372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30" name="ZoneTexte 129"/>
          <p:cNvSpPr txBox="1"/>
          <p:nvPr/>
        </p:nvSpPr>
        <p:spPr>
          <a:xfrm>
            <a:off x="3430317" y="5842000"/>
            <a:ext cx="5759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 Narrow" pitchFamily="34" charset="0"/>
              </a:rPr>
              <a:t>avec :              ,                ,            (cas d’une onde sphérique)        </a:t>
            </a:r>
            <a:endParaRPr lang="fr-FR" dirty="0">
              <a:latin typeface="Arial Narrow" pitchFamily="34" charset="0"/>
            </a:endParaRPr>
          </a:p>
        </p:txBody>
      </p:sp>
      <p:grpSp>
        <p:nvGrpSpPr>
          <p:cNvPr id="134" name="Groupe 133"/>
          <p:cNvGrpSpPr/>
          <p:nvPr/>
        </p:nvGrpSpPr>
        <p:grpSpPr>
          <a:xfrm>
            <a:off x="806072" y="1344613"/>
            <a:ext cx="4792663" cy="2905125"/>
            <a:chOff x="222250" y="1420813"/>
            <a:chExt cx="4792663" cy="2905125"/>
          </a:xfrm>
        </p:grpSpPr>
        <p:sp>
          <p:nvSpPr>
            <p:cNvPr id="135" name="AutoShape 5"/>
            <p:cNvSpPr>
              <a:spLocks noChangeArrowheads="1"/>
            </p:cNvSpPr>
            <p:nvPr/>
          </p:nvSpPr>
          <p:spPr bwMode="auto">
            <a:xfrm rot="5400000" flipH="1">
              <a:off x="1009650" y="2365376"/>
              <a:ext cx="2347913" cy="1263650"/>
            </a:xfrm>
            <a:prstGeom prst="parallelogram">
              <a:avLst>
                <a:gd name="adj" fmla="val 76575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Freeform 6"/>
            <p:cNvSpPr>
              <a:spLocks/>
            </p:cNvSpPr>
            <p:nvPr/>
          </p:nvSpPr>
          <p:spPr bwMode="auto">
            <a:xfrm>
              <a:off x="1597025" y="2257426"/>
              <a:ext cx="1127125" cy="1290638"/>
            </a:xfrm>
            <a:custGeom>
              <a:avLst/>
              <a:gdLst>
                <a:gd name="T0" fmla="*/ 210 w 733"/>
                <a:gd name="T1" fmla="*/ 7148 h 602"/>
                <a:gd name="T2" fmla="*/ 24 w 733"/>
                <a:gd name="T3" fmla="*/ 11853 h 602"/>
                <a:gd name="T4" fmla="*/ 69 w 733"/>
                <a:gd name="T5" fmla="*/ 20387 h 602"/>
                <a:gd name="T6" fmla="*/ 156 w 733"/>
                <a:gd name="T7" fmla="*/ 21288 h 602"/>
                <a:gd name="T8" fmla="*/ 199 w 733"/>
                <a:gd name="T9" fmla="*/ 21865 h 602"/>
                <a:gd name="T10" fmla="*/ 221 w 733"/>
                <a:gd name="T11" fmla="*/ 22160 h 602"/>
                <a:gd name="T12" fmla="*/ 324 w 733"/>
                <a:gd name="T13" fmla="*/ 21865 h 602"/>
                <a:gd name="T14" fmla="*/ 391 w 733"/>
                <a:gd name="T15" fmla="*/ 16879 h 602"/>
                <a:gd name="T16" fmla="*/ 434 w 733"/>
                <a:gd name="T17" fmla="*/ 13635 h 602"/>
                <a:gd name="T18" fmla="*/ 482 w 733"/>
                <a:gd name="T19" fmla="*/ 10400 h 602"/>
                <a:gd name="T20" fmla="*/ 434 w 733"/>
                <a:gd name="T21" fmla="*/ 3337 h 602"/>
                <a:gd name="T22" fmla="*/ 429 w 733"/>
                <a:gd name="T23" fmla="*/ 2425 h 602"/>
                <a:gd name="T24" fmla="*/ 391 w 733"/>
                <a:gd name="T25" fmla="*/ 74 h 602"/>
                <a:gd name="T26" fmla="*/ 303 w 733"/>
                <a:gd name="T27" fmla="*/ 381 h 602"/>
                <a:gd name="T28" fmla="*/ 297 w 733"/>
                <a:gd name="T29" fmla="*/ 1256 h 602"/>
                <a:gd name="T30" fmla="*/ 281 w 733"/>
                <a:gd name="T31" fmla="*/ 1546 h 602"/>
                <a:gd name="T32" fmla="*/ 270 w 733"/>
                <a:gd name="T33" fmla="*/ 6547 h 602"/>
                <a:gd name="T34" fmla="*/ 210 w 733"/>
                <a:gd name="T35" fmla="*/ 7148 h 60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33"/>
                <a:gd name="T55" fmla="*/ 0 h 602"/>
                <a:gd name="T56" fmla="*/ 733 w 733"/>
                <a:gd name="T57" fmla="*/ 602 h 60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33" h="602">
                  <a:moveTo>
                    <a:pt x="308" y="194"/>
                  </a:moveTo>
                  <a:cubicBezTo>
                    <a:pt x="188" y="206"/>
                    <a:pt x="81" y="188"/>
                    <a:pt x="36" y="322"/>
                  </a:cubicBezTo>
                  <a:cubicBezTo>
                    <a:pt x="42" y="462"/>
                    <a:pt x="0" y="504"/>
                    <a:pt x="100" y="554"/>
                  </a:cubicBezTo>
                  <a:cubicBezTo>
                    <a:pt x="138" y="573"/>
                    <a:pt x="188" y="570"/>
                    <a:pt x="228" y="578"/>
                  </a:cubicBezTo>
                  <a:cubicBezTo>
                    <a:pt x="250" y="582"/>
                    <a:pt x="271" y="589"/>
                    <a:pt x="292" y="594"/>
                  </a:cubicBezTo>
                  <a:cubicBezTo>
                    <a:pt x="303" y="597"/>
                    <a:pt x="324" y="602"/>
                    <a:pt x="324" y="602"/>
                  </a:cubicBezTo>
                  <a:cubicBezTo>
                    <a:pt x="375" y="599"/>
                    <a:pt x="425" y="598"/>
                    <a:pt x="476" y="594"/>
                  </a:cubicBezTo>
                  <a:cubicBezTo>
                    <a:pt x="544" y="588"/>
                    <a:pt x="528" y="502"/>
                    <a:pt x="572" y="458"/>
                  </a:cubicBezTo>
                  <a:cubicBezTo>
                    <a:pt x="589" y="408"/>
                    <a:pt x="592" y="399"/>
                    <a:pt x="636" y="370"/>
                  </a:cubicBezTo>
                  <a:cubicBezTo>
                    <a:pt x="663" y="330"/>
                    <a:pt x="664" y="311"/>
                    <a:pt x="708" y="282"/>
                  </a:cubicBezTo>
                  <a:cubicBezTo>
                    <a:pt x="733" y="208"/>
                    <a:pt x="674" y="148"/>
                    <a:pt x="636" y="90"/>
                  </a:cubicBezTo>
                  <a:cubicBezTo>
                    <a:pt x="631" y="83"/>
                    <a:pt x="632" y="73"/>
                    <a:pt x="628" y="66"/>
                  </a:cubicBezTo>
                  <a:cubicBezTo>
                    <a:pt x="601" y="17"/>
                    <a:pt x="607" y="25"/>
                    <a:pt x="572" y="2"/>
                  </a:cubicBezTo>
                  <a:cubicBezTo>
                    <a:pt x="529" y="5"/>
                    <a:pt x="486" y="0"/>
                    <a:pt x="444" y="10"/>
                  </a:cubicBezTo>
                  <a:cubicBezTo>
                    <a:pt x="436" y="12"/>
                    <a:pt x="442" y="28"/>
                    <a:pt x="436" y="34"/>
                  </a:cubicBezTo>
                  <a:cubicBezTo>
                    <a:pt x="430" y="40"/>
                    <a:pt x="420" y="39"/>
                    <a:pt x="412" y="42"/>
                  </a:cubicBezTo>
                  <a:cubicBezTo>
                    <a:pt x="398" y="85"/>
                    <a:pt x="421" y="140"/>
                    <a:pt x="396" y="178"/>
                  </a:cubicBezTo>
                  <a:cubicBezTo>
                    <a:pt x="379" y="203"/>
                    <a:pt x="335" y="181"/>
                    <a:pt x="308" y="19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Line 7"/>
            <p:cNvSpPr>
              <a:spLocks noChangeShapeType="1"/>
            </p:cNvSpPr>
            <p:nvPr/>
          </p:nvSpPr>
          <p:spPr bwMode="auto">
            <a:xfrm>
              <a:off x="1654175" y="3238501"/>
              <a:ext cx="3108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Line 9"/>
            <p:cNvSpPr>
              <a:spLocks noChangeShapeType="1"/>
            </p:cNvSpPr>
            <p:nvPr/>
          </p:nvSpPr>
          <p:spPr bwMode="auto">
            <a:xfrm flipH="1">
              <a:off x="1549400" y="3238501"/>
              <a:ext cx="1841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Line 10"/>
            <p:cNvSpPr>
              <a:spLocks noChangeShapeType="1"/>
            </p:cNvSpPr>
            <p:nvPr/>
          </p:nvSpPr>
          <p:spPr bwMode="auto">
            <a:xfrm flipH="1">
              <a:off x="1187450" y="3238501"/>
              <a:ext cx="3524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Line 11"/>
            <p:cNvSpPr>
              <a:spLocks noChangeShapeType="1"/>
            </p:cNvSpPr>
            <p:nvPr/>
          </p:nvSpPr>
          <p:spPr bwMode="auto">
            <a:xfrm flipV="1">
              <a:off x="2157413" y="2154238"/>
              <a:ext cx="0" cy="10842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Line 12"/>
            <p:cNvSpPr>
              <a:spLocks noChangeShapeType="1"/>
            </p:cNvSpPr>
            <p:nvPr/>
          </p:nvSpPr>
          <p:spPr bwMode="auto">
            <a:xfrm flipH="1">
              <a:off x="1266825" y="3248026"/>
              <a:ext cx="890588" cy="565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Text Box 13"/>
            <p:cNvSpPr txBox="1">
              <a:spLocks noChangeArrowheads="1"/>
            </p:cNvSpPr>
            <p:nvPr/>
          </p:nvSpPr>
          <p:spPr bwMode="auto">
            <a:xfrm>
              <a:off x="1960563" y="1914526"/>
              <a:ext cx="2730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x</a:t>
              </a:r>
            </a:p>
          </p:txBody>
        </p:sp>
        <p:sp>
          <p:nvSpPr>
            <p:cNvPr id="143" name="Text Box 14"/>
            <p:cNvSpPr txBox="1">
              <a:spLocks noChangeArrowheads="1"/>
            </p:cNvSpPr>
            <p:nvPr/>
          </p:nvSpPr>
          <p:spPr bwMode="auto">
            <a:xfrm>
              <a:off x="4741863" y="3279776"/>
              <a:ext cx="2730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z</a:t>
              </a:r>
            </a:p>
          </p:txBody>
        </p:sp>
        <p:sp>
          <p:nvSpPr>
            <p:cNvPr id="144" name="Text Box 15"/>
            <p:cNvSpPr txBox="1">
              <a:spLocks noChangeArrowheads="1"/>
            </p:cNvSpPr>
            <p:nvPr/>
          </p:nvSpPr>
          <p:spPr bwMode="auto">
            <a:xfrm>
              <a:off x="928688" y="4021138"/>
              <a:ext cx="2730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y</a:t>
              </a:r>
            </a:p>
          </p:txBody>
        </p:sp>
        <p:sp>
          <p:nvSpPr>
            <p:cNvPr id="145" name="Line 16"/>
            <p:cNvSpPr>
              <a:spLocks noChangeShapeType="1"/>
            </p:cNvSpPr>
            <p:nvPr/>
          </p:nvSpPr>
          <p:spPr bwMode="auto">
            <a:xfrm flipV="1">
              <a:off x="4373563" y="2144713"/>
              <a:ext cx="0" cy="10858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Line 17"/>
            <p:cNvSpPr>
              <a:spLocks noChangeShapeType="1"/>
            </p:cNvSpPr>
            <p:nvPr/>
          </p:nvSpPr>
          <p:spPr bwMode="auto">
            <a:xfrm flipH="1">
              <a:off x="3535363" y="3238501"/>
              <a:ext cx="847725" cy="5302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Line 18"/>
            <p:cNvSpPr>
              <a:spLocks noChangeShapeType="1"/>
            </p:cNvSpPr>
            <p:nvPr/>
          </p:nvSpPr>
          <p:spPr bwMode="auto">
            <a:xfrm flipV="1">
              <a:off x="1857375" y="3038476"/>
              <a:ext cx="0" cy="3413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8" name="Line 19"/>
            <p:cNvSpPr>
              <a:spLocks noChangeShapeType="1"/>
            </p:cNvSpPr>
            <p:nvPr/>
          </p:nvSpPr>
          <p:spPr bwMode="auto">
            <a:xfrm flipV="1">
              <a:off x="1946275" y="2854326"/>
              <a:ext cx="211138" cy="1333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9" name="Line 20"/>
            <p:cNvSpPr>
              <a:spLocks noChangeShapeType="1"/>
            </p:cNvSpPr>
            <p:nvPr/>
          </p:nvSpPr>
          <p:spPr bwMode="auto">
            <a:xfrm flipV="1">
              <a:off x="3932238" y="2833688"/>
              <a:ext cx="0" cy="6699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Line 21"/>
            <p:cNvSpPr>
              <a:spLocks noChangeShapeType="1"/>
            </p:cNvSpPr>
            <p:nvPr/>
          </p:nvSpPr>
          <p:spPr bwMode="auto">
            <a:xfrm flipV="1">
              <a:off x="3932238" y="2533651"/>
              <a:ext cx="433388" cy="2905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Text Box 22"/>
            <p:cNvSpPr txBox="1">
              <a:spLocks noChangeArrowheads="1"/>
            </p:cNvSpPr>
            <p:nvPr/>
          </p:nvSpPr>
          <p:spPr bwMode="auto">
            <a:xfrm rot="19659247">
              <a:off x="1565275" y="2655888"/>
              <a:ext cx="6953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M(x,y)</a:t>
              </a:r>
            </a:p>
          </p:txBody>
        </p:sp>
        <p:sp>
          <p:nvSpPr>
            <p:cNvPr id="152" name="Text Box 23"/>
            <p:cNvSpPr txBox="1">
              <a:spLocks noChangeArrowheads="1"/>
            </p:cNvSpPr>
            <p:nvPr/>
          </p:nvSpPr>
          <p:spPr bwMode="auto">
            <a:xfrm rot="19687224">
              <a:off x="3644900" y="2428876"/>
              <a:ext cx="7080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P(X,Y)</a:t>
              </a:r>
            </a:p>
          </p:txBody>
        </p:sp>
        <p:sp>
          <p:nvSpPr>
            <p:cNvPr id="153" name="Text Box 24"/>
            <p:cNvSpPr txBox="1">
              <a:spLocks noChangeArrowheads="1"/>
            </p:cNvSpPr>
            <p:nvPr/>
          </p:nvSpPr>
          <p:spPr bwMode="auto">
            <a:xfrm>
              <a:off x="4354513" y="3324226"/>
              <a:ext cx="3667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</a:t>
              </a:r>
              <a:r>
                <a:rPr kumimoji="0" lang="fr-FR" sz="1400" b="0" i="0" u="none" strike="noStrike" kern="0" cap="none" spc="0" normalizeH="0" baseline="-2500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0</a:t>
              </a:r>
            </a:p>
          </p:txBody>
        </p:sp>
        <p:sp>
          <p:nvSpPr>
            <p:cNvPr id="154" name="Oval 25"/>
            <p:cNvSpPr>
              <a:spLocks noChangeArrowheads="1"/>
            </p:cNvSpPr>
            <p:nvPr/>
          </p:nvSpPr>
          <p:spPr bwMode="auto">
            <a:xfrm>
              <a:off x="3905250" y="2789238"/>
              <a:ext cx="61913" cy="6191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5" name="Oval 26"/>
            <p:cNvSpPr>
              <a:spLocks noChangeArrowheads="1"/>
            </p:cNvSpPr>
            <p:nvPr/>
          </p:nvSpPr>
          <p:spPr bwMode="auto">
            <a:xfrm>
              <a:off x="1843088" y="3001963"/>
              <a:ext cx="61913" cy="6191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6" name="Line 27"/>
            <p:cNvSpPr>
              <a:spLocks noChangeShapeType="1"/>
            </p:cNvSpPr>
            <p:nvPr/>
          </p:nvSpPr>
          <p:spPr bwMode="auto">
            <a:xfrm>
              <a:off x="488950" y="3000376"/>
              <a:ext cx="5921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7" name="Line 28"/>
            <p:cNvSpPr>
              <a:spLocks noChangeShapeType="1"/>
            </p:cNvSpPr>
            <p:nvPr/>
          </p:nvSpPr>
          <p:spPr bwMode="auto">
            <a:xfrm>
              <a:off x="488950" y="3151188"/>
              <a:ext cx="5921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Line 29"/>
            <p:cNvSpPr>
              <a:spLocks noChangeShapeType="1"/>
            </p:cNvSpPr>
            <p:nvPr/>
          </p:nvSpPr>
          <p:spPr bwMode="auto">
            <a:xfrm>
              <a:off x="488950" y="3300413"/>
              <a:ext cx="5921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9" name="Line 30"/>
            <p:cNvSpPr>
              <a:spLocks noChangeShapeType="1"/>
            </p:cNvSpPr>
            <p:nvPr/>
          </p:nvSpPr>
          <p:spPr bwMode="auto">
            <a:xfrm>
              <a:off x="488950" y="3451226"/>
              <a:ext cx="5921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0" name="Text Box 31"/>
            <p:cNvSpPr txBox="1">
              <a:spLocks noChangeArrowheads="1"/>
            </p:cNvSpPr>
            <p:nvPr/>
          </p:nvSpPr>
          <p:spPr bwMode="auto">
            <a:xfrm>
              <a:off x="222250" y="2530476"/>
              <a:ext cx="1100138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Onde plane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// à Oz</a:t>
              </a:r>
            </a:p>
          </p:txBody>
        </p:sp>
        <p:sp>
          <p:nvSpPr>
            <p:cNvPr id="161" name="Text Box 32"/>
            <p:cNvSpPr txBox="1">
              <a:spLocks noChangeArrowheads="1"/>
            </p:cNvSpPr>
            <p:nvPr/>
          </p:nvSpPr>
          <p:spPr bwMode="auto">
            <a:xfrm>
              <a:off x="2076450" y="3262313"/>
              <a:ext cx="3222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O</a:t>
              </a:r>
            </a:p>
          </p:txBody>
        </p:sp>
        <p:sp>
          <p:nvSpPr>
            <p:cNvPr id="162" name="Text Box 33"/>
            <p:cNvSpPr txBox="1">
              <a:spLocks noChangeArrowheads="1"/>
            </p:cNvSpPr>
            <p:nvPr/>
          </p:nvSpPr>
          <p:spPr bwMode="auto">
            <a:xfrm>
              <a:off x="3435350" y="3827463"/>
              <a:ext cx="3032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Y</a:t>
              </a:r>
            </a:p>
          </p:txBody>
        </p:sp>
        <p:sp>
          <p:nvSpPr>
            <p:cNvPr id="163" name="Text Box 34"/>
            <p:cNvSpPr txBox="1">
              <a:spLocks noChangeArrowheads="1"/>
            </p:cNvSpPr>
            <p:nvPr/>
          </p:nvSpPr>
          <p:spPr bwMode="auto">
            <a:xfrm>
              <a:off x="4424363" y="2044701"/>
              <a:ext cx="3032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X</a:t>
              </a:r>
            </a:p>
          </p:txBody>
        </p:sp>
        <p:sp>
          <p:nvSpPr>
            <p:cNvPr id="164" name="Line 35"/>
            <p:cNvSpPr>
              <a:spLocks noChangeShapeType="1"/>
            </p:cNvSpPr>
            <p:nvPr/>
          </p:nvSpPr>
          <p:spPr bwMode="auto">
            <a:xfrm flipV="1">
              <a:off x="1831975" y="2816226"/>
              <a:ext cx="2117725" cy="2127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5" name="Line 36"/>
            <p:cNvSpPr>
              <a:spLocks noChangeShapeType="1"/>
            </p:cNvSpPr>
            <p:nvPr/>
          </p:nvSpPr>
          <p:spPr bwMode="auto">
            <a:xfrm flipV="1">
              <a:off x="2157413" y="2824163"/>
              <a:ext cx="1784350" cy="406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66" name="Group 59"/>
            <p:cNvGrpSpPr>
              <a:grpSpLocks/>
            </p:cNvGrpSpPr>
            <p:nvPr/>
          </p:nvGrpSpPr>
          <p:grpSpPr bwMode="auto">
            <a:xfrm>
              <a:off x="2933700" y="2619376"/>
              <a:ext cx="254000" cy="304800"/>
              <a:chOff x="1954" y="1474"/>
              <a:chExt cx="160" cy="192"/>
            </a:xfrm>
          </p:grpSpPr>
          <p:sp>
            <p:nvSpPr>
              <p:cNvPr id="171" name="Text Box 37"/>
              <p:cNvSpPr txBox="1">
                <a:spLocks noChangeArrowheads="1"/>
              </p:cNvSpPr>
              <p:nvPr/>
            </p:nvSpPr>
            <p:spPr bwMode="auto">
              <a:xfrm>
                <a:off x="1954" y="1474"/>
                <a:ext cx="16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1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r</a:t>
                </a:r>
              </a:p>
            </p:txBody>
          </p:sp>
          <p:sp>
            <p:nvSpPr>
              <p:cNvPr id="172" name="Line 38"/>
              <p:cNvSpPr>
                <a:spLocks noChangeShapeType="1"/>
              </p:cNvSpPr>
              <p:nvPr/>
            </p:nvSpPr>
            <p:spPr bwMode="auto">
              <a:xfrm>
                <a:off x="1995" y="1514"/>
                <a:ext cx="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67" name="Text Box 42"/>
            <p:cNvSpPr txBox="1">
              <a:spLocks noChangeArrowheads="1"/>
            </p:cNvSpPr>
            <p:nvPr/>
          </p:nvSpPr>
          <p:spPr bwMode="auto">
            <a:xfrm>
              <a:off x="2914650" y="3279776"/>
              <a:ext cx="2921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L</a:t>
              </a:r>
            </a:p>
          </p:txBody>
        </p:sp>
        <p:sp>
          <p:nvSpPr>
            <p:cNvPr id="168" name="Text Box 68"/>
            <p:cNvSpPr txBox="1">
              <a:spLocks noChangeArrowheads="1"/>
            </p:cNvSpPr>
            <p:nvPr/>
          </p:nvSpPr>
          <p:spPr bwMode="auto">
            <a:xfrm>
              <a:off x="2571750" y="1865313"/>
              <a:ext cx="31273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</a:t>
              </a:r>
            </a:p>
          </p:txBody>
        </p:sp>
        <p:sp>
          <p:nvSpPr>
            <p:cNvPr id="169" name="Text Box 69"/>
            <p:cNvSpPr txBox="1">
              <a:spLocks noChangeArrowheads="1"/>
            </p:cNvSpPr>
            <p:nvPr/>
          </p:nvSpPr>
          <p:spPr bwMode="auto">
            <a:xfrm>
              <a:off x="2101850" y="1420813"/>
              <a:ext cx="14747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Écran diffractant</a:t>
              </a:r>
            </a:p>
          </p:txBody>
        </p:sp>
        <p:sp>
          <p:nvSpPr>
            <p:cNvPr id="170" name="Line 70"/>
            <p:cNvSpPr>
              <a:spLocks noChangeShapeType="1"/>
            </p:cNvSpPr>
            <p:nvPr/>
          </p:nvSpPr>
          <p:spPr bwMode="auto">
            <a:xfrm>
              <a:off x="2587625" y="1676401"/>
              <a:ext cx="76200" cy="165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" name="ZoneTexte 2"/>
          <p:cNvSpPr txBox="1"/>
          <p:nvPr/>
        </p:nvSpPr>
        <p:spPr>
          <a:xfrm>
            <a:off x="6080761" y="2078038"/>
            <a:ext cx="3063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smtClean="0">
                <a:solidFill>
                  <a:srgbClr val="FF0000"/>
                </a:solidFill>
              </a:rPr>
              <a:t>Hypothèses :</a:t>
            </a:r>
          </a:p>
          <a:p>
            <a:pPr marL="285750" indent="-285750">
              <a:buFontTx/>
              <a:buChar char="-"/>
            </a:pPr>
            <a:r>
              <a:rPr lang="fr-FR" sz="1200" b="1" i="1" dirty="0" smtClean="0">
                <a:solidFill>
                  <a:srgbClr val="FF0000"/>
                </a:solidFill>
              </a:rPr>
              <a:t>Monochromatique</a:t>
            </a:r>
          </a:p>
          <a:p>
            <a:pPr marL="285750" indent="-285750">
              <a:buFontTx/>
              <a:buChar char="-"/>
            </a:pPr>
            <a:r>
              <a:rPr lang="fr-FR" sz="1200" b="1" i="1" dirty="0" smtClean="0">
                <a:solidFill>
                  <a:srgbClr val="FF0000"/>
                </a:solidFill>
              </a:rPr>
              <a:t>Milieu linéaire, isotrope, homogène et permanent</a:t>
            </a:r>
            <a:endParaRPr lang="fr-FR" sz="1200" b="1" i="1" dirty="0">
              <a:solidFill>
                <a:srgbClr val="FF0000"/>
              </a:solidFill>
            </a:endParaRPr>
          </a:p>
        </p:txBody>
      </p:sp>
      <p:pic>
        <p:nvPicPr>
          <p:cNvPr id="243792" name="Picture 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100" y="5755399"/>
            <a:ext cx="715963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3795" name="Picture 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645" y="5783310"/>
            <a:ext cx="609600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3798" name="Picture 8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611" y="5796982"/>
            <a:ext cx="533400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e 6"/>
          <p:cNvGrpSpPr/>
          <p:nvPr/>
        </p:nvGrpSpPr>
        <p:grpSpPr>
          <a:xfrm>
            <a:off x="1171575" y="4078287"/>
            <a:ext cx="7273925" cy="1747838"/>
            <a:chOff x="1171575" y="4078287"/>
            <a:chExt cx="7273925" cy="1747838"/>
          </a:xfrm>
        </p:grpSpPr>
        <p:grpSp>
          <p:nvGrpSpPr>
            <p:cNvPr id="133" name="Groupe 132"/>
            <p:cNvGrpSpPr/>
            <p:nvPr/>
          </p:nvGrpSpPr>
          <p:grpSpPr>
            <a:xfrm>
              <a:off x="1171575" y="4078287"/>
              <a:ext cx="7273925" cy="1747838"/>
              <a:chOff x="1171575" y="4254500"/>
              <a:chExt cx="7273925" cy="1333500"/>
            </a:xfrm>
          </p:grpSpPr>
          <p:sp>
            <p:nvSpPr>
              <p:cNvPr id="132" name="Rectangle à coins arrondis 131"/>
              <p:cNvSpPr/>
              <p:nvPr/>
            </p:nvSpPr>
            <p:spPr>
              <a:xfrm>
                <a:off x="1905000" y="4254500"/>
                <a:ext cx="6540500" cy="133350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2" name="Flèche à angle droit 121"/>
              <p:cNvSpPr/>
              <p:nvPr/>
            </p:nvSpPr>
            <p:spPr>
              <a:xfrm rot="5400000">
                <a:off x="1139825" y="4406900"/>
                <a:ext cx="596900" cy="533400"/>
              </a:xfrm>
              <a:prstGeom prst="bentUp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2133222" y="4174026"/>
                  <a:ext cx="4572000" cy="1624932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i="1">
                            <a:latin typeface="Cambria Math" panose="02040503050406030204" pitchFamily="18" charset="0"/>
                          </a:rPr>
                          <m:t>𝑈</m:t>
                        </m:r>
                        <m:d>
                          <m:d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  <m:r>
                          <a:rPr lang="fr-FR" i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∬"/>
                            <m:limLoc m:val="undOvr"/>
                            <m:ctrlPr>
                              <a:rPr lang="fr-FR" b="1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eqArr>
                              <m:eqArr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fr-FR" b="0" i="0"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r>
                                  <a:rPr lang="fr-FR" b="0" i="1">
                                    <a:latin typeface="Cambria Math" panose="02040503050406030204" pitchFamily="18" charset="0"/>
                                  </a:rPr>
                                  <m:t>𝑆𝑢𝑟𝑓𝑎𝑐𝑒</m:t>
                                </m:r>
                                <m:r>
                                  <a:rPr lang="fr-FR" b="0" i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fr-FR" b="0" i="1">
                                    <a:latin typeface="Cambria Math" panose="02040503050406030204" pitchFamily="18" charset="0"/>
                                  </a:rPr>
                                  <m:t>𝑑𝑢</m:t>
                                </m:r>
                                <m:r>
                                  <a:rPr lang="fr-FR" b="0" i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fr-FR" b="0" i="0"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r>
                                  <a:rPr lang="fr-FR" b="0" i="1">
                                    <a:latin typeface="Cambria Math" panose="02040503050406030204" pitchFamily="18" charset="0"/>
                                  </a:rPr>
                                  <m:t>𝑑𝑖𝑎𝑝h𝑟𝑎𝑔𝑚𝑒</m:t>
                                </m:r>
                              </m:e>
                              <m:e>
                                <m:r>
                                  <a:rPr lang="fr-FR" b="0" i="0"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r>
                                  <a:rPr lang="fr-FR" b="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eqArr>
                          </m:sub>
                          <m:sup/>
                          <m:e>
                            <m:limLow>
                              <m:limLowPr>
                                <m:ctrlPr>
                                  <a:rPr lang="fr-FR" b="1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groupChr>
                                  <m:groupChrPr>
                                    <m:chr m:val="⏟"/>
                                    <m:ctrlPr>
                                      <a:rPr lang="fr-FR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groupChrPr>
                                  <m:e>
                                    <m:sSub>
                                      <m:sSubPr>
                                        <m:ctrlPr>
                                          <a:rPr lang="fr-FR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b="1" i="1">
                                            <a:latin typeface="Cambria Math" panose="02040503050406030204" pitchFamily="18" charset="0"/>
                                          </a:rPr>
                                          <m:t>𝑼</m:t>
                                        </m:r>
                                      </m:e>
                                      <m:sub>
                                        <m:r>
                                          <a:rPr lang="fr-FR" b="1" i="0">
                                            <a:latin typeface="Cambria Math" panose="02040503050406030204" pitchFamily="18" charset="0"/>
                                          </a:rPr>
                                          <m:t>𝟎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fr-FR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fr-FR" b="1" i="1">
                                            <a:latin typeface="Cambria Math" panose="02040503050406030204" pitchFamily="18" charset="0"/>
                                          </a:rPr>
                                          <m:t>𝑴</m:t>
                                        </m:r>
                                      </m:e>
                                    </m:d>
                                  </m:e>
                                </m:groupChr>
                              </m:e>
                              <m:lim>
                                <m:eqArr>
                                  <m:eqArr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fr-FR" b="0" i="0">
                                        <a:latin typeface="Cambria Math" panose="02040503050406030204" pitchFamily="18" charset="0"/>
                                      </a:rPr>
                                      <m:t>&amp;</m:t>
                                    </m:r>
                                    <m:r>
                                      <a:rPr lang="fr-FR" b="0" i="1">
                                        <a:latin typeface="Cambria Math" panose="02040503050406030204" pitchFamily="18" charset="0"/>
                                      </a:rPr>
                                      <m:t>𝐴𝑚𝑝𝑙𝑖𝑡𝑢𝑑𝑒</m:t>
                                    </m:r>
                                    <m:r>
                                      <a:rPr lang="fr-FR" b="0" i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fr-FR" b="0" i="1">
                                        <a:latin typeface="Cambria Math" panose="02040503050406030204" pitchFamily="18" charset="0"/>
                                      </a:rPr>
                                      <m:t>𝑐𝑜𝑚𝑝𝑙𝑒𝑥𝑒</m:t>
                                    </m:r>
                                    <m:r>
                                      <a:rPr lang="fr-FR" b="0" i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fr-FR" b="0" i="1">
                                        <a:latin typeface="Cambria Math" panose="02040503050406030204" pitchFamily="18" charset="0"/>
                                      </a:rPr>
                                      <m:t>𝑑𝑒</m:t>
                                    </m:r>
                                  </m:e>
                                  <m:e>
                                    <m:r>
                                      <a:rPr lang="fr-FR" b="0" i="0">
                                        <a:latin typeface="Cambria Math" panose="02040503050406030204" pitchFamily="18" charset="0"/>
                                      </a:rPr>
                                      <m:t>&amp;</m:t>
                                    </m:r>
                                    <m:sSup>
                                      <m:sSupPr>
                                        <m:ctrlPr>
                                          <a:rPr lang="fr-F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b="0" i="1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e>
                                      <m:sup>
                                        <m:r>
                                          <a:rPr lang="fr-FR" b="0" i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fr-FR" b="0" i="1">
                                        <a:latin typeface="Cambria Math" panose="02040503050406030204" pitchFamily="18" charset="0"/>
                                      </a:rPr>
                                      <m:t>𝑜𝑛𝑑𝑒</m:t>
                                    </m:r>
                                    <m:r>
                                      <a:rPr lang="fr-FR" b="0" i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fr-FR" b="0" i="1">
                                        <a:latin typeface="Cambria Math" panose="02040503050406030204" pitchFamily="18" charset="0"/>
                                      </a:rPr>
                                      <m:t>𝑎𝑢</m:t>
                                    </m:r>
                                    <m:r>
                                      <a:rPr lang="fr-FR" b="0" i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fr-FR" b="0" i="1">
                                        <a:latin typeface="Cambria Math" panose="02040503050406030204" pitchFamily="18" charset="0"/>
                                      </a:rPr>
                                      <m:t>𝑝𝑡</m:t>
                                    </m:r>
                                    <m:r>
                                      <a:rPr lang="fr-FR" b="0" i="0">
                                        <a:latin typeface="Cambria Math" panose="02040503050406030204" pitchFamily="18" charset="0"/>
                                      </a:rPr>
                                      <m:t>. </m:t>
                                    </m:r>
                                    <m:r>
                                      <a:rPr lang="fr-FR" b="0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eqArr>
                              </m:lim>
                            </m:limLow>
                            <m:limLow>
                              <m:limLowPr>
                                <m:ctrlPr>
                                  <a:rPr lang="fr-FR" b="1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groupChr>
                                  <m:groupChrPr>
                                    <m:chr m:val="⏟"/>
                                    <m:ctrlPr>
                                      <a:rPr lang="fr-FR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groupChrPr>
                                  <m:e>
                                    <m:d>
                                      <m:dPr>
                                        <m:begChr m:val=""/>
                                        <m:ctrlPr>
                                          <a:rPr lang="fr-FR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fr-FR" b="1" i="1">
                                            <a:latin typeface="Cambria Math" panose="02040503050406030204" pitchFamily="18" charset="0"/>
                                          </a:rPr>
                                          <m:t>𝑸</m:t>
                                        </m:r>
                                        <m:r>
                                          <a:rPr lang="fr-FR" b="1" i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fr-FR" b="1" i="1">
                                            <a:latin typeface="Cambria Math" panose="02040503050406030204" pitchFamily="18" charset="0"/>
                                          </a:rPr>
                                          <m:t>𝑴</m:t>
                                        </m:r>
                                      </m:e>
                                    </m:d>
                                  </m:e>
                                </m:groupChr>
                              </m:e>
                              <m:lim>
                                <m:eqArr>
                                  <m:eqArr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fr-FR" b="0" i="0">
                                        <a:latin typeface="Cambria Math" panose="02040503050406030204" pitchFamily="18" charset="0"/>
                                      </a:rPr>
                                      <m:t>&amp;</m:t>
                                    </m:r>
                                    <m:r>
                                      <a:rPr lang="fr-FR" b="0" i="1">
                                        <a:latin typeface="Cambria Math" panose="02040503050406030204" pitchFamily="18" charset="0"/>
                                      </a:rPr>
                                      <m:t>𝐹𝑎𝑐𝑡𝑒𝑢𝑟</m:t>
                                    </m:r>
                                    <m:r>
                                      <a:rPr lang="fr-FR" b="0" i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  <m:e>
                                    <m:r>
                                      <a:rPr lang="fr-FR" b="0" i="0">
                                        <a:latin typeface="Cambria Math" panose="02040503050406030204" pitchFamily="18" charset="0"/>
                                      </a:rPr>
                                      <m:t>&amp;</m:t>
                                    </m:r>
                                    <m:r>
                                      <a:rPr lang="fr-FR" b="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fr-FR" b="0" i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  <m:r>
                                      <a:rPr lang="fr-FR" b="0" i="1">
                                        <a:latin typeface="Cambria Math" panose="02040503050406030204" pitchFamily="18" charset="0"/>
                                      </a:rPr>
                                      <m:t>𝑖𝑛𝑐𝑙𝑖𝑛𝑎𝑖𝑠𝑜𝑛</m:t>
                                    </m:r>
                                  </m:e>
                                </m:eqArr>
                              </m:lim>
                            </m:limLow>
                            <m:limLow>
                              <m:limLowPr>
                                <m:ctrlPr>
                                  <a:rPr lang="fr-FR" b="1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groupChr>
                                  <m:groupChrPr>
                                    <m:chr m:val="⏟"/>
                                    <m:ctrlPr>
                                      <a:rPr lang="fr-FR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groupChrPr>
                                  <m:e>
                                    <m:f>
                                      <m:fPr>
                                        <m:ctrlPr>
                                          <a:rPr lang="fr-FR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fr-FR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fr-FR" b="1" i="1">
                                                <a:latin typeface="Cambria Math" panose="02040503050406030204" pitchFamily="18" charset="0"/>
                                              </a:rPr>
                                              <m:t>𝒆</m:t>
                                            </m:r>
                                          </m:e>
                                          <m:sup>
                                            <m:r>
                                              <a:rPr lang="fr-FR" b="1" i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fr-FR" b="1" i="1">
                                                <a:latin typeface="Cambria Math" panose="02040503050406030204" pitchFamily="18" charset="0"/>
                                              </a:rPr>
                                              <m:t>𝒊</m:t>
                                            </m:r>
                                            <m:acc>
                                              <m:accPr>
                                                <m:chr m:val="⃗"/>
                                                <m:ctrlPr>
                                                  <a:rPr lang="fr-FR" b="1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fr-FR" b="1" i="1">
                                                    <a:latin typeface="Cambria Math" panose="02040503050406030204" pitchFamily="18" charset="0"/>
                                                  </a:rPr>
                                                  <m:t>𝒌</m:t>
                                                </m:r>
                                              </m:e>
                                            </m:acc>
                                            <m:r>
                                              <a:rPr lang="fr-FR" b="1" i="0">
                                                <a:latin typeface="Cambria Math" panose="02040503050406030204" pitchFamily="18" charset="0"/>
                                              </a:rPr>
                                              <m:t>.</m:t>
                                            </m:r>
                                            <m:acc>
                                              <m:accPr>
                                                <m:chr m:val="⃗"/>
                                                <m:ctrlPr>
                                                  <a:rPr lang="fr-FR" b="1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fr-FR" b="1" i="1">
                                                    <a:latin typeface="Cambria Math" panose="02040503050406030204" pitchFamily="18" charset="0"/>
                                                  </a:rPr>
                                                  <m:t>𝒓</m:t>
                                                </m:r>
                                              </m:e>
                                            </m:acc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fr-FR" b="1" i="1">
                                            <a:latin typeface="Cambria Math" panose="02040503050406030204" pitchFamily="18" charset="0"/>
                                          </a:rPr>
                                          <m:t>𝒓</m:t>
                                        </m:r>
                                      </m:den>
                                    </m:f>
                                  </m:e>
                                </m:groupChr>
                              </m:e>
                              <m:lim>
                                <m:r>
                                  <a:rPr lang="fr-FR" b="0" i="1">
                                    <a:latin typeface="Cambria Math" panose="02040503050406030204" pitchFamily="18" charset="0"/>
                                  </a:rPr>
                                  <m:t>𝑂𝑛𝑑𝑒</m:t>
                                </m:r>
                                <m:r>
                                  <a:rPr lang="fr-FR" b="0" i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fr-FR" b="0" i="1">
                                    <a:latin typeface="Cambria Math" panose="02040503050406030204" pitchFamily="18" charset="0"/>
                                  </a:rPr>
                                  <m:t>𝑠𝑝h</m:t>
                                </m:r>
                                <m:r>
                                  <a:rPr lang="fr-FR" b="0" i="0">
                                    <a:latin typeface="Cambria Math" panose="02040503050406030204" pitchFamily="18" charset="0"/>
                                  </a:rPr>
                                  <m:t>é</m:t>
                                </m:r>
                                <m:r>
                                  <a:rPr lang="fr-FR" b="0" i="1">
                                    <a:latin typeface="Cambria Math" panose="02040503050406030204" pitchFamily="18" charset="0"/>
                                  </a:rPr>
                                  <m:t>𝑟𝑖𝑞𝑢𝑒</m:t>
                                </m:r>
                              </m:lim>
                            </m:limLow>
                          </m:e>
                        </m:nary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𝒅𝒔</m:t>
                        </m:r>
                      </m:oMath>
                    </m:oMathPara>
                  </a14:m>
                  <a:endParaRPr lang="fr-FR" b="1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3222" y="4174026"/>
                  <a:ext cx="4572000" cy="1624932"/>
                </a:xfrm>
                <a:prstGeom prst="rect">
                  <a:avLst/>
                </a:prstGeom>
                <a:blipFill>
                  <a:blip r:embed="rId5"/>
                  <a:stretch>
                    <a:fillRect r="-32933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0" name="Titre 1"/>
          <p:cNvSpPr txBox="1">
            <a:spLocks/>
          </p:cNvSpPr>
          <p:nvPr/>
        </p:nvSpPr>
        <p:spPr>
          <a:xfrm>
            <a:off x="1497013" y="6389134"/>
            <a:ext cx="7391400" cy="3926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Chap3 : Diffraction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C6DDD436-036D-4AFC-B45E-DF406FB8E6F8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91387" y="1062361"/>
            <a:ext cx="8537944" cy="5119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800"/>
              </a:lnSpc>
              <a:buFont typeface="+mj-lt"/>
              <a:buAutoNum type="arabicPeriod"/>
            </a:pPr>
            <a:r>
              <a:rPr lang="fr-FR" b="1" dirty="0" smtClean="0">
                <a:solidFill>
                  <a:srgbClr val="AEA6A4"/>
                </a:solidFill>
                <a:latin typeface="Arial Narrow" pitchFamily="34" charset="0"/>
              </a:rPr>
              <a:t>Principe de Huygens Fresnel</a:t>
            </a:r>
            <a:endParaRPr lang="fr-FR" dirty="0" smtClean="0">
              <a:solidFill>
                <a:srgbClr val="AEA6A4"/>
              </a:solidFill>
              <a:latin typeface="Arial Narrow" pitchFamily="34" charset="0"/>
            </a:endParaRPr>
          </a:p>
          <a:p>
            <a:pPr marL="342900" indent="-342900">
              <a:lnSpc>
                <a:spcPts val="2800"/>
              </a:lnSpc>
              <a:buFont typeface="+mj-lt"/>
              <a:buAutoNum type="arabicPeriod"/>
            </a:pPr>
            <a:r>
              <a:rPr lang="fr-FR" b="1" dirty="0" smtClean="0">
                <a:latin typeface="Arial Narrow" pitchFamily="34" charset="0"/>
              </a:rPr>
              <a:t>Diffraction par des diaphragmes plans</a:t>
            </a:r>
          </a:p>
          <a:p>
            <a:pPr marL="527050" lvl="1" indent="-342900">
              <a:lnSpc>
                <a:spcPts val="2800"/>
              </a:lnSpc>
              <a:buFont typeface="+mj-lt"/>
              <a:buAutoNum type="alphaLcParenR"/>
            </a:pPr>
            <a:r>
              <a:rPr lang="fr-FR" dirty="0" smtClean="0">
                <a:latin typeface="Arial Narrow" pitchFamily="34" charset="0"/>
                <a:sym typeface="Wingdings" pitchFamily="2" charset="2"/>
              </a:rPr>
              <a:t>Approximation de Fresnel : diffraction à distance finie</a:t>
            </a:r>
          </a:p>
          <a:p>
            <a:pPr marL="527050" lvl="1" indent="-342900">
              <a:lnSpc>
                <a:spcPts val="2800"/>
              </a:lnSpc>
              <a:buFont typeface="+mj-lt"/>
              <a:buAutoNum type="alphaLcParenR"/>
            </a:pPr>
            <a:r>
              <a:rPr lang="fr-FR" dirty="0" smtClean="0">
                <a:latin typeface="Arial Narrow" pitchFamily="34" charset="0"/>
                <a:sym typeface="Wingdings" pitchFamily="2" charset="2"/>
              </a:rPr>
              <a:t>Approximation de Fraunhofer : diffraction à l’infini</a:t>
            </a:r>
          </a:p>
          <a:p>
            <a:pPr marL="527050" lvl="1" indent="-342900">
              <a:lnSpc>
                <a:spcPts val="2800"/>
              </a:lnSpc>
              <a:buFont typeface="+mj-lt"/>
              <a:buAutoNum type="alphaLcParenR"/>
            </a:pPr>
            <a:r>
              <a:rPr lang="fr-FR" dirty="0" smtClean="0">
                <a:latin typeface="Arial Narrow" pitchFamily="34" charset="0"/>
                <a:sym typeface="Wingdings" pitchFamily="2" charset="2"/>
              </a:rPr>
              <a:t>Relation entre fréquences spatiales (</a:t>
            </a:r>
            <a:r>
              <a:rPr lang="fr-FR" dirty="0" err="1" smtClean="0">
                <a:latin typeface="Arial Narrow" pitchFamily="34" charset="0"/>
                <a:sym typeface="Wingdings" pitchFamily="2" charset="2"/>
              </a:rPr>
              <a:t>u,v</a:t>
            </a:r>
            <a:r>
              <a:rPr lang="fr-FR" dirty="0" smtClean="0">
                <a:latin typeface="Arial Narrow" pitchFamily="34" charset="0"/>
                <a:sym typeface="Wingdings" pitchFamily="2" charset="2"/>
              </a:rPr>
              <a:t>) et angles d’inclinaison (</a:t>
            </a:r>
            <a:r>
              <a:rPr lang="fr-FR" dirty="0" smtClean="0">
                <a:latin typeface="Arial Narrow" pitchFamily="34" charset="0"/>
                <a:sym typeface="Symbol"/>
              </a:rPr>
              <a:t>,)</a:t>
            </a:r>
            <a:endParaRPr lang="fr-FR" dirty="0" smtClean="0">
              <a:latin typeface="Arial Narrow" pitchFamily="34" charset="0"/>
              <a:sym typeface="Wingdings" pitchFamily="2" charset="2"/>
            </a:endParaRPr>
          </a:p>
          <a:p>
            <a:pPr marL="527050" lvl="1" indent="-342900">
              <a:lnSpc>
                <a:spcPts val="2800"/>
              </a:lnSpc>
              <a:buFont typeface="+mj-lt"/>
              <a:buAutoNum type="alphaLcParenR"/>
            </a:pPr>
            <a:r>
              <a:rPr lang="fr-FR" dirty="0" smtClean="0">
                <a:latin typeface="Arial Narrow" pitchFamily="34" charset="0"/>
                <a:sym typeface="Wingdings" pitchFamily="2" charset="2"/>
              </a:rPr>
              <a:t>Où se trouve l’infini ?</a:t>
            </a:r>
          </a:p>
          <a:p>
            <a:pPr marL="69850" indent="-342900">
              <a:lnSpc>
                <a:spcPts val="2800"/>
              </a:lnSpc>
              <a:buFont typeface="+mj-lt"/>
              <a:buAutoNum type="arabicPeriod"/>
            </a:pPr>
            <a:r>
              <a:rPr lang="fr-FR" b="1" dirty="0" smtClean="0">
                <a:solidFill>
                  <a:srgbClr val="AEA6A4"/>
                </a:solidFill>
                <a:latin typeface="Arial Narrow" pitchFamily="34" charset="0"/>
                <a:sym typeface="Wingdings" pitchFamily="2" charset="2"/>
              </a:rPr>
              <a:t>Diffraction par une lentille</a:t>
            </a:r>
          </a:p>
          <a:p>
            <a:pPr marL="69850" indent="-342900">
              <a:lnSpc>
                <a:spcPts val="2800"/>
              </a:lnSpc>
              <a:buFont typeface="+mj-lt"/>
              <a:buAutoNum type="arabicPeriod"/>
            </a:pPr>
            <a:r>
              <a:rPr lang="fr-FR" b="1" dirty="0">
                <a:solidFill>
                  <a:srgbClr val="AEA6A4"/>
                </a:solidFill>
                <a:latin typeface="Arial Narrow" pitchFamily="34" charset="0"/>
                <a:sym typeface="Wingdings" pitchFamily="2" charset="2"/>
              </a:rPr>
              <a:t>Propriétés générales reliant l’écran diffractant et la figure de diffraction</a:t>
            </a:r>
          </a:p>
          <a:p>
            <a:pPr marL="527050" lvl="1" indent="-342900">
              <a:lnSpc>
                <a:spcPts val="2800"/>
              </a:lnSpc>
              <a:buFont typeface="+mj-lt"/>
              <a:buAutoNum type="arabicPeriod"/>
            </a:pPr>
            <a:r>
              <a:rPr lang="fr-FR" dirty="0">
                <a:solidFill>
                  <a:srgbClr val="AEA6A4"/>
                </a:solidFill>
                <a:latin typeface="Arial Narrow" pitchFamily="34" charset="0"/>
              </a:rPr>
              <a:t>Deux distributions usuelles et leur TF</a:t>
            </a:r>
          </a:p>
          <a:p>
            <a:pPr marL="527050" lvl="1" indent="-342900">
              <a:lnSpc>
                <a:spcPts val="2800"/>
              </a:lnSpc>
              <a:buFont typeface="+mj-lt"/>
              <a:buAutoNum type="arabicPeriod"/>
            </a:pPr>
            <a:r>
              <a:rPr lang="fr-FR" dirty="0">
                <a:solidFill>
                  <a:srgbClr val="AEA6A4"/>
                </a:solidFill>
                <a:latin typeface="Arial Narrow" pitchFamily="34" charset="0"/>
              </a:rPr>
              <a:t>Dilatation et contraction de l’ouverture du diaphragme</a:t>
            </a:r>
          </a:p>
          <a:p>
            <a:pPr marL="527050" lvl="1" indent="-342900">
              <a:lnSpc>
                <a:spcPts val="2800"/>
              </a:lnSpc>
              <a:buFont typeface="+mj-lt"/>
              <a:buAutoNum type="arabicPeriod"/>
            </a:pPr>
            <a:r>
              <a:rPr lang="fr-FR" dirty="0">
                <a:solidFill>
                  <a:srgbClr val="AEA6A4"/>
                </a:solidFill>
                <a:latin typeface="Arial Narrow" pitchFamily="34" charset="0"/>
              </a:rPr>
              <a:t>Translation dans son plan du diaphragme D limitant la surface d’onde</a:t>
            </a:r>
          </a:p>
          <a:p>
            <a:pPr marL="527050" lvl="1" indent="-342900">
              <a:lnSpc>
                <a:spcPts val="2800"/>
              </a:lnSpc>
              <a:buFont typeface="+mj-lt"/>
              <a:buAutoNum type="arabicPeriod"/>
            </a:pPr>
            <a:r>
              <a:rPr lang="fr-FR" dirty="0">
                <a:solidFill>
                  <a:srgbClr val="AEA6A4"/>
                </a:solidFill>
                <a:latin typeface="Arial Narrow" pitchFamily="34" charset="0"/>
              </a:rPr>
              <a:t>Convolution</a:t>
            </a:r>
            <a:endParaRPr lang="fr-FR" dirty="0">
              <a:solidFill>
                <a:srgbClr val="AEA6A4"/>
              </a:solidFill>
              <a:latin typeface="Arial Narrow" pitchFamily="34" charset="0"/>
              <a:sym typeface="Wingdings" pitchFamily="2" charset="2"/>
            </a:endParaRPr>
          </a:p>
          <a:p>
            <a:pPr marL="69850" lvl="1" indent="-342900">
              <a:lnSpc>
                <a:spcPts val="2800"/>
              </a:lnSpc>
              <a:buFontTx/>
              <a:buAutoNum type="arabicPeriod" startAt="5"/>
            </a:pPr>
            <a:r>
              <a:rPr lang="fr-FR" b="1" dirty="0" smtClean="0">
                <a:solidFill>
                  <a:srgbClr val="AEA6A4"/>
                </a:solidFill>
                <a:latin typeface="Arial Narrow" pitchFamily="34" charset="0"/>
                <a:sym typeface="Wingdings" pitchFamily="2" charset="2"/>
              </a:rPr>
              <a:t>Lien entre variation d’intensité dans une image et fréquences spatiales</a:t>
            </a:r>
          </a:p>
          <a:p>
            <a:pPr marL="69850" lvl="1" indent="-342900">
              <a:lnSpc>
                <a:spcPts val="2800"/>
              </a:lnSpc>
              <a:buFontTx/>
              <a:buAutoNum type="arabicPeriod" startAt="5"/>
            </a:pPr>
            <a:r>
              <a:rPr lang="fr-FR" b="1" dirty="0" smtClean="0">
                <a:solidFill>
                  <a:srgbClr val="AEA6A4"/>
                </a:solidFill>
                <a:latin typeface="Arial Narrow" pitchFamily="34" charset="0"/>
                <a:sym typeface="Wingdings" pitchFamily="2" charset="2"/>
              </a:rPr>
              <a:t>Traitement des images</a:t>
            </a:r>
            <a:endParaRPr lang="fr-FR" b="1" dirty="0">
              <a:solidFill>
                <a:srgbClr val="AEA6A4"/>
              </a:solidFill>
              <a:latin typeface="Arial Narrow" pitchFamily="34" charset="0"/>
              <a:sym typeface="Wingdings" pitchFamily="2" charset="2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497013" y="443775"/>
            <a:ext cx="7391400" cy="5450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DA666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Plan</a:t>
            </a:r>
            <a:endParaRPr kumimoji="0" lang="fr-FR" sz="2800" b="1" i="0" u="none" strike="noStrike" kern="0" cap="none" spc="0" normalizeH="0" baseline="0" noProof="0" dirty="0">
              <a:ln>
                <a:noFill/>
              </a:ln>
              <a:solidFill>
                <a:srgbClr val="DA666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522413" y="6097034"/>
            <a:ext cx="7391400" cy="3926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Chap4 : Diffraction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497013" y="6389134"/>
            <a:ext cx="7391400" cy="3926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Chap3 : Diffraction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ésentation Holographie">
  <a:themeElements>
    <a:clrScheme name="">
      <a:dk1>
        <a:srgbClr val="1A171B"/>
      </a:dk1>
      <a:lt1>
        <a:srgbClr val="6D5047"/>
      </a:lt1>
      <a:dk2>
        <a:srgbClr val="FFFFFF"/>
      </a:dk2>
      <a:lt2>
        <a:srgbClr val="A80847"/>
      </a:lt2>
      <a:accent1>
        <a:srgbClr val="CC5E2F"/>
      </a:accent1>
      <a:accent2>
        <a:srgbClr val="006290"/>
      </a:accent2>
      <a:accent3>
        <a:srgbClr val="BAB3B1"/>
      </a:accent3>
      <a:accent4>
        <a:srgbClr val="141215"/>
      </a:accent4>
      <a:accent5>
        <a:srgbClr val="E2B6AD"/>
      </a:accent5>
      <a:accent6>
        <a:srgbClr val="005882"/>
      </a:accent6>
      <a:hlink>
        <a:srgbClr val="BBBC1D"/>
      </a:hlink>
      <a:folHlink>
        <a:srgbClr val="8F0055"/>
      </a:folHlink>
    </a:clrScheme>
    <a:fontScheme name="Institut-Telecom_MODELE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Institut-Telecom_MODELE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titut-Telecom_MODELE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titut-Telecom_MODELE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titut-Telecom_MODELE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titut-Telecom_MODELE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titut-Telecom_MODELE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stitut-Telecom_MODELE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stitut-Telecom_MODELE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stitut-Telecom_MODELE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stitut-Telecom_MODELE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stitut-Telecom_MODELE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stitut-Telecom_MODELE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stitut-Telecom_MODELE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titut-Telecom_MODELE-1 14">
        <a:dk1>
          <a:srgbClr val="1A171B"/>
        </a:dk1>
        <a:lt1>
          <a:srgbClr val="FFFFFF"/>
        </a:lt1>
        <a:dk2>
          <a:srgbClr val="FFFFFF"/>
        </a:dk2>
        <a:lt2>
          <a:srgbClr val="6A5B5A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141215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titut-Telecom_MODELE-1 15">
        <a:dk1>
          <a:srgbClr val="1A171B"/>
        </a:dk1>
        <a:lt1>
          <a:srgbClr val="FFFFFF"/>
        </a:lt1>
        <a:dk2>
          <a:srgbClr val="FFFFFF"/>
        </a:dk2>
        <a:lt2>
          <a:srgbClr val="847573"/>
        </a:lt2>
        <a:accent1>
          <a:srgbClr val="6A5B5A"/>
        </a:accent1>
        <a:accent2>
          <a:srgbClr val="333399"/>
        </a:accent2>
        <a:accent3>
          <a:srgbClr val="FFFFFF"/>
        </a:accent3>
        <a:accent4>
          <a:srgbClr val="141215"/>
        </a:accent4>
        <a:accent5>
          <a:srgbClr val="B9B5B5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Institut-Telecom_MODELE-1">
  <a:themeElements>
    <a:clrScheme name="">
      <a:dk1>
        <a:srgbClr val="1A171B"/>
      </a:dk1>
      <a:lt1>
        <a:srgbClr val="6D5047"/>
      </a:lt1>
      <a:dk2>
        <a:srgbClr val="FFFFFF"/>
      </a:dk2>
      <a:lt2>
        <a:srgbClr val="A80847"/>
      </a:lt2>
      <a:accent1>
        <a:srgbClr val="CC5E2F"/>
      </a:accent1>
      <a:accent2>
        <a:srgbClr val="006290"/>
      </a:accent2>
      <a:accent3>
        <a:srgbClr val="BAB3B1"/>
      </a:accent3>
      <a:accent4>
        <a:srgbClr val="141215"/>
      </a:accent4>
      <a:accent5>
        <a:srgbClr val="E2B6AD"/>
      </a:accent5>
      <a:accent6>
        <a:srgbClr val="005882"/>
      </a:accent6>
      <a:hlink>
        <a:srgbClr val="BBBC1D"/>
      </a:hlink>
      <a:folHlink>
        <a:srgbClr val="8F0055"/>
      </a:folHlink>
    </a:clrScheme>
    <a:fontScheme name="1_Institut-Telecom_MODELE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arrow"/>
        </a:ln>
      </a:spPr>
      <a:bodyPr/>
      <a:lstStyle/>
      <a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a:style>
    </a:lnDef>
  </a:objectDefaults>
  <a:extraClrSchemeLst>
    <a:extraClrScheme>
      <a:clrScheme name="1_Institut-Telecom_MODELE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stitut-Telecom_MODELE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stitut-Telecom_MODELE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stitut-Telecom_MODELE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stitut-Telecom_MODELE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stitut-Telecom_MODELE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stitut-Telecom_MODELE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stitut-Telecom_MODELE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stitut-Telecom_MODELE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stitut-Telecom_MODELE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stitut-Telecom_MODELE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stitut-Telecom_MODELE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stitut-Telecom_MODELE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stitut-Telecom_MODELE-1 14">
        <a:dk1>
          <a:srgbClr val="1A171B"/>
        </a:dk1>
        <a:lt1>
          <a:srgbClr val="FFFFFF"/>
        </a:lt1>
        <a:dk2>
          <a:srgbClr val="FFFFFF"/>
        </a:dk2>
        <a:lt2>
          <a:srgbClr val="6A5B5A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141215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stitut-Telecom_MODELE-1 15">
        <a:dk1>
          <a:srgbClr val="1A171B"/>
        </a:dk1>
        <a:lt1>
          <a:srgbClr val="FFFFFF"/>
        </a:lt1>
        <a:dk2>
          <a:srgbClr val="FFFFFF"/>
        </a:dk2>
        <a:lt2>
          <a:srgbClr val="847573"/>
        </a:lt2>
        <a:accent1>
          <a:srgbClr val="6A5B5A"/>
        </a:accent1>
        <a:accent2>
          <a:srgbClr val="333399"/>
        </a:accent2>
        <a:accent3>
          <a:srgbClr val="FFFFFF"/>
        </a:accent3>
        <a:accent4>
          <a:srgbClr val="141215"/>
        </a:accent4>
        <a:accent5>
          <a:srgbClr val="B9B5B5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Holographie</Template>
  <TotalTime>119087</TotalTime>
  <Words>5583</Words>
  <Application>Microsoft Office PowerPoint</Application>
  <PresentationFormat>Affichage à l'écran (4:3)</PresentationFormat>
  <Paragraphs>841</Paragraphs>
  <Slides>45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3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45</vt:i4>
      </vt:variant>
    </vt:vector>
  </HeadingPairs>
  <TitlesOfParts>
    <vt:vector size="60" baseType="lpstr">
      <vt:lpstr>MS PGothic</vt:lpstr>
      <vt:lpstr>Arial</vt:lpstr>
      <vt:lpstr>Arial Narrow</vt:lpstr>
      <vt:lpstr>Calibri</vt:lpstr>
      <vt:lpstr>Calibri Light</vt:lpstr>
      <vt:lpstr>Cambria Math</vt:lpstr>
      <vt:lpstr>Symbol</vt:lpstr>
      <vt:lpstr>Times</vt:lpstr>
      <vt:lpstr>Times New Roman</vt:lpstr>
      <vt:lpstr>Wingdings</vt:lpstr>
      <vt:lpstr>Wingdings 2</vt:lpstr>
      <vt:lpstr>Présentation Holographie</vt:lpstr>
      <vt:lpstr>1_Institut-Telecom_MODELE-1</vt:lpstr>
      <vt:lpstr>Thème Office</vt:lpstr>
      <vt:lpstr>Équation</vt:lpstr>
      <vt:lpstr>Chapitre 3  COM101 Optique et photonique 1ère année  Diffraction (1h30)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Telecom-Paristech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5  COM101 Optique et photonique 1ère année  HOLOGRAPHIE</dc:title>
  <dc:creator>renaud</dc:creator>
  <cp:lastModifiedBy>Renaud Gabet</cp:lastModifiedBy>
  <cp:revision>200</cp:revision>
  <cp:lastPrinted>2023-09-04T08:41:23Z</cp:lastPrinted>
  <dcterms:created xsi:type="dcterms:W3CDTF">2011-09-23T08:07:09Z</dcterms:created>
  <dcterms:modified xsi:type="dcterms:W3CDTF">2023-10-05T09:31:09Z</dcterms:modified>
</cp:coreProperties>
</file>