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672" r:id="rId2"/>
    <p:sldMasterId id="2147483696" r:id="rId3"/>
  </p:sldMasterIdLst>
  <p:notesMasterIdLst>
    <p:notesMasterId r:id="rId51"/>
  </p:notesMasterIdLst>
  <p:handoutMasterIdLst>
    <p:handoutMasterId r:id="rId52"/>
  </p:handoutMasterIdLst>
  <p:sldIdLst>
    <p:sldId id="256" r:id="rId4"/>
    <p:sldId id="299" r:id="rId5"/>
    <p:sldId id="393" r:id="rId6"/>
    <p:sldId id="424" r:id="rId7"/>
    <p:sldId id="316" r:id="rId8"/>
    <p:sldId id="394" r:id="rId9"/>
    <p:sldId id="444" r:id="rId10"/>
    <p:sldId id="396" r:id="rId11"/>
    <p:sldId id="395" r:id="rId12"/>
    <p:sldId id="397" r:id="rId13"/>
    <p:sldId id="398" r:id="rId14"/>
    <p:sldId id="399" r:id="rId15"/>
    <p:sldId id="400" r:id="rId16"/>
    <p:sldId id="401" r:id="rId17"/>
    <p:sldId id="435" r:id="rId18"/>
    <p:sldId id="450" r:id="rId19"/>
    <p:sldId id="402" r:id="rId20"/>
    <p:sldId id="403" r:id="rId21"/>
    <p:sldId id="405" r:id="rId22"/>
    <p:sldId id="445" r:id="rId23"/>
    <p:sldId id="404" r:id="rId24"/>
    <p:sldId id="448" r:id="rId25"/>
    <p:sldId id="449" r:id="rId26"/>
    <p:sldId id="406" r:id="rId27"/>
    <p:sldId id="407" r:id="rId28"/>
    <p:sldId id="413" r:id="rId29"/>
    <p:sldId id="411" r:id="rId30"/>
    <p:sldId id="446" r:id="rId31"/>
    <p:sldId id="431" r:id="rId32"/>
    <p:sldId id="447" r:id="rId33"/>
    <p:sldId id="425" r:id="rId34"/>
    <p:sldId id="427" r:id="rId35"/>
    <p:sldId id="409" r:id="rId36"/>
    <p:sldId id="432" r:id="rId37"/>
    <p:sldId id="430" r:id="rId38"/>
    <p:sldId id="416" r:id="rId39"/>
    <p:sldId id="417" r:id="rId40"/>
    <p:sldId id="418" r:id="rId41"/>
    <p:sldId id="419" r:id="rId42"/>
    <p:sldId id="420" r:id="rId43"/>
    <p:sldId id="421" r:id="rId44"/>
    <p:sldId id="422" r:id="rId45"/>
    <p:sldId id="423" r:id="rId46"/>
    <p:sldId id="426" r:id="rId47"/>
    <p:sldId id="451" r:id="rId48"/>
    <p:sldId id="414" r:id="rId49"/>
    <p:sldId id="415" r:id="rId50"/>
  </p:sldIdLst>
  <p:sldSz cx="12192000" cy="6858000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pos="4929" userDrawn="1">
          <p15:clr>
            <a:srgbClr val="A4A3A4"/>
          </p15:clr>
        </p15:guide>
        <p15:guide id="3" pos="4226" userDrawn="1">
          <p15:clr>
            <a:srgbClr val="A4A3A4"/>
          </p15:clr>
        </p15:guide>
        <p15:guide id="4" pos="1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FF3399"/>
    <a:srgbClr val="EC6A38"/>
    <a:srgbClr val="AEA6A4"/>
    <a:srgbClr val="FF0000"/>
    <a:srgbClr val="F8F8F8"/>
    <a:srgbClr val="6A5B5A"/>
    <a:srgbClr val="8F8685"/>
    <a:srgbClr val="847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6" autoAdjust="0"/>
    <p:restoredTop sz="94707" autoAdjust="0"/>
  </p:normalViewPr>
  <p:slideViewPr>
    <p:cSldViewPr snapToGrid="0">
      <p:cViewPr varScale="1">
        <p:scale>
          <a:sx n="49" d="100"/>
          <a:sy n="49" d="100"/>
        </p:scale>
        <p:origin x="60" y="378"/>
      </p:cViewPr>
      <p:guideLst>
        <p:guide orient="horz" pos="595"/>
        <p:guide pos="4929"/>
        <p:guide pos="4226"/>
        <p:guide pos="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44"/>
    </p:cViewPr>
  </p:sorterViewPr>
  <p:notesViewPr>
    <p:cSldViewPr snapToGrid="0" showGuides="1">
      <p:cViewPr varScale="1">
        <p:scale>
          <a:sx n="83" d="100"/>
          <a:sy n="83" d="100"/>
        </p:scale>
        <p:origin x="-310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2D381-BC35-42A3-9779-82D8096CAB6E}" type="datetimeFigureOut">
              <a:rPr lang="fr-FR" smtClean="0"/>
              <a:pPr/>
              <a:t>12/09/2024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AB72B-9D73-4B79-A279-21CB7D78CB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9723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4392AB-BA94-4E89-A2B6-4BCE66B2C5D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685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1" y="2071688"/>
            <a:ext cx="7279217" cy="156845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892550"/>
            <a:ext cx="7281333" cy="1690688"/>
          </a:xfrm>
        </p:spPr>
        <p:txBody>
          <a:bodyPr/>
          <a:lstStyle>
            <a:lvl1pPr marL="0" indent="0">
              <a:buFont typeface="Wingdings 2" pitchFamily="4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132514"/>
            <a:ext cx="3048000" cy="3444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032000" y="6453189"/>
            <a:ext cx="90085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B571AE18-A13B-4231-8736-5FF4647272C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98518" y="146051"/>
            <a:ext cx="2556933" cy="59674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25600" y="146051"/>
            <a:ext cx="7469717" cy="59674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0BB82F06-C62A-4B62-A3E4-00CCFA5212D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0900" y="6453189"/>
            <a:ext cx="8748184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B9712F7E-3277-423D-AF0F-E70819C92C1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0900" y="6453189"/>
            <a:ext cx="8748184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0BA43951-F1BF-43DD-9ECC-B11C93E91A4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0900" y="6453189"/>
            <a:ext cx="8748184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08A1786E-D960-48F7-836D-B5D7A47D5E1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0900" y="6453189"/>
            <a:ext cx="8748184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25600" y="1617663"/>
            <a:ext cx="5012267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41067" y="1617663"/>
            <a:ext cx="5014384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D58AC4FD-561B-4798-B60D-8F866A67FD4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0900" y="6453189"/>
            <a:ext cx="8748184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3FF3E072-4547-4464-8084-E4F04D72F80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9" name="Espace réservé du pied de pag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2120900" y="6453189"/>
            <a:ext cx="8748184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28A6B153-38E1-4CE8-A0D2-7A3023B5F0C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0900" y="6453189"/>
            <a:ext cx="8748184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C6DDD436-036D-4AFC-B45E-DF406FB8E6F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0900" y="6453189"/>
            <a:ext cx="8748184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F8DDAEFB-A923-465D-B43C-FC51DF242E7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0900" y="6453189"/>
            <a:ext cx="8748184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8BEC196E-F33A-48F0-8D31-5B5C5E90AE4A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0900" y="6453189"/>
            <a:ext cx="8748184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C3D8837B-8458-4265-972B-757D52FC1061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0900" y="6453189"/>
            <a:ext cx="8748184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75C90C2F-9FB9-45F6-B07F-2B9F53DE808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0900" y="6453189"/>
            <a:ext cx="8748184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98518" y="146051"/>
            <a:ext cx="2556933" cy="596741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25600" y="146051"/>
            <a:ext cx="7469717" cy="59674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EF292D9E-78B8-4BD7-B350-8009499B8B9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0900" y="6453189"/>
            <a:ext cx="8748184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1B-4C1A-41EF-A7AD-E9AC2249167A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8AE-EB48-4995-A0C4-1F208194A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794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1B-4C1A-41EF-A7AD-E9AC2249167A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8AE-EB48-4995-A0C4-1F208194A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618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1B-4C1A-41EF-A7AD-E9AC2249167A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8AE-EB48-4995-A0C4-1F208194A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688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1B-4C1A-41EF-A7AD-E9AC2249167A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8AE-EB48-4995-A0C4-1F208194A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492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1B-4C1A-41EF-A7AD-E9AC2249167A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8AE-EB48-4995-A0C4-1F208194A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273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1B-4C1A-41EF-A7AD-E9AC2249167A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8AE-EB48-4995-A0C4-1F208194A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022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1B-4C1A-41EF-A7AD-E9AC2249167A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8AE-EB48-4995-A0C4-1F208194A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71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4289FFF7-9EDA-4302-AE47-8A0111B2616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0900" y="6453189"/>
            <a:ext cx="8748184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1B-4C1A-41EF-A7AD-E9AC2249167A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8AE-EB48-4995-A0C4-1F208194A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544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1B-4C1A-41EF-A7AD-E9AC2249167A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8AE-EB48-4995-A0C4-1F208194A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307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1B-4C1A-41EF-A7AD-E9AC2249167A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8AE-EB48-4995-A0C4-1F208194A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389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1B-4C1A-41EF-A7AD-E9AC2249167A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8AE-EB48-4995-A0C4-1F208194A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59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25600" y="1617663"/>
            <a:ext cx="5012267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41067" y="1617663"/>
            <a:ext cx="5014384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E2DEDB9B-674A-4A19-88F2-C3E3F1AE0754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0900" y="6453189"/>
            <a:ext cx="8748184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AEE1C198-315A-4170-B547-A051E240C81F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9" name="Espace réservé du pied de pag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2120900" y="6453189"/>
            <a:ext cx="8748184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42FB173D-BB2B-445F-97D9-4DB4B769DE5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0900" y="6453189"/>
            <a:ext cx="8748184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32000" y="6453189"/>
            <a:ext cx="90085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97B3F700-8A59-4A4A-BBBF-D313DDD5F73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032000" y="6453189"/>
            <a:ext cx="90085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9691139D-2DE0-48D8-9C7F-848F378ADA6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032000" y="6453189"/>
            <a:ext cx="90085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ABA1296E-4158-4F88-B007-7F99A6464E6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8133" y="146051"/>
            <a:ext cx="9855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5600" y="1617663"/>
            <a:ext cx="1022985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8351" y="6453189"/>
            <a:ext cx="112818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6CFDFD3F-B43C-4801-A416-FB389DFCDB8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0900" y="6453189"/>
            <a:ext cx="8748184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 2" pitchFamily="4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682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Times" pitchFamily="-80" charset="0"/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728663" indent="-185738" algn="l" rtl="0" eaLnBrk="1" fontAlgn="base" hangingPunct="1">
        <a:spcBef>
          <a:spcPct val="80000"/>
        </a:spcBef>
        <a:spcAft>
          <a:spcPct val="0"/>
        </a:spcAft>
        <a:buClr>
          <a:schemeClr val="bg2"/>
        </a:buClr>
        <a:buFont typeface="Arial" pitchFamily="4" charset="0"/>
        <a:buChar char="-"/>
        <a:defRPr sz="2000">
          <a:solidFill>
            <a:schemeClr val="tx1"/>
          </a:solidFill>
          <a:latin typeface="+mn-lt"/>
          <a:ea typeface="ＭＳ Ｐゴシック" pitchFamily="4" charset="-128"/>
        </a:defRPr>
      </a:lvl3pPr>
      <a:lvl4pPr marL="1147763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4" charset="-128"/>
        </a:defRPr>
      </a:lvl4pPr>
      <a:lvl5pPr marL="15668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5pPr>
      <a:lvl6pPr marL="20240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6pPr>
      <a:lvl7pPr marL="24812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7pPr>
      <a:lvl8pPr marL="29384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8pPr>
      <a:lvl9pPr marL="33956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6017" y="146051"/>
            <a:ext cx="9855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5600" y="1617663"/>
            <a:ext cx="1022985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8351" y="6453189"/>
            <a:ext cx="111548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9AA4915D-41E5-48B0-8F72-8556C20F8D3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0900" y="6453189"/>
            <a:ext cx="8748184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9pPr>
    </p:titleStyle>
    <p:bodyStyle>
      <a:lvl1pPr marL="271463" indent="-271463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 2" pitchFamily="4" charset="2"/>
        <a:buChar char="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68288" algn="l" rtl="0" fontAlgn="base">
        <a:spcBef>
          <a:spcPct val="20000"/>
        </a:spcBef>
        <a:spcAft>
          <a:spcPct val="0"/>
        </a:spcAft>
        <a:buClr>
          <a:schemeClr val="bg2"/>
        </a:buClr>
        <a:buFont typeface="Times" pitchFamily="-80" charset="0"/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728663" indent="-185738" algn="l" rtl="0" fontAlgn="base">
        <a:spcBef>
          <a:spcPct val="80000"/>
        </a:spcBef>
        <a:spcAft>
          <a:spcPct val="0"/>
        </a:spcAft>
        <a:buClr>
          <a:schemeClr val="bg2"/>
        </a:buClr>
        <a:buFont typeface="Arial" pitchFamily="4" charset="0"/>
        <a:buChar char="-"/>
        <a:defRPr sz="2000">
          <a:solidFill>
            <a:schemeClr val="tx1"/>
          </a:solidFill>
          <a:latin typeface="+mn-lt"/>
          <a:ea typeface="ＭＳ Ｐゴシック" pitchFamily="4" charset="-128"/>
        </a:defRPr>
      </a:lvl3pPr>
      <a:lvl4pPr marL="1660525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4" charset="-128"/>
        </a:defRPr>
      </a:lvl4pPr>
      <a:lvl5pPr marL="20685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5pPr>
      <a:lvl6pPr marL="25257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6pPr>
      <a:lvl7pPr marL="29829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7pPr>
      <a:lvl8pPr marL="34401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8pPr>
      <a:lvl9pPr marL="38973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page </a:t>
            </a:r>
            <a:fld id="{6CFDFD3F-B43C-4801-A416-FB389DFCDB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11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naud.gabet@telecom-paris.f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0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15" Type="http://schemas.openxmlformats.org/officeDocument/2006/relationships/image" Target="../media/image33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8.jpe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35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52.png"/><Relationship Id="rId7" Type="http://schemas.openxmlformats.org/officeDocument/2006/relationships/image" Target="../media/image47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0.png"/><Relationship Id="rId18" Type="http://schemas.openxmlformats.org/officeDocument/2006/relationships/image" Target="../media/image580.png"/><Relationship Id="rId3" Type="http://schemas.openxmlformats.org/officeDocument/2006/relationships/image" Target="../media/image37.png"/><Relationship Id="rId21" Type="http://schemas.openxmlformats.org/officeDocument/2006/relationships/image" Target="../media/image611.png"/><Relationship Id="rId17" Type="http://schemas.openxmlformats.org/officeDocument/2006/relationships/image" Target="../media/image570.png"/><Relationship Id="rId2" Type="http://schemas.openxmlformats.org/officeDocument/2006/relationships/image" Target="../media/image36.png"/><Relationship Id="rId16" Type="http://schemas.openxmlformats.org/officeDocument/2006/relationships/image" Target="../media/image61.png"/><Relationship Id="rId20" Type="http://schemas.openxmlformats.org/officeDocument/2006/relationships/image" Target="../media/image600.png"/><Relationship Id="rId1" Type="http://schemas.openxmlformats.org/officeDocument/2006/relationships/slideLayout" Target="../slideLayouts/slideLayout29.xml"/><Relationship Id="rId11" Type="http://schemas.openxmlformats.org/officeDocument/2006/relationships/image" Target="../media/image38.png"/><Relationship Id="rId15" Type="http://schemas.openxmlformats.org/officeDocument/2006/relationships/image" Target="../media/image520.png"/><Relationship Id="rId23" Type="http://schemas.openxmlformats.org/officeDocument/2006/relationships/image" Target="../media/image64.png"/><Relationship Id="rId10" Type="http://schemas.openxmlformats.org/officeDocument/2006/relationships/image" Target="../media/image560.png"/><Relationship Id="rId19" Type="http://schemas.openxmlformats.org/officeDocument/2006/relationships/image" Target="../media/image39.png"/><Relationship Id="rId9" Type="http://schemas.openxmlformats.org/officeDocument/2006/relationships/image" Target="../media/image550.png"/><Relationship Id="rId14" Type="http://schemas.openxmlformats.org/officeDocument/2006/relationships/image" Target="../media/image510.png"/><Relationship Id="rId22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png"/><Relationship Id="rId5" Type="http://schemas.openxmlformats.org/officeDocument/2006/relationships/image" Target="../media/image42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7" Type="http://schemas.openxmlformats.org/officeDocument/2006/relationships/image" Target="../media/image6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1.png"/><Relationship Id="rId5" Type="http://schemas.openxmlformats.org/officeDocument/2006/relationships/image" Target="../media/image590.png"/><Relationship Id="rId4" Type="http://schemas.openxmlformats.org/officeDocument/2006/relationships/image" Target="../media/image540.png"/><Relationship Id="rId9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0.png"/><Relationship Id="rId5" Type="http://schemas.openxmlformats.org/officeDocument/2006/relationships/image" Target="../media/image610.png"/><Relationship Id="rId4" Type="http://schemas.openxmlformats.org/officeDocument/2006/relationships/image" Target="../media/image67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78.png"/><Relationship Id="rId3" Type="http://schemas.openxmlformats.org/officeDocument/2006/relationships/image" Target="../media/image62.png"/><Relationship Id="rId7" Type="http://schemas.openxmlformats.org/officeDocument/2006/relationships/image" Target="../media/image700.png"/><Relationship Id="rId12" Type="http://schemas.openxmlformats.org/officeDocument/2006/relationships/image" Target="../media/image7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21.png"/><Relationship Id="rId11" Type="http://schemas.openxmlformats.org/officeDocument/2006/relationships/image" Target="../media/image740.png"/><Relationship Id="rId5" Type="http://schemas.openxmlformats.org/officeDocument/2006/relationships/image" Target="../media/image65.png"/><Relationship Id="rId10" Type="http://schemas.openxmlformats.org/officeDocument/2006/relationships/image" Target="../media/image730.png"/><Relationship Id="rId4" Type="http://schemas.openxmlformats.org/officeDocument/2006/relationships/image" Target="../media/image701.png"/><Relationship Id="rId9" Type="http://schemas.openxmlformats.org/officeDocument/2006/relationships/image" Target="../media/image7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image" Target="../media/image84.png"/><Relationship Id="rId7" Type="http://schemas.openxmlformats.org/officeDocument/2006/relationships/image" Target="../media/image7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40.png"/><Relationship Id="rId5" Type="http://schemas.openxmlformats.org/officeDocument/2006/relationships/image" Target="../media/image70.png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13" Type="http://schemas.openxmlformats.org/officeDocument/2006/relationships/image" Target="../media/image92.png"/><Relationship Id="rId3" Type="http://schemas.openxmlformats.org/officeDocument/2006/relationships/image" Target="../media/image38.png"/><Relationship Id="rId12" Type="http://schemas.openxmlformats.org/officeDocument/2006/relationships/image" Target="../media/image91.png"/><Relationship Id="rId2" Type="http://schemas.openxmlformats.org/officeDocument/2006/relationships/image" Target="../media/image70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90.png"/><Relationship Id="rId5" Type="http://schemas.openxmlformats.org/officeDocument/2006/relationships/image" Target="../media/image870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61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image" Target="../media/image76.png"/><Relationship Id="rId21" Type="http://schemas.openxmlformats.org/officeDocument/2006/relationships/image" Target="../media/image125.png"/><Relationship Id="rId7" Type="http://schemas.openxmlformats.org/officeDocument/2006/relationships/image" Target="../media/image100.png"/><Relationship Id="rId12" Type="http://schemas.openxmlformats.org/officeDocument/2006/relationships/image" Target="../media/image81.png"/><Relationship Id="rId17" Type="http://schemas.openxmlformats.org/officeDocument/2006/relationships/image" Target="../media/image121.png"/><Relationship Id="rId2" Type="http://schemas.openxmlformats.org/officeDocument/2006/relationships/image" Target="../media/image75.png"/><Relationship Id="rId16" Type="http://schemas.openxmlformats.org/officeDocument/2006/relationships/image" Target="../media/image120.png"/><Relationship Id="rId20" Type="http://schemas.openxmlformats.org/officeDocument/2006/relationships/image" Target="../media/image1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9.png"/><Relationship Id="rId11" Type="http://schemas.openxmlformats.org/officeDocument/2006/relationships/image" Target="../media/image116.png"/><Relationship Id="rId5" Type="http://schemas.openxmlformats.org/officeDocument/2006/relationships/image" Target="../media/image79.png"/><Relationship Id="rId15" Type="http://schemas.openxmlformats.org/officeDocument/2006/relationships/image" Target="../media/image82.png"/><Relationship Id="rId10" Type="http://schemas.openxmlformats.org/officeDocument/2006/relationships/image" Target="../media/image103.png"/><Relationship Id="rId19" Type="http://schemas.openxmlformats.org/officeDocument/2006/relationships/image" Target="../media/image12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18.png"/><Relationship Id="rId22" Type="http://schemas.openxmlformats.org/officeDocument/2006/relationships/image" Target="../media/image1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86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3.wmf"/><Relationship Id="rId11" Type="http://schemas.openxmlformats.org/officeDocument/2006/relationships/image" Target="../media/image133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32.png"/><Relationship Id="rId4" Type="http://schemas.openxmlformats.org/officeDocument/2006/relationships/image" Target="../media/image109.png"/><Relationship Id="rId9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2.png"/><Relationship Id="rId7" Type="http://schemas.openxmlformats.org/officeDocument/2006/relationships/image" Target="../media/image115.png"/><Relationship Id="rId12" Type="http://schemas.openxmlformats.org/officeDocument/2006/relationships/image" Target="../media/image13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4.png"/><Relationship Id="rId11" Type="http://schemas.openxmlformats.org/officeDocument/2006/relationships/image" Target="../media/image87.png"/><Relationship Id="rId5" Type="http://schemas.openxmlformats.org/officeDocument/2006/relationships/image" Target="../media/image113.png"/><Relationship Id="rId10" Type="http://schemas.openxmlformats.org/officeDocument/2006/relationships/image" Target="../media/image128.png"/><Relationship Id="rId4" Type="http://schemas.openxmlformats.org/officeDocument/2006/relationships/image" Target="../media/image37.png"/><Relationship Id="rId9" Type="http://schemas.openxmlformats.org/officeDocument/2006/relationships/image" Target="../media/image1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1.png"/><Relationship Id="rId4" Type="http://schemas.openxmlformats.org/officeDocument/2006/relationships/image" Target="../media/image9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3" Type="http://schemas.openxmlformats.org/officeDocument/2006/relationships/image" Target="../media/image820.png"/><Relationship Id="rId7" Type="http://schemas.openxmlformats.org/officeDocument/2006/relationships/image" Target="../media/image130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90.png"/><Relationship Id="rId9" Type="http://schemas.openxmlformats.org/officeDocument/2006/relationships/image" Target="../media/image1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0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59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0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90.png"/><Relationship Id="rId4" Type="http://schemas.openxmlformats.org/officeDocument/2006/relationships/image" Target="../media/image108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953001" y="571480"/>
            <a:ext cx="5459413" cy="2786082"/>
          </a:xfrm>
        </p:spPr>
        <p:txBody>
          <a:bodyPr/>
          <a:lstStyle/>
          <a:p>
            <a:r>
              <a:rPr lang="fr-FR" sz="2400" dirty="0">
                <a:latin typeface="Arial Narrow" pitchFamily="34" charset="0"/>
              </a:rPr>
              <a:t>Chapitre 3</a:t>
            </a:r>
            <a:br>
              <a:rPr lang="fr-FR" sz="2400" dirty="0">
                <a:latin typeface="Arial Narrow" pitchFamily="34" charset="0"/>
              </a:rPr>
            </a:br>
            <a:r>
              <a:rPr lang="fr-FR" sz="2400" dirty="0">
                <a:latin typeface="Arial Narrow" pitchFamily="34" charset="0"/>
              </a:rPr>
              <a:t/>
            </a:r>
            <a:br>
              <a:rPr lang="fr-FR" sz="2400" dirty="0">
                <a:latin typeface="Arial Narrow" pitchFamily="34" charset="0"/>
              </a:rPr>
            </a:br>
            <a:r>
              <a:rPr lang="fr-FR" sz="2000" dirty="0">
                <a:latin typeface="Arial Narrow" pitchFamily="34" charset="0"/>
              </a:rPr>
              <a:t>PHY_3TC20_TP  </a:t>
            </a:r>
            <a:r>
              <a:rPr lang="fr-FR" sz="1600" i="1" dirty="0">
                <a:latin typeface="Arial Narrow" pitchFamily="34" charset="0"/>
              </a:rPr>
              <a:t>(COM101)</a:t>
            </a:r>
            <a:r>
              <a:rPr lang="fr-FR" sz="2000" dirty="0">
                <a:latin typeface="Arial Narrow" pitchFamily="34" charset="0"/>
              </a:rPr>
              <a:t/>
            </a:r>
            <a:br>
              <a:rPr lang="fr-FR" sz="2000" dirty="0">
                <a:latin typeface="Arial Narrow" pitchFamily="34" charset="0"/>
              </a:rPr>
            </a:br>
            <a:r>
              <a:rPr lang="fr-FR" sz="2400" dirty="0">
                <a:latin typeface="Arial Narrow" pitchFamily="34" charset="0"/>
              </a:rPr>
              <a:t>Optique et photonique</a:t>
            </a:r>
            <a:br>
              <a:rPr lang="fr-FR" sz="2400" dirty="0">
                <a:latin typeface="Arial Narrow" pitchFamily="34" charset="0"/>
              </a:rPr>
            </a:br>
            <a:r>
              <a:rPr lang="fr-FR" sz="2400" dirty="0">
                <a:latin typeface="Arial Narrow" pitchFamily="34" charset="0"/>
              </a:rPr>
              <a:t>1</a:t>
            </a:r>
            <a:r>
              <a:rPr lang="fr-FR" sz="2400" baseline="30000" dirty="0">
                <a:latin typeface="Arial Narrow" pitchFamily="34" charset="0"/>
              </a:rPr>
              <a:t>ère</a:t>
            </a:r>
            <a:r>
              <a:rPr lang="fr-FR" sz="2400" dirty="0">
                <a:latin typeface="Arial Narrow" pitchFamily="34" charset="0"/>
              </a:rPr>
              <a:t> année</a:t>
            </a:r>
            <a:br>
              <a:rPr lang="fr-FR" sz="2400" dirty="0">
                <a:latin typeface="Arial Narrow" pitchFamily="34" charset="0"/>
              </a:rPr>
            </a:br>
            <a:r>
              <a:rPr lang="fr-FR" sz="2400" dirty="0">
                <a:latin typeface="Arial Narrow" pitchFamily="34" charset="0"/>
              </a:rPr>
              <a:t/>
            </a:r>
            <a:br>
              <a:rPr lang="fr-FR" sz="2400" dirty="0">
                <a:latin typeface="Arial Narrow" pitchFamily="34" charset="0"/>
              </a:rPr>
            </a:br>
            <a:r>
              <a:rPr lang="fr-FR" dirty="0" smtClean="0">
                <a:latin typeface="Arial Narrow" pitchFamily="34" charset="0"/>
              </a:rPr>
              <a:t>Diffraction </a:t>
            </a:r>
            <a:r>
              <a:rPr lang="fr-FR" sz="1800" b="0" dirty="0">
                <a:latin typeface="Arial Narrow" pitchFamily="34" charset="0"/>
              </a:rPr>
              <a:t>(1h30)</a:t>
            </a:r>
            <a:endParaRPr lang="fr-FR" b="0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latin typeface="Arial Narrow" pitchFamily="34" charset="0"/>
              </a:rPr>
              <a:t>Renaud GABET</a:t>
            </a:r>
          </a:p>
          <a:p>
            <a:r>
              <a:rPr lang="fr-FR" dirty="0" smtClean="0">
                <a:latin typeface="Arial Narrow" pitchFamily="34" charset="0"/>
              </a:rPr>
              <a:t>Bureau 3D41</a:t>
            </a:r>
          </a:p>
          <a:p>
            <a:r>
              <a:rPr lang="fr-FR" dirty="0" smtClean="0">
                <a:latin typeface="Arial Narrow" pitchFamily="34" charset="0"/>
                <a:hlinkClick r:id="rId3"/>
              </a:rPr>
              <a:t>renaud.gabet@telecom-paris.fr</a:t>
            </a:r>
            <a:endParaRPr lang="fr-FR" dirty="0" smtClean="0">
              <a:latin typeface="Arial Narrow" pitchFamily="34" charset="0"/>
            </a:endParaRPr>
          </a:p>
          <a:p>
            <a:endParaRPr lang="fr-FR" dirty="0">
              <a:latin typeface="Arial Narrow" pitchFamily="34" charset="0"/>
            </a:endParaRPr>
          </a:p>
          <a:p>
            <a:r>
              <a:rPr lang="fr-FR" dirty="0" smtClean="0">
                <a:latin typeface="Arial Narrow" pitchFamily="34" charset="0"/>
              </a:rPr>
              <a:t>2024 - 2025</a:t>
            </a:r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763" y="807226"/>
            <a:ext cx="2216002" cy="341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218140" y="418859"/>
            <a:ext cx="7391400" cy="54506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2. Diffraction par des diaphragmes plans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4788" y="958054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Approximation pour les diaphragmes plans</a:t>
            </a:r>
          </a:p>
          <a:p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8839" name="Rectangle 7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8840" name="Rectangle 8"/>
          <p:cNvSpPr>
            <a:spLocks noChangeArrowheads="1"/>
          </p:cNvSpPr>
          <p:nvPr/>
        </p:nvSpPr>
        <p:spPr bwMode="auto">
          <a:xfrm>
            <a:off x="1524000" y="586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1635763" y="4768908"/>
            <a:ext cx="9124553" cy="1354282"/>
            <a:chOff x="111762" y="4768908"/>
            <a:chExt cx="9124553" cy="1354282"/>
          </a:xfrm>
        </p:grpSpPr>
        <p:grpSp>
          <p:nvGrpSpPr>
            <p:cNvPr id="13" name="Groupe 12"/>
            <p:cNvGrpSpPr/>
            <p:nvPr/>
          </p:nvGrpSpPr>
          <p:grpSpPr>
            <a:xfrm>
              <a:off x="111762" y="4768908"/>
              <a:ext cx="4886325" cy="1354282"/>
              <a:chOff x="225390" y="4785025"/>
              <a:chExt cx="4886325" cy="1354282"/>
            </a:xfrm>
          </p:grpSpPr>
          <p:sp>
            <p:nvSpPr>
              <p:cNvPr id="40" name="Rectangle à coins arrondis 39"/>
              <p:cNvSpPr/>
              <p:nvPr/>
            </p:nvSpPr>
            <p:spPr>
              <a:xfrm>
                <a:off x="806415" y="4830969"/>
                <a:ext cx="4305300" cy="1295400"/>
              </a:xfrm>
              <a:prstGeom prst="roundRect">
                <a:avLst/>
              </a:prstGeom>
              <a:solidFill>
                <a:schemeClr val="tx2"/>
              </a:solidFill>
              <a:ln w="571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Flèche à angle droit 41"/>
              <p:cNvSpPr/>
              <p:nvPr/>
            </p:nvSpPr>
            <p:spPr>
              <a:xfrm rot="5400000">
                <a:off x="193640" y="5046869"/>
                <a:ext cx="596900" cy="533400"/>
              </a:xfrm>
              <a:prstGeom prst="bentUp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992133" y="4785025"/>
                    <a:ext cx="3972498" cy="13542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𝑼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d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den>
                          </m:f>
                          <m:nary>
                            <m:naryPr>
                              <m:chr m:val="∬"/>
                              <m:limLoc m:val="undOvr"/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fr-FR" b="1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𝑺𝒖𝒓𝒇𝒂𝒄𝒆</m:t>
                                  </m:r>
                                  <m:r>
                                    <a:rPr lang="fr-FR" b="1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𝒅𝒖</m:t>
                                  </m:r>
                                  <m:r>
                                    <a:rPr lang="fr-FR" b="1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fr-FR" b="1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𝒅𝒊𝒂𝒑𝒉𝒓𝒂𝒈𝒎𝒆</m:t>
                                  </m:r>
                                </m:e>
                                <m:e>
                                  <m:r>
                                    <a:rPr lang="fr-FR" b="1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</m:eqAr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e>
                                <m:sub>
                                  <m:r>
                                    <a:rPr lang="fr-FR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FR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1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fr-FR" b="1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fr-F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</m:acc>
                                      <m:r>
                                        <a:rPr lang="fr-FR" b="1" i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fr-F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b="1" i="1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</m:acc>
                                    </m:sup>
                                  </m:sSup>
                                </m:num>
                                <m:den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den>
                              </m:f>
                            </m:e>
                          </m:nary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𝒅𝒔</m:t>
                          </m:r>
                        </m:oMath>
                      </m:oMathPara>
                    </a14:m>
                    <a:endParaRPr lang="fr-FR" b="1" dirty="0"/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2133" y="4785025"/>
                    <a:ext cx="3972498" cy="135428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5278584" y="5006160"/>
                  <a:ext cx="3957731" cy="6560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dirty="0"/>
                    <a:t>a</a:t>
                  </a:r>
                  <a:r>
                    <a:rPr lang="fr-FR" dirty="0" smtClean="0"/>
                    <a:t>vec </a:t>
                  </a:r>
                  <a14:m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𝐿</m:t>
                      </m:r>
                      <m:rad>
                        <m:radPr>
                          <m:degHide m:val="on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fr-FR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fr-FR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8584" y="5006160"/>
                  <a:ext cx="3957731" cy="656013"/>
                </a:xfrm>
                <a:prstGeom prst="rect">
                  <a:avLst/>
                </a:prstGeom>
                <a:blipFill>
                  <a:blip r:embed="rId3"/>
                  <a:stretch>
                    <a:fillRect l="-138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e 13"/>
          <p:cNvGrpSpPr/>
          <p:nvPr/>
        </p:nvGrpSpPr>
        <p:grpSpPr>
          <a:xfrm>
            <a:off x="1597835" y="1497876"/>
            <a:ext cx="8769613" cy="1256786"/>
            <a:chOff x="73834" y="1497876"/>
            <a:chExt cx="8769613" cy="1256786"/>
          </a:xfrm>
        </p:grpSpPr>
        <p:sp>
          <p:nvSpPr>
            <p:cNvPr id="6" name="Rectangle 5"/>
            <p:cNvSpPr/>
            <p:nvPr/>
          </p:nvSpPr>
          <p:spPr>
            <a:xfrm>
              <a:off x="842705" y="1521961"/>
              <a:ext cx="344583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smtClean="0">
                  <a:latin typeface="Arial Narrow" pitchFamily="34" charset="0"/>
                </a:rPr>
                <a:t>Si :</a:t>
              </a:r>
            </a:p>
            <a:p>
              <a:pPr>
                <a:buFont typeface="Arial" pitchFamily="34" charset="0"/>
                <a:buChar char="•"/>
              </a:pPr>
              <a:r>
                <a:rPr lang="fr-FR" dirty="0" smtClean="0">
                  <a:latin typeface="Arial Narrow" pitchFamily="34" charset="0"/>
                </a:rPr>
                <a:t> Diaphragme plan </a:t>
              </a:r>
            </a:p>
            <a:p>
              <a:pPr>
                <a:buFont typeface="Arial" pitchFamily="34" charset="0"/>
                <a:buChar char="•"/>
              </a:pPr>
              <a:r>
                <a:rPr lang="fr-FR" i="1" dirty="0" smtClean="0">
                  <a:latin typeface="Arial Narrow" pitchFamily="34" charset="0"/>
                </a:rPr>
                <a:t> P</a:t>
              </a:r>
              <a:r>
                <a:rPr lang="fr-FR" dirty="0" smtClean="0">
                  <a:latin typeface="Arial Narrow" pitchFamily="34" charset="0"/>
                </a:rPr>
                <a:t> est très éloigné de la surface </a:t>
              </a:r>
              <a:r>
                <a:rPr lang="fr-FR" i="1" dirty="0" smtClean="0">
                  <a:latin typeface="Arial Narrow" pitchFamily="34" charset="0"/>
                </a:rPr>
                <a:t>D </a:t>
              </a:r>
            </a:p>
            <a:p>
              <a:r>
                <a:rPr lang="fr-FR" i="1" dirty="0">
                  <a:latin typeface="Arial Narrow" pitchFamily="34" charset="0"/>
                </a:rPr>
                <a:t> </a:t>
              </a:r>
              <a:r>
                <a:rPr lang="fr-FR" i="1" dirty="0" smtClean="0">
                  <a:latin typeface="Arial Narrow" pitchFamily="34" charset="0"/>
                </a:rPr>
                <a:t>  </a:t>
              </a:r>
              <a:r>
                <a:rPr lang="fr-FR" dirty="0" smtClean="0">
                  <a:latin typeface="Arial Narrow" pitchFamily="34" charset="0"/>
                </a:rPr>
                <a:t>mais proche de l’axe</a:t>
              </a:r>
              <a:r>
                <a:rPr lang="fr-FR" i="1" dirty="0" smtClean="0">
                  <a:latin typeface="Arial Narrow" pitchFamily="34" charset="0"/>
                </a:rPr>
                <a:t>	</a:t>
              </a:r>
              <a:endParaRPr lang="fr-FR" dirty="0">
                <a:latin typeface="Arial Narrow" pitchFamily="34" charset="0"/>
              </a:endParaRPr>
            </a:p>
          </p:txBody>
        </p:sp>
        <p:sp>
          <p:nvSpPr>
            <p:cNvPr id="9" name="Flèche droite 8"/>
            <p:cNvSpPr/>
            <p:nvPr/>
          </p:nvSpPr>
          <p:spPr>
            <a:xfrm>
              <a:off x="5057415" y="1745290"/>
              <a:ext cx="714463" cy="660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/>
                <a:t>On montre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78868" y="1497876"/>
              <a:ext cx="26645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i="1" dirty="0" smtClean="0">
                  <a:latin typeface="Arial Narrow" pitchFamily="34" charset="0"/>
                </a:rPr>
                <a:t>Q(M)</a:t>
              </a:r>
              <a:r>
                <a:rPr lang="fr-FR" dirty="0" smtClean="0">
                  <a:latin typeface="Arial Narrow" pitchFamily="34" charset="0"/>
                </a:rPr>
                <a:t> est un facteur constant proche de l’axe</a:t>
              </a:r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540749" y="2084157"/>
                  <a:ext cx="1463349" cy="6705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𝑸</m:t>
                        </m:r>
                        <m:d>
                          <m:dPr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d>
                        <m:r>
                          <a:rPr lang="fr-FR" sz="20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0749" y="2084157"/>
                  <a:ext cx="1463349" cy="67050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Flèche droite 45"/>
            <p:cNvSpPr/>
            <p:nvPr/>
          </p:nvSpPr>
          <p:spPr>
            <a:xfrm>
              <a:off x="73834" y="1789881"/>
              <a:ext cx="714463" cy="660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</a:rPr>
                <a:t>1</a:t>
              </a:r>
              <a:endParaRPr lang="fr-FR" sz="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1588442" y="2812764"/>
            <a:ext cx="9458077" cy="1437366"/>
            <a:chOff x="64441" y="2812764"/>
            <a:chExt cx="9458077" cy="1437366"/>
          </a:xfrm>
        </p:grpSpPr>
        <p:grpSp>
          <p:nvGrpSpPr>
            <p:cNvPr id="21" name="Groupe 20"/>
            <p:cNvGrpSpPr/>
            <p:nvPr/>
          </p:nvGrpSpPr>
          <p:grpSpPr>
            <a:xfrm>
              <a:off x="886782" y="2812764"/>
              <a:ext cx="3156105" cy="1437366"/>
              <a:chOff x="5083175" y="1952626"/>
              <a:chExt cx="4064480" cy="1698856"/>
            </a:xfrm>
          </p:grpSpPr>
          <p:sp>
            <p:nvSpPr>
              <p:cNvPr id="22" name="Line 44"/>
              <p:cNvSpPr>
                <a:spLocks noChangeShapeType="1"/>
              </p:cNvSpPr>
              <p:nvPr/>
            </p:nvSpPr>
            <p:spPr bwMode="auto">
              <a:xfrm>
                <a:off x="5470525" y="3238501"/>
                <a:ext cx="2857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Line 45"/>
              <p:cNvSpPr>
                <a:spLocks noChangeShapeType="1"/>
              </p:cNvSpPr>
              <p:nvPr/>
            </p:nvSpPr>
            <p:spPr bwMode="auto">
              <a:xfrm flipV="1">
                <a:off x="5749925" y="2286001"/>
                <a:ext cx="0" cy="9525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Line 46"/>
              <p:cNvSpPr>
                <a:spLocks noChangeShapeType="1"/>
              </p:cNvSpPr>
              <p:nvPr/>
            </p:nvSpPr>
            <p:spPr bwMode="auto">
              <a:xfrm flipV="1">
                <a:off x="8023225" y="2286001"/>
                <a:ext cx="0" cy="9525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Text Box 47"/>
              <p:cNvSpPr txBox="1">
                <a:spLocks noChangeArrowheads="1"/>
              </p:cNvSpPr>
              <p:nvPr/>
            </p:nvSpPr>
            <p:spPr bwMode="auto">
              <a:xfrm>
                <a:off x="5581650" y="3287713"/>
                <a:ext cx="417417" cy="363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kern="0">
                    <a:solidFill>
                      <a:sysClr val="windowText" lastClr="000000"/>
                    </a:solidFill>
                  </a:rPr>
                  <a:t>O</a:t>
                </a:r>
              </a:p>
            </p:txBody>
          </p:sp>
          <p:sp>
            <p:nvSpPr>
              <p:cNvPr id="26" name="Text Box 48"/>
              <p:cNvSpPr txBox="1">
                <a:spLocks noChangeArrowheads="1"/>
              </p:cNvSpPr>
              <p:nvPr/>
            </p:nvSpPr>
            <p:spPr bwMode="auto">
              <a:xfrm>
                <a:off x="5541963" y="1952626"/>
                <a:ext cx="353420" cy="363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kern="0">
                    <a:solidFill>
                      <a:sysClr val="windowText" lastClr="000000"/>
                    </a:solidFill>
                  </a:rPr>
                  <a:t>x</a:t>
                </a:r>
              </a:p>
            </p:txBody>
          </p:sp>
          <p:sp>
            <p:nvSpPr>
              <p:cNvPr id="27" name="Text Box 51"/>
              <p:cNvSpPr txBox="1">
                <a:spLocks noChangeArrowheads="1"/>
              </p:cNvSpPr>
              <p:nvPr/>
            </p:nvSpPr>
            <p:spPr bwMode="auto">
              <a:xfrm>
                <a:off x="7827964" y="1968502"/>
                <a:ext cx="392645" cy="363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kern="0">
                    <a:solidFill>
                      <a:sysClr val="windowText" lastClr="000000"/>
                    </a:solidFill>
                  </a:rPr>
                  <a:t>X</a:t>
                </a:r>
              </a:p>
            </p:txBody>
          </p:sp>
          <p:sp>
            <p:nvSpPr>
              <p:cNvPr id="28" name="Text Box 53"/>
              <p:cNvSpPr txBox="1">
                <a:spLocks noChangeArrowheads="1"/>
              </p:cNvSpPr>
              <p:nvPr/>
            </p:nvSpPr>
            <p:spPr bwMode="auto">
              <a:xfrm>
                <a:off x="5083175" y="2478088"/>
                <a:ext cx="902543" cy="363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kern="0">
                    <a:solidFill>
                      <a:sysClr val="windowText" lastClr="000000"/>
                    </a:solidFill>
                  </a:rPr>
                  <a:t>M(x,y)</a:t>
                </a:r>
              </a:p>
            </p:txBody>
          </p:sp>
          <p:sp>
            <p:nvSpPr>
              <p:cNvPr id="29" name="Text Box 54"/>
              <p:cNvSpPr txBox="1">
                <a:spLocks noChangeArrowheads="1"/>
              </p:cNvSpPr>
              <p:nvPr/>
            </p:nvSpPr>
            <p:spPr bwMode="auto">
              <a:xfrm>
                <a:off x="8064500" y="2466976"/>
                <a:ext cx="919058" cy="363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kern="0">
                    <a:solidFill>
                      <a:sysClr val="windowText" lastClr="000000"/>
                    </a:solidFill>
                  </a:rPr>
                  <a:t>P(X,Y)</a:t>
                </a:r>
              </a:p>
            </p:txBody>
          </p:sp>
          <p:sp>
            <p:nvSpPr>
              <p:cNvPr id="30" name="Oval 55"/>
              <p:cNvSpPr>
                <a:spLocks noChangeArrowheads="1"/>
              </p:cNvSpPr>
              <p:nvPr/>
            </p:nvSpPr>
            <p:spPr bwMode="auto">
              <a:xfrm>
                <a:off x="5721350" y="2865438"/>
                <a:ext cx="61913" cy="619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Oval 56"/>
              <p:cNvSpPr>
                <a:spLocks noChangeArrowheads="1"/>
              </p:cNvSpPr>
              <p:nvPr/>
            </p:nvSpPr>
            <p:spPr bwMode="auto">
              <a:xfrm>
                <a:off x="7994650" y="2586038"/>
                <a:ext cx="61913" cy="619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Line 57"/>
              <p:cNvSpPr>
                <a:spLocks noChangeShapeType="1"/>
              </p:cNvSpPr>
              <p:nvPr/>
            </p:nvSpPr>
            <p:spPr bwMode="auto">
              <a:xfrm flipV="1">
                <a:off x="5749925" y="2603501"/>
                <a:ext cx="2273300" cy="279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Text Box 58"/>
              <p:cNvSpPr txBox="1">
                <a:spLocks noChangeArrowheads="1"/>
              </p:cNvSpPr>
              <p:nvPr/>
            </p:nvSpPr>
            <p:spPr bwMode="auto">
              <a:xfrm>
                <a:off x="6711950" y="3279775"/>
                <a:ext cx="378193" cy="363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kern="0">
                    <a:solidFill>
                      <a:sysClr val="windowText" lastClr="000000"/>
                    </a:solidFill>
                  </a:rPr>
                  <a:t>L</a:t>
                </a:r>
              </a:p>
            </p:txBody>
          </p:sp>
          <p:grpSp>
            <p:nvGrpSpPr>
              <p:cNvPr id="34" name="Group 60"/>
              <p:cNvGrpSpPr>
                <a:grpSpLocks/>
              </p:cNvGrpSpPr>
              <p:nvPr/>
            </p:nvGrpSpPr>
            <p:grpSpPr bwMode="auto">
              <a:xfrm>
                <a:off x="6769105" y="2365379"/>
                <a:ext cx="328613" cy="363538"/>
                <a:chOff x="1954" y="1474"/>
                <a:chExt cx="207" cy="229"/>
              </a:xfrm>
            </p:grpSpPr>
            <p:sp>
              <p:nvSpPr>
                <p:cNvPr id="38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954" y="1474"/>
                  <a:ext cx="207" cy="2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400" b="1" kern="0">
                      <a:solidFill>
                        <a:sysClr val="windowText" lastClr="000000"/>
                      </a:solidFill>
                    </a:rPr>
                    <a:t>r</a:t>
                  </a:r>
                </a:p>
              </p:txBody>
            </p:sp>
            <p:sp>
              <p:nvSpPr>
                <p:cNvPr id="39" name="Line 62"/>
                <p:cNvSpPr>
                  <a:spLocks noChangeShapeType="1"/>
                </p:cNvSpPr>
                <p:nvPr/>
              </p:nvSpPr>
              <p:spPr bwMode="auto">
                <a:xfrm>
                  <a:off x="1995" y="1514"/>
                  <a:ext cx="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35" name="Line 63"/>
              <p:cNvSpPr>
                <a:spLocks noChangeShapeType="1"/>
              </p:cNvSpPr>
              <p:nvPr/>
            </p:nvSpPr>
            <p:spPr bwMode="auto">
              <a:xfrm>
                <a:off x="5762625" y="2895601"/>
                <a:ext cx="22606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Text Box 64"/>
              <p:cNvSpPr txBox="1">
                <a:spLocks noChangeArrowheads="1"/>
              </p:cNvSpPr>
              <p:nvPr/>
            </p:nvSpPr>
            <p:spPr bwMode="auto">
              <a:xfrm>
                <a:off x="8397875" y="2932113"/>
                <a:ext cx="749780" cy="363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kern="0">
                    <a:solidFill>
                      <a:sysClr val="windowText" lastClr="000000"/>
                    </a:solidFill>
                  </a:rPr>
                  <a:t>(X-x)</a:t>
                </a:r>
              </a:p>
            </p:txBody>
          </p:sp>
          <p:sp>
            <p:nvSpPr>
              <p:cNvPr id="37" name="Line 65"/>
              <p:cNvSpPr>
                <a:spLocks noChangeShapeType="1"/>
              </p:cNvSpPr>
              <p:nvPr/>
            </p:nvSpPr>
            <p:spPr bwMode="auto">
              <a:xfrm flipH="1" flipV="1">
                <a:off x="8061325" y="2781301"/>
                <a:ext cx="406400" cy="304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152878" y="3136472"/>
                  <a:ext cx="3369640" cy="429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fr-FR" b="1" i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p>
                                <m:r>
                                  <a:rPr lang="fr-FR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  <m:r>
                                      <a:rPr lang="fr-FR" b="1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  <m:r>
                                      <a:rPr lang="fr-FR" b="1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2878" y="3136472"/>
                  <a:ext cx="3369640" cy="429220"/>
                </a:xfrm>
                <a:prstGeom prst="rect">
                  <a:avLst/>
                </a:prstGeom>
                <a:blipFill>
                  <a:blip r:embed="rId5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Flèche droite 43"/>
            <p:cNvSpPr/>
            <p:nvPr/>
          </p:nvSpPr>
          <p:spPr>
            <a:xfrm>
              <a:off x="5069488" y="3011866"/>
              <a:ext cx="714463" cy="660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/>
                <a:t>On montre</a:t>
              </a:r>
            </a:p>
          </p:txBody>
        </p:sp>
        <p:sp>
          <p:nvSpPr>
            <p:cNvPr id="47" name="Flèche droite 46"/>
            <p:cNvSpPr/>
            <p:nvPr/>
          </p:nvSpPr>
          <p:spPr>
            <a:xfrm>
              <a:off x="64441" y="3167571"/>
              <a:ext cx="714463" cy="660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</a:rPr>
                <a:t>2</a:t>
              </a:r>
              <a:endParaRPr lang="fr-FR" sz="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9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985" name="Groupe 249984"/>
          <p:cNvGrpSpPr/>
          <p:nvPr/>
        </p:nvGrpSpPr>
        <p:grpSpPr>
          <a:xfrm>
            <a:off x="407949" y="4828974"/>
            <a:ext cx="9574994" cy="1437269"/>
            <a:chOff x="407949" y="4828974"/>
            <a:chExt cx="9574994" cy="1437269"/>
          </a:xfrm>
        </p:grpSpPr>
        <p:grpSp>
          <p:nvGrpSpPr>
            <p:cNvPr id="62" name="Groupe 61"/>
            <p:cNvGrpSpPr/>
            <p:nvPr/>
          </p:nvGrpSpPr>
          <p:grpSpPr>
            <a:xfrm>
              <a:off x="407949" y="4929980"/>
              <a:ext cx="5309392" cy="1336263"/>
              <a:chOff x="407949" y="4929980"/>
              <a:chExt cx="5309392" cy="1336263"/>
            </a:xfrm>
          </p:grpSpPr>
          <p:sp>
            <p:nvSpPr>
              <p:cNvPr id="63" name="Flèche droite 62"/>
              <p:cNvSpPr/>
              <p:nvPr/>
            </p:nvSpPr>
            <p:spPr>
              <a:xfrm>
                <a:off x="4688623" y="5133567"/>
                <a:ext cx="1028718" cy="3683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 smtClean="0"/>
                  <a:t>Devient</a:t>
                </a:r>
                <a:endParaRPr lang="fr-FR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/>
                  <p:cNvSpPr/>
                  <p:nvPr/>
                </p:nvSpPr>
                <p:spPr>
                  <a:xfrm>
                    <a:off x="407949" y="4929980"/>
                    <a:ext cx="3899336" cy="133626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lang="fr-FR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  <m:nary>
                            <m:naryPr>
                              <m:chr m:val="∬"/>
                              <m:limLoc m:val="undOvr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fr-FR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𝑆𝑢𝑟𝑓𝑎𝑐𝑒</m:t>
                                  </m:r>
                                  <m:r>
                                    <a:rPr lang="fr-FR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𝑑𝑢</m:t>
                                  </m:r>
                                  <m:r>
                                    <a:rPr lang="fr-FR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fr-FR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𝑑𝑖𝑎𝑝h𝑟𝑎𝑔𝑚𝑒</m:t>
                                  </m:r>
                                </m:e>
                                <m:e>
                                  <m:r>
                                    <a:rPr lang="fr-FR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eqAr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fr-FR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fr-FR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acc>
                                      <m:r>
                                        <a:rPr lang="fr-FR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sup>
                                  </m:sSup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nary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𝑑𝑠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51" name="Rectangle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7949" y="4929980"/>
                    <a:ext cx="3899336" cy="133626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083607" y="4828974"/>
                  <a:ext cx="3899336" cy="13362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fr-FR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nary>
                          <m:naryPr>
                            <m:chr m:val="∬"/>
                            <m:limLoc m:val="undOvr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𝑆𝑢𝑟𝑓𝑎𝑐𝑒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𝑑𝑢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𝑑𝑖𝑎𝑝h𝑟𝑎𝑔𝑚𝑒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eqArr>
                          </m:sub>
                          <m:sup/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  <m: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sup>
                                </m:sSup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nary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𝑑𝑠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3607" y="4828974"/>
                  <a:ext cx="3899336" cy="13362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itre 1"/>
          <p:cNvSpPr txBox="1">
            <a:spLocks/>
          </p:cNvSpPr>
          <p:nvPr/>
        </p:nvSpPr>
        <p:spPr>
          <a:xfrm>
            <a:off x="2219802" y="418459"/>
            <a:ext cx="7391400" cy="54506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2. Diffraction par des diaphragmes plans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3200" y="946715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Approximation de Fresnel : diffraction à distance finie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384" y="1584680"/>
            <a:ext cx="6451600" cy="646331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lt1"/>
                </a:solidFill>
                <a:latin typeface="+mn-lt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+mn-lt"/>
              </a:rPr>
              <a:t>D </a:t>
            </a:r>
            <a:r>
              <a:rPr lang="fr-FR" b="1" dirty="0" smtClean="0">
                <a:solidFill>
                  <a:srgbClr val="FF0000"/>
                </a:solidFill>
                <a:latin typeface="+mn-lt"/>
              </a:rPr>
              <a:t>&lt;&lt; r </a:t>
            </a:r>
            <a:r>
              <a:rPr lang="fr-FR" b="1" dirty="0">
                <a:solidFill>
                  <a:srgbClr val="FF0000"/>
                </a:solidFill>
                <a:latin typeface="+mn-lt"/>
              </a:rPr>
              <a:t>et </a:t>
            </a:r>
            <a:r>
              <a:rPr lang="fr-FR" b="1" dirty="0" smtClean="0">
                <a:solidFill>
                  <a:srgbClr val="FF0000"/>
                </a:solidFill>
              </a:rPr>
              <a:t>D &lt;&lt; L      et    </a:t>
            </a:r>
            <a:r>
              <a:rPr lang="fr-FR" b="1" dirty="0" smtClean="0">
                <a:solidFill>
                  <a:srgbClr val="FF0000"/>
                </a:solidFill>
                <a:latin typeface="+mn-lt"/>
              </a:rPr>
              <a:t>angles </a:t>
            </a:r>
            <a:r>
              <a:rPr lang="fr-FR" b="1" dirty="0">
                <a:solidFill>
                  <a:srgbClr val="FF0000"/>
                </a:solidFill>
                <a:latin typeface="+mn-lt"/>
              </a:rPr>
              <a:t>petits </a:t>
            </a:r>
          </a:p>
          <a:p>
            <a:r>
              <a:rPr lang="fr-FR" b="1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 E</a:t>
            </a:r>
            <a:r>
              <a:rPr lang="fr-FR" b="1" dirty="0">
                <a:solidFill>
                  <a:srgbClr val="FF0000"/>
                </a:solidFill>
                <a:latin typeface="+mn-lt"/>
              </a:rPr>
              <a:t>tude du phénomène proche de l’axe optique </a:t>
            </a:r>
            <a:r>
              <a:rPr lang="fr-FR" b="1" dirty="0" smtClean="0">
                <a:solidFill>
                  <a:srgbClr val="FF0000"/>
                </a:solidFill>
                <a:latin typeface="+mn-lt"/>
              </a:rPr>
              <a:t>Oz !</a:t>
            </a:r>
            <a:endParaRPr lang="fr-F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5915502" y="480627"/>
            <a:ext cx="360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120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et </a:t>
            </a:r>
            <a:endParaRPr lang="fr-FR">
              <a:latin typeface="Arial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8525302" y="982392"/>
            <a:ext cx="3402067" cy="2095510"/>
            <a:chOff x="222250" y="1420813"/>
            <a:chExt cx="4866303" cy="2750344"/>
          </a:xfrm>
        </p:grpSpPr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 rot="5400000" flipH="1">
              <a:off x="1009650" y="2365376"/>
              <a:ext cx="2347913" cy="1263650"/>
            </a:xfrm>
            <a:prstGeom prst="parallelogram">
              <a:avLst>
                <a:gd name="adj" fmla="val 76575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kern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597025" y="2257426"/>
              <a:ext cx="1127125" cy="1290638"/>
            </a:xfrm>
            <a:custGeom>
              <a:avLst/>
              <a:gdLst>
                <a:gd name="T0" fmla="*/ 210 w 733"/>
                <a:gd name="T1" fmla="*/ 7148 h 602"/>
                <a:gd name="T2" fmla="*/ 24 w 733"/>
                <a:gd name="T3" fmla="*/ 11853 h 602"/>
                <a:gd name="T4" fmla="*/ 69 w 733"/>
                <a:gd name="T5" fmla="*/ 20387 h 602"/>
                <a:gd name="T6" fmla="*/ 156 w 733"/>
                <a:gd name="T7" fmla="*/ 21288 h 602"/>
                <a:gd name="T8" fmla="*/ 199 w 733"/>
                <a:gd name="T9" fmla="*/ 21865 h 602"/>
                <a:gd name="T10" fmla="*/ 221 w 733"/>
                <a:gd name="T11" fmla="*/ 22160 h 602"/>
                <a:gd name="T12" fmla="*/ 324 w 733"/>
                <a:gd name="T13" fmla="*/ 21865 h 602"/>
                <a:gd name="T14" fmla="*/ 391 w 733"/>
                <a:gd name="T15" fmla="*/ 16879 h 602"/>
                <a:gd name="T16" fmla="*/ 434 w 733"/>
                <a:gd name="T17" fmla="*/ 13635 h 602"/>
                <a:gd name="T18" fmla="*/ 482 w 733"/>
                <a:gd name="T19" fmla="*/ 10400 h 602"/>
                <a:gd name="T20" fmla="*/ 434 w 733"/>
                <a:gd name="T21" fmla="*/ 3337 h 602"/>
                <a:gd name="T22" fmla="*/ 429 w 733"/>
                <a:gd name="T23" fmla="*/ 2425 h 602"/>
                <a:gd name="T24" fmla="*/ 391 w 733"/>
                <a:gd name="T25" fmla="*/ 74 h 602"/>
                <a:gd name="T26" fmla="*/ 303 w 733"/>
                <a:gd name="T27" fmla="*/ 381 h 602"/>
                <a:gd name="T28" fmla="*/ 297 w 733"/>
                <a:gd name="T29" fmla="*/ 1256 h 602"/>
                <a:gd name="T30" fmla="*/ 281 w 733"/>
                <a:gd name="T31" fmla="*/ 1546 h 602"/>
                <a:gd name="T32" fmla="*/ 270 w 733"/>
                <a:gd name="T33" fmla="*/ 6547 h 602"/>
                <a:gd name="T34" fmla="*/ 210 w 733"/>
                <a:gd name="T35" fmla="*/ 7148 h 6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3"/>
                <a:gd name="T55" fmla="*/ 0 h 602"/>
                <a:gd name="T56" fmla="*/ 733 w 733"/>
                <a:gd name="T57" fmla="*/ 602 h 6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3" h="602">
                  <a:moveTo>
                    <a:pt x="308" y="194"/>
                  </a:moveTo>
                  <a:cubicBezTo>
                    <a:pt x="188" y="206"/>
                    <a:pt x="81" y="188"/>
                    <a:pt x="36" y="322"/>
                  </a:cubicBezTo>
                  <a:cubicBezTo>
                    <a:pt x="42" y="462"/>
                    <a:pt x="0" y="504"/>
                    <a:pt x="100" y="554"/>
                  </a:cubicBezTo>
                  <a:cubicBezTo>
                    <a:pt x="138" y="573"/>
                    <a:pt x="188" y="570"/>
                    <a:pt x="228" y="578"/>
                  </a:cubicBezTo>
                  <a:cubicBezTo>
                    <a:pt x="250" y="582"/>
                    <a:pt x="271" y="589"/>
                    <a:pt x="292" y="594"/>
                  </a:cubicBezTo>
                  <a:cubicBezTo>
                    <a:pt x="303" y="597"/>
                    <a:pt x="324" y="602"/>
                    <a:pt x="324" y="602"/>
                  </a:cubicBezTo>
                  <a:cubicBezTo>
                    <a:pt x="375" y="599"/>
                    <a:pt x="425" y="598"/>
                    <a:pt x="476" y="594"/>
                  </a:cubicBezTo>
                  <a:cubicBezTo>
                    <a:pt x="544" y="588"/>
                    <a:pt x="528" y="502"/>
                    <a:pt x="572" y="458"/>
                  </a:cubicBezTo>
                  <a:cubicBezTo>
                    <a:pt x="589" y="408"/>
                    <a:pt x="592" y="399"/>
                    <a:pt x="636" y="370"/>
                  </a:cubicBezTo>
                  <a:cubicBezTo>
                    <a:pt x="663" y="330"/>
                    <a:pt x="664" y="311"/>
                    <a:pt x="708" y="282"/>
                  </a:cubicBezTo>
                  <a:cubicBezTo>
                    <a:pt x="733" y="208"/>
                    <a:pt x="674" y="148"/>
                    <a:pt x="636" y="90"/>
                  </a:cubicBezTo>
                  <a:cubicBezTo>
                    <a:pt x="631" y="83"/>
                    <a:pt x="632" y="73"/>
                    <a:pt x="628" y="66"/>
                  </a:cubicBezTo>
                  <a:cubicBezTo>
                    <a:pt x="601" y="17"/>
                    <a:pt x="607" y="25"/>
                    <a:pt x="572" y="2"/>
                  </a:cubicBezTo>
                  <a:cubicBezTo>
                    <a:pt x="529" y="5"/>
                    <a:pt x="486" y="0"/>
                    <a:pt x="444" y="10"/>
                  </a:cubicBezTo>
                  <a:cubicBezTo>
                    <a:pt x="436" y="12"/>
                    <a:pt x="442" y="28"/>
                    <a:pt x="436" y="34"/>
                  </a:cubicBezTo>
                  <a:cubicBezTo>
                    <a:pt x="430" y="40"/>
                    <a:pt x="420" y="39"/>
                    <a:pt x="412" y="42"/>
                  </a:cubicBezTo>
                  <a:cubicBezTo>
                    <a:pt x="398" y="85"/>
                    <a:pt x="421" y="140"/>
                    <a:pt x="396" y="178"/>
                  </a:cubicBezTo>
                  <a:cubicBezTo>
                    <a:pt x="379" y="203"/>
                    <a:pt x="335" y="181"/>
                    <a:pt x="308" y="19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kern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1654175" y="3238501"/>
              <a:ext cx="3108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kern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>
              <a:off x="1549400" y="3238501"/>
              <a:ext cx="184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kern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1187450" y="3238501"/>
              <a:ext cx="352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kern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V="1">
              <a:off x="2157413" y="2154238"/>
              <a:ext cx="0" cy="10842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kern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H="1">
              <a:off x="1266825" y="3248026"/>
              <a:ext cx="890588" cy="565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kern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1960563" y="1914526"/>
              <a:ext cx="346691" cy="343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kern="0">
                  <a:solidFill>
                    <a:sysClr val="windowText" lastClr="000000"/>
                  </a:solidFill>
                  <a:latin typeface="Arial Narrow" pitchFamily="34" charset="0"/>
                </a:rPr>
                <a:t>x</a:t>
              </a: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4741862" y="3279774"/>
              <a:ext cx="346691" cy="343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kern="0">
                  <a:solidFill>
                    <a:sysClr val="windowText" lastClr="000000"/>
                  </a:solidFill>
                  <a:latin typeface="Arial Narrow" pitchFamily="34" charset="0"/>
                </a:rPr>
                <a:t>z</a:t>
              </a: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1101799" y="3703451"/>
              <a:ext cx="346691" cy="34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kern="0">
                  <a:solidFill>
                    <a:sysClr val="windowText" lastClr="000000"/>
                  </a:solidFill>
                  <a:latin typeface="Arial Narrow" pitchFamily="34" charset="0"/>
                </a:rPr>
                <a:t>y</a:t>
              </a:r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V="1">
              <a:off x="4373563" y="2144713"/>
              <a:ext cx="0" cy="1085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kern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3535363" y="3238501"/>
              <a:ext cx="847725" cy="530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kern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 flipV="1">
              <a:off x="1857375" y="3038476"/>
              <a:ext cx="0" cy="3413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kern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V="1">
              <a:off x="1946275" y="2854326"/>
              <a:ext cx="211138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kern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 flipV="1">
              <a:off x="3932238" y="2833688"/>
              <a:ext cx="0" cy="669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kern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 flipV="1">
              <a:off x="3932238" y="2533651"/>
              <a:ext cx="433388" cy="290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kern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 rot="19659247">
              <a:off x="1542400" y="2636607"/>
              <a:ext cx="741075" cy="343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kern="0">
                  <a:solidFill>
                    <a:sysClr val="windowText" lastClr="000000"/>
                  </a:solidFill>
                  <a:latin typeface="Arial Narrow" pitchFamily="34" charset="0"/>
                </a:rPr>
                <a:t>M(x,y)</a:t>
              </a:r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 rot="19687224">
              <a:off x="3623787" y="2409594"/>
              <a:ext cx="750247" cy="343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kern="0">
                  <a:solidFill>
                    <a:sysClr val="windowText" lastClr="000000"/>
                  </a:solidFill>
                  <a:latin typeface="Arial Narrow" pitchFamily="34" charset="0"/>
                </a:rPr>
                <a:t>P(X,Y)</a:t>
              </a:r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4354512" y="3324225"/>
              <a:ext cx="436116" cy="343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kern="0">
                  <a:solidFill>
                    <a:sysClr val="windowText" lastClr="000000"/>
                  </a:solidFill>
                  <a:latin typeface="Arial Narrow" pitchFamily="34" charset="0"/>
                </a:rPr>
                <a:t>P</a:t>
              </a:r>
              <a:r>
                <a:rPr lang="fr-FR" sz="1100" kern="0" baseline="-25000">
                  <a:solidFill>
                    <a:sysClr val="windowText" lastClr="000000"/>
                  </a:solidFill>
                  <a:latin typeface="Arial Narrow" pitchFamily="34" charset="0"/>
                </a:rPr>
                <a:t>0</a:t>
              </a:r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3905250" y="2789238"/>
              <a:ext cx="61913" cy="619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kern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auto">
            <a:xfrm>
              <a:off x="1843088" y="3001963"/>
              <a:ext cx="61913" cy="619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kern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488950" y="3000376"/>
              <a:ext cx="592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kern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488950" y="3151188"/>
              <a:ext cx="592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kern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488950" y="3300413"/>
              <a:ext cx="592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kern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>
              <a:off x="488950" y="3451226"/>
              <a:ext cx="592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kern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  <p:sp>
          <p:nvSpPr>
            <p:cNvPr id="37" name="Text Box 31"/>
            <p:cNvSpPr txBox="1">
              <a:spLocks noChangeArrowheads="1"/>
            </p:cNvSpPr>
            <p:nvPr/>
          </p:nvSpPr>
          <p:spPr bwMode="auto">
            <a:xfrm>
              <a:off x="222250" y="2530475"/>
              <a:ext cx="1117115" cy="56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kern="0">
                  <a:solidFill>
                    <a:sysClr val="windowText" lastClr="000000"/>
                  </a:solidFill>
                  <a:latin typeface="Arial Narrow" pitchFamily="34" charset="0"/>
                </a:rPr>
                <a:t>Onde plane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kern="0">
                  <a:solidFill>
                    <a:sysClr val="windowText" lastClr="000000"/>
                  </a:solidFill>
                  <a:latin typeface="Arial Narrow" pitchFamily="34" charset="0"/>
                </a:rPr>
                <a:t>// à Oz</a:t>
              </a:r>
            </a:p>
          </p:txBody>
        </p:sp>
        <p:sp>
          <p:nvSpPr>
            <p:cNvPr id="38" name="Text Box 32"/>
            <p:cNvSpPr txBox="1">
              <a:spLocks noChangeArrowheads="1"/>
            </p:cNvSpPr>
            <p:nvPr/>
          </p:nvSpPr>
          <p:spPr bwMode="auto">
            <a:xfrm>
              <a:off x="2076449" y="3262315"/>
              <a:ext cx="392549" cy="343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kern="0">
                  <a:solidFill>
                    <a:sysClr val="windowText" lastClr="000000"/>
                  </a:solidFill>
                  <a:latin typeface="Arial Narrow" pitchFamily="34" charset="0"/>
                </a:rPr>
                <a:t>O</a:t>
              </a:r>
            </a:p>
          </p:txBody>
        </p:sp>
        <p:sp>
          <p:nvSpPr>
            <p:cNvPr id="39" name="Text Box 33"/>
            <p:cNvSpPr txBox="1">
              <a:spLocks noChangeArrowheads="1"/>
            </p:cNvSpPr>
            <p:nvPr/>
          </p:nvSpPr>
          <p:spPr bwMode="auto">
            <a:xfrm>
              <a:off x="3435350" y="3827462"/>
              <a:ext cx="374206" cy="343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kern="0">
                  <a:solidFill>
                    <a:sysClr val="windowText" lastClr="000000"/>
                  </a:solidFill>
                  <a:latin typeface="Arial Narrow" pitchFamily="34" charset="0"/>
                </a:rPr>
                <a:t>Y</a:t>
              </a:r>
            </a:p>
          </p:txBody>
        </p:sp>
        <p:sp>
          <p:nvSpPr>
            <p:cNvPr id="40" name="Text Box 34"/>
            <p:cNvSpPr txBox="1">
              <a:spLocks noChangeArrowheads="1"/>
            </p:cNvSpPr>
            <p:nvPr/>
          </p:nvSpPr>
          <p:spPr bwMode="auto">
            <a:xfrm>
              <a:off x="4424361" y="2044701"/>
              <a:ext cx="374206" cy="343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kern="0">
                  <a:solidFill>
                    <a:sysClr val="windowText" lastClr="000000"/>
                  </a:solidFill>
                  <a:latin typeface="Arial Narrow" pitchFamily="34" charset="0"/>
                </a:rPr>
                <a:t>X</a:t>
              </a:r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 flipV="1">
              <a:off x="1831975" y="2816226"/>
              <a:ext cx="2117725" cy="212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kern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 flipV="1">
              <a:off x="2157413" y="2824163"/>
              <a:ext cx="1784350" cy="406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kern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  <p:grpSp>
          <p:nvGrpSpPr>
            <p:cNvPr id="43" name="Group 59"/>
            <p:cNvGrpSpPr>
              <a:grpSpLocks/>
            </p:cNvGrpSpPr>
            <p:nvPr/>
          </p:nvGrpSpPr>
          <p:grpSpPr bwMode="auto">
            <a:xfrm>
              <a:off x="2854324" y="2619377"/>
              <a:ext cx="346075" cy="403225"/>
              <a:chOff x="1904" y="1474"/>
              <a:chExt cx="218" cy="254"/>
            </a:xfrm>
          </p:grpSpPr>
          <p:sp>
            <p:nvSpPr>
              <p:cNvPr id="48" name="Text Box 37"/>
              <p:cNvSpPr txBox="1">
                <a:spLocks noChangeArrowheads="1"/>
              </p:cNvSpPr>
              <p:nvPr/>
            </p:nvSpPr>
            <p:spPr bwMode="auto">
              <a:xfrm>
                <a:off x="1904" y="1474"/>
                <a:ext cx="218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kern="0">
                    <a:solidFill>
                      <a:srgbClr val="FF0000"/>
                    </a:solidFill>
                    <a:latin typeface="Arial Narrow" pitchFamily="34" charset="0"/>
                  </a:rPr>
                  <a:t>r</a:t>
                </a:r>
              </a:p>
            </p:txBody>
          </p:sp>
          <p:sp>
            <p:nvSpPr>
              <p:cNvPr id="49" name="Line 38"/>
              <p:cNvSpPr>
                <a:spLocks noChangeShapeType="1"/>
              </p:cNvSpPr>
              <p:nvPr/>
            </p:nvSpPr>
            <p:spPr bwMode="auto">
              <a:xfrm>
                <a:off x="1995" y="1514"/>
                <a:ext cx="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 kern="0">
                  <a:solidFill>
                    <a:sysClr val="windowText" lastClr="000000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44" name="Text Box 42"/>
            <p:cNvSpPr txBox="1">
              <a:spLocks noChangeArrowheads="1"/>
            </p:cNvSpPr>
            <p:nvPr/>
          </p:nvSpPr>
          <p:spPr bwMode="auto">
            <a:xfrm>
              <a:off x="2835897" y="3279776"/>
              <a:ext cx="392549" cy="403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>
                  <a:solidFill>
                    <a:srgbClr val="FF0000"/>
                  </a:solidFill>
                  <a:latin typeface="Arial Narrow" pitchFamily="34" charset="0"/>
                </a:rPr>
                <a:t>L</a:t>
              </a:r>
            </a:p>
          </p:txBody>
        </p:sp>
        <p:sp>
          <p:nvSpPr>
            <p:cNvPr id="45" name="Text Box 68"/>
            <p:cNvSpPr txBox="1">
              <a:spLocks noChangeArrowheads="1"/>
            </p:cNvSpPr>
            <p:nvPr/>
          </p:nvSpPr>
          <p:spPr bwMode="auto">
            <a:xfrm>
              <a:off x="2492996" y="1865312"/>
              <a:ext cx="415479" cy="403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>
                  <a:solidFill>
                    <a:srgbClr val="FF0000"/>
                  </a:solidFill>
                  <a:latin typeface="Arial Narrow" pitchFamily="34" charset="0"/>
                </a:rPr>
                <a:t>D</a:t>
              </a:r>
            </a:p>
          </p:txBody>
        </p:sp>
        <p:sp>
          <p:nvSpPr>
            <p:cNvPr id="46" name="Text Box 69"/>
            <p:cNvSpPr txBox="1">
              <a:spLocks noChangeArrowheads="1"/>
            </p:cNvSpPr>
            <p:nvPr/>
          </p:nvSpPr>
          <p:spPr bwMode="auto">
            <a:xfrm>
              <a:off x="2101850" y="1420813"/>
              <a:ext cx="1465640" cy="343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kern="0">
                  <a:solidFill>
                    <a:sysClr val="windowText" lastClr="000000"/>
                  </a:solidFill>
                  <a:latin typeface="Arial Narrow" pitchFamily="34" charset="0"/>
                </a:rPr>
                <a:t>Écran diffractant</a:t>
              </a:r>
            </a:p>
          </p:txBody>
        </p:sp>
        <p:sp>
          <p:nvSpPr>
            <p:cNvPr id="47" name="Line 70"/>
            <p:cNvSpPr>
              <a:spLocks noChangeShapeType="1"/>
            </p:cNvSpPr>
            <p:nvPr/>
          </p:nvSpPr>
          <p:spPr bwMode="auto">
            <a:xfrm>
              <a:off x="2587625" y="1676401"/>
              <a:ext cx="76200" cy="165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kern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9864" name="Rectangle 8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9866" name="Rectangle 10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488581" y="4276636"/>
            <a:ext cx="906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latin typeface="Arial Narrow" pitchFamily="34" charset="0"/>
              </a:rPr>
              <a:t>Deuxième conséquence </a:t>
            </a:r>
            <a:r>
              <a:rPr lang="fr-FR" b="1" dirty="0" smtClean="0">
                <a:latin typeface="Arial Narrow" pitchFamily="34" charset="0"/>
              </a:rPr>
              <a:t>: décroissance de l’amplitude de chaque onde sphérique est uniforme </a:t>
            </a:r>
            <a:endParaRPr lang="fr-FR" dirty="0">
              <a:latin typeface="Arial Narrow" pitchFamily="34" charset="0"/>
            </a:endParaRPr>
          </a:p>
        </p:txBody>
      </p:sp>
      <p:grpSp>
        <p:nvGrpSpPr>
          <p:cNvPr id="56" name="Groupe 55"/>
          <p:cNvGrpSpPr/>
          <p:nvPr/>
        </p:nvGrpSpPr>
        <p:grpSpPr>
          <a:xfrm>
            <a:off x="401191" y="2454474"/>
            <a:ext cx="8193277" cy="1652507"/>
            <a:chOff x="1436610" y="2454474"/>
            <a:chExt cx="8193277" cy="1652507"/>
          </a:xfrm>
        </p:grpSpPr>
        <p:grpSp>
          <p:nvGrpSpPr>
            <p:cNvPr id="50" name="Groupe 49"/>
            <p:cNvGrpSpPr/>
            <p:nvPr/>
          </p:nvGrpSpPr>
          <p:grpSpPr>
            <a:xfrm>
              <a:off x="1436610" y="2454474"/>
              <a:ext cx="8193277" cy="1652507"/>
              <a:chOff x="-64761" y="2454742"/>
              <a:chExt cx="8193277" cy="1652507"/>
            </a:xfrm>
          </p:grpSpPr>
          <p:grpSp>
            <p:nvGrpSpPr>
              <p:cNvPr id="3" name="Groupe 2"/>
              <p:cNvGrpSpPr/>
              <p:nvPr/>
            </p:nvGrpSpPr>
            <p:grpSpPr>
              <a:xfrm>
                <a:off x="-58003" y="2454742"/>
                <a:ext cx="8186519" cy="1652507"/>
                <a:chOff x="-356713" y="2370655"/>
                <a:chExt cx="7006782" cy="1652507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-356713" y="2370655"/>
                  <a:ext cx="408940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b="1" dirty="0" smtClean="0">
                      <a:latin typeface="Arial Narrow" pitchFamily="34" charset="0"/>
                    </a:rPr>
                    <a:t> </a:t>
                  </a:r>
                  <a:r>
                    <a:rPr lang="fr-FR" b="1" u="sng" dirty="0" smtClean="0">
                      <a:latin typeface="Arial Narrow" pitchFamily="34" charset="0"/>
                    </a:rPr>
                    <a:t>Première conséquence</a:t>
                  </a:r>
                  <a:r>
                    <a:rPr lang="fr-FR" b="1" dirty="0" smtClean="0">
                      <a:latin typeface="Arial Narrow" pitchFamily="34" charset="0"/>
                    </a:rPr>
                    <a:t> :                                     et</a:t>
                  </a:r>
                  <a:endParaRPr lang="fr-FR" dirty="0">
                    <a:latin typeface="Arial Narrow" pitchFamily="34" charset="0"/>
                  </a:endParaRPr>
                </a:p>
              </p:txBody>
            </p:sp>
            <p:grpSp>
              <p:nvGrpSpPr>
                <p:cNvPr id="66" name="Groupe 65"/>
                <p:cNvGrpSpPr/>
                <p:nvPr/>
              </p:nvGrpSpPr>
              <p:grpSpPr>
                <a:xfrm>
                  <a:off x="2608277" y="2931341"/>
                  <a:ext cx="4041792" cy="1091821"/>
                  <a:chOff x="2608277" y="2931341"/>
                  <a:chExt cx="4041792" cy="1091821"/>
                </a:xfrm>
              </p:grpSpPr>
              <p:sp>
                <p:nvSpPr>
                  <p:cNvPr id="58" name="Flèche droite 57"/>
                  <p:cNvSpPr/>
                  <p:nvPr/>
                </p:nvSpPr>
                <p:spPr>
                  <a:xfrm>
                    <a:off x="2608277" y="3289300"/>
                    <a:ext cx="571500" cy="482600"/>
                  </a:xfrm>
                  <a:prstGeom prst="rightArrow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1200" b="1" dirty="0">
                        <a:latin typeface="Arial Narrow" pitchFamily="34" charset="0"/>
                      </a:rPr>
                      <a:t>DL</a:t>
                    </a:r>
                  </a:p>
                </p:txBody>
              </p:sp>
              <p:sp>
                <p:nvSpPr>
                  <p:cNvPr id="61" name="Rectangle à coins arrondis 60"/>
                  <p:cNvSpPr/>
                  <p:nvPr/>
                </p:nvSpPr>
                <p:spPr>
                  <a:xfrm>
                    <a:off x="3333663" y="2931341"/>
                    <a:ext cx="3316406" cy="1091821"/>
                  </a:xfrm>
                  <a:prstGeom prst="roundRect">
                    <a:avLst/>
                  </a:prstGeom>
                  <a:noFill/>
                  <a:ln w="28575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-64761" y="3064247"/>
                    <a:ext cx="3435043" cy="9106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fr-FR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𝐿</m:t>
                          </m:r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fr-FR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  <m:r>
                                            <a:rPr lang="fr-FR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num>
                                        <m:den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64761" y="3064247"/>
                    <a:ext cx="3435043" cy="9106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4450508" y="3257630"/>
                    <a:ext cx="3057184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fr-FR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fr-FR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0508" y="3257630"/>
                    <a:ext cx="3057184" cy="64633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ZoneTexte 54"/>
                <p:cNvSpPr txBox="1"/>
                <p:nvPr/>
              </p:nvSpPr>
              <p:spPr>
                <a:xfrm>
                  <a:off x="6176533" y="2538622"/>
                  <a:ext cx="10803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≪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55" name="ZoneTexte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6533" y="2538622"/>
                  <a:ext cx="1080360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3933" r="-3371" b="-2608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ZoneTexte 76"/>
                <p:cNvSpPr txBox="1"/>
                <p:nvPr/>
              </p:nvSpPr>
              <p:spPr>
                <a:xfrm>
                  <a:off x="4208092" y="2541982"/>
                  <a:ext cx="10633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≪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77" name="ZoneTexte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8092" y="2541982"/>
                  <a:ext cx="1063303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4000" r="-3429" b="-133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9986" name="Groupe 249985"/>
          <p:cNvGrpSpPr/>
          <p:nvPr/>
        </p:nvGrpSpPr>
        <p:grpSpPr>
          <a:xfrm>
            <a:off x="5082988" y="3845859"/>
            <a:ext cx="4667574" cy="1375925"/>
            <a:chOff x="5082988" y="3845859"/>
            <a:chExt cx="4667574" cy="1375925"/>
          </a:xfrm>
        </p:grpSpPr>
        <p:sp>
          <p:nvSpPr>
            <p:cNvPr id="71" name="Ellipse 70"/>
            <p:cNvSpPr/>
            <p:nvPr/>
          </p:nvSpPr>
          <p:spPr>
            <a:xfrm>
              <a:off x="9250741" y="4885733"/>
              <a:ext cx="499821" cy="3360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Forme libre 59"/>
            <p:cNvSpPr/>
            <p:nvPr/>
          </p:nvSpPr>
          <p:spPr>
            <a:xfrm>
              <a:off x="5082988" y="3845859"/>
              <a:ext cx="4167753" cy="1084121"/>
            </a:xfrm>
            <a:custGeom>
              <a:avLst/>
              <a:gdLst>
                <a:gd name="connsiteX0" fmla="*/ 0 w 3697941"/>
                <a:gd name="connsiteY0" fmla="*/ 0 h 954741"/>
                <a:gd name="connsiteX1" fmla="*/ 685800 w 3697941"/>
                <a:gd name="connsiteY1" fmla="*/ 322729 h 954741"/>
                <a:gd name="connsiteX2" fmla="*/ 2326341 w 3697941"/>
                <a:gd name="connsiteY2" fmla="*/ 416859 h 954741"/>
                <a:gd name="connsiteX3" fmla="*/ 3697941 w 3697941"/>
                <a:gd name="connsiteY3" fmla="*/ 954741 h 95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7941" h="954741">
                  <a:moveTo>
                    <a:pt x="0" y="0"/>
                  </a:moveTo>
                  <a:cubicBezTo>
                    <a:pt x="149038" y="126626"/>
                    <a:pt x="298077" y="253253"/>
                    <a:pt x="685800" y="322729"/>
                  </a:cubicBezTo>
                  <a:cubicBezTo>
                    <a:pt x="1073524" y="392206"/>
                    <a:pt x="1824318" y="311524"/>
                    <a:pt x="2326341" y="416859"/>
                  </a:cubicBezTo>
                  <a:cubicBezTo>
                    <a:pt x="2828365" y="522194"/>
                    <a:pt x="3263153" y="738467"/>
                    <a:pt x="3697941" y="954741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9984" name="Groupe 249983"/>
          <p:cNvGrpSpPr/>
          <p:nvPr/>
        </p:nvGrpSpPr>
        <p:grpSpPr>
          <a:xfrm>
            <a:off x="9068186" y="5369917"/>
            <a:ext cx="431800" cy="484188"/>
            <a:chOff x="10250499" y="4604629"/>
            <a:chExt cx="431800" cy="484188"/>
          </a:xfrm>
        </p:grpSpPr>
        <p:sp>
          <p:nvSpPr>
            <p:cNvPr id="64" name="Ellipse 63"/>
            <p:cNvSpPr/>
            <p:nvPr/>
          </p:nvSpPr>
          <p:spPr>
            <a:xfrm>
              <a:off x="10250499" y="4604629"/>
              <a:ext cx="431800" cy="484188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10329922" y="466205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</a:t>
              </a:r>
              <a:endParaRPr lang="fr-FR" dirty="0"/>
            </a:p>
          </p:txBody>
        </p:sp>
      </p:grpSp>
      <p:sp>
        <p:nvSpPr>
          <p:cNvPr id="86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10</a:t>
            </a:fld>
            <a:endParaRPr lang="fr-FR" dirty="0"/>
          </a:p>
        </p:txBody>
      </p:sp>
      <p:grpSp>
        <p:nvGrpSpPr>
          <p:cNvPr id="249996" name="Groupe 249995"/>
          <p:cNvGrpSpPr/>
          <p:nvPr/>
        </p:nvGrpSpPr>
        <p:grpSpPr>
          <a:xfrm>
            <a:off x="9581863" y="3375334"/>
            <a:ext cx="2353501" cy="1850695"/>
            <a:chOff x="10178952" y="3170686"/>
            <a:chExt cx="2353501" cy="1850695"/>
          </a:xfrm>
        </p:grpSpPr>
        <p:grpSp>
          <p:nvGrpSpPr>
            <p:cNvPr id="249992" name="Groupe 249991"/>
            <p:cNvGrpSpPr/>
            <p:nvPr/>
          </p:nvGrpSpPr>
          <p:grpSpPr>
            <a:xfrm>
              <a:off x="10178952" y="3503658"/>
              <a:ext cx="1599431" cy="1517723"/>
              <a:chOff x="10863983" y="4106981"/>
              <a:chExt cx="914400" cy="914400"/>
            </a:xfrm>
          </p:grpSpPr>
          <p:sp>
            <p:nvSpPr>
              <p:cNvPr id="249987" name="Arc 249986"/>
              <p:cNvSpPr/>
              <p:nvPr/>
            </p:nvSpPr>
            <p:spPr>
              <a:xfrm>
                <a:off x="10863983" y="4106981"/>
                <a:ext cx="914400" cy="914400"/>
              </a:xfrm>
              <a:prstGeom prst="arc">
                <a:avLst>
                  <a:gd name="adj1" fmla="val 18942618"/>
                  <a:gd name="adj2" fmla="val 2765274"/>
                </a:avLst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49989" name="Connecteur droit 249988"/>
              <p:cNvCxnSpPr/>
              <p:nvPr/>
            </p:nvCxnSpPr>
            <p:spPr>
              <a:xfrm>
                <a:off x="11778383" y="4152682"/>
                <a:ext cx="0" cy="822999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249994" name="Connecteur droit avec flèche 249993"/>
            <p:cNvCxnSpPr/>
            <p:nvPr/>
          </p:nvCxnSpPr>
          <p:spPr>
            <a:xfrm>
              <a:off x="11508169" y="3706858"/>
              <a:ext cx="261719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49995" name="ZoneTexte 249994"/>
            <p:cNvSpPr txBox="1"/>
            <p:nvPr/>
          </p:nvSpPr>
          <p:spPr>
            <a:xfrm>
              <a:off x="10626955" y="3170686"/>
              <a:ext cx="19054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solidFill>
                    <a:srgbClr val="FF0000"/>
                  </a:solidFill>
                </a:rPr>
                <a:t>Décroissance de l’amplitude négligeable</a:t>
              </a:r>
              <a:endParaRPr lang="fr-FR" sz="1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49997" name="Flèche droite 249996"/>
          <p:cNvSpPr/>
          <p:nvPr/>
        </p:nvSpPr>
        <p:spPr>
          <a:xfrm>
            <a:off x="9692480" y="4311719"/>
            <a:ext cx="660350" cy="3462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chemeClr val="tx1"/>
              </a:solidFill>
            </a:endParaRPr>
          </a:p>
        </p:txBody>
      </p:sp>
      <p:sp>
        <p:nvSpPr>
          <p:cNvPr id="80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99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2019" name="Picture 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509" y="1407165"/>
            <a:ext cx="5737225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220913" y="420135"/>
            <a:ext cx="7391400" cy="54506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2. Diffraction par des diaphragmes plans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4788" y="946789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Approximation de Fresnel : diffraction à distance finie</a:t>
            </a:r>
          </a:p>
        </p:txBody>
      </p:sp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1635390" y="4978400"/>
            <a:ext cx="8183299" cy="636588"/>
            <a:chOff x="111389" y="4978400"/>
            <a:chExt cx="8183299" cy="636588"/>
          </a:xfrm>
        </p:grpSpPr>
        <p:grpSp>
          <p:nvGrpSpPr>
            <p:cNvPr id="3" name="Groupe 2"/>
            <p:cNvGrpSpPr/>
            <p:nvPr/>
          </p:nvGrpSpPr>
          <p:grpSpPr>
            <a:xfrm>
              <a:off x="829339" y="4978400"/>
              <a:ext cx="7465349" cy="636588"/>
              <a:chOff x="829339" y="4978400"/>
              <a:chExt cx="7465349" cy="636588"/>
            </a:xfrm>
          </p:grpSpPr>
          <p:grpSp>
            <p:nvGrpSpPr>
              <p:cNvPr id="28" name="Groupe 27"/>
              <p:cNvGrpSpPr/>
              <p:nvPr/>
            </p:nvGrpSpPr>
            <p:grpSpPr>
              <a:xfrm>
                <a:off x="829339" y="4978400"/>
                <a:ext cx="7465349" cy="636588"/>
                <a:chOff x="219739" y="4978400"/>
                <a:chExt cx="7465349" cy="636588"/>
              </a:xfrm>
            </p:grpSpPr>
            <p:sp>
              <p:nvSpPr>
                <p:cNvPr id="27" name="Rectangle à coins arrondis 26"/>
                <p:cNvSpPr/>
                <p:nvPr/>
              </p:nvSpPr>
              <p:spPr>
                <a:xfrm>
                  <a:off x="4598988" y="4979988"/>
                  <a:ext cx="3086100" cy="635000"/>
                </a:xfrm>
                <a:prstGeom prst="round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" name="Rectangle à coins arrondis 25"/>
                <p:cNvSpPr/>
                <p:nvPr/>
              </p:nvSpPr>
              <p:spPr>
                <a:xfrm>
                  <a:off x="219739" y="4978400"/>
                  <a:ext cx="4056559" cy="635000"/>
                </a:xfrm>
                <a:prstGeom prst="round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252021" name="Picture 11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585" y="5049198"/>
                <a:ext cx="3924300" cy="449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2022" name="Picture 1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8627" y="5015860"/>
                <a:ext cx="2979737" cy="51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" name="ZoneTexte 28"/>
            <p:cNvSpPr txBox="1"/>
            <p:nvPr/>
          </p:nvSpPr>
          <p:spPr>
            <a:xfrm>
              <a:off x="111389" y="5105400"/>
              <a:ext cx="602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 Narrow" pitchFamily="34" charset="0"/>
                </a:rPr>
                <a:t>Avec</a:t>
              </a:r>
              <a:endParaRPr lang="fr-FR" dirty="0">
                <a:latin typeface="Arial Narrow" pitchFamily="34" charset="0"/>
              </a:endParaRPr>
            </a:p>
          </p:txBody>
        </p:sp>
      </p:grpSp>
      <p:sp>
        <p:nvSpPr>
          <p:cNvPr id="251916" name="Rectangle 1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2629470" y="2535768"/>
            <a:ext cx="7404615" cy="2379133"/>
            <a:chOff x="1105469" y="2535767"/>
            <a:chExt cx="7404615" cy="2379133"/>
          </a:xfrm>
        </p:grpSpPr>
        <p:grpSp>
          <p:nvGrpSpPr>
            <p:cNvPr id="7" name="Groupe 6"/>
            <p:cNvGrpSpPr/>
            <p:nvPr/>
          </p:nvGrpSpPr>
          <p:grpSpPr>
            <a:xfrm>
              <a:off x="1105469" y="3949700"/>
              <a:ext cx="7246961" cy="965200"/>
              <a:chOff x="1105469" y="3949700"/>
              <a:chExt cx="7246961" cy="965200"/>
            </a:xfrm>
          </p:grpSpPr>
          <p:sp>
            <p:nvSpPr>
              <p:cNvPr id="24" name="Rectangle à coins arrondis 23"/>
              <p:cNvSpPr/>
              <p:nvPr/>
            </p:nvSpPr>
            <p:spPr>
              <a:xfrm>
                <a:off x="1105469" y="3949700"/>
                <a:ext cx="7246961" cy="965200"/>
              </a:xfrm>
              <a:prstGeom prst="roundRect">
                <a:avLst/>
              </a:prstGeom>
              <a:noFill/>
              <a:ln w="2857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52020" name="Picture 11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2000" y="3985549"/>
                <a:ext cx="6804025" cy="884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0" name="Groupe 29"/>
            <p:cNvGrpSpPr/>
            <p:nvPr/>
          </p:nvGrpSpPr>
          <p:grpSpPr>
            <a:xfrm>
              <a:off x="4876800" y="2535767"/>
              <a:ext cx="3633284" cy="1337893"/>
              <a:chOff x="4876800" y="2535767"/>
              <a:chExt cx="3633284" cy="1337893"/>
            </a:xfrm>
          </p:grpSpPr>
          <p:sp>
            <p:nvSpPr>
              <p:cNvPr id="12" name="Ellipse 11"/>
              <p:cNvSpPr/>
              <p:nvPr/>
            </p:nvSpPr>
            <p:spPr>
              <a:xfrm>
                <a:off x="4876800" y="2689224"/>
                <a:ext cx="596900" cy="48418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5422900" y="2689224"/>
                <a:ext cx="736600" cy="48418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8" name="Groupe 17"/>
              <p:cNvGrpSpPr/>
              <p:nvPr/>
            </p:nvGrpSpPr>
            <p:grpSpPr>
              <a:xfrm>
                <a:off x="5207000" y="2535767"/>
                <a:ext cx="2007411" cy="1337893"/>
                <a:chOff x="5207000" y="2535767"/>
                <a:chExt cx="2007411" cy="1337893"/>
              </a:xfrm>
            </p:grpSpPr>
            <p:sp>
              <p:nvSpPr>
                <p:cNvPr id="15" name="Forme libre 14"/>
                <p:cNvSpPr/>
                <p:nvPr/>
              </p:nvSpPr>
              <p:spPr>
                <a:xfrm>
                  <a:off x="5207000" y="2535767"/>
                  <a:ext cx="1651000" cy="385233"/>
                </a:xfrm>
                <a:custGeom>
                  <a:avLst/>
                  <a:gdLst>
                    <a:gd name="connsiteX0" fmla="*/ 0 w 1651000"/>
                    <a:gd name="connsiteY0" fmla="*/ 131233 h 385233"/>
                    <a:gd name="connsiteX1" fmla="*/ 1104900 w 1651000"/>
                    <a:gd name="connsiteY1" fmla="*/ 42333 h 385233"/>
                    <a:gd name="connsiteX2" fmla="*/ 1651000 w 1651000"/>
                    <a:gd name="connsiteY2" fmla="*/ 385233 h 385233"/>
                    <a:gd name="connsiteX3" fmla="*/ 1651000 w 1651000"/>
                    <a:gd name="connsiteY3" fmla="*/ 385233 h 385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51000" h="385233">
                      <a:moveTo>
                        <a:pt x="0" y="131233"/>
                      </a:moveTo>
                      <a:cubicBezTo>
                        <a:pt x="414866" y="65616"/>
                        <a:pt x="829733" y="0"/>
                        <a:pt x="1104900" y="42333"/>
                      </a:cubicBezTo>
                      <a:cubicBezTo>
                        <a:pt x="1380067" y="84666"/>
                        <a:pt x="1651000" y="385233"/>
                        <a:pt x="1651000" y="385233"/>
                      </a:cubicBezTo>
                      <a:lnTo>
                        <a:pt x="1651000" y="385233"/>
                      </a:lnTo>
                    </a:path>
                  </a:pathLst>
                </a:cu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" name="Forme libre 15"/>
                <p:cNvSpPr/>
                <p:nvPr/>
              </p:nvSpPr>
              <p:spPr>
                <a:xfrm>
                  <a:off x="5791200" y="2609850"/>
                  <a:ext cx="914400" cy="171450"/>
                </a:xfrm>
                <a:custGeom>
                  <a:avLst/>
                  <a:gdLst>
                    <a:gd name="connsiteX0" fmla="*/ 0 w 914400"/>
                    <a:gd name="connsiteY0" fmla="*/ 69850 h 171450"/>
                    <a:gd name="connsiteX1" fmla="*/ 304800 w 914400"/>
                    <a:gd name="connsiteY1" fmla="*/ 6350 h 171450"/>
                    <a:gd name="connsiteX2" fmla="*/ 609600 w 914400"/>
                    <a:gd name="connsiteY2" fmla="*/ 31750 h 171450"/>
                    <a:gd name="connsiteX3" fmla="*/ 914400 w 914400"/>
                    <a:gd name="connsiteY3" fmla="*/ 171450 h 171450"/>
                    <a:gd name="connsiteX4" fmla="*/ 914400 w 914400"/>
                    <a:gd name="connsiteY4" fmla="*/ 17145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0" h="171450">
                      <a:moveTo>
                        <a:pt x="0" y="69850"/>
                      </a:moveTo>
                      <a:cubicBezTo>
                        <a:pt x="101600" y="41275"/>
                        <a:pt x="203200" y="12700"/>
                        <a:pt x="304800" y="6350"/>
                      </a:cubicBezTo>
                      <a:cubicBezTo>
                        <a:pt x="406400" y="0"/>
                        <a:pt x="508000" y="4233"/>
                        <a:pt x="609600" y="31750"/>
                      </a:cubicBezTo>
                      <a:cubicBezTo>
                        <a:pt x="711200" y="59267"/>
                        <a:pt x="914400" y="171450"/>
                        <a:pt x="914400" y="171450"/>
                      </a:cubicBezTo>
                      <a:lnTo>
                        <a:pt x="914400" y="171450"/>
                      </a:lnTo>
                    </a:path>
                  </a:pathLst>
                </a:cu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" name="Forme libre 16"/>
                <p:cNvSpPr/>
                <p:nvPr/>
              </p:nvSpPr>
              <p:spPr>
                <a:xfrm rot="162793">
                  <a:off x="6741971" y="2872879"/>
                  <a:ext cx="472440" cy="1000781"/>
                </a:xfrm>
                <a:custGeom>
                  <a:avLst/>
                  <a:gdLst>
                    <a:gd name="connsiteX0" fmla="*/ 22860 w 472440"/>
                    <a:gd name="connsiteY0" fmla="*/ 0 h 1249680"/>
                    <a:gd name="connsiteX1" fmla="*/ 182880 w 472440"/>
                    <a:gd name="connsiteY1" fmla="*/ 144780 h 1249680"/>
                    <a:gd name="connsiteX2" fmla="*/ 441960 w 472440"/>
                    <a:gd name="connsiteY2" fmla="*/ 525780 h 1249680"/>
                    <a:gd name="connsiteX3" fmla="*/ 0 w 472440"/>
                    <a:gd name="connsiteY3" fmla="*/ 1249680 h 1249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2440" h="1249680">
                      <a:moveTo>
                        <a:pt x="22860" y="0"/>
                      </a:moveTo>
                      <a:cubicBezTo>
                        <a:pt x="67945" y="28575"/>
                        <a:pt x="113030" y="57150"/>
                        <a:pt x="182880" y="144780"/>
                      </a:cubicBezTo>
                      <a:cubicBezTo>
                        <a:pt x="252730" y="232410"/>
                        <a:pt x="472440" y="341630"/>
                        <a:pt x="441960" y="525780"/>
                      </a:cubicBezTo>
                      <a:cubicBezTo>
                        <a:pt x="411480" y="709930"/>
                        <a:pt x="205740" y="979805"/>
                        <a:pt x="0" y="1249680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9" name="ZoneTexte 18"/>
              <p:cNvSpPr txBox="1"/>
              <p:nvPr/>
            </p:nvSpPr>
            <p:spPr>
              <a:xfrm>
                <a:off x="7216140" y="3200400"/>
                <a:ext cx="12939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>
                    <a:solidFill>
                      <a:srgbClr val="FF0000"/>
                    </a:solidFill>
                    <a:latin typeface="Arial Narrow" pitchFamily="34" charset="0"/>
                  </a:rPr>
                  <a:t>On développe</a:t>
                </a:r>
              </a:p>
            </p:txBody>
          </p:sp>
        </p:grpSp>
      </p:grpSp>
      <p:grpSp>
        <p:nvGrpSpPr>
          <p:cNvPr id="41" name="Groupe 40"/>
          <p:cNvGrpSpPr/>
          <p:nvPr/>
        </p:nvGrpSpPr>
        <p:grpSpPr>
          <a:xfrm>
            <a:off x="4540646" y="4975225"/>
            <a:ext cx="2354362" cy="1298795"/>
            <a:chOff x="5442346" y="4975224"/>
            <a:chExt cx="2354362" cy="1298795"/>
          </a:xfrm>
        </p:grpSpPr>
        <p:sp>
          <p:nvSpPr>
            <p:cNvPr id="42" name="Ellipse 41"/>
            <p:cNvSpPr/>
            <p:nvPr/>
          </p:nvSpPr>
          <p:spPr>
            <a:xfrm>
              <a:off x="6426200" y="4975224"/>
              <a:ext cx="863600" cy="6524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5442346" y="5627688"/>
              <a:ext cx="235436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b="1" dirty="0" err="1" smtClean="0">
                  <a:solidFill>
                    <a:srgbClr val="FF0000"/>
                  </a:solidFill>
                  <a:latin typeface="Arial Narrow" pitchFamily="34" charset="0"/>
                </a:rPr>
                <a:t>Transmittance</a:t>
              </a:r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 de l’objet</a:t>
              </a:r>
            </a:p>
            <a:p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diffractant</a:t>
              </a:r>
              <a:endParaRPr lang="fr-FR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6966346" y="4975224"/>
            <a:ext cx="3701654" cy="1021796"/>
            <a:chOff x="5442346" y="4975224"/>
            <a:chExt cx="3701654" cy="1021796"/>
          </a:xfrm>
        </p:grpSpPr>
        <p:sp>
          <p:nvSpPr>
            <p:cNvPr id="31" name="Ellipse 30"/>
            <p:cNvSpPr/>
            <p:nvPr/>
          </p:nvSpPr>
          <p:spPr>
            <a:xfrm>
              <a:off x="6426200" y="4975224"/>
              <a:ext cx="1866900" cy="6524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5442346" y="5627688"/>
              <a:ext cx="37016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Amplitude et phase de l’onde incidente</a:t>
              </a:r>
              <a:endParaRPr lang="fr-FR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687777" y="5698200"/>
            <a:ext cx="8873123" cy="1077912"/>
            <a:chOff x="111389" y="5703888"/>
            <a:chExt cx="8873123" cy="1077912"/>
          </a:xfrm>
        </p:grpSpPr>
        <p:sp>
          <p:nvSpPr>
            <p:cNvPr id="36" name="Rectangle à coins arrondis 35"/>
            <p:cNvSpPr/>
            <p:nvPr/>
          </p:nvSpPr>
          <p:spPr>
            <a:xfrm>
              <a:off x="111389" y="5703888"/>
              <a:ext cx="8873123" cy="1077912"/>
            </a:xfrm>
            <a:prstGeom prst="roundRect">
              <a:avLst/>
            </a:prstGeom>
            <a:solidFill>
              <a:schemeClr val="tx2"/>
            </a:soli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52027" name="Picture 1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913" y="5811174"/>
              <a:ext cx="8534400" cy="892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e 39"/>
          <p:cNvGrpSpPr/>
          <p:nvPr/>
        </p:nvGrpSpPr>
        <p:grpSpPr>
          <a:xfrm>
            <a:off x="5261954" y="6391902"/>
            <a:ext cx="4960901" cy="411164"/>
            <a:chOff x="3302000" y="6370636"/>
            <a:chExt cx="4960901" cy="411164"/>
          </a:xfrm>
        </p:grpSpPr>
        <p:sp>
          <p:nvSpPr>
            <p:cNvPr id="38" name="Ellipse 37"/>
            <p:cNvSpPr/>
            <p:nvPr/>
          </p:nvSpPr>
          <p:spPr>
            <a:xfrm>
              <a:off x="3302000" y="6370636"/>
              <a:ext cx="1092200" cy="3222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4400946" y="6412468"/>
              <a:ext cx="38619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On peut étendre les bornes de l’intégrale</a:t>
              </a:r>
              <a:endParaRPr lang="fr-FR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sp>
        <p:nvSpPr>
          <p:cNvPr id="45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220913" y="420632"/>
            <a:ext cx="7391400" cy="54506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2. Diffraction par des diaphragmes plans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3200" y="946715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Approximation de Fraunhofer : diffraction à l’infini</a:t>
            </a:r>
          </a:p>
        </p:txBody>
      </p:sp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2936" name="Rectangle 8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2938" name="Rectangle 10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2940" name="Rectangle 1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2942" name="Rectangle 1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2944" name="Rectangle 1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681124" y="2717800"/>
            <a:ext cx="9595571" cy="1121881"/>
            <a:chOff x="750396" y="2717800"/>
            <a:chExt cx="9595571" cy="1121881"/>
          </a:xfrm>
        </p:grpSpPr>
        <p:grpSp>
          <p:nvGrpSpPr>
            <p:cNvPr id="55" name="Groupe 54"/>
            <p:cNvGrpSpPr/>
            <p:nvPr/>
          </p:nvGrpSpPr>
          <p:grpSpPr>
            <a:xfrm>
              <a:off x="750396" y="2717800"/>
              <a:ext cx="9595571" cy="1121881"/>
              <a:chOff x="750396" y="2717800"/>
              <a:chExt cx="9595571" cy="1121881"/>
            </a:xfrm>
          </p:grpSpPr>
          <p:grpSp>
            <p:nvGrpSpPr>
              <p:cNvPr id="47" name="Groupe 46"/>
              <p:cNvGrpSpPr/>
              <p:nvPr/>
            </p:nvGrpSpPr>
            <p:grpSpPr>
              <a:xfrm>
                <a:off x="4178300" y="2717800"/>
                <a:ext cx="6167667" cy="1121881"/>
                <a:chOff x="4178300" y="2717800"/>
                <a:chExt cx="6167667" cy="1121881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4178300" y="3155950"/>
                  <a:ext cx="889000" cy="6731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6889068" y="3193350"/>
                  <a:ext cx="3456899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b="1" i="1" dirty="0" smtClean="0">
                      <a:solidFill>
                        <a:srgbClr val="FF0000"/>
                      </a:solidFill>
                      <a:latin typeface="Arial Narrow" pitchFamily="34" charset="0"/>
                    </a:rPr>
                    <a:t>u</a:t>
                  </a:r>
                  <a:r>
                    <a:rPr lang="fr-FR" b="1" dirty="0" smtClean="0">
                      <a:solidFill>
                        <a:srgbClr val="FF0000"/>
                      </a:solidFill>
                      <a:latin typeface="Arial Narrow" pitchFamily="34" charset="0"/>
                    </a:rPr>
                    <a:t> et </a:t>
                  </a:r>
                  <a:r>
                    <a:rPr lang="fr-FR" b="1" i="1" dirty="0" smtClean="0">
                      <a:solidFill>
                        <a:srgbClr val="FF0000"/>
                      </a:solidFill>
                      <a:latin typeface="Arial Narrow" pitchFamily="34" charset="0"/>
                    </a:rPr>
                    <a:t>v</a:t>
                  </a:r>
                  <a:r>
                    <a:rPr lang="fr-FR" b="1" dirty="0" smtClean="0">
                      <a:solidFill>
                        <a:srgbClr val="FF0000"/>
                      </a:solidFill>
                      <a:latin typeface="Arial Narrow" pitchFamily="34" charset="0"/>
                    </a:rPr>
                    <a:t> seront appelées </a:t>
                  </a:r>
                </a:p>
                <a:p>
                  <a:r>
                    <a:rPr lang="fr-FR" b="1" dirty="0" smtClean="0">
                      <a:solidFill>
                        <a:srgbClr val="FF0000"/>
                      </a:solidFill>
                      <a:latin typeface="Arial Narrow" pitchFamily="34" charset="0"/>
                    </a:rPr>
                    <a:t>fréquences spatiales ou angulaires</a:t>
                  </a:r>
                  <a:endParaRPr lang="fr-FR" dirty="0">
                    <a:solidFill>
                      <a:srgbClr val="FF0000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5943600" y="3155950"/>
                  <a:ext cx="889000" cy="6731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" name="Forme libre 37"/>
                <p:cNvSpPr/>
                <p:nvPr/>
              </p:nvSpPr>
              <p:spPr>
                <a:xfrm>
                  <a:off x="6565900" y="2768600"/>
                  <a:ext cx="279400" cy="368300"/>
                </a:xfrm>
                <a:custGeom>
                  <a:avLst/>
                  <a:gdLst>
                    <a:gd name="connsiteX0" fmla="*/ 279400 w 279400"/>
                    <a:gd name="connsiteY0" fmla="*/ 0 h 368300"/>
                    <a:gd name="connsiteX1" fmla="*/ 152400 w 279400"/>
                    <a:gd name="connsiteY1" fmla="*/ 241300 h 368300"/>
                    <a:gd name="connsiteX2" fmla="*/ 0 w 279400"/>
                    <a:gd name="connsiteY2" fmla="*/ 368300 h 36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400" h="368300">
                      <a:moveTo>
                        <a:pt x="279400" y="0"/>
                      </a:moveTo>
                      <a:cubicBezTo>
                        <a:pt x="239183" y="89958"/>
                        <a:pt x="198967" y="179917"/>
                        <a:pt x="152400" y="241300"/>
                      </a:cubicBezTo>
                      <a:cubicBezTo>
                        <a:pt x="105833" y="302683"/>
                        <a:pt x="52916" y="335491"/>
                        <a:pt x="0" y="368300"/>
                      </a:cubicBezTo>
                    </a:path>
                  </a:pathLst>
                </a:cu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" name="Forme libre 38"/>
                <p:cNvSpPr/>
                <p:nvPr/>
              </p:nvSpPr>
              <p:spPr>
                <a:xfrm>
                  <a:off x="5194300" y="2717800"/>
                  <a:ext cx="1371600" cy="546100"/>
                </a:xfrm>
                <a:custGeom>
                  <a:avLst/>
                  <a:gdLst>
                    <a:gd name="connsiteX0" fmla="*/ 1371600 w 1371600"/>
                    <a:gd name="connsiteY0" fmla="*/ 0 h 546100"/>
                    <a:gd name="connsiteX1" fmla="*/ 787400 w 1371600"/>
                    <a:gd name="connsiteY1" fmla="*/ 342900 h 546100"/>
                    <a:gd name="connsiteX2" fmla="*/ 0 w 1371600"/>
                    <a:gd name="connsiteY2" fmla="*/ 546100 h 54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71600" h="546100">
                      <a:moveTo>
                        <a:pt x="1371600" y="0"/>
                      </a:moveTo>
                      <a:cubicBezTo>
                        <a:pt x="1193800" y="125941"/>
                        <a:pt x="1016000" y="251883"/>
                        <a:pt x="787400" y="342900"/>
                      </a:cubicBezTo>
                      <a:cubicBezTo>
                        <a:pt x="558800" y="433917"/>
                        <a:pt x="279400" y="490008"/>
                        <a:pt x="0" y="546100"/>
                      </a:cubicBezTo>
                    </a:path>
                  </a:pathLst>
                </a:cu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4" name="Rectangle 53"/>
              <p:cNvSpPr/>
              <p:nvPr/>
            </p:nvSpPr>
            <p:spPr>
              <a:xfrm>
                <a:off x="750396" y="3322221"/>
                <a:ext cx="33009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  <a:latin typeface="Arial Narrow" pitchFamily="34" charset="0"/>
                  </a:rPr>
                  <a:t>Pour reconnaitre une TF, on pose :</a:t>
                </a:r>
                <a:endParaRPr lang="fr-FR" dirty="0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</p:grpSp>
        <p:pic>
          <p:nvPicPr>
            <p:cNvPr id="253123" name="Picture 19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803" y="3222602"/>
              <a:ext cx="663575" cy="555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3127" name="Picture 1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188" y="3222602"/>
              <a:ext cx="655637" cy="555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" name="Flèche à angle droit 39"/>
          <p:cNvSpPr/>
          <p:nvPr/>
        </p:nvSpPr>
        <p:spPr>
          <a:xfrm rot="5400000">
            <a:off x="53415" y="3899196"/>
            <a:ext cx="561122" cy="5715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334000" y="5112329"/>
            <a:ext cx="6738938" cy="180109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0" y="5077348"/>
            <a:ext cx="12072938" cy="1725232"/>
          </a:xfrm>
          <a:prstGeom prst="roundRect">
            <a:avLst/>
          </a:prstGeom>
          <a:solidFill>
            <a:schemeClr val="tx2"/>
          </a:solidFill>
          <a:ln w="38100">
            <a:solidFill>
              <a:srgbClr val="EC6A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721394" y="6265594"/>
            <a:ext cx="10678331" cy="437891"/>
            <a:chOff x="422660" y="3662478"/>
            <a:chExt cx="9639558" cy="437891"/>
          </a:xfrm>
        </p:grpSpPr>
        <p:sp>
          <p:nvSpPr>
            <p:cNvPr id="52" name="Rectangle à coins arrondis 51"/>
            <p:cNvSpPr/>
            <p:nvPr/>
          </p:nvSpPr>
          <p:spPr>
            <a:xfrm>
              <a:off x="422660" y="3662478"/>
              <a:ext cx="9639558" cy="41543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606593" y="3731037"/>
              <a:ext cx="9271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Variables duales :  Espace (</a:t>
              </a:r>
              <a:r>
                <a:rPr lang="fr-FR" b="1" i="1" dirty="0" smtClean="0"/>
                <a:t>x</a:t>
              </a:r>
              <a:r>
                <a:rPr lang="fr-FR" b="1" dirty="0" smtClean="0"/>
                <a:t>) / Fréquence angulaire (</a:t>
              </a:r>
              <a:r>
                <a:rPr lang="fr-FR" b="1" i="1" dirty="0" smtClean="0"/>
                <a:t>u</a:t>
              </a:r>
              <a:r>
                <a:rPr lang="fr-FR" b="1" dirty="0" smtClean="0"/>
                <a:t>)                   T(</a:t>
              </a:r>
              <a:r>
                <a:rPr lang="fr-FR" b="1" dirty="0" err="1" smtClean="0"/>
                <a:t>u,v</a:t>
              </a:r>
              <a:r>
                <a:rPr lang="fr-FR" b="1" dirty="0" smtClean="0"/>
                <a:t>) = Spectre angulaire</a:t>
              </a:r>
              <a:endParaRPr lang="fr-FR" b="1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7937503" y="1627918"/>
            <a:ext cx="4199802" cy="1296702"/>
            <a:chOff x="7937503" y="1669483"/>
            <a:chExt cx="4199802" cy="1296702"/>
          </a:xfrm>
        </p:grpSpPr>
        <p:grpSp>
          <p:nvGrpSpPr>
            <p:cNvPr id="20" name="Groupe 19"/>
            <p:cNvGrpSpPr/>
            <p:nvPr/>
          </p:nvGrpSpPr>
          <p:grpSpPr>
            <a:xfrm>
              <a:off x="8493551" y="1669483"/>
              <a:ext cx="3643754" cy="1296702"/>
              <a:chOff x="8575956" y="1268693"/>
              <a:chExt cx="3643754" cy="1296702"/>
            </a:xfrm>
          </p:grpSpPr>
          <p:sp>
            <p:nvSpPr>
              <p:cNvPr id="18" name="Rectangle à coins arrondis 17"/>
              <p:cNvSpPr/>
              <p:nvPr/>
            </p:nvSpPr>
            <p:spPr>
              <a:xfrm>
                <a:off x="8575956" y="1268693"/>
                <a:ext cx="3643754" cy="1296702"/>
              </a:xfrm>
              <a:prstGeom prst="roundRect">
                <a:avLst/>
              </a:prstGeom>
              <a:solidFill>
                <a:srgbClr val="FFFF00"/>
              </a:solidFill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9812" y="1355816"/>
                <a:ext cx="507268" cy="50726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Rectangle 55"/>
                  <p:cNvSpPr/>
                  <p:nvPr/>
                </p:nvSpPr>
                <p:spPr>
                  <a:xfrm>
                    <a:off x="8575956" y="1879974"/>
                    <a:ext cx="3643754" cy="63658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  <m:d>
                            <m:dPr>
                              <m:ctrlPr>
                                <a:rPr lang="fr-FR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1" i="1"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</m:d>
                          <m:r>
                            <a:rPr lang="fr-FR" sz="1600" b="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1600" b="1" i="1">
                              <a:latin typeface="Cambria Math" panose="02040503050406030204" pitchFamily="18" charset="0"/>
                            </a:rPr>
                            <m:t>𝑻𝑭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16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fr-FR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</m:e>
                          </m:d>
                          <m:r>
                            <a:rPr lang="fr-FR" sz="1600" b="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limLoc m:val="subSup"/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sz="1600" b="0" i="0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fr-FR" sz="1600" b="0" i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fr-FR" sz="16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fr-FR" sz="1600" b="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6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fr-FR" sz="1600" b="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fr-FR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fr-FR" sz="1600" b="0" i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fr-FR" sz="16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fr-FR" sz="1600" b="1" i="1">
                                      <a:latin typeface="Cambria Math" panose="02040503050406030204" pitchFamily="18" charset="0"/>
                                    </a:rPr>
                                    <m:t>𝝅𝝂</m:t>
                                  </m:r>
                                  <m:r>
                                    <a:rPr lang="fr-FR" sz="16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  <m:r>
                                <a:rPr lang="fr-FR" sz="1600" b="1" i="1">
                                  <a:latin typeface="Cambria Math" panose="02040503050406030204" pitchFamily="18" charset="0"/>
                                </a:rPr>
                                <m:t>𝒅𝒕</m:t>
                              </m:r>
                            </m:e>
                          </m:nary>
                        </m:oMath>
                      </m:oMathPara>
                    </a14:m>
                    <a:endParaRPr lang="fr-FR" sz="1600" dirty="0"/>
                  </a:p>
                </p:txBody>
              </p:sp>
            </mc:Choice>
            <mc:Fallback xmlns="">
              <p:sp>
                <p:nvSpPr>
                  <p:cNvPr id="56" name="Rectangle 5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5956" y="1879974"/>
                    <a:ext cx="3643754" cy="63658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ZoneTexte 18"/>
              <p:cNvSpPr txBox="1"/>
              <p:nvPr/>
            </p:nvSpPr>
            <p:spPr>
              <a:xfrm>
                <a:off x="10134352" y="1416141"/>
                <a:ext cx="9541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i="1" dirty="0" smtClean="0"/>
                  <a:t>Rappel</a:t>
                </a:r>
                <a:endParaRPr lang="fr-FR" b="1" i="1" dirty="0"/>
              </a:p>
            </p:txBody>
          </p:sp>
        </p:grpSp>
        <p:sp>
          <p:nvSpPr>
            <p:cNvPr id="22" name="Flèche droite 21"/>
            <p:cNvSpPr/>
            <p:nvPr/>
          </p:nvSpPr>
          <p:spPr>
            <a:xfrm>
              <a:off x="7937503" y="2408605"/>
              <a:ext cx="450168" cy="353944"/>
            </a:xfrm>
            <a:prstGeom prst="right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7060002" y="5135310"/>
            <a:ext cx="4926770" cy="1016000"/>
            <a:chOff x="7060002" y="5135310"/>
            <a:chExt cx="4926770" cy="1016000"/>
          </a:xfrm>
        </p:grpSpPr>
        <p:grpSp>
          <p:nvGrpSpPr>
            <p:cNvPr id="50" name="Groupe 49"/>
            <p:cNvGrpSpPr/>
            <p:nvPr/>
          </p:nvGrpSpPr>
          <p:grpSpPr>
            <a:xfrm>
              <a:off x="7060002" y="5135310"/>
              <a:ext cx="4917819" cy="1016000"/>
              <a:chOff x="4300697" y="5257800"/>
              <a:chExt cx="4917819" cy="1016000"/>
            </a:xfrm>
          </p:grpSpPr>
          <p:sp>
            <p:nvSpPr>
              <p:cNvPr id="43" name="Rectangle à coins arrondis 42"/>
              <p:cNvSpPr/>
              <p:nvPr/>
            </p:nvSpPr>
            <p:spPr>
              <a:xfrm>
                <a:off x="5067300" y="5257800"/>
                <a:ext cx="4151216" cy="10160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Flèche droite 47"/>
              <p:cNvSpPr/>
              <p:nvPr/>
            </p:nvSpPr>
            <p:spPr>
              <a:xfrm>
                <a:off x="4300697" y="5627688"/>
                <a:ext cx="726915" cy="473677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960219" y="5286428"/>
                <a:ext cx="24561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smtClean="0">
                    <a:solidFill>
                      <a:schemeClr val="tx2"/>
                    </a:solidFill>
                    <a:latin typeface="Arial Narrow" pitchFamily="34" charset="0"/>
                  </a:rPr>
                  <a:t>Diffraction de Fraunhofer</a:t>
                </a:r>
                <a:endParaRPr lang="fr-FR" dirty="0">
                  <a:solidFill>
                    <a:schemeClr val="tx2"/>
                  </a:solidFill>
                  <a:latin typeface="Arial Narrow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ZoneTexte 23"/>
                <p:cNvSpPr txBox="1"/>
                <p:nvPr/>
              </p:nvSpPr>
              <p:spPr>
                <a:xfrm>
                  <a:off x="7926301" y="5605547"/>
                  <a:ext cx="406047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)∝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𝑻𝑭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𝒊𝒏𝒄𝒊𝒅𝒆𝒏𝒕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  <m:r>
                              <a:rPr lang="fr-FR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fr-FR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24" name="ZoneTexte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6301" y="5605547"/>
                  <a:ext cx="4060471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751" b="-40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e 27"/>
          <p:cNvGrpSpPr/>
          <p:nvPr/>
        </p:nvGrpSpPr>
        <p:grpSpPr>
          <a:xfrm>
            <a:off x="92773" y="5232402"/>
            <a:ext cx="6940762" cy="954428"/>
            <a:chOff x="92773" y="5232402"/>
            <a:chExt cx="6940762" cy="954428"/>
          </a:xfrm>
        </p:grpSpPr>
        <p:sp>
          <p:nvSpPr>
            <p:cNvPr id="42" name="Flèche droite rayée 41"/>
            <p:cNvSpPr/>
            <p:nvPr/>
          </p:nvSpPr>
          <p:spPr>
            <a:xfrm>
              <a:off x="92773" y="5479474"/>
              <a:ext cx="469900" cy="533400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ZoneTexte 63"/>
                <p:cNvSpPr txBox="1"/>
                <p:nvPr/>
              </p:nvSpPr>
              <p:spPr>
                <a:xfrm>
                  <a:off x="597414" y="5232402"/>
                  <a:ext cx="6436121" cy="954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)∝</m:t>
                        </m:r>
                        <m:nary>
                          <m:naryPr>
                            <m:limLoc m:val="undOvr"/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fr-FR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 à+∞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𝒊𝒏𝒄𝒊𝒅𝒆𝒏𝒕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  <m:r>
                              <a:rPr lang="fr-F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fr-FR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𝒖𝒙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𝒗𝒚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fr-FR" sz="2000" b="1" dirty="0"/>
                              <m:t> </m:t>
                            </m:r>
                          </m:e>
                        </m:nary>
                        <m:r>
                          <a:rPr lang="fr-F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𝒅𝒙𝒅𝒚</m:t>
                        </m:r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64" name="ZoneTexte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414" y="5232402"/>
                  <a:ext cx="6436121" cy="95442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/>
              <p:cNvSpPr txBox="1"/>
              <p:nvPr/>
            </p:nvSpPr>
            <p:spPr>
              <a:xfrm>
                <a:off x="862755" y="3904383"/>
                <a:ext cx="6918882" cy="763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)∝</m:t>
                      </m:r>
                      <m:groupChr>
                        <m:groupChrPr>
                          <m:chr m:val="⏟"/>
                          <m:ctrlPr>
                            <a:rPr lang="fr-F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f>
                            <m:fPr>
                              <m:ctrlPr>
                                <a:rPr lang="fr-FR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fr-FR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den>
                          </m:f>
                          <m:f>
                            <m:fPr>
                              <m:ctrlPr>
                                <a:rPr lang="fr-FR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fr-FR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𝒊𝒌𝑳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</m:den>
                          </m:f>
                          <m:sSup>
                            <m:sSupPr>
                              <m:ctrlPr>
                                <a:rPr lang="fr-FR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fr-FR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𝒊𝒌</m:t>
                                  </m:r>
                                </m:num>
                                <m:den>
                                  <m:r>
                                    <a:rPr lang="fr-FR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fr-FR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fr-FR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1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a:rPr lang="fr-FR" sz="1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fr-FR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fr-FR" sz="1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  <m:sup>
                                      <m:r>
                                        <a:rPr lang="fr-FR" sz="1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sup>
                          </m:sSup>
                        </m:e>
                      </m:groupChr>
                      <m:nary>
                        <m:naryPr>
                          <m:limLoc m:val="undOvr"/>
                          <m:ctrlPr>
                            <a:rPr lang="fr-F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F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 à+∞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fr-FR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𝒊𝒏𝒄𝒊𝒅𝒆𝒏𝒕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fr-F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fr-F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fr-FR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𝒖𝒙</m:t>
                              </m:r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𝒗𝒚</m:t>
                              </m:r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fr-FR" sz="1600" b="1" dirty="0"/>
                            <m:t> </m:t>
                          </m:r>
                        </m:e>
                      </m:nary>
                      <m:r>
                        <a:rPr lang="fr-F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𝒅𝒙𝒅𝒚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55" y="3904383"/>
                <a:ext cx="6918882" cy="7635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e 34"/>
          <p:cNvGrpSpPr/>
          <p:nvPr/>
        </p:nvGrpSpPr>
        <p:grpSpPr>
          <a:xfrm>
            <a:off x="48226" y="2129666"/>
            <a:ext cx="7759058" cy="763542"/>
            <a:chOff x="48226" y="2129666"/>
            <a:chExt cx="7759058" cy="763542"/>
          </a:xfrm>
        </p:grpSpPr>
        <p:sp>
          <p:nvSpPr>
            <p:cNvPr id="26" name="Flèche à angle droit 25"/>
            <p:cNvSpPr/>
            <p:nvPr/>
          </p:nvSpPr>
          <p:spPr>
            <a:xfrm rot="5400000">
              <a:off x="21238" y="2210166"/>
              <a:ext cx="625475" cy="571500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ZoneTexte 67"/>
                <p:cNvSpPr txBox="1"/>
                <p:nvPr/>
              </p:nvSpPr>
              <p:spPr>
                <a:xfrm>
                  <a:off x="825886" y="2129666"/>
                  <a:ext cx="6981398" cy="7635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)∝</m:t>
                        </m:r>
                        <m:f>
                          <m:fPr>
                            <m:ctrlPr>
                              <a:rPr lang="fr-FR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fr-FR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den>
                        </m:f>
                        <m:f>
                          <m:fPr>
                            <m:ctrlPr>
                              <a:rPr lang="fr-FR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fr-FR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𝒊𝒌𝑳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den>
                        </m:f>
                        <m:sSup>
                          <m:sSupPr>
                            <m:ctrlPr>
                              <a:rPr lang="fr-FR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fr-FR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𝒊𝒌</m:t>
                                </m:r>
                              </m:num>
                              <m:den>
                                <m:r>
                                  <a:rPr lang="fr-FR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fr-FR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𝑳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fr-FR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fr-F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fr-FR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F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𝒀</m:t>
                                    </m:r>
                                  </m:e>
                                  <m:sup>
                                    <m:r>
                                      <a:rPr lang="fr-F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sup>
                        </m:sSup>
                        <m:nary>
                          <m:naryPr>
                            <m:limLoc m:val="undOvr"/>
                            <m:ctrlPr>
                              <a:rPr lang="fr-F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fr-F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 à+∞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fr-FR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𝒊𝒏𝒄𝒊𝒅𝒆𝒏𝒕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  <m:r>
                              <a:rPr lang="fr-FR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fr-FR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fr-F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fr-F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fr-FR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𝝀</m:t>
                                    </m:r>
                                    <m:r>
                                      <a:rPr lang="fr-FR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𝑳</m:t>
                                    </m:r>
                                  </m:den>
                                </m:f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𝑿𝒙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𝒀𝒚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fr-FR" sz="1600" b="1" dirty="0"/>
                              <m:t> </m:t>
                            </m:r>
                          </m:e>
                        </m:nary>
                        <m:r>
                          <a:rPr lang="fr-F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𝒅𝒙𝒅𝒚</m:t>
                        </m:r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68" name="ZoneTexte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886" y="2129666"/>
                  <a:ext cx="6981398" cy="76354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e 31"/>
          <p:cNvGrpSpPr/>
          <p:nvPr/>
        </p:nvGrpSpPr>
        <p:grpSpPr>
          <a:xfrm>
            <a:off x="230861" y="1351551"/>
            <a:ext cx="5425905" cy="600485"/>
            <a:chOff x="230861" y="1351551"/>
            <a:chExt cx="5425905" cy="600485"/>
          </a:xfrm>
        </p:grpSpPr>
        <p:grpSp>
          <p:nvGrpSpPr>
            <p:cNvPr id="44" name="Groupe 43"/>
            <p:cNvGrpSpPr/>
            <p:nvPr/>
          </p:nvGrpSpPr>
          <p:grpSpPr>
            <a:xfrm>
              <a:off x="230861" y="1482209"/>
              <a:ext cx="3666371" cy="391245"/>
              <a:chOff x="143629" y="1564555"/>
              <a:chExt cx="3666371" cy="391245"/>
            </a:xfrm>
          </p:grpSpPr>
          <p:sp>
            <p:nvSpPr>
              <p:cNvPr id="25" name="Flèche droite 24"/>
              <p:cNvSpPr/>
              <p:nvPr/>
            </p:nvSpPr>
            <p:spPr>
              <a:xfrm>
                <a:off x="3124200" y="1574800"/>
                <a:ext cx="685800" cy="3810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Flèche droite 40"/>
              <p:cNvSpPr/>
              <p:nvPr/>
            </p:nvSpPr>
            <p:spPr>
              <a:xfrm>
                <a:off x="143629" y="1564555"/>
                <a:ext cx="609600" cy="2921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1026359" y="1351551"/>
                  <a:ext cx="1821332" cy="6004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  <m:r>
                          <a:rPr lang="fr-F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</m:t>
                        </m:r>
                        <m:f>
                          <m:fPr>
                            <m:ctrlPr>
                              <a:rPr lang="fr-FR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fr-F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fr-F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den>
                        </m:f>
                        <m:f>
                          <m:fPr>
                            <m:ctrlPr>
                              <a:rPr lang="fr-F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fr-FR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fr-F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fr-FR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F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fr-F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fr-F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359" y="1351551"/>
                  <a:ext cx="1821332" cy="60048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4069280" y="1417542"/>
                  <a:ext cx="1587486" cy="5097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F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fr-F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𝒊𝒌</m:t>
                                </m:r>
                              </m:num>
                              <m:den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𝑳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fr-FR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fr-F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fr-F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fr-F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fr-F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fr-F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p>
                                        <m:r>
                                          <a:rPr lang="fr-F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r>
                                  <a:rPr lang="fr-FR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  <m:r>
                          <a:rPr lang="fr-F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fr-F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9280" y="1417542"/>
                  <a:ext cx="1587486" cy="50975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e 33"/>
          <p:cNvGrpSpPr/>
          <p:nvPr/>
        </p:nvGrpSpPr>
        <p:grpSpPr>
          <a:xfrm>
            <a:off x="4353696" y="1266537"/>
            <a:ext cx="3382182" cy="677534"/>
            <a:chOff x="4353696" y="1266537"/>
            <a:chExt cx="3382182" cy="677534"/>
          </a:xfrm>
        </p:grpSpPr>
        <p:grpSp>
          <p:nvGrpSpPr>
            <p:cNvPr id="3" name="Groupe 2"/>
            <p:cNvGrpSpPr/>
            <p:nvPr/>
          </p:nvGrpSpPr>
          <p:grpSpPr>
            <a:xfrm>
              <a:off x="4353696" y="1459883"/>
              <a:ext cx="2230580" cy="484188"/>
              <a:chOff x="4422968" y="1459883"/>
              <a:chExt cx="2230580" cy="484188"/>
            </a:xfrm>
          </p:grpSpPr>
          <p:sp>
            <p:nvSpPr>
              <p:cNvPr id="33" name="Ellipse 32"/>
              <p:cNvSpPr/>
              <p:nvPr/>
            </p:nvSpPr>
            <p:spPr>
              <a:xfrm>
                <a:off x="4422968" y="1459883"/>
                <a:ext cx="298063" cy="48418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Forme libre 36"/>
              <p:cNvSpPr/>
              <p:nvPr/>
            </p:nvSpPr>
            <p:spPr>
              <a:xfrm>
                <a:off x="4721031" y="1540669"/>
                <a:ext cx="1932517" cy="222250"/>
              </a:xfrm>
              <a:custGeom>
                <a:avLst/>
                <a:gdLst>
                  <a:gd name="connsiteX0" fmla="*/ 0 w 774700"/>
                  <a:gd name="connsiteY0" fmla="*/ 444500 h 444500"/>
                  <a:gd name="connsiteX1" fmla="*/ 215900 w 774700"/>
                  <a:gd name="connsiteY1" fmla="*/ 152400 h 444500"/>
                  <a:gd name="connsiteX2" fmla="*/ 774700 w 774700"/>
                  <a:gd name="connsiteY2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4700" h="444500">
                    <a:moveTo>
                      <a:pt x="0" y="444500"/>
                    </a:moveTo>
                    <a:cubicBezTo>
                      <a:pt x="43391" y="335491"/>
                      <a:pt x="86783" y="226483"/>
                      <a:pt x="215900" y="152400"/>
                    </a:cubicBezTo>
                    <a:cubicBezTo>
                      <a:pt x="345017" y="78317"/>
                      <a:pt x="559858" y="39158"/>
                      <a:pt x="774700" y="0"/>
                    </a:cubicBezTo>
                  </a:path>
                </a:pathLst>
              </a:cu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6682192" y="1266537"/>
                  <a:ext cx="1053686" cy="5584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num>
                          <m:den>
                            <m:r>
                              <a:rPr lang="fr-FR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den>
                        </m:f>
                        <m:r>
                          <a:rPr lang="fr-F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fr-FR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  <m:r>
                              <a:rPr lang="fr-FR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den>
                        </m:f>
                      </m:oMath>
                    </m:oMathPara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2192" y="1266537"/>
                  <a:ext cx="1053686" cy="55848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Rectangle 35"/>
          <p:cNvSpPr/>
          <p:nvPr/>
        </p:nvSpPr>
        <p:spPr>
          <a:xfrm>
            <a:off x="1359508" y="4581368"/>
            <a:ext cx="2274875" cy="435944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 smtClean="0">
                <a:solidFill>
                  <a:srgbClr val="FF0000"/>
                </a:solidFill>
              </a:rPr>
              <a:t>Terme de phase </a:t>
            </a:r>
          </a:p>
          <a:p>
            <a:pPr algn="ctr"/>
            <a:r>
              <a:rPr lang="fr-FR" sz="1200" b="1" i="1" dirty="0" smtClean="0">
                <a:solidFill>
                  <a:srgbClr val="FF0000"/>
                </a:solidFill>
              </a:rPr>
              <a:t>invisible en intensité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  <p:sp>
        <p:nvSpPr>
          <p:cNvPr id="76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4" grpId="0" animBg="1"/>
      <p:bldP spid="21" grpId="0" animBg="1"/>
      <p:bldP spid="67" grpId="0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220913" y="418771"/>
            <a:ext cx="7391400" cy="54506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2. Diffraction par des diaphragmes plans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3200" y="946715"/>
            <a:ext cx="9629734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Relation entre fréquences spatiales (</a:t>
            </a:r>
            <a:r>
              <a:rPr lang="fr-FR" sz="2400" b="1" kern="0" dirty="0" err="1">
                <a:solidFill>
                  <a:srgbClr val="DA6667"/>
                </a:solidFill>
                <a:latin typeface="Arial Narrow" pitchFamily="34" charset="0"/>
              </a:rPr>
              <a:t>u,v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) et angles d’inclinaison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(</a:t>
            </a:r>
            <a:r>
              <a:rPr lang="fr-FR" sz="2400" b="1" i="1" kern="0" dirty="0" smtClean="0">
                <a:solidFill>
                  <a:srgbClr val="DA6667"/>
                </a:solidFill>
                <a:latin typeface="Arial Narrow" pitchFamily="34" charset="0"/>
                <a:sym typeface="Symbol"/>
              </a:rPr>
              <a:t></a:t>
            </a:r>
            <a:r>
              <a:rPr lang="fr-FR" sz="2400" b="1" i="1" kern="0" baseline="-25000" dirty="0" smtClean="0">
                <a:solidFill>
                  <a:srgbClr val="DA6667"/>
                </a:solidFill>
                <a:latin typeface="Arial Narrow" pitchFamily="34" charset="0"/>
                <a:sym typeface="Symbol"/>
              </a:rPr>
              <a:t>x</a:t>
            </a:r>
            <a:r>
              <a:rPr lang="fr-FR" sz="2400" b="1" i="1" kern="0" dirty="0">
                <a:solidFill>
                  <a:srgbClr val="DA6667"/>
                </a:solidFill>
                <a:latin typeface="Arial Narrow" pitchFamily="34" charset="0"/>
                <a:sym typeface="Symbol"/>
              </a:rPr>
              <a:t>, </a:t>
            </a:r>
            <a:r>
              <a:rPr lang="fr-FR" sz="2400" b="1" i="1" kern="0" dirty="0" smtClean="0">
                <a:solidFill>
                  <a:srgbClr val="DA6667"/>
                </a:solidFill>
                <a:latin typeface="Arial Narrow" pitchFamily="34" charset="0"/>
                <a:sym typeface="Symbol"/>
              </a:rPr>
              <a:t></a:t>
            </a:r>
            <a:r>
              <a:rPr lang="fr-FR" sz="2400" b="1" i="1" kern="0" baseline="-25000" dirty="0" smtClean="0">
                <a:solidFill>
                  <a:srgbClr val="DA6667"/>
                </a:solidFill>
                <a:latin typeface="Arial Narrow" pitchFamily="34" charset="0"/>
                <a:sym typeface="Symbol"/>
              </a:rPr>
              <a:t>y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)</a:t>
            </a:r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p:grpSp>
        <p:nvGrpSpPr>
          <p:cNvPr id="34" name="Group 66"/>
          <p:cNvGrpSpPr>
            <a:grpSpLocks/>
          </p:cNvGrpSpPr>
          <p:nvPr/>
        </p:nvGrpSpPr>
        <p:grpSpPr bwMode="auto">
          <a:xfrm>
            <a:off x="7362104" y="1530920"/>
            <a:ext cx="4336180" cy="1974590"/>
            <a:chOff x="1696" y="1204"/>
            <a:chExt cx="3217" cy="1523"/>
          </a:xfrm>
        </p:grpSpPr>
        <p:sp>
          <p:nvSpPr>
            <p:cNvPr id="35" name="AutoShape 5"/>
            <p:cNvSpPr>
              <a:spLocks noChangeArrowheads="1"/>
            </p:cNvSpPr>
            <p:nvPr/>
          </p:nvSpPr>
          <p:spPr bwMode="auto">
            <a:xfrm rot="5400000" flipH="1">
              <a:off x="1606" y="1546"/>
              <a:ext cx="1479" cy="796"/>
            </a:xfrm>
            <a:prstGeom prst="parallelogram">
              <a:avLst>
                <a:gd name="adj" fmla="val 76575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1976" y="1478"/>
              <a:ext cx="710" cy="813"/>
            </a:xfrm>
            <a:custGeom>
              <a:avLst/>
              <a:gdLst>
                <a:gd name="T0" fmla="*/ 210 w 733"/>
                <a:gd name="T1" fmla="*/ 7148 h 602"/>
                <a:gd name="T2" fmla="*/ 24 w 733"/>
                <a:gd name="T3" fmla="*/ 11853 h 602"/>
                <a:gd name="T4" fmla="*/ 69 w 733"/>
                <a:gd name="T5" fmla="*/ 20387 h 602"/>
                <a:gd name="T6" fmla="*/ 156 w 733"/>
                <a:gd name="T7" fmla="*/ 21288 h 602"/>
                <a:gd name="T8" fmla="*/ 199 w 733"/>
                <a:gd name="T9" fmla="*/ 21865 h 602"/>
                <a:gd name="T10" fmla="*/ 221 w 733"/>
                <a:gd name="T11" fmla="*/ 22160 h 602"/>
                <a:gd name="T12" fmla="*/ 324 w 733"/>
                <a:gd name="T13" fmla="*/ 21865 h 602"/>
                <a:gd name="T14" fmla="*/ 391 w 733"/>
                <a:gd name="T15" fmla="*/ 16879 h 602"/>
                <a:gd name="T16" fmla="*/ 434 w 733"/>
                <a:gd name="T17" fmla="*/ 13635 h 602"/>
                <a:gd name="T18" fmla="*/ 482 w 733"/>
                <a:gd name="T19" fmla="*/ 10400 h 602"/>
                <a:gd name="T20" fmla="*/ 434 w 733"/>
                <a:gd name="T21" fmla="*/ 3337 h 602"/>
                <a:gd name="T22" fmla="*/ 429 w 733"/>
                <a:gd name="T23" fmla="*/ 2425 h 602"/>
                <a:gd name="T24" fmla="*/ 391 w 733"/>
                <a:gd name="T25" fmla="*/ 74 h 602"/>
                <a:gd name="T26" fmla="*/ 303 w 733"/>
                <a:gd name="T27" fmla="*/ 381 h 602"/>
                <a:gd name="T28" fmla="*/ 297 w 733"/>
                <a:gd name="T29" fmla="*/ 1256 h 602"/>
                <a:gd name="T30" fmla="*/ 281 w 733"/>
                <a:gd name="T31" fmla="*/ 1546 h 602"/>
                <a:gd name="T32" fmla="*/ 270 w 733"/>
                <a:gd name="T33" fmla="*/ 6547 h 602"/>
                <a:gd name="T34" fmla="*/ 210 w 733"/>
                <a:gd name="T35" fmla="*/ 7148 h 6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3"/>
                <a:gd name="T55" fmla="*/ 0 h 602"/>
                <a:gd name="T56" fmla="*/ 733 w 733"/>
                <a:gd name="T57" fmla="*/ 602 h 6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3" h="602">
                  <a:moveTo>
                    <a:pt x="308" y="194"/>
                  </a:moveTo>
                  <a:cubicBezTo>
                    <a:pt x="188" y="206"/>
                    <a:pt x="81" y="188"/>
                    <a:pt x="36" y="322"/>
                  </a:cubicBezTo>
                  <a:cubicBezTo>
                    <a:pt x="42" y="462"/>
                    <a:pt x="0" y="504"/>
                    <a:pt x="100" y="554"/>
                  </a:cubicBezTo>
                  <a:cubicBezTo>
                    <a:pt x="138" y="573"/>
                    <a:pt x="188" y="570"/>
                    <a:pt x="228" y="578"/>
                  </a:cubicBezTo>
                  <a:cubicBezTo>
                    <a:pt x="250" y="582"/>
                    <a:pt x="271" y="589"/>
                    <a:pt x="292" y="594"/>
                  </a:cubicBezTo>
                  <a:cubicBezTo>
                    <a:pt x="303" y="597"/>
                    <a:pt x="324" y="602"/>
                    <a:pt x="324" y="602"/>
                  </a:cubicBezTo>
                  <a:cubicBezTo>
                    <a:pt x="375" y="599"/>
                    <a:pt x="425" y="598"/>
                    <a:pt x="476" y="594"/>
                  </a:cubicBezTo>
                  <a:cubicBezTo>
                    <a:pt x="544" y="588"/>
                    <a:pt x="528" y="502"/>
                    <a:pt x="572" y="458"/>
                  </a:cubicBezTo>
                  <a:cubicBezTo>
                    <a:pt x="589" y="408"/>
                    <a:pt x="592" y="399"/>
                    <a:pt x="636" y="370"/>
                  </a:cubicBezTo>
                  <a:cubicBezTo>
                    <a:pt x="663" y="330"/>
                    <a:pt x="664" y="311"/>
                    <a:pt x="708" y="282"/>
                  </a:cubicBezTo>
                  <a:cubicBezTo>
                    <a:pt x="733" y="208"/>
                    <a:pt x="674" y="148"/>
                    <a:pt x="636" y="90"/>
                  </a:cubicBezTo>
                  <a:cubicBezTo>
                    <a:pt x="631" y="83"/>
                    <a:pt x="632" y="73"/>
                    <a:pt x="628" y="66"/>
                  </a:cubicBezTo>
                  <a:cubicBezTo>
                    <a:pt x="601" y="17"/>
                    <a:pt x="607" y="25"/>
                    <a:pt x="572" y="2"/>
                  </a:cubicBezTo>
                  <a:cubicBezTo>
                    <a:pt x="529" y="5"/>
                    <a:pt x="486" y="0"/>
                    <a:pt x="444" y="10"/>
                  </a:cubicBezTo>
                  <a:cubicBezTo>
                    <a:pt x="436" y="12"/>
                    <a:pt x="442" y="28"/>
                    <a:pt x="436" y="34"/>
                  </a:cubicBezTo>
                  <a:cubicBezTo>
                    <a:pt x="430" y="40"/>
                    <a:pt x="420" y="39"/>
                    <a:pt x="412" y="42"/>
                  </a:cubicBezTo>
                  <a:cubicBezTo>
                    <a:pt x="398" y="85"/>
                    <a:pt x="421" y="140"/>
                    <a:pt x="396" y="178"/>
                  </a:cubicBezTo>
                  <a:cubicBezTo>
                    <a:pt x="379" y="203"/>
                    <a:pt x="335" y="181"/>
                    <a:pt x="308" y="19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2332" y="2096"/>
              <a:ext cx="25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 flipV="1">
              <a:off x="2329" y="1413"/>
              <a:ext cx="0" cy="6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 flipH="1">
              <a:off x="1768" y="2102"/>
              <a:ext cx="561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2130" y="1262"/>
              <a:ext cx="20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>
                  <a:solidFill>
                    <a:sysClr val="windowText" lastClr="000000"/>
                  </a:solidFill>
                </a:rPr>
                <a:t>x</a:t>
              </a:r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4709" y="2122"/>
              <a:ext cx="20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>
                  <a:solidFill>
                    <a:sysClr val="windowText" lastClr="000000"/>
                  </a:solidFill>
                </a:rPr>
                <a:t>z</a:t>
              </a:r>
            </a:p>
          </p:txBody>
        </p: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1696" y="2439"/>
              <a:ext cx="20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>
                  <a:solidFill>
                    <a:sysClr val="windowText" lastClr="000000"/>
                  </a:solidFill>
                </a:rPr>
                <a:t>y</a:t>
              </a:r>
            </a:p>
          </p:txBody>
        </p:sp>
        <p:sp>
          <p:nvSpPr>
            <p:cNvPr id="43" name="Line 15"/>
            <p:cNvSpPr>
              <a:spLocks noChangeShapeType="1"/>
            </p:cNvSpPr>
            <p:nvPr/>
          </p:nvSpPr>
          <p:spPr bwMode="auto">
            <a:xfrm flipV="1">
              <a:off x="4477" y="1407"/>
              <a:ext cx="0" cy="6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H="1">
              <a:off x="3949" y="2096"/>
              <a:ext cx="534" cy="3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 flipV="1">
              <a:off x="4199" y="1841"/>
              <a:ext cx="0" cy="4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 flipV="1">
              <a:off x="4199" y="1652"/>
              <a:ext cx="273" cy="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Text Box 22"/>
            <p:cNvSpPr txBox="1">
              <a:spLocks noChangeArrowheads="1"/>
            </p:cNvSpPr>
            <p:nvPr/>
          </p:nvSpPr>
          <p:spPr bwMode="auto">
            <a:xfrm>
              <a:off x="4186" y="1805"/>
              <a:ext cx="22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>
                  <a:solidFill>
                    <a:sysClr val="windowText" lastClr="000000"/>
                  </a:solidFill>
                </a:rPr>
                <a:t>P</a:t>
              </a:r>
            </a:p>
          </p:txBody>
        </p:sp>
        <p:sp>
          <p:nvSpPr>
            <p:cNvPr id="48" name="Oval 24"/>
            <p:cNvSpPr>
              <a:spLocks noChangeArrowheads="1"/>
            </p:cNvSpPr>
            <p:nvPr/>
          </p:nvSpPr>
          <p:spPr bwMode="auto">
            <a:xfrm>
              <a:off x="4182" y="1813"/>
              <a:ext cx="39" cy="3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Text Box 31"/>
            <p:cNvSpPr txBox="1">
              <a:spLocks noChangeArrowheads="1"/>
            </p:cNvSpPr>
            <p:nvPr/>
          </p:nvSpPr>
          <p:spPr bwMode="auto">
            <a:xfrm>
              <a:off x="2231" y="2057"/>
              <a:ext cx="24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>
                  <a:solidFill>
                    <a:sysClr val="windowText" lastClr="000000"/>
                  </a:solidFill>
                </a:rPr>
                <a:t>O</a:t>
              </a:r>
            </a:p>
          </p:txBody>
        </p: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3886" y="2467"/>
              <a:ext cx="22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>
                  <a:solidFill>
                    <a:sysClr val="windowText" lastClr="000000"/>
                  </a:solidFill>
                </a:rPr>
                <a:t>Y</a:t>
              </a: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4509" y="1344"/>
              <a:ext cx="22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>
                  <a:solidFill>
                    <a:sysClr val="windowText" lastClr="000000"/>
                  </a:solidFill>
                </a:rPr>
                <a:t>X</a:t>
              </a:r>
            </a:p>
          </p:txBody>
        </p:sp>
        <p:sp>
          <p:nvSpPr>
            <p:cNvPr id="52" name="Line 35"/>
            <p:cNvSpPr>
              <a:spLocks noChangeShapeType="1"/>
            </p:cNvSpPr>
            <p:nvPr/>
          </p:nvSpPr>
          <p:spPr bwMode="auto">
            <a:xfrm flipV="1">
              <a:off x="2329" y="1643"/>
              <a:ext cx="2156" cy="4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Text Box 39"/>
            <p:cNvSpPr txBox="1">
              <a:spLocks noChangeArrowheads="1"/>
            </p:cNvSpPr>
            <p:nvPr/>
          </p:nvSpPr>
          <p:spPr bwMode="auto">
            <a:xfrm>
              <a:off x="3902" y="1833"/>
              <a:ext cx="21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>
                  <a:solidFill>
                    <a:sysClr val="windowText" lastClr="000000"/>
                  </a:solidFill>
                </a:rPr>
                <a:t>L</a:t>
              </a:r>
            </a:p>
          </p:txBody>
        </p:sp>
        <p:sp>
          <p:nvSpPr>
            <p:cNvPr id="54" name="Line 58"/>
            <p:cNvSpPr>
              <a:spLocks noChangeShapeType="1"/>
            </p:cNvSpPr>
            <p:nvPr/>
          </p:nvSpPr>
          <p:spPr bwMode="auto">
            <a:xfrm>
              <a:off x="2328" y="2096"/>
              <a:ext cx="1848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3080" y="1944"/>
              <a:ext cx="41" cy="144"/>
            </a:xfrm>
            <a:custGeom>
              <a:avLst/>
              <a:gdLst>
                <a:gd name="T0" fmla="*/ 0 w 41"/>
                <a:gd name="T1" fmla="*/ 0 h 144"/>
                <a:gd name="T2" fmla="*/ 40 w 41"/>
                <a:gd name="T3" fmla="*/ 88 h 144"/>
                <a:gd name="T4" fmla="*/ 8 w 41"/>
                <a:gd name="T5" fmla="*/ 144 h 144"/>
                <a:gd name="T6" fmla="*/ 0 60000 65536"/>
                <a:gd name="T7" fmla="*/ 0 60000 65536"/>
                <a:gd name="T8" fmla="*/ 0 60000 65536"/>
                <a:gd name="T9" fmla="*/ 0 w 41"/>
                <a:gd name="T10" fmla="*/ 0 h 144"/>
                <a:gd name="T11" fmla="*/ 41 w 41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144">
                  <a:moveTo>
                    <a:pt x="0" y="0"/>
                  </a:moveTo>
                  <a:cubicBezTo>
                    <a:pt x="19" y="32"/>
                    <a:pt x="39" y="64"/>
                    <a:pt x="40" y="88"/>
                  </a:cubicBezTo>
                  <a:cubicBezTo>
                    <a:pt x="41" y="112"/>
                    <a:pt x="13" y="135"/>
                    <a:pt x="8" y="14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auto">
            <a:xfrm>
              <a:off x="3152" y="2088"/>
              <a:ext cx="75" cy="88"/>
            </a:xfrm>
            <a:custGeom>
              <a:avLst/>
              <a:gdLst>
                <a:gd name="T0" fmla="*/ 0 w 75"/>
                <a:gd name="T1" fmla="*/ 88 h 88"/>
                <a:gd name="T2" fmla="*/ 64 w 75"/>
                <a:gd name="T3" fmla="*/ 48 h 88"/>
                <a:gd name="T4" fmla="*/ 64 w 75"/>
                <a:gd name="T5" fmla="*/ 0 h 88"/>
                <a:gd name="T6" fmla="*/ 0 60000 65536"/>
                <a:gd name="T7" fmla="*/ 0 60000 65536"/>
                <a:gd name="T8" fmla="*/ 0 60000 65536"/>
                <a:gd name="T9" fmla="*/ 0 w 75"/>
                <a:gd name="T10" fmla="*/ 0 h 88"/>
                <a:gd name="T11" fmla="*/ 75 w 75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88">
                  <a:moveTo>
                    <a:pt x="0" y="88"/>
                  </a:moveTo>
                  <a:cubicBezTo>
                    <a:pt x="26" y="75"/>
                    <a:pt x="53" y="63"/>
                    <a:pt x="64" y="48"/>
                  </a:cubicBezTo>
                  <a:cubicBezTo>
                    <a:pt x="75" y="33"/>
                    <a:pt x="64" y="8"/>
                    <a:pt x="6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auto">
            <a:xfrm>
              <a:off x="3184" y="2096"/>
              <a:ext cx="75" cy="88"/>
            </a:xfrm>
            <a:custGeom>
              <a:avLst/>
              <a:gdLst>
                <a:gd name="T0" fmla="*/ 0 w 75"/>
                <a:gd name="T1" fmla="*/ 88 h 88"/>
                <a:gd name="T2" fmla="*/ 64 w 75"/>
                <a:gd name="T3" fmla="*/ 48 h 88"/>
                <a:gd name="T4" fmla="*/ 64 w 75"/>
                <a:gd name="T5" fmla="*/ 0 h 88"/>
                <a:gd name="T6" fmla="*/ 0 60000 65536"/>
                <a:gd name="T7" fmla="*/ 0 60000 65536"/>
                <a:gd name="T8" fmla="*/ 0 60000 65536"/>
                <a:gd name="T9" fmla="*/ 0 w 75"/>
                <a:gd name="T10" fmla="*/ 0 h 88"/>
                <a:gd name="T11" fmla="*/ 75 w 75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88">
                  <a:moveTo>
                    <a:pt x="0" y="88"/>
                  </a:moveTo>
                  <a:cubicBezTo>
                    <a:pt x="26" y="75"/>
                    <a:pt x="53" y="63"/>
                    <a:pt x="64" y="48"/>
                  </a:cubicBezTo>
                  <a:cubicBezTo>
                    <a:pt x="75" y="33"/>
                    <a:pt x="64" y="8"/>
                    <a:pt x="6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Text Box 65"/>
            <p:cNvSpPr txBox="1">
              <a:spLocks noChangeArrowheads="1"/>
            </p:cNvSpPr>
            <p:nvPr/>
          </p:nvSpPr>
          <p:spPr bwMode="auto">
            <a:xfrm>
              <a:off x="2534" y="1303"/>
              <a:ext cx="261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kern="0">
                  <a:solidFill>
                    <a:sysClr val="windowText" lastClr="000000"/>
                  </a:solidFill>
                </a:rPr>
                <a:t>D</a:t>
              </a:r>
            </a:p>
          </p:txBody>
        </p:sp>
      </p:grpSp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-30712" y="2151679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Géométriquement, on a :                                      et 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253960" name="Rectangle 8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3962" name="Rectangle 10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45383" y="2012706"/>
                <a:ext cx="1846659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tan</m:t>
                          </m:r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fName>
                        <m:e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num>
                            <m:den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den>
                          </m:f>
                          <m:r>
                            <a:rPr lang="fr-FR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383" y="2012706"/>
                <a:ext cx="1846659" cy="6090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00654" y="2012610"/>
                <a:ext cx="1848070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tan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fName>
                        <m:e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num>
                            <m:den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den>
                          </m:f>
                          <m:r>
                            <a:rPr lang="fr-FR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654" y="2012610"/>
                <a:ext cx="1848070" cy="6090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Flèche à angle droit 72"/>
          <p:cNvSpPr/>
          <p:nvPr/>
        </p:nvSpPr>
        <p:spPr>
          <a:xfrm rot="5400000">
            <a:off x="152401" y="5112271"/>
            <a:ext cx="596900" cy="6350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846365" y="5075714"/>
                <a:ext cx="11190059" cy="1699156"/>
              </a:xfrm>
              <a:prstGeom prst="rect">
                <a:avLst/>
              </a:prstGeom>
              <a:solidFill>
                <a:schemeClr val="tx2"/>
              </a:solidFill>
              <a:ln w="57150">
                <a:solidFill>
                  <a:srgbClr val="EC6A3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2000" b="1" dirty="0" smtClean="0">
                    <a:solidFill>
                      <a:srgbClr val="FF0000"/>
                    </a:solidFill>
                    <a:latin typeface="+mn-lt"/>
                  </a:rPr>
                  <a:t>Fréquence angulaire ≡ angle dépendant de la longueur d’onde ≡ Domaine des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acc>
                  </m:oMath>
                </a14:m>
                <a:endParaRPr lang="fr-FR" sz="2000" b="1" i="1" dirty="0">
                  <a:solidFill>
                    <a:srgbClr val="FF0000"/>
                  </a:solidFill>
                  <a:latin typeface="+mn-lt"/>
                </a:endParaRPr>
              </a:p>
              <a:p>
                <a:r>
                  <a:rPr lang="fr-FR" sz="2000" b="1" dirty="0">
                    <a:solidFill>
                      <a:srgbClr val="FF0000"/>
                    </a:solidFill>
                    <a:latin typeface="+mn-lt"/>
                  </a:rPr>
                  <a:t>La Transformée de Fourier permet de passer :</a:t>
                </a:r>
              </a:p>
              <a:p>
                <a:pPr marL="900113" indent="-360363">
                  <a:buFont typeface="Wingdings" panose="05000000000000000000" pitchFamily="2" charset="2"/>
                  <a:buChar char="Ø"/>
                </a:pPr>
                <a:r>
                  <a:rPr lang="fr-FR" sz="2000" b="1" dirty="0" smtClean="0">
                    <a:solidFill>
                      <a:srgbClr val="FF0000"/>
                    </a:solidFill>
                    <a:latin typeface="+mn-lt"/>
                  </a:rPr>
                  <a:t>	L’espace </a:t>
                </a:r>
                <a:r>
                  <a:rPr lang="fr-FR" sz="2000" b="1" dirty="0">
                    <a:solidFill>
                      <a:srgbClr val="FF0000"/>
                    </a:solidFill>
                    <a:latin typeface="+mn-lt"/>
                  </a:rPr>
                  <a:t>des positions </a:t>
                </a:r>
                <a:r>
                  <a:rPr lang="fr-FR" sz="2000" b="1" i="1" dirty="0">
                    <a:solidFill>
                      <a:srgbClr val="FF0000"/>
                    </a:solidFill>
                    <a:latin typeface="+mn-lt"/>
                  </a:rPr>
                  <a:t>(x, </a:t>
                </a:r>
                <a:r>
                  <a:rPr lang="fr-FR" sz="2000" b="1" i="1" dirty="0" smtClean="0">
                    <a:solidFill>
                      <a:srgbClr val="FF0000"/>
                    </a:solidFill>
                    <a:latin typeface="+mn-lt"/>
                  </a:rPr>
                  <a:t>y)		        </a:t>
                </a:r>
                <a:r>
                  <a:rPr lang="fr-FR" sz="2000" b="1" i="1" dirty="0" smtClean="0">
                    <a:solidFill>
                      <a:srgbClr val="FF0000"/>
                    </a:solidFill>
                    <a:latin typeface="+mn-lt"/>
                    <a:sym typeface="Wingdings" panose="05000000000000000000" pitchFamily="2" charset="2"/>
                  </a:rPr>
                  <a:t> Où la </a:t>
                </a:r>
                <a:r>
                  <a:rPr lang="fr-FR" sz="2000" b="1" i="1" dirty="0" err="1" smtClean="0">
                    <a:solidFill>
                      <a:srgbClr val="FF0000"/>
                    </a:solidFill>
                    <a:latin typeface="+mn-lt"/>
                    <a:sym typeface="Wingdings" panose="05000000000000000000" pitchFamily="2" charset="2"/>
                  </a:rPr>
                  <a:t>lumiere</a:t>
                </a:r>
                <a:r>
                  <a:rPr lang="fr-FR" sz="2000" b="1" i="1" dirty="0" smtClean="0">
                    <a:solidFill>
                      <a:srgbClr val="FF0000"/>
                    </a:solidFill>
                    <a:latin typeface="+mn-lt"/>
                    <a:sym typeface="Wingdings" panose="05000000000000000000" pitchFamily="2" charset="2"/>
                  </a:rPr>
                  <a:t> passe après l’écran</a:t>
                </a:r>
                <a:endParaRPr lang="fr-FR" sz="2000" b="1" i="1" dirty="0" smtClean="0">
                  <a:solidFill>
                    <a:srgbClr val="FF0000"/>
                  </a:solidFill>
                  <a:latin typeface="+mn-lt"/>
                </a:endParaRPr>
              </a:p>
              <a:p>
                <a:pPr marL="900113" indent="-360363">
                  <a:buFont typeface="Wingdings" panose="05000000000000000000" pitchFamily="2" charset="2"/>
                  <a:buChar char="Ø"/>
                </a:pPr>
                <a:r>
                  <a:rPr lang="fr-FR" sz="2000" b="1" dirty="0" smtClean="0">
                    <a:solidFill>
                      <a:srgbClr val="FF0000"/>
                    </a:solidFill>
                    <a:latin typeface="+mn-lt"/>
                  </a:rPr>
                  <a:t>À </a:t>
                </a:r>
                <a:r>
                  <a:rPr lang="fr-FR" sz="2000" b="1" dirty="0">
                    <a:solidFill>
                      <a:srgbClr val="FF0000"/>
                    </a:solidFill>
                    <a:latin typeface="+mn-lt"/>
                  </a:rPr>
                  <a:t>l’espace des </a:t>
                </a:r>
                <a:r>
                  <a:rPr lang="fr-FR" sz="2000" b="1" dirty="0" smtClean="0">
                    <a:solidFill>
                      <a:srgbClr val="FF0000"/>
                    </a:solidFill>
                    <a:latin typeface="+mn-lt"/>
                  </a:rPr>
                  <a:t>directions </a:t>
                </a:r>
                <a:r>
                  <a:rPr lang="fr-FR" sz="2000" b="1" i="1" dirty="0" smtClean="0">
                    <a:solidFill>
                      <a:srgbClr val="FF0000"/>
                    </a:solidFill>
                    <a:latin typeface="+mn-lt"/>
                  </a:rPr>
                  <a:t>(</a:t>
                </a:r>
                <a:r>
                  <a:rPr lang="fr-FR" sz="2000" b="1" i="1" dirty="0" err="1" smtClean="0">
                    <a:solidFill>
                      <a:srgbClr val="FF0000"/>
                    </a:solidFill>
                    <a:latin typeface="+mn-lt"/>
                  </a:rPr>
                  <a:t>u,v</a:t>
                </a:r>
                <a:r>
                  <a:rPr lang="fr-FR" sz="2000" b="1" i="1" dirty="0" smtClean="0">
                    <a:solidFill>
                      <a:srgbClr val="FF0000"/>
                    </a:solidFill>
                    <a:latin typeface="+mn-lt"/>
                  </a:rPr>
                  <a:t>)  </a:t>
                </a:r>
                <a:r>
                  <a:rPr lang="fr-FR" sz="2000" b="1" i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</a:t>
                </a:r>
                <a:r>
                  <a:rPr lang="fr-FR" sz="2000" b="1" i="1" dirty="0" smtClean="0">
                    <a:solidFill>
                      <a:srgbClr val="FF0000"/>
                    </a:solidFill>
                    <a:latin typeface="+mn-lt"/>
                    <a:sym typeface="Symbol" panose="05050102010706020507" pitchFamily="18" charset="2"/>
                  </a:rPr>
                  <a:t>  (</a:t>
                </a:r>
                <a:r>
                  <a:rPr lang="fr-FR" sz="2000" b="1" i="1" dirty="0" err="1" smtClean="0">
                    <a:solidFill>
                      <a:srgbClr val="FF0000"/>
                    </a:solidFill>
                    <a:latin typeface="+mn-lt"/>
                    <a:sym typeface="Symbol" panose="05050102010706020507" pitchFamily="18" charset="2"/>
                  </a:rPr>
                  <a:t>k</a:t>
                </a:r>
                <a:r>
                  <a:rPr lang="fr-FR" sz="2000" b="1" i="1" baseline="-25000" dirty="0" err="1" smtClean="0">
                    <a:solidFill>
                      <a:srgbClr val="FF0000"/>
                    </a:solidFill>
                    <a:latin typeface="+mn-lt"/>
                    <a:sym typeface="Symbol" panose="05050102010706020507" pitchFamily="18" charset="2"/>
                  </a:rPr>
                  <a:t>x</a:t>
                </a:r>
                <a:r>
                  <a:rPr lang="fr-FR" sz="2000" b="1" i="1" dirty="0" smtClean="0">
                    <a:solidFill>
                      <a:srgbClr val="FF0000"/>
                    </a:solidFill>
                    <a:latin typeface="+mn-lt"/>
                    <a:sym typeface="Symbol" panose="05050102010706020507" pitchFamily="18" charset="2"/>
                  </a:rPr>
                  <a:t>, </a:t>
                </a:r>
                <a:r>
                  <a:rPr lang="fr-FR" sz="2000" b="1" i="1" dirty="0" err="1" smtClean="0">
                    <a:solidFill>
                      <a:srgbClr val="FF0000"/>
                    </a:solidFill>
                    <a:latin typeface="+mn-lt"/>
                    <a:sym typeface="Symbol" panose="05050102010706020507" pitchFamily="18" charset="2"/>
                  </a:rPr>
                  <a:t>k</a:t>
                </a:r>
                <a:r>
                  <a:rPr lang="fr-FR" sz="2000" b="1" i="1" baseline="-25000" dirty="0" err="1" smtClean="0">
                    <a:solidFill>
                      <a:srgbClr val="FF0000"/>
                    </a:solidFill>
                    <a:latin typeface="+mn-lt"/>
                    <a:sym typeface="Symbol" panose="05050102010706020507" pitchFamily="18" charset="2"/>
                  </a:rPr>
                  <a:t>y</a:t>
                </a:r>
                <a:r>
                  <a:rPr lang="fr-FR" sz="2000" b="1" i="1" dirty="0" smtClean="0">
                    <a:solidFill>
                      <a:srgbClr val="FF0000"/>
                    </a:solidFill>
                    <a:latin typeface="+mn-lt"/>
                    <a:sym typeface="Symbol" panose="05050102010706020507" pitchFamily="18" charset="2"/>
                  </a:rPr>
                  <a:t>)   </a:t>
                </a:r>
                <a:r>
                  <a:rPr lang="fr-FR" sz="2000" b="1" i="1" dirty="0" smtClean="0">
                    <a:solidFill>
                      <a:srgbClr val="FF0000"/>
                    </a:solidFill>
                    <a:latin typeface="+mn-lt"/>
                    <a:sym typeface="Wingdings" panose="05000000000000000000" pitchFamily="2" charset="2"/>
                  </a:rPr>
                  <a:t> Dans quelle direction va la lumière</a:t>
                </a:r>
              </a:p>
              <a:p>
                <a:pPr marL="539750"/>
                <a:r>
                  <a:rPr lang="fr-FR" sz="2000" b="1" i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	</a:t>
                </a:r>
                <a:r>
                  <a:rPr lang="fr-FR" sz="2000" b="1" i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						</a:t>
                </a:r>
                <a:r>
                  <a:rPr lang="fr-FR" sz="2000" b="1" i="1" dirty="0" smtClean="0">
                    <a:solidFill>
                      <a:srgbClr val="FF0000"/>
                    </a:solidFill>
                    <a:latin typeface="+mn-lt"/>
                    <a:sym typeface="Wingdings" panose="05000000000000000000" pitchFamily="2" charset="2"/>
                  </a:rPr>
                  <a:t>après l’écran à l’infini!</a:t>
                </a:r>
                <a:endParaRPr lang="fr-FR" sz="2000" b="1" i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65" y="5075714"/>
                <a:ext cx="11190059" cy="16991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EC6A38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458680" y="2248863"/>
                <a:ext cx="519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</m:oMath>
                  </m:oMathPara>
                </a14:m>
                <a:endParaRPr lang="fr-FR" b="1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680" y="2248863"/>
                <a:ext cx="519629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9342140" y="2629862"/>
                <a:ext cx="510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140" y="2629862"/>
                <a:ext cx="510011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e 16"/>
          <p:cNvGrpSpPr/>
          <p:nvPr/>
        </p:nvGrpSpPr>
        <p:grpSpPr>
          <a:xfrm>
            <a:off x="0" y="3830552"/>
            <a:ext cx="10078625" cy="1041400"/>
            <a:chOff x="0" y="3969102"/>
            <a:chExt cx="10078625" cy="1041400"/>
          </a:xfrm>
        </p:grpSpPr>
        <p:grpSp>
          <p:nvGrpSpPr>
            <p:cNvPr id="11" name="Groupe 10"/>
            <p:cNvGrpSpPr/>
            <p:nvPr/>
          </p:nvGrpSpPr>
          <p:grpSpPr>
            <a:xfrm>
              <a:off x="0" y="4068880"/>
              <a:ext cx="4269824" cy="612970"/>
              <a:chOff x="448226" y="4025441"/>
              <a:chExt cx="4269824" cy="612970"/>
            </a:xfrm>
          </p:grpSpPr>
          <p:sp>
            <p:nvSpPr>
              <p:cNvPr id="68" name="ZoneTexte 67"/>
              <p:cNvSpPr txBox="1"/>
              <p:nvPr/>
            </p:nvSpPr>
            <p:spPr>
              <a:xfrm>
                <a:off x="448226" y="4140200"/>
                <a:ext cx="31767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</a:rPr>
                  <a:t>Or,  on a posé :                             et</a:t>
                </a:r>
                <a:endParaRPr lang="fr-FR" dirty="0">
                  <a:latin typeface="Arial Narrow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2191932" y="4027475"/>
                    <a:ext cx="937436" cy="61093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num>
                            <m:den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den>
                          </m:f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1932" y="4027475"/>
                    <a:ext cx="937436" cy="61093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3736436" y="4025441"/>
                    <a:ext cx="981614" cy="61093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num>
                            <m:den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den>
                          </m:f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6436" y="4025441"/>
                    <a:ext cx="981614" cy="61093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e 15"/>
            <p:cNvGrpSpPr/>
            <p:nvPr/>
          </p:nvGrpSpPr>
          <p:grpSpPr>
            <a:xfrm>
              <a:off x="6586125" y="3969102"/>
              <a:ext cx="3492500" cy="1041400"/>
              <a:chOff x="7611362" y="4079942"/>
              <a:chExt cx="3492500" cy="1041400"/>
            </a:xfrm>
          </p:grpSpPr>
          <p:sp>
            <p:nvSpPr>
              <p:cNvPr id="76" name="Rectangle à coins arrondis 75"/>
              <p:cNvSpPr/>
              <p:nvPr/>
            </p:nvSpPr>
            <p:spPr>
              <a:xfrm>
                <a:off x="7611362" y="4079942"/>
                <a:ext cx="3492500" cy="1041400"/>
              </a:xfrm>
              <a:prstGeom prst="roundRect">
                <a:avLst/>
              </a:prstGeom>
              <a:solidFill>
                <a:schemeClr val="tx2"/>
              </a:solidFill>
              <a:ln w="571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9032814" y="4387262"/>
                <a:ext cx="396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</a:rPr>
                  <a:t>et </a:t>
                </a:r>
                <a:endParaRPr lang="fr-FR" dirty="0">
                  <a:latin typeface="Arial Narrow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7816850" y="4177269"/>
                    <a:ext cx="1214563" cy="78931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fr-FR" sz="240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oMath>
                      </m:oMathPara>
                    </a14:m>
                    <a:endParaRPr lang="fr-FR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6850" y="4177269"/>
                    <a:ext cx="1214563" cy="78931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9438725" y="4177269"/>
                    <a:ext cx="1260665" cy="78931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r-FR" sz="240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𝒀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oMath>
                      </m:oMathPara>
                    </a14:m>
                    <a:endParaRPr lang="fr-FR" sz="2400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8725" y="4177269"/>
                    <a:ext cx="1260665" cy="78931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Flèche droite 14"/>
            <p:cNvSpPr/>
            <p:nvPr/>
          </p:nvSpPr>
          <p:spPr>
            <a:xfrm>
              <a:off x="5112327" y="4262568"/>
              <a:ext cx="888423" cy="41724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9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634" y="73954"/>
            <a:ext cx="6968332" cy="4932091"/>
          </a:xfrm>
          <a:prstGeom prst="rect">
            <a:avLst/>
          </a:prstGeom>
        </p:spPr>
      </p:pic>
      <p:grpSp>
        <p:nvGrpSpPr>
          <p:cNvPr id="167" name="Groupe 166"/>
          <p:cNvGrpSpPr/>
          <p:nvPr/>
        </p:nvGrpSpPr>
        <p:grpSpPr>
          <a:xfrm>
            <a:off x="8379525" y="21435"/>
            <a:ext cx="2743438" cy="4573857"/>
            <a:chOff x="6855525" y="21434"/>
            <a:chExt cx="2743438" cy="4573857"/>
          </a:xfrm>
        </p:grpSpPr>
        <p:pic>
          <p:nvPicPr>
            <p:cNvPr id="98" name="Image 97"/>
            <p:cNvPicPr>
              <a:picLocks noChangeAspect="1"/>
            </p:cNvPicPr>
            <p:nvPr/>
          </p:nvPicPr>
          <p:blipFill rotWithShape="1">
            <a:blip r:embed="rId3"/>
            <a:srcRect r="9083"/>
            <a:stretch/>
          </p:blipFill>
          <p:spPr>
            <a:xfrm rot="5400000">
              <a:off x="6028162" y="950400"/>
              <a:ext cx="4398163" cy="2743438"/>
            </a:xfrm>
            <a:prstGeom prst="rect">
              <a:avLst/>
            </a:prstGeom>
          </p:spPr>
        </p:pic>
        <p:cxnSp>
          <p:nvCxnSpPr>
            <p:cNvPr id="2" name="Connecteur droit avec flèche 1"/>
            <p:cNvCxnSpPr/>
            <p:nvPr/>
          </p:nvCxnSpPr>
          <p:spPr>
            <a:xfrm flipV="1">
              <a:off x="7324428" y="202589"/>
              <a:ext cx="0" cy="43927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>
                <a:xfrm>
                  <a:off x="7450778" y="21434"/>
                  <a:ext cx="37061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oMath>
                    </m:oMathPara>
                  </a14:m>
                  <a:endParaRPr lang="fr-FR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0778" y="21434"/>
                  <a:ext cx="37061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ZoneTexte 106"/>
                <p:cNvSpPr txBox="1"/>
                <p:nvPr/>
              </p:nvSpPr>
              <p:spPr>
                <a:xfrm>
                  <a:off x="7560617" y="2524465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fr-FR" b="1" dirty="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07" name="ZoneTexte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0617" y="2524465"/>
                  <a:ext cx="293285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0833" r="-8333" b="-1521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2" name="Groupe 111"/>
          <p:cNvGrpSpPr/>
          <p:nvPr/>
        </p:nvGrpSpPr>
        <p:grpSpPr>
          <a:xfrm>
            <a:off x="8385923" y="1164343"/>
            <a:ext cx="2752327" cy="2756439"/>
            <a:chOff x="6861918" y="290286"/>
            <a:chExt cx="2752327" cy="4523196"/>
          </a:xfrm>
        </p:grpSpPr>
        <p:grpSp>
          <p:nvGrpSpPr>
            <p:cNvPr id="110" name="Groupe 109"/>
            <p:cNvGrpSpPr/>
            <p:nvPr/>
          </p:nvGrpSpPr>
          <p:grpSpPr>
            <a:xfrm>
              <a:off x="6870807" y="290286"/>
              <a:ext cx="2743438" cy="4252685"/>
              <a:chOff x="6870807" y="290286"/>
              <a:chExt cx="2743438" cy="4252685"/>
            </a:xfrm>
          </p:grpSpPr>
          <p:pic>
            <p:nvPicPr>
              <p:cNvPr id="109" name="Image 108"/>
              <p:cNvPicPr>
                <a:picLocks noChangeAspect="1"/>
              </p:cNvPicPr>
              <p:nvPr/>
            </p:nvPicPr>
            <p:blipFill rotWithShape="1">
              <a:blip r:embed="rId11"/>
              <a:srcRect l="11301" r="15956"/>
              <a:stretch/>
            </p:blipFill>
            <p:spPr>
              <a:xfrm rot="5400000">
                <a:off x="6116183" y="1044910"/>
                <a:ext cx="4252685" cy="274343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ZoneTexte 107"/>
                  <p:cNvSpPr txBox="1"/>
                  <p:nvPr/>
                </p:nvSpPr>
                <p:spPr>
                  <a:xfrm>
                    <a:off x="7853902" y="2903632"/>
                    <a:ext cx="293285" cy="4545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fr-FR" b="1" dirty="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08" name="ZoneTexte 10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53902" y="2903632"/>
                    <a:ext cx="293285" cy="45454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0833" r="-8333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5" name="ZoneTexte 104"/>
            <p:cNvSpPr txBox="1"/>
            <p:nvPr/>
          </p:nvSpPr>
          <p:spPr>
            <a:xfrm rot="5400000">
              <a:off x="6115125" y="1037081"/>
              <a:ext cx="1862917" cy="36933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8000">
                  <a:srgbClr val="FF0000"/>
                </a:gs>
                <a:gs pos="48000">
                  <a:srgbClr val="FFFF00"/>
                </a:gs>
                <a:gs pos="33000">
                  <a:srgbClr val="FFC000"/>
                </a:gs>
                <a:gs pos="80000">
                  <a:srgbClr val="00B0F0"/>
                </a:gs>
                <a:gs pos="63000">
                  <a:srgbClr val="92D050"/>
                </a:gs>
              </a:gsLst>
              <a:lin ang="0" scaled="0"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prstClr val="black"/>
                  </a:solidFill>
                  <a:latin typeface="Calibri" panose="020F0502020204030204"/>
                </a:rPr>
                <a:t>Irisations</a:t>
              </a:r>
            </a:p>
          </p:txBody>
        </p:sp>
        <p:sp>
          <p:nvSpPr>
            <p:cNvPr id="100" name="ZoneTexte 99"/>
            <p:cNvSpPr txBox="1"/>
            <p:nvPr/>
          </p:nvSpPr>
          <p:spPr>
            <a:xfrm rot="5400000">
              <a:off x="6184473" y="3756502"/>
              <a:ext cx="1744629" cy="36933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8000">
                  <a:srgbClr val="FF0000"/>
                </a:gs>
                <a:gs pos="48000">
                  <a:srgbClr val="FFFF00"/>
                </a:gs>
                <a:gs pos="33000">
                  <a:srgbClr val="FFC000"/>
                </a:gs>
                <a:gs pos="80000">
                  <a:srgbClr val="00B0F0"/>
                </a:gs>
                <a:gs pos="63000">
                  <a:srgbClr val="92D050"/>
                </a:gs>
              </a:gsLst>
              <a:lin ang="10800000" scaled="0"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prstClr val="black"/>
                  </a:solidFill>
                  <a:latin typeface="Calibri" panose="020F0502020204030204"/>
                </a:rPr>
                <a:t>Irisations</a:t>
              </a:r>
            </a:p>
          </p:txBody>
        </p:sp>
      </p:grpSp>
      <p:cxnSp>
        <p:nvCxnSpPr>
          <p:cNvPr id="3" name="Connecteur droit avec flèche 2"/>
          <p:cNvCxnSpPr/>
          <p:nvPr/>
        </p:nvCxnSpPr>
        <p:spPr>
          <a:xfrm flipH="1" flipV="1">
            <a:off x="2401240" y="202589"/>
            <a:ext cx="5042" cy="29174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524000" y="2552700"/>
            <a:ext cx="9042400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2667414" y="2045996"/>
            <a:ext cx="638316" cy="923330"/>
          </a:xfrm>
          <a:prstGeom prst="rect">
            <a:avLst/>
          </a:prstGeom>
          <a:solidFill>
            <a:srgbClr val="FFFFFF">
              <a:alpha val="81176"/>
            </a:srgbClr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black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  <a:sym typeface="Symbol" panose="05050102010706020507" pitchFamily="18" charset="2"/>
              </a:rPr>
              <a:t>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0377448" y="2577785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z</a:t>
            </a:r>
          </a:p>
        </p:txBody>
      </p:sp>
      <p:grpSp>
        <p:nvGrpSpPr>
          <p:cNvPr id="176" name="Groupe 175"/>
          <p:cNvGrpSpPr/>
          <p:nvPr/>
        </p:nvGrpSpPr>
        <p:grpSpPr>
          <a:xfrm>
            <a:off x="2511590" y="3500439"/>
            <a:ext cx="6336838" cy="420341"/>
            <a:chOff x="987590" y="3500438"/>
            <a:chExt cx="6336838" cy="420341"/>
          </a:xfrm>
        </p:grpSpPr>
        <p:cxnSp>
          <p:nvCxnSpPr>
            <p:cNvPr id="43" name="Connecteur droit avec flèche 42"/>
            <p:cNvCxnSpPr/>
            <p:nvPr/>
          </p:nvCxnSpPr>
          <p:spPr>
            <a:xfrm>
              <a:off x="987590" y="3500438"/>
              <a:ext cx="633683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>
              <a:off x="4110534" y="3551447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i="1" dirty="0">
                  <a:solidFill>
                    <a:prstClr val="black"/>
                  </a:solidFill>
                  <a:latin typeface="Calibri" panose="020F0502020204030204"/>
                </a:rPr>
                <a:t>D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2282900" y="315170"/>
            <a:ext cx="228690" cy="1947678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282900" y="2795119"/>
            <a:ext cx="228690" cy="180017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/>
            </p:nvSpPr>
            <p:spPr>
              <a:xfrm>
                <a:off x="1503671" y="5800533"/>
                <a:ext cx="18401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d>
                            <m:dPr>
                              <m:ctrlPr>
                                <a:rPr lang="fr-FR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fr-FR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fr-FR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71" y="5800533"/>
                <a:ext cx="1840184" cy="369332"/>
              </a:xfrm>
              <a:prstGeom prst="rect">
                <a:avLst/>
              </a:prstGeom>
              <a:blipFill>
                <a:blip r:embed="rId14"/>
                <a:stretch>
                  <a:fillRect l="-2980" r="-5298" b="-3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ZoneTexte 56"/>
          <p:cNvSpPr txBox="1"/>
          <p:nvPr/>
        </p:nvSpPr>
        <p:spPr>
          <a:xfrm>
            <a:off x="1598693" y="4657470"/>
            <a:ext cx="1597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Ecran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Diffractant </a:t>
            </a:r>
            <a:r>
              <a:rPr lang="fr-FR" b="1" i="1" dirty="0">
                <a:solidFill>
                  <a:prstClr val="black"/>
                </a:solidFill>
                <a:latin typeface="Calibri" panose="020F0502020204030204"/>
              </a:rPr>
              <a:t>t(x)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434635" y="-54163"/>
                <a:ext cx="37061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635" y="-54163"/>
                <a:ext cx="37061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onnecteur droit avec flèche 69"/>
          <p:cNvCxnSpPr/>
          <p:nvPr/>
        </p:nvCxnSpPr>
        <p:spPr>
          <a:xfrm>
            <a:off x="1524000" y="194310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>
            <a:off x="1524000" y="224790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>
            <a:off x="1524000" y="255270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>
            <a:off x="1524000" y="285750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>
            <a:off x="1524000" y="316230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1472088" y="2203737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Onde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1472089" y="2516273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Plane</a:t>
            </a:r>
          </a:p>
        </p:txBody>
      </p:sp>
      <p:grpSp>
        <p:nvGrpSpPr>
          <p:cNvPr id="166" name="Groupe 165"/>
          <p:cNvGrpSpPr/>
          <p:nvPr/>
        </p:nvGrpSpPr>
        <p:grpSpPr>
          <a:xfrm>
            <a:off x="3491600" y="5671158"/>
            <a:ext cx="3578742" cy="695852"/>
            <a:chOff x="1967599" y="5671158"/>
            <a:chExt cx="3578742" cy="6958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ZoneTexte 53"/>
                <p:cNvSpPr txBox="1"/>
                <p:nvPr/>
              </p:nvSpPr>
              <p:spPr>
                <a:xfrm>
                  <a:off x="3000259" y="5693931"/>
                  <a:ext cx="2546082" cy="5532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d>
                          <m:dPr>
                            <m:ctrlPr>
                              <a:rPr lang="fr-FR" sz="1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fr-FR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d>
                          <m:dPr>
                            <m:ctrlPr>
                              <a:rPr lang="fr-FR" sz="1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16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fr-FR" sz="16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1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den>
                            </m:f>
                          </m:e>
                        </m:d>
                        <m:r>
                          <a:rPr lang="fr-FR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f>
                          <m:fPr>
                            <m:ctrlPr>
                              <a:rPr lang="fr-FR" sz="1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  <m:r>
                              <a:rPr lang="fr-FR" sz="1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fr-FR" sz="1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𝒖𝑨</m:t>
                            </m:r>
                          </m:num>
                          <m:den>
                            <m:r>
                              <a:rPr lang="fr-FR" sz="1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fr-FR" sz="1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𝒖𝑨</m:t>
                            </m:r>
                          </m:den>
                        </m:f>
                      </m:oMath>
                    </m:oMathPara>
                  </a14:m>
                  <a:endParaRPr lang="fr-FR" sz="16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54" name="ZoneTexte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0259" y="5693931"/>
                  <a:ext cx="2546082" cy="55322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Flèche droite 93"/>
            <p:cNvSpPr/>
            <p:nvPr/>
          </p:nvSpPr>
          <p:spPr>
            <a:xfrm>
              <a:off x="1967599" y="5671158"/>
              <a:ext cx="873449" cy="695852"/>
            </a:xfrm>
            <a:prstGeom prst="rightArrow">
              <a:avLst>
                <a:gd name="adj1" fmla="val 70858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3200" b="1" dirty="0">
                  <a:solidFill>
                    <a:prstClr val="white"/>
                  </a:solidFill>
                  <a:latin typeface="Calibri" panose="020F0502020204030204"/>
                </a:rPr>
                <a:t>TF</a:t>
              </a:r>
            </a:p>
          </p:txBody>
        </p:sp>
      </p:grpSp>
      <p:grpSp>
        <p:nvGrpSpPr>
          <p:cNvPr id="165" name="Groupe 164"/>
          <p:cNvGrpSpPr/>
          <p:nvPr/>
        </p:nvGrpSpPr>
        <p:grpSpPr>
          <a:xfrm>
            <a:off x="2403134" y="796073"/>
            <a:ext cx="7029495" cy="1761402"/>
            <a:chOff x="879133" y="796073"/>
            <a:chExt cx="7029495" cy="1761402"/>
          </a:xfrm>
        </p:grpSpPr>
        <p:cxnSp>
          <p:nvCxnSpPr>
            <p:cNvPr id="53" name="Connecteur droit avec flèche 52"/>
            <p:cNvCxnSpPr/>
            <p:nvPr/>
          </p:nvCxnSpPr>
          <p:spPr>
            <a:xfrm flipV="1">
              <a:off x="879133" y="1832143"/>
              <a:ext cx="7029495" cy="72533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66"/>
            <p:cNvSpPr/>
            <p:nvPr/>
          </p:nvSpPr>
          <p:spPr>
            <a:xfrm rot="660803">
              <a:off x="2480043" y="2340412"/>
              <a:ext cx="210862" cy="203213"/>
            </a:xfrm>
            <a:prstGeom prst="arc">
              <a:avLst>
                <a:gd name="adj1" fmla="val 17471931"/>
                <a:gd name="adj2" fmla="val 391164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2451890" y="796073"/>
                  <a:ext cx="855427" cy="5570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r-FR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fr-FR" sz="1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fr-FR" sz="16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1890" y="796073"/>
                  <a:ext cx="855427" cy="55707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7" name="Forme libre 136"/>
            <p:cNvSpPr/>
            <p:nvPr/>
          </p:nvSpPr>
          <p:spPr>
            <a:xfrm>
              <a:off x="2743200" y="1424763"/>
              <a:ext cx="329609" cy="967563"/>
            </a:xfrm>
            <a:custGeom>
              <a:avLst/>
              <a:gdLst>
                <a:gd name="connsiteX0" fmla="*/ 329609 w 329609"/>
                <a:gd name="connsiteY0" fmla="*/ 0 h 967563"/>
                <a:gd name="connsiteX1" fmla="*/ 223284 w 329609"/>
                <a:gd name="connsiteY1" fmla="*/ 595423 h 967563"/>
                <a:gd name="connsiteX2" fmla="*/ 0 w 329609"/>
                <a:gd name="connsiteY2" fmla="*/ 967563 h 9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609" h="967563">
                  <a:moveTo>
                    <a:pt x="329609" y="0"/>
                  </a:moveTo>
                  <a:lnTo>
                    <a:pt x="223284" y="595423"/>
                  </a:lnTo>
                  <a:lnTo>
                    <a:pt x="0" y="967563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64" name="Groupe 163"/>
          <p:cNvGrpSpPr/>
          <p:nvPr/>
        </p:nvGrpSpPr>
        <p:grpSpPr>
          <a:xfrm>
            <a:off x="4711208" y="-104931"/>
            <a:ext cx="2800702" cy="5501930"/>
            <a:chOff x="3187208" y="-104931"/>
            <a:chExt cx="2800702" cy="5501930"/>
          </a:xfrm>
        </p:grpSpPr>
        <p:sp>
          <p:nvSpPr>
            <p:cNvPr id="58" name="ZoneTexte 57"/>
            <p:cNvSpPr txBox="1"/>
            <p:nvPr/>
          </p:nvSpPr>
          <p:spPr>
            <a:xfrm>
              <a:off x="3187208" y="4657469"/>
              <a:ext cx="18466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prstClr val="black"/>
                  </a:solidFill>
                  <a:latin typeface="Calibri" panose="020F0502020204030204"/>
                </a:rPr>
                <a:t>Spectre angulaire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i="1" dirty="0">
                  <a:solidFill>
                    <a:prstClr val="black"/>
                  </a:solidFill>
                  <a:latin typeface="Calibri" panose="020F0502020204030204"/>
                </a:rPr>
                <a:t>T(u)</a:t>
              </a:r>
            </a:p>
          </p:txBody>
        </p:sp>
        <p:cxnSp>
          <p:nvCxnSpPr>
            <p:cNvPr id="60" name="Connecteur droit avec flèche 59"/>
            <p:cNvCxnSpPr/>
            <p:nvPr/>
          </p:nvCxnSpPr>
          <p:spPr>
            <a:xfrm flipV="1">
              <a:off x="4061867" y="190500"/>
              <a:ext cx="0" cy="44717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4079891" y="-104931"/>
                  <a:ext cx="958852" cy="6150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r-F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fr-FR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𝑿</m:t>
                                </m:r>
                              </m:sub>
                            </m:sSub>
                          </m:num>
                          <m:den>
                            <m:r>
                              <a:rPr lang="fr-FR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fr-FR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9891" y="-104931"/>
                  <a:ext cx="958852" cy="61504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2" name="Image 16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5400000">
              <a:off x="2159916" y="1569005"/>
              <a:ext cx="4860000" cy="2795988"/>
            </a:xfrm>
            <a:prstGeom prst="rect">
              <a:avLst/>
            </a:prstGeom>
          </p:spPr>
        </p:pic>
      </p:grpSp>
      <p:grpSp>
        <p:nvGrpSpPr>
          <p:cNvPr id="168" name="Groupe 167"/>
          <p:cNvGrpSpPr/>
          <p:nvPr/>
        </p:nvGrpSpPr>
        <p:grpSpPr>
          <a:xfrm>
            <a:off x="5213394" y="1837856"/>
            <a:ext cx="3774854" cy="461900"/>
            <a:chOff x="3689394" y="1837856"/>
            <a:chExt cx="3774854" cy="461900"/>
          </a:xfrm>
        </p:grpSpPr>
        <p:sp>
          <p:nvSpPr>
            <p:cNvPr id="88" name="Ellipse 87"/>
            <p:cNvSpPr/>
            <p:nvPr/>
          </p:nvSpPr>
          <p:spPr>
            <a:xfrm>
              <a:off x="3689394" y="2206156"/>
              <a:ext cx="91854" cy="936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9" name="Ellipse 88"/>
            <p:cNvSpPr/>
            <p:nvPr/>
          </p:nvSpPr>
          <p:spPr>
            <a:xfrm>
              <a:off x="7372394" y="1837856"/>
              <a:ext cx="91854" cy="936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75" name="Groupe 174"/>
          <p:cNvGrpSpPr/>
          <p:nvPr/>
        </p:nvGrpSpPr>
        <p:grpSpPr>
          <a:xfrm>
            <a:off x="5598429" y="1539619"/>
            <a:ext cx="1809275" cy="808456"/>
            <a:chOff x="8724928" y="-48791"/>
            <a:chExt cx="1809275" cy="808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ZoneTexte 80"/>
                <p:cNvSpPr txBox="1"/>
                <p:nvPr/>
              </p:nvSpPr>
              <p:spPr>
                <a:xfrm>
                  <a:off x="9878575" y="-48791"/>
                  <a:ext cx="655628" cy="518604"/>
                </a:xfrm>
                <a:prstGeom prst="rect">
                  <a:avLst/>
                </a:prstGeom>
                <a:solidFill>
                  <a:srgbClr val="FFFFFF">
                    <a:alpha val="54902"/>
                  </a:srgb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r-F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den>
                        </m:f>
                      </m:oMath>
                    </m:oMathPara>
                  </a14:m>
                  <a:endParaRPr lang="fr-FR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81" name="ZoneTexte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8575" y="-48791"/>
                  <a:ext cx="655628" cy="51860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1" name="Connecteur droit avec flèche 170"/>
            <p:cNvCxnSpPr>
              <a:stCxn id="81" idx="1"/>
            </p:cNvCxnSpPr>
            <p:nvPr/>
          </p:nvCxnSpPr>
          <p:spPr>
            <a:xfrm flipH="1">
              <a:off x="8724928" y="210511"/>
              <a:ext cx="1153647" cy="54915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e 176"/>
          <p:cNvGrpSpPr/>
          <p:nvPr/>
        </p:nvGrpSpPr>
        <p:grpSpPr>
          <a:xfrm>
            <a:off x="8878244" y="1306006"/>
            <a:ext cx="1200154" cy="844879"/>
            <a:chOff x="7365429" y="831726"/>
            <a:chExt cx="1200154" cy="8448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ZoneTexte 95"/>
                <p:cNvSpPr txBox="1"/>
                <p:nvPr/>
              </p:nvSpPr>
              <p:spPr>
                <a:xfrm>
                  <a:off x="7986898" y="831726"/>
                  <a:ext cx="578685" cy="403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dirty="0">
                      <a:solidFill>
                        <a:prstClr val="black"/>
                      </a:solidFill>
                      <a:latin typeface="Calibri" panose="020F0502020204030204"/>
                    </a:rPr>
                    <a:t>X</a:t>
                  </a:r>
                  <a14:m>
                    <m:oMath xmlns:m="http://schemas.openxmlformats.org/officeDocument/2006/math">
                      <m:r>
                        <a:rPr lang="fr-F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  <m:r>
                            <a:rPr lang="fr-FR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num>
                        <m:den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a14:m>
                  <a:endParaRPr lang="fr-FR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96" name="ZoneTexte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6898" y="831726"/>
                  <a:ext cx="578685" cy="403444"/>
                </a:xfrm>
                <a:prstGeom prst="rect">
                  <a:avLst/>
                </a:prstGeom>
                <a:blipFill>
                  <a:blip r:embed="rId21"/>
                  <a:stretch>
                    <a:fillRect l="-24211" t="-1515" r="-11579" b="-2272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Forme libre 105"/>
            <p:cNvSpPr/>
            <p:nvPr/>
          </p:nvSpPr>
          <p:spPr>
            <a:xfrm>
              <a:off x="7365429" y="1235170"/>
              <a:ext cx="763136" cy="441435"/>
            </a:xfrm>
            <a:custGeom>
              <a:avLst/>
              <a:gdLst>
                <a:gd name="connsiteX0" fmla="*/ 546100 w 546100"/>
                <a:gd name="connsiteY0" fmla="*/ 0 h 177342"/>
                <a:gd name="connsiteX1" fmla="*/ 368300 w 546100"/>
                <a:gd name="connsiteY1" fmla="*/ 165100 h 177342"/>
                <a:gd name="connsiteX2" fmla="*/ 0 w 546100"/>
                <a:gd name="connsiteY2" fmla="*/ 152400 h 17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6100" h="177342">
                  <a:moveTo>
                    <a:pt x="546100" y="0"/>
                  </a:moveTo>
                  <a:cubicBezTo>
                    <a:pt x="502708" y="69850"/>
                    <a:pt x="459317" y="139700"/>
                    <a:pt x="368300" y="165100"/>
                  </a:cubicBezTo>
                  <a:cubicBezTo>
                    <a:pt x="277283" y="190500"/>
                    <a:pt x="138641" y="171450"/>
                    <a:pt x="0" y="15240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79" name="Groupe 178"/>
          <p:cNvGrpSpPr/>
          <p:nvPr/>
        </p:nvGrpSpPr>
        <p:grpSpPr>
          <a:xfrm>
            <a:off x="7219654" y="4670576"/>
            <a:ext cx="4173522" cy="2090377"/>
            <a:chOff x="5695654" y="4670575"/>
            <a:chExt cx="4173522" cy="2090377"/>
          </a:xfrm>
        </p:grpSpPr>
        <p:sp>
          <p:nvSpPr>
            <p:cNvPr id="90" name="ZoneTexte 89"/>
            <p:cNvSpPr txBox="1"/>
            <p:nvPr/>
          </p:nvSpPr>
          <p:spPr>
            <a:xfrm>
              <a:off x="7182688" y="4670575"/>
              <a:ext cx="239213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prstClr val="black"/>
                  </a:solidFill>
                  <a:latin typeface="Calibri" panose="020F0502020204030204"/>
                </a:rPr>
                <a:t>Projection sur un écran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prstClr val="black"/>
                  </a:solidFill>
                  <a:latin typeface="Calibri" panose="020F0502020204030204"/>
                </a:rPr>
                <a:t>d’observation </a:t>
              </a:r>
              <a:r>
                <a:rPr lang="fr-FR" b="1" i="1" dirty="0">
                  <a:solidFill>
                    <a:prstClr val="black"/>
                  </a:solidFill>
                  <a:latin typeface="Calibri" panose="020F0502020204030204"/>
                </a:rPr>
                <a:t>T(X)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i="1" dirty="0">
                  <a:solidFill>
                    <a:prstClr val="black"/>
                  </a:solidFill>
                  <a:latin typeface="Calibri" panose="020F0502020204030204"/>
                </a:rPr>
                <a:t>(à une distance D</a:t>
              </a:r>
              <a:r>
                <a:rPr lang="fr-FR" sz="1400" b="1" i="1" dirty="0">
                  <a:solidFill>
                    <a:prstClr val="black"/>
                  </a:solidFill>
                  <a:latin typeface="Calibri" panose="020F0502020204030204"/>
                  <a:sym typeface="Wingdings" panose="05000000000000000000" pitchFamily="2" charset="2"/>
                </a:rPr>
                <a:t></a:t>
              </a:r>
              <a:r>
                <a:rPr lang="fr-FR" sz="1400" b="1" i="1" dirty="0">
                  <a:solidFill>
                    <a:prstClr val="black"/>
                  </a:solidFill>
                  <a:latin typeface="Calibri" panose="020F0502020204030204"/>
                  <a:sym typeface="Symbol" panose="05050102010706020507" pitchFamily="18" charset="2"/>
                </a:rPr>
                <a:t>)</a:t>
              </a:r>
              <a:endParaRPr lang="fr-FR" sz="1400" b="1" i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ZoneTexte 92"/>
                <p:cNvSpPr txBox="1"/>
                <p:nvPr/>
              </p:nvSpPr>
              <p:spPr>
                <a:xfrm>
                  <a:off x="7549438" y="5543228"/>
                  <a:ext cx="2319738" cy="8785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FR" sz="1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1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  <m:d>
                                  <m:dPr>
                                    <m:ctrlPr>
                                      <a:rPr lang="fr-FR" sz="16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6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fr-FR" sz="1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fr-FR" sz="1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1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f>
                                  <m:fPr>
                                    <m:ctrlPr>
                                      <a:rPr lang="fr-FR" sz="16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  <m:r>
                                      <a:rPr lang="fr-FR" sz="16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  <m:f>
                                      <m:fPr>
                                        <m:ctrlPr>
                                          <a:rPr lang="fr-FR" sz="16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6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num>
                                      <m:den>
                                        <m:r>
                                          <a:rPr lang="fr-FR" sz="16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𝝀</m:t>
                                        </m:r>
                                        <m:r>
                                          <a:rPr lang="fr-FR" sz="16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𝑫</m:t>
                                        </m:r>
                                      </m:den>
                                    </m:f>
                                    <m:r>
                                      <a:rPr lang="fr-FR" sz="16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𝑨</m:t>
                                    </m:r>
                                  </m:num>
                                  <m:den>
                                    <m:r>
                                      <a:rPr lang="fr-FR" sz="16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  <m:f>
                                      <m:fPr>
                                        <m:ctrlPr>
                                          <a:rPr lang="fr-FR" sz="16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6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num>
                                      <m:den>
                                        <m:r>
                                          <a:rPr lang="fr-FR" sz="16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𝝀</m:t>
                                        </m:r>
                                        <m:r>
                                          <a:rPr lang="fr-FR" sz="16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𝑫</m:t>
                                        </m:r>
                                      </m:den>
                                    </m:f>
                                    <m:r>
                                      <a:rPr lang="fr-FR" sz="16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𝑨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1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fr-FR" sz="16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93" name="ZoneTexte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9438" y="5543228"/>
                  <a:ext cx="2319738" cy="8785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Flèche droite 94"/>
            <p:cNvSpPr/>
            <p:nvPr/>
          </p:nvSpPr>
          <p:spPr>
            <a:xfrm>
              <a:off x="5695654" y="5381265"/>
              <a:ext cx="1478456" cy="1379687"/>
            </a:xfrm>
            <a:prstGeom prst="rightArrow">
              <a:avLst>
                <a:gd name="adj1" fmla="val 66278"/>
                <a:gd name="adj2" fmla="val 36802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 err="1">
                  <a:solidFill>
                    <a:prstClr val="white"/>
                  </a:solidFill>
                  <a:latin typeface="Calibri" panose="020F0502020204030204"/>
                </a:rPr>
                <a:t>Chgt</a:t>
              </a:r>
              <a:r>
                <a:rPr lang="fr-FR" b="1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b="1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prstClr val="white"/>
                  </a:solidFill>
                  <a:latin typeface="Calibri" panose="020F0502020204030204"/>
                </a:rPr>
                <a:t>variable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177"/>
                <p:cNvSpPr/>
                <p:nvPr/>
              </p:nvSpPr>
              <p:spPr>
                <a:xfrm>
                  <a:off x="6014075" y="5730713"/>
                  <a:ext cx="1010723" cy="6108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  <m:r>
                          <a:rPr lang="fr-F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𝑿</m:t>
                            </m:r>
                          </m:num>
                          <m:den>
                            <m:r>
                              <a:rPr lang="fr-FR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  <m:r>
                              <a:rPr lang="fr-FR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𝑫</m:t>
                            </m:r>
                          </m:den>
                        </m:f>
                      </m:oMath>
                    </m:oMathPara>
                  </a14:m>
                  <a:endParaRPr lang="fr-FR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78" name="Rectangle 1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4075" y="5730713"/>
                  <a:ext cx="1010723" cy="610873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ZoneTexte 3"/>
          <p:cNvSpPr txBox="1"/>
          <p:nvPr/>
        </p:nvSpPr>
        <p:spPr>
          <a:xfrm>
            <a:off x="2486788" y="260074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514498" y="2262849"/>
            <a:ext cx="0" cy="5322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 rot="5400000">
            <a:off x="5090320" y="1736979"/>
            <a:ext cx="3672800" cy="164115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808804"/>
              </a:avLst>
            </a:prstTxWarp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Directions où il y aura de la lumière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à l’infini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92628" y="5283256"/>
            <a:ext cx="2988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solidFill>
                  <a:srgbClr val="FF0000"/>
                </a:solidFill>
              </a:rPr>
              <a:t>Répartition spatiale de la lumière</a:t>
            </a:r>
            <a:endParaRPr lang="fr-FR" sz="1400" b="1" i="1" dirty="0">
              <a:solidFill>
                <a:srgbClr val="FF0000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4140374" y="5270461"/>
            <a:ext cx="3555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solidFill>
                  <a:srgbClr val="FF0000"/>
                </a:solidFill>
              </a:rPr>
              <a:t>Répartition angulaire de la lumière à +</a:t>
            </a:r>
            <a:r>
              <a:rPr lang="fr-FR" sz="14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</a:t>
            </a:r>
            <a:endParaRPr lang="fr-FR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1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227580" y="417513"/>
            <a:ext cx="7391400" cy="54506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2. Diffraction par des diaphragmes plans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3200" y="946715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Pourquoi passer de l’espace des positions à l’espace des directions?</a:t>
            </a:r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67235" y="1498863"/>
            <a:ext cx="609600" cy="2921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94549" y="1458522"/>
            <a:ext cx="8244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Optique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D</a:t>
            </a:r>
            <a:r>
              <a:rPr lang="fr-FR" b="1" dirty="0" smtClean="0"/>
              <a:t>iffraction</a:t>
            </a:r>
            <a:r>
              <a:rPr lang="fr-FR" dirty="0" smtClean="0"/>
              <a:t>: Déviation des faisceaux, Filtrage des images   (vue par la suite)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Guide </a:t>
            </a:r>
            <a:r>
              <a:rPr lang="fr-FR" b="1" dirty="0" smtClean="0"/>
              <a:t>à </a:t>
            </a:r>
            <a:r>
              <a:rPr lang="fr-FR" b="1" dirty="0"/>
              <a:t>cristaux photonique : </a:t>
            </a:r>
            <a:r>
              <a:rPr lang="fr-FR" dirty="0" smtClean="0"/>
              <a:t>Réflexion </a:t>
            </a:r>
            <a:r>
              <a:rPr lang="fr-FR" dirty="0"/>
              <a:t>par bande photonique </a:t>
            </a:r>
            <a:r>
              <a:rPr lang="fr-FR" dirty="0" smtClean="0"/>
              <a:t>interdite</a:t>
            </a:r>
          </a:p>
        </p:txBody>
      </p:sp>
      <p:grpSp>
        <p:nvGrpSpPr>
          <p:cNvPr id="269325" name="Groupe 269324"/>
          <p:cNvGrpSpPr/>
          <p:nvPr/>
        </p:nvGrpSpPr>
        <p:grpSpPr>
          <a:xfrm>
            <a:off x="48693" y="2339636"/>
            <a:ext cx="8833025" cy="369332"/>
            <a:chOff x="48693" y="2339636"/>
            <a:chExt cx="8833025" cy="369332"/>
          </a:xfrm>
        </p:grpSpPr>
        <p:sp>
          <p:nvSpPr>
            <p:cNvPr id="11" name="Flèche droite 10"/>
            <p:cNvSpPr/>
            <p:nvPr/>
          </p:nvSpPr>
          <p:spPr>
            <a:xfrm>
              <a:off x="48693" y="2393645"/>
              <a:ext cx="609600" cy="2921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20509" y="2339636"/>
              <a:ext cx="8161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Mécanique quantique </a:t>
              </a:r>
              <a:r>
                <a:rPr lang="fr-FR" dirty="0" smtClean="0"/>
                <a:t>: Bandes d’énergie exprimées dans le domaine des k! </a:t>
              </a:r>
              <a:endParaRPr lang="fr-FR" dirty="0"/>
            </a:p>
          </p:txBody>
        </p:sp>
      </p:grpSp>
      <p:grpSp>
        <p:nvGrpSpPr>
          <p:cNvPr id="269326" name="Groupe 269325"/>
          <p:cNvGrpSpPr/>
          <p:nvPr/>
        </p:nvGrpSpPr>
        <p:grpSpPr>
          <a:xfrm>
            <a:off x="-13618" y="2935541"/>
            <a:ext cx="3102131" cy="1922058"/>
            <a:chOff x="-13618" y="2935541"/>
            <a:chExt cx="3102131" cy="1922058"/>
          </a:xfrm>
        </p:grpSpPr>
        <p:sp>
          <p:nvSpPr>
            <p:cNvPr id="253" name="ZoneTexte 252"/>
            <p:cNvSpPr txBox="1"/>
            <p:nvPr/>
          </p:nvSpPr>
          <p:spPr>
            <a:xfrm>
              <a:off x="-13618" y="2935541"/>
              <a:ext cx="3102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Cristal = Milliards d’Atomes :</a:t>
              </a:r>
              <a:endParaRPr lang="fr-FR" dirty="0"/>
            </a:p>
          </p:txBody>
        </p:sp>
        <p:grpSp>
          <p:nvGrpSpPr>
            <p:cNvPr id="308" name="Groupe 307"/>
            <p:cNvGrpSpPr/>
            <p:nvPr/>
          </p:nvGrpSpPr>
          <p:grpSpPr>
            <a:xfrm>
              <a:off x="372104" y="3464688"/>
              <a:ext cx="2303792" cy="1392911"/>
              <a:chOff x="4642439" y="2772900"/>
              <a:chExt cx="2303792" cy="1392911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4642439" y="277290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4767154" y="277290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4891869" y="277290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5016584" y="277290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5141299" y="277290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66014" y="277290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5390729" y="277290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5515445" y="277290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640160" y="277290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5764875" y="277290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5889590" y="277290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6014305" y="277290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6139020" y="277290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6263735" y="277290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6388450" y="277290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6513165" y="277290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6637880" y="277290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6762595" y="277290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6887310" y="277290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4642439" y="2894314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4767154" y="2894314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4891869" y="2894314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5016584" y="2894314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5141299" y="2894314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5266014" y="2894314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5390729" y="2894314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5515445" y="2894314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5640160" y="2894314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Ellipse 42"/>
              <p:cNvSpPr/>
              <p:nvPr/>
            </p:nvSpPr>
            <p:spPr>
              <a:xfrm>
                <a:off x="5764875" y="2894314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5889590" y="2894314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6014305" y="2894314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6139020" y="2894314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Ellipse 46"/>
              <p:cNvSpPr/>
              <p:nvPr/>
            </p:nvSpPr>
            <p:spPr>
              <a:xfrm>
                <a:off x="6263735" y="2894314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6388450" y="2894314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Ellipse 48"/>
              <p:cNvSpPr/>
              <p:nvPr/>
            </p:nvSpPr>
            <p:spPr>
              <a:xfrm>
                <a:off x="6513165" y="2894314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Ellipse 49"/>
              <p:cNvSpPr/>
              <p:nvPr/>
            </p:nvSpPr>
            <p:spPr>
              <a:xfrm>
                <a:off x="6637880" y="2894314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6762595" y="2894314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Ellipse 51"/>
              <p:cNvSpPr/>
              <p:nvPr/>
            </p:nvSpPr>
            <p:spPr>
              <a:xfrm>
                <a:off x="6887310" y="2894314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4642439" y="301572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4767154" y="301572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4891869" y="301572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Ellipse 56"/>
              <p:cNvSpPr/>
              <p:nvPr/>
            </p:nvSpPr>
            <p:spPr>
              <a:xfrm>
                <a:off x="5016584" y="301572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Ellipse 57"/>
              <p:cNvSpPr/>
              <p:nvPr/>
            </p:nvSpPr>
            <p:spPr>
              <a:xfrm>
                <a:off x="5141299" y="301572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5266014" y="301572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5390729" y="301572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5515445" y="301572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Ellipse 61"/>
              <p:cNvSpPr/>
              <p:nvPr/>
            </p:nvSpPr>
            <p:spPr>
              <a:xfrm>
                <a:off x="5640160" y="301572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Ellipse 62"/>
              <p:cNvSpPr/>
              <p:nvPr/>
            </p:nvSpPr>
            <p:spPr>
              <a:xfrm>
                <a:off x="5764875" y="301572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Ellipse 63"/>
              <p:cNvSpPr/>
              <p:nvPr/>
            </p:nvSpPr>
            <p:spPr>
              <a:xfrm>
                <a:off x="5889590" y="301572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Ellipse 64"/>
              <p:cNvSpPr/>
              <p:nvPr/>
            </p:nvSpPr>
            <p:spPr>
              <a:xfrm>
                <a:off x="6014305" y="301572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Ellipse 65"/>
              <p:cNvSpPr/>
              <p:nvPr/>
            </p:nvSpPr>
            <p:spPr>
              <a:xfrm>
                <a:off x="6139020" y="301572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Ellipse 66"/>
              <p:cNvSpPr/>
              <p:nvPr/>
            </p:nvSpPr>
            <p:spPr>
              <a:xfrm>
                <a:off x="6263735" y="301572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Ellipse 67"/>
              <p:cNvSpPr/>
              <p:nvPr/>
            </p:nvSpPr>
            <p:spPr>
              <a:xfrm>
                <a:off x="6388450" y="301572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6513165" y="301572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6637880" y="301572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6762595" y="301572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2" name="Ellipse 71"/>
              <p:cNvSpPr/>
              <p:nvPr/>
            </p:nvSpPr>
            <p:spPr>
              <a:xfrm>
                <a:off x="6887310" y="301572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4642439" y="3137141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4767154" y="3137141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4891869" y="3137141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5016584" y="3137141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5141299" y="3137141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5266014" y="3137141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5390729" y="3137141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5515445" y="3137141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5640160" y="3137141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5764875" y="3137141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5889590" y="3137141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6014305" y="3137141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6139020" y="3137141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6263735" y="3137141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Ellipse 87"/>
              <p:cNvSpPr/>
              <p:nvPr/>
            </p:nvSpPr>
            <p:spPr>
              <a:xfrm>
                <a:off x="6388450" y="3137141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" name="Ellipse 88"/>
              <p:cNvSpPr/>
              <p:nvPr/>
            </p:nvSpPr>
            <p:spPr>
              <a:xfrm>
                <a:off x="6513165" y="3137141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0" name="Ellipse 89"/>
              <p:cNvSpPr/>
              <p:nvPr/>
            </p:nvSpPr>
            <p:spPr>
              <a:xfrm>
                <a:off x="6637880" y="3137141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Ellipse 90"/>
              <p:cNvSpPr/>
              <p:nvPr/>
            </p:nvSpPr>
            <p:spPr>
              <a:xfrm>
                <a:off x="6762595" y="3137141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Ellipse 91"/>
              <p:cNvSpPr/>
              <p:nvPr/>
            </p:nvSpPr>
            <p:spPr>
              <a:xfrm>
                <a:off x="6887310" y="3137141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4642439" y="3258555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5" name="Ellipse 94"/>
              <p:cNvSpPr/>
              <p:nvPr/>
            </p:nvSpPr>
            <p:spPr>
              <a:xfrm>
                <a:off x="4767154" y="3258555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6" name="Ellipse 95"/>
              <p:cNvSpPr/>
              <p:nvPr/>
            </p:nvSpPr>
            <p:spPr>
              <a:xfrm>
                <a:off x="4891869" y="3258555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7" name="Ellipse 96"/>
              <p:cNvSpPr/>
              <p:nvPr/>
            </p:nvSpPr>
            <p:spPr>
              <a:xfrm>
                <a:off x="5016584" y="3258555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8" name="Ellipse 97"/>
              <p:cNvSpPr/>
              <p:nvPr/>
            </p:nvSpPr>
            <p:spPr>
              <a:xfrm>
                <a:off x="5141299" y="3258555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9" name="Ellipse 98"/>
              <p:cNvSpPr/>
              <p:nvPr/>
            </p:nvSpPr>
            <p:spPr>
              <a:xfrm>
                <a:off x="5266014" y="3258555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0" name="Ellipse 99"/>
              <p:cNvSpPr/>
              <p:nvPr/>
            </p:nvSpPr>
            <p:spPr>
              <a:xfrm>
                <a:off x="5390729" y="3258555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1" name="Ellipse 100"/>
              <p:cNvSpPr/>
              <p:nvPr/>
            </p:nvSpPr>
            <p:spPr>
              <a:xfrm>
                <a:off x="5515445" y="3258555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2" name="Ellipse 101"/>
              <p:cNvSpPr/>
              <p:nvPr/>
            </p:nvSpPr>
            <p:spPr>
              <a:xfrm>
                <a:off x="5640160" y="3258555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3" name="Ellipse 102"/>
              <p:cNvSpPr/>
              <p:nvPr/>
            </p:nvSpPr>
            <p:spPr>
              <a:xfrm>
                <a:off x="5764875" y="3258555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" name="Ellipse 103"/>
              <p:cNvSpPr/>
              <p:nvPr/>
            </p:nvSpPr>
            <p:spPr>
              <a:xfrm>
                <a:off x="5889590" y="3258555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5" name="Ellipse 104"/>
              <p:cNvSpPr/>
              <p:nvPr/>
            </p:nvSpPr>
            <p:spPr>
              <a:xfrm>
                <a:off x="6014305" y="3258555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" name="Ellipse 105"/>
              <p:cNvSpPr/>
              <p:nvPr/>
            </p:nvSpPr>
            <p:spPr>
              <a:xfrm>
                <a:off x="6139020" y="3258555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6263735" y="3258555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8" name="Ellipse 107"/>
              <p:cNvSpPr/>
              <p:nvPr/>
            </p:nvSpPr>
            <p:spPr>
              <a:xfrm>
                <a:off x="6388450" y="3258555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9" name="Ellipse 108"/>
              <p:cNvSpPr/>
              <p:nvPr/>
            </p:nvSpPr>
            <p:spPr>
              <a:xfrm>
                <a:off x="6513165" y="3258555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6637880" y="3258555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Ellipse 110"/>
              <p:cNvSpPr/>
              <p:nvPr/>
            </p:nvSpPr>
            <p:spPr>
              <a:xfrm>
                <a:off x="6762595" y="3258555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2" name="Ellipse 111"/>
              <p:cNvSpPr/>
              <p:nvPr/>
            </p:nvSpPr>
            <p:spPr>
              <a:xfrm>
                <a:off x="6887310" y="3258555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4" name="Ellipse 113"/>
              <p:cNvSpPr/>
              <p:nvPr/>
            </p:nvSpPr>
            <p:spPr>
              <a:xfrm>
                <a:off x="4642439" y="3379968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5" name="Ellipse 114"/>
              <p:cNvSpPr/>
              <p:nvPr/>
            </p:nvSpPr>
            <p:spPr>
              <a:xfrm>
                <a:off x="4767154" y="3379968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4891869" y="3379968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7" name="Ellipse 116"/>
              <p:cNvSpPr/>
              <p:nvPr/>
            </p:nvSpPr>
            <p:spPr>
              <a:xfrm>
                <a:off x="5016584" y="3379968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8" name="Ellipse 117"/>
              <p:cNvSpPr/>
              <p:nvPr/>
            </p:nvSpPr>
            <p:spPr>
              <a:xfrm>
                <a:off x="5141299" y="3379968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5266014" y="3379968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0" name="Ellipse 119"/>
              <p:cNvSpPr/>
              <p:nvPr/>
            </p:nvSpPr>
            <p:spPr>
              <a:xfrm>
                <a:off x="5390729" y="3379968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1" name="Ellipse 120"/>
              <p:cNvSpPr/>
              <p:nvPr/>
            </p:nvSpPr>
            <p:spPr>
              <a:xfrm>
                <a:off x="5515445" y="3379968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640160" y="3379968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3" name="Ellipse 122"/>
              <p:cNvSpPr/>
              <p:nvPr/>
            </p:nvSpPr>
            <p:spPr>
              <a:xfrm>
                <a:off x="5764875" y="3379968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4" name="Ellipse 123"/>
              <p:cNvSpPr/>
              <p:nvPr/>
            </p:nvSpPr>
            <p:spPr>
              <a:xfrm>
                <a:off x="5889590" y="3379968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6014305" y="3379968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6" name="Ellipse 125"/>
              <p:cNvSpPr/>
              <p:nvPr/>
            </p:nvSpPr>
            <p:spPr>
              <a:xfrm>
                <a:off x="6139020" y="3379968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7" name="Ellipse 126"/>
              <p:cNvSpPr/>
              <p:nvPr/>
            </p:nvSpPr>
            <p:spPr>
              <a:xfrm>
                <a:off x="6263735" y="3379968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6388450" y="3379968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9" name="Ellipse 128"/>
              <p:cNvSpPr/>
              <p:nvPr/>
            </p:nvSpPr>
            <p:spPr>
              <a:xfrm>
                <a:off x="6513165" y="3379968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0" name="Ellipse 129"/>
              <p:cNvSpPr/>
              <p:nvPr/>
            </p:nvSpPr>
            <p:spPr>
              <a:xfrm>
                <a:off x="6637880" y="3379968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6762595" y="3379968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2" name="Ellipse 131"/>
              <p:cNvSpPr/>
              <p:nvPr/>
            </p:nvSpPr>
            <p:spPr>
              <a:xfrm>
                <a:off x="6887310" y="3379968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4642439" y="3501382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5" name="Ellipse 134"/>
              <p:cNvSpPr/>
              <p:nvPr/>
            </p:nvSpPr>
            <p:spPr>
              <a:xfrm>
                <a:off x="4767154" y="3501382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4891869" y="3501382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5016584" y="3501382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5141299" y="3501382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5266014" y="3501382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0" name="Ellipse 139"/>
              <p:cNvSpPr/>
              <p:nvPr/>
            </p:nvSpPr>
            <p:spPr>
              <a:xfrm>
                <a:off x="5390729" y="3501382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" name="Ellipse 140"/>
              <p:cNvSpPr/>
              <p:nvPr/>
            </p:nvSpPr>
            <p:spPr>
              <a:xfrm>
                <a:off x="5515445" y="3501382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2" name="Ellipse 141"/>
              <p:cNvSpPr/>
              <p:nvPr/>
            </p:nvSpPr>
            <p:spPr>
              <a:xfrm>
                <a:off x="5640160" y="3501382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3" name="Ellipse 142"/>
              <p:cNvSpPr/>
              <p:nvPr/>
            </p:nvSpPr>
            <p:spPr>
              <a:xfrm>
                <a:off x="5764875" y="3501382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4" name="Ellipse 143"/>
              <p:cNvSpPr/>
              <p:nvPr/>
            </p:nvSpPr>
            <p:spPr>
              <a:xfrm>
                <a:off x="5889590" y="3501382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5" name="Ellipse 144"/>
              <p:cNvSpPr/>
              <p:nvPr/>
            </p:nvSpPr>
            <p:spPr>
              <a:xfrm>
                <a:off x="6014305" y="3501382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6" name="Ellipse 145"/>
              <p:cNvSpPr/>
              <p:nvPr/>
            </p:nvSpPr>
            <p:spPr>
              <a:xfrm>
                <a:off x="6139020" y="3501382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6263735" y="3501382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8" name="Ellipse 147"/>
              <p:cNvSpPr/>
              <p:nvPr/>
            </p:nvSpPr>
            <p:spPr>
              <a:xfrm>
                <a:off x="6388450" y="3501382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9" name="Ellipse 148"/>
              <p:cNvSpPr/>
              <p:nvPr/>
            </p:nvSpPr>
            <p:spPr>
              <a:xfrm>
                <a:off x="6513165" y="3501382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0" name="Ellipse 149"/>
              <p:cNvSpPr/>
              <p:nvPr/>
            </p:nvSpPr>
            <p:spPr>
              <a:xfrm>
                <a:off x="6637880" y="3501382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6762595" y="3501382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2" name="Ellipse 151"/>
              <p:cNvSpPr/>
              <p:nvPr/>
            </p:nvSpPr>
            <p:spPr>
              <a:xfrm>
                <a:off x="6887310" y="3501382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4" name="Ellipse 153"/>
              <p:cNvSpPr/>
              <p:nvPr/>
            </p:nvSpPr>
            <p:spPr>
              <a:xfrm>
                <a:off x="4642439" y="3622796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5" name="Ellipse 154"/>
              <p:cNvSpPr/>
              <p:nvPr/>
            </p:nvSpPr>
            <p:spPr>
              <a:xfrm>
                <a:off x="4767154" y="3622796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6" name="Ellipse 155"/>
              <p:cNvSpPr/>
              <p:nvPr/>
            </p:nvSpPr>
            <p:spPr>
              <a:xfrm>
                <a:off x="4891869" y="3622796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7" name="Ellipse 156"/>
              <p:cNvSpPr/>
              <p:nvPr/>
            </p:nvSpPr>
            <p:spPr>
              <a:xfrm>
                <a:off x="5016584" y="3622796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8" name="Ellipse 157"/>
              <p:cNvSpPr/>
              <p:nvPr/>
            </p:nvSpPr>
            <p:spPr>
              <a:xfrm>
                <a:off x="5141299" y="3622796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9" name="Ellipse 158"/>
              <p:cNvSpPr/>
              <p:nvPr/>
            </p:nvSpPr>
            <p:spPr>
              <a:xfrm>
                <a:off x="5266014" y="3622796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0" name="Ellipse 159"/>
              <p:cNvSpPr/>
              <p:nvPr/>
            </p:nvSpPr>
            <p:spPr>
              <a:xfrm>
                <a:off x="5390729" y="3622796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1" name="Ellipse 160"/>
              <p:cNvSpPr/>
              <p:nvPr/>
            </p:nvSpPr>
            <p:spPr>
              <a:xfrm>
                <a:off x="5515445" y="3622796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2" name="Ellipse 161"/>
              <p:cNvSpPr/>
              <p:nvPr/>
            </p:nvSpPr>
            <p:spPr>
              <a:xfrm>
                <a:off x="5640160" y="3622796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3" name="Ellipse 162"/>
              <p:cNvSpPr/>
              <p:nvPr/>
            </p:nvSpPr>
            <p:spPr>
              <a:xfrm>
                <a:off x="5764875" y="3622796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4" name="Ellipse 163"/>
              <p:cNvSpPr/>
              <p:nvPr/>
            </p:nvSpPr>
            <p:spPr>
              <a:xfrm>
                <a:off x="5889590" y="3622796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5" name="Ellipse 164"/>
              <p:cNvSpPr/>
              <p:nvPr/>
            </p:nvSpPr>
            <p:spPr>
              <a:xfrm>
                <a:off x="6014305" y="3622796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6" name="Ellipse 165"/>
              <p:cNvSpPr/>
              <p:nvPr/>
            </p:nvSpPr>
            <p:spPr>
              <a:xfrm>
                <a:off x="6139020" y="3622796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7" name="Ellipse 166"/>
              <p:cNvSpPr/>
              <p:nvPr/>
            </p:nvSpPr>
            <p:spPr>
              <a:xfrm>
                <a:off x="6263735" y="3622796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8" name="Ellipse 167"/>
              <p:cNvSpPr/>
              <p:nvPr/>
            </p:nvSpPr>
            <p:spPr>
              <a:xfrm>
                <a:off x="6388450" y="3622796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9" name="Ellipse 168"/>
              <p:cNvSpPr/>
              <p:nvPr/>
            </p:nvSpPr>
            <p:spPr>
              <a:xfrm>
                <a:off x="6513165" y="3622796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0" name="Ellipse 169"/>
              <p:cNvSpPr/>
              <p:nvPr/>
            </p:nvSpPr>
            <p:spPr>
              <a:xfrm>
                <a:off x="6637880" y="3622796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1" name="Ellipse 170"/>
              <p:cNvSpPr/>
              <p:nvPr/>
            </p:nvSpPr>
            <p:spPr>
              <a:xfrm>
                <a:off x="6762595" y="3622796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2" name="Ellipse 171"/>
              <p:cNvSpPr/>
              <p:nvPr/>
            </p:nvSpPr>
            <p:spPr>
              <a:xfrm>
                <a:off x="6887310" y="3622796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4" name="Ellipse 173"/>
              <p:cNvSpPr/>
              <p:nvPr/>
            </p:nvSpPr>
            <p:spPr>
              <a:xfrm>
                <a:off x="4642439" y="3744209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5" name="Ellipse 174"/>
              <p:cNvSpPr/>
              <p:nvPr/>
            </p:nvSpPr>
            <p:spPr>
              <a:xfrm>
                <a:off x="4767154" y="3744209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6" name="Ellipse 175"/>
              <p:cNvSpPr/>
              <p:nvPr/>
            </p:nvSpPr>
            <p:spPr>
              <a:xfrm>
                <a:off x="4891869" y="3744209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5016584" y="3744209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8" name="Ellipse 177"/>
              <p:cNvSpPr/>
              <p:nvPr/>
            </p:nvSpPr>
            <p:spPr>
              <a:xfrm>
                <a:off x="5141299" y="3744209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5266014" y="3744209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0" name="Ellipse 179"/>
              <p:cNvSpPr/>
              <p:nvPr/>
            </p:nvSpPr>
            <p:spPr>
              <a:xfrm>
                <a:off x="5390729" y="3744209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5515445" y="3744209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2" name="Ellipse 181"/>
              <p:cNvSpPr/>
              <p:nvPr/>
            </p:nvSpPr>
            <p:spPr>
              <a:xfrm>
                <a:off x="5640160" y="3744209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5764875" y="3744209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4" name="Ellipse 183"/>
              <p:cNvSpPr/>
              <p:nvPr/>
            </p:nvSpPr>
            <p:spPr>
              <a:xfrm>
                <a:off x="5889590" y="3744209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6014305" y="3744209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6" name="Ellipse 185"/>
              <p:cNvSpPr/>
              <p:nvPr/>
            </p:nvSpPr>
            <p:spPr>
              <a:xfrm>
                <a:off x="6139020" y="3744209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6263735" y="3744209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8" name="Ellipse 187"/>
              <p:cNvSpPr/>
              <p:nvPr/>
            </p:nvSpPr>
            <p:spPr>
              <a:xfrm>
                <a:off x="6388450" y="3744209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6513165" y="3744209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0" name="Ellipse 189"/>
              <p:cNvSpPr/>
              <p:nvPr/>
            </p:nvSpPr>
            <p:spPr>
              <a:xfrm>
                <a:off x="6637880" y="3744209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6762595" y="3744209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2" name="Ellipse 191"/>
              <p:cNvSpPr/>
              <p:nvPr/>
            </p:nvSpPr>
            <p:spPr>
              <a:xfrm>
                <a:off x="6887310" y="3744209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4" name="Ellipse 193"/>
              <p:cNvSpPr/>
              <p:nvPr/>
            </p:nvSpPr>
            <p:spPr>
              <a:xfrm>
                <a:off x="4642439" y="3865623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4767154" y="3865623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6" name="Ellipse 195"/>
              <p:cNvSpPr/>
              <p:nvPr/>
            </p:nvSpPr>
            <p:spPr>
              <a:xfrm>
                <a:off x="4891869" y="3865623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016584" y="3865623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8" name="Ellipse 197"/>
              <p:cNvSpPr/>
              <p:nvPr/>
            </p:nvSpPr>
            <p:spPr>
              <a:xfrm>
                <a:off x="5141299" y="3865623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9" name="Ellipse 198"/>
              <p:cNvSpPr/>
              <p:nvPr/>
            </p:nvSpPr>
            <p:spPr>
              <a:xfrm>
                <a:off x="5266014" y="3865623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0" name="Ellipse 199"/>
              <p:cNvSpPr/>
              <p:nvPr/>
            </p:nvSpPr>
            <p:spPr>
              <a:xfrm>
                <a:off x="5390729" y="3865623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1" name="Ellipse 200"/>
              <p:cNvSpPr/>
              <p:nvPr/>
            </p:nvSpPr>
            <p:spPr>
              <a:xfrm>
                <a:off x="5515445" y="3865623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2" name="Ellipse 201"/>
              <p:cNvSpPr/>
              <p:nvPr/>
            </p:nvSpPr>
            <p:spPr>
              <a:xfrm>
                <a:off x="5640160" y="3865623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3" name="Ellipse 202"/>
              <p:cNvSpPr/>
              <p:nvPr/>
            </p:nvSpPr>
            <p:spPr>
              <a:xfrm>
                <a:off x="5764875" y="3865623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4" name="Ellipse 203"/>
              <p:cNvSpPr/>
              <p:nvPr/>
            </p:nvSpPr>
            <p:spPr>
              <a:xfrm>
                <a:off x="5889590" y="3865623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5" name="Ellipse 204"/>
              <p:cNvSpPr/>
              <p:nvPr/>
            </p:nvSpPr>
            <p:spPr>
              <a:xfrm>
                <a:off x="6014305" y="3865623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6" name="Ellipse 205"/>
              <p:cNvSpPr/>
              <p:nvPr/>
            </p:nvSpPr>
            <p:spPr>
              <a:xfrm>
                <a:off x="6139020" y="3865623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7" name="Ellipse 206"/>
              <p:cNvSpPr/>
              <p:nvPr/>
            </p:nvSpPr>
            <p:spPr>
              <a:xfrm>
                <a:off x="6263735" y="3865623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8" name="Ellipse 207"/>
              <p:cNvSpPr/>
              <p:nvPr/>
            </p:nvSpPr>
            <p:spPr>
              <a:xfrm>
                <a:off x="6388450" y="3865623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9" name="Ellipse 208"/>
              <p:cNvSpPr/>
              <p:nvPr/>
            </p:nvSpPr>
            <p:spPr>
              <a:xfrm>
                <a:off x="6513165" y="3865623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0" name="Ellipse 209"/>
              <p:cNvSpPr/>
              <p:nvPr/>
            </p:nvSpPr>
            <p:spPr>
              <a:xfrm>
                <a:off x="6637880" y="3865623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1" name="Ellipse 210"/>
              <p:cNvSpPr/>
              <p:nvPr/>
            </p:nvSpPr>
            <p:spPr>
              <a:xfrm>
                <a:off x="6762595" y="3865623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2" name="Ellipse 211"/>
              <p:cNvSpPr/>
              <p:nvPr/>
            </p:nvSpPr>
            <p:spPr>
              <a:xfrm>
                <a:off x="6887310" y="3865623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4" name="Ellipse 213"/>
              <p:cNvSpPr/>
              <p:nvPr/>
            </p:nvSpPr>
            <p:spPr>
              <a:xfrm>
                <a:off x="4642439" y="398703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5" name="Ellipse 214"/>
              <p:cNvSpPr/>
              <p:nvPr/>
            </p:nvSpPr>
            <p:spPr>
              <a:xfrm>
                <a:off x="4767154" y="398703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6" name="Ellipse 215"/>
              <p:cNvSpPr/>
              <p:nvPr/>
            </p:nvSpPr>
            <p:spPr>
              <a:xfrm>
                <a:off x="4891869" y="398703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7" name="Ellipse 216"/>
              <p:cNvSpPr/>
              <p:nvPr/>
            </p:nvSpPr>
            <p:spPr>
              <a:xfrm>
                <a:off x="5016584" y="398703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8" name="Ellipse 217"/>
              <p:cNvSpPr/>
              <p:nvPr/>
            </p:nvSpPr>
            <p:spPr>
              <a:xfrm>
                <a:off x="5141299" y="398703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9" name="Ellipse 218"/>
              <p:cNvSpPr/>
              <p:nvPr/>
            </p:nvSpPr>
            <p:spPr>
              <a:xfrm>
                <a:off x="5266014" y="398703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0" name="Ellipse 219"/>
              <p:cNvSpPr/>
              <p:nvPr/>
            </p:nvSpPr>
            <p:spPr>
              <a:xfrm>
                <a:off x="5390729" y="398703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1" name="Ellipse 220"/>
              <p:cNvSpPr/>
              <p:nvPr/>
            </p:nvSpPr>
            <p:spPr>
              <a:xfrm>
                <a:off x="5515445" y="398703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2" name="Ellipse 221"/>
              <p:cNvSpPr/>
              <p:nvPr/>
            </p:nvSpPr>
            <p:spPr>
              <a:xfrm>
                <a:off x="5640160" y="398703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3" name="Ellipse 222"/>
              <p:cNvSpPr/>
              <p:nvPr/>
            </p:nvSpPr>
            <p:spPr>
              <a:xfrm>
                <a:off x="5764875" y="398703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4" name="Ellipse 223"/>
              <p:cNvSpPr/>
              <p:nvPr/>
            </p:nvSpPr>
            <p:spPr>
              <a:xfrm>
                <a:off x="5889590" y="398703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5" name="Ellipse 224"/>
              <p:cNvSpPr/>
              <p:nvPr/>
            </p:nvSpPr>
            <p:spPr>
              <a:xfrm>
                <a:off x="6014305" y="398703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6" name="Ellipse 225"/>
              <p:cNvSpPr/>
              <p:nvPr/>
            </p:nvSpPr>
            <p:spPr>
              <a:xfrm>
                <a:off x="6139020" y="398703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7" name="Ellipse 226"/>
              <p:cNvSpPr/>
              <p:nvPr/>
            </p:nvSpPr>
            <p:spPr>
              <a:xfrm>
                <a:off x="6263735" y="398703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8" name="Ellipse 227"/>
              <p:cNvSpPr/>
              <p:nvPr/>
            </p:nvSpPr>
            <p:spPr>
              <a:xfrm>
                <a:off x="6388450" y="398703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9" name="Ellipse 228"/>
              <p:cNvSpPr/>
              <p:nvPr/>
            </p:nvSpPr>
            <p:spPr>
              <a:xfrm>
                <a:off x="6513165" y="398703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0" name="Ellipse 229"/>
              <p:cNvSpPr/>
              <p:nvPr/>
            </p:nvSpPr>
            <p:spPr>
              <a:xfrm>
                <a:off x="6637880" y="398703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1" name="Ellipse 230"/>
              <p:cNvSpPr/>
              <p:nvPr/>
            </p:nvSpPr>
            <p:spPr>
              <a:xfrm>
                <a:off x="6762595" y="398703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2" name="Ellipse 231"/>
              <p:cNvSpPr/>
              <p:nvPr/>
            </p:nvSpPr>
            <p:spPr>
              <a:xfrm>
                <a:off x="6887310" y="3987037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4" name="Ellipse 233"/>
              <p:cNvSpPr/>
              <p:nvPr/>
            </p:nvSpPr>
            <p:spPr>
              <a:xfrm>
                <a:off x="4642439" y="410845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5" name="Ellipse 234"/>
              <p:cNvSpPr/>
              <p:nvPr/>
            </p:nvSpPr>
            <p:spPr>
              <a:xfrm>
                <a:off x="4767154" y="410845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6" name="Ellipse 235"/>
              <p:cNvSpPr/>
              <p:nvPr/>
            </p:nvSpPr>
            <p:spPr>
              <a:xfrm>
                <a:off x="4891869" y="410845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7" name="Ellipse 236"/>
              <p:cNvSpPr/>
              <p:nvPr/>
            </p:nvSpPr>
            <p:spPr>
              <a:xfrm>
                <a:off x="5016584" y="410845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8" name="Ellipse 237"/>
              <p:cNvSpPr/>
              <p:nvPr/>
            </p:nvSpPr>
            <p:spPr>
              <a:xfrm>
                <a:off x="5141299" y="410845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9" name="Ellipse 238"/>
              <p:cNvSpPr/>
              <p:nvPr/>
            </p:nvSpPr>
            <p:spPr>
              <a:xfrm>
                <a:off x="5266014" y="410845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0" name="Ellipse 239"/>
              <p:cNvSpPr/>
              <p:nvPr/>
            </p:nvSpPr>
            <p:spPr>
              <a:xfrm>
                <a:off x="5390729" y="410845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1" name="Ellipse 240"/>
              <p:cNvSpPr/>
              <p:nvPr/>
            </p:nvSpPr>
            <p:spPr>
              <a:xfrm>
                <a:off x="5515445" y="410845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2" name="Ellipse 241"/>
              <p:cNvSpPr/>
              <p:nvPr/>
            </p:nvSpPr>
            <p:spPr>
              <a:xfrm>
                <a:off x="5640160" y="410845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3" name="Ellipse 242"/>
              <p:cNvSpPr/>
              <p:nvPr/>
            </p:nvSpPr>
            <p:spPr>
              <a:xfrm>
                <a:off x="5764875" y="410845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4" name="Ellipse 243"/>
              <p:cNvSpPr/>
              <p:nvPr/>
            </p:nvSpPr>
            <p:spPr>
              <a:xfrm>
                <a:off x="5889590" y="410845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5" name="Ellipse 244"/>
              <p:cNvSpPr/>
              <p:nvPr/>
            </p:nvSpPr>
            <p:spPr>
              <a:xfrm>
                <a:off x="6014305" y="410845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6" name="Ellipse 245"/>
              <p:cNvSpPr/>
              <p:nvPr/>
            </p:nvSpPr>
            <p:spPr>
              <a:xfrm>
                <a:off x="6139020" y="410845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7" name="Ellipse 246"/>
              <p:cNvSpPr/>
              <p:nvPr/>
            </p:nvSpPr>
            <p:spPr>
              <a:xfrm>
                <a:off x="6263735" y="410845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8" name="Ellipse 247"/>
              <p:cNvSpPr/>
              <p:nvPr/>
            </p:nvSpPr>
            <p:spPr>
              <a:xfrm>
                <a:off x="6388450" y="410845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9" name="Ellipse 248"/>
              <p:cNvSpPr/>
              <p:nvPr/>
            </p:nvSpPr>
            <p:spPr>
              <a:xfrm>
                <a:off x="6513165" y="410845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0" name="Ellipse 249"/>
              <p:cNvSpPr/>
              <p:nvPr/>
            </p:nvSpPr>
            <p:spPr>
              <a:xfrm>
                <a:off x="6637880" y="410845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1" name="Ellipse 250"/>
              <p:cNvSpPr/>
              <p:nvPr/>
            </p:nvSpPr>
            <p:spPr>
              <a:xfrm>
                <a:off x="6762595" y="410845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2" name="Ellipse 251"/>
              <p:cNvSpPr/>
              <p:nvPr/>
            </p:nvSpPr>
            <p:spPr>
              <a:xfrm>
                <a:off x="6887310" y="4108450"/>
                <a:ext cx="58921" cy="5736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92" name="Groupe 291"/>
          <p:cNvGrpSpPr/>
          <p:nvPr/>
        </p:nvGrpSpPr>
        <p:grpSpPr>
          <a:xfrm>
            <a:off x="1523409" y="3319528"/>
            <a:ext cx="523882" cy="1505449"/>
            <a:chOff x="5793744" y="2627740"/>
            <a:chExt cx="523882" cy="1505449"/>
          </a:xfrm>
        </p:grpSpPr>
        <p:cxnSp>
          <p:nvCxnSpPr>
            <p:cNvPr id="266" name="Connecteur droit avec flèche 265"/>
            <p:cNvCxnSpPr/>
            <p:nvPr/>
          </p:nvCxnSpPr>
          <p:spPr>
            <a:xfrm flipV="1">
              <a:off x="5793744" y="2627740"/>
              <a:ext cx="523882" cy="1505449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sysDot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91" name="Groupe 290"/>
            <p:cNvGrpSpPr/>
            <p:nvPr/>
          </p:nvGrpSpPr>
          <p:grpSpPr>
            <a:xfrm>
              <a:off x="5889458" y="3017178"/>
              <a:ext cx="308351" cy="785843"/>
              <a:chOff x="7121346" y="2872457"/>
              <a:chExt cx="308351" cy="785843"/>
            </a:xfrm>
          </p:grpSpPr>
          <p:sp>
            <p:nvSpPr>
              <p:cNvPr id="286" name="Ellipse 285"/>
              <p:cNvSpPr/>
              <p:nvPr/>
            </p:nvSpPr>
            <p:spPr>
              <a:xfrm>
                <a:off x="7370776" y="2872457"/>
                <a:ext cx="58921" cy="57361"/>
              </a:xfrm>
              <a:prstGeom prst="ellipse">
                <a:avLst/>
              </a:prstGeom>
              <a:solidFill>
                <a:srgbClr val="92D050"/>
              </a:solidFill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7" name="Ellipse 286"/>
              <p:cNvSpPr/>
              <p:nvPr/>
            </p:nvSpPr>
            <p:spPr>
              <a:xfrm>
                <a:off x="7246061" y="3230348"/>
                <a:ext cx="58921" cy="57361"/>
              </a:xfrm>
              <a:prstGeom prst="ellipse">
                <a:avLst/>
              </a:prstGeom>
              <a:solidFill>
                <a:srgbClr val="92D050"/>
              </a:solidFill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8" name="Ellipse 287"/>
              <p:cNvSpPr/>
              <p:nvPr/>
            </p:nvSpPr>
            <p:spPr>
              <a:xfrm>
                <a:off x="7121346" y="3600939"/>
                <a:ext cx="58921" cy="57361"/>
              </a:xfrm>
              <a:prstGeom prst="ellipse">
                <a:avLst/>
              </a:prstGeom>
              <a:solidFill>
                <a:srgbClr val="92D050"/>
              </a:solidFill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07" name="Groupe 306"/>
          <p:cNvGrpSpPr/>
          <p:nvPr/>
        </p:nvGrpSpPr>
        <p:grpSpPr>
          <a:xfrm>
            <a:off x="1495136" y="3266677"/>
            <a:ext cx="58921" cy="1662709"/>
            <a:chOff x="7433655" y="2729639"/>
            <a:chExt cx="58921" cy="1662709"/>
          </a:xfrm>
        </p:grpSpPr>
        <p:cxnSp>
          <p:nvCxnSpPr>
            <p:cNvPr id="260" name="Connecteur droit avec flèche 259"/>
            <p:cNvCxnSpPr/>
            <p:nvPr/>
          </p:nvCxnSpPr>
          <p:spPr>
            <a:xfrm flipH="1" flipV="1">
              <a:off x="7460223" y="2729639"/>
              <a:ext cx="368" cy="1662709"/>
            </a:xfrm>
            <a:prstGeom prst="straightConnector1">
              <a:avLst/>
            </a:prstGeom>
            <a:ln w="12700">
              <a:solidFill>
                <a:srgbClr val="EC6A38"/>
              </a:solidFill>
              <a:prstDash val="sysDot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95" name="Ellipse 294"/>
            <p:cNvSpPr/>
            <p:nvPr/>
          </p:nvSpPr>
          <p:spPr>
            <a:xfrm>
              <a:off x="7433655" y="2925300"/>
              <a:ext cx="58921" cy="57361"/>
            </a:xfrm>
            <a:prstGeom prst="ellipse">
              <a:avLst/>
            </a:prstGeom>
            <a:solidFill>
              <a:srgbClr val="EC6A38"/>
            </a:solidFill>
            <a:ln w="38100">
              <a:solidFill>
                <a:srgbClr val="EC6A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6" name="Ellipse 295"/>
            <p:cNvSpPr/>
            <p:nvPr/>
          </p:nvSpPr>
          <p:spPr>
            <a:xfrm>
              <a:off x="7433655" y="3046714"/>
              <a:ext cx="58921" cy="57361"/>
            </a:xfrm>
            <a:prstGeom prst="ellipse">
              <a:avLst/>
            </a:prstGeom>
            <a:solidFill>
              <a:srgbClr val="EC6A38"/>
            </a:solidFill>
            <a:ln w="38100">
              <a:solidFill>
                <a:srgbClr val="EC6A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7" name="Ellipse 296"/>
            <p:cNvSpPr/>
            <p:nvPr/>
          </p:nvSpPr>
          <p:spPr>
            <a:xfrm>
              <a:off x="7433655" y="3168127"/>
              <a:ext cx="58921" cy="57361"/>
            </a:xfrm>
            <a:prstGeom prst="ellipse">
              <a:avLst/>
            </a:prstGeom>
            <a:solidFill>
              <a:srgbClr val="EC6A38"/>
            </a:solidFill>
            <a:ln w="38100">
              <a:solidFill>
                <a:srgbClr val="EC6A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8" name="Ellipse 297"/>
            <p:cNvSpPr/>
            <p:nvPr/>
          </p:nvSpPr>
          <p:spPr>
            <a:xfrm>
              <a:off x="7433655" y="3289541"/>
              <a:ext cx="58921" cy="57361"/>
            </a:xfrm>
            <a:prstGeom prst="ellipse">
              <a:avLst/>
            </a:prstGeom>
            <a:solidFill>
              <a:srgbClr val="EC6A38"/>
            </a:solidFill>
            <a:ln w="38100">
              <a:solidFill>
                <a:srgbClr val="EC6A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9" name="Ellipse 298"/>
            <p:cNvSpPr/>
            <p:nvPr/>
          </p:nvSpPr>
          <p:spPr>
            <a:xfrm>
              <a:off x="7433655" y="3410955"/>
              <a:ext cx="58921" cy="57361"/>
            </a:xfrm>
            <a:prstGeom prst="ellipse">
              <a:avLst/>
            </a:prstGeom>
            <a:solidFill>
              <a:srgbClr val="EC6A38"/>
            </a:solidFill>
            <a:ln w="38100">
              <a:solidFill>
                <a:srgbClr val="EC6A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0" name="Ellipse 299"/>
            <p:cNvSpPr/>
            <p:nvPr/>
          </p:nvSpPr>
          <p:spPr>
            <a:xfrm>
              <a:off x="7433655" y="3532368"/>
              <a:ext cx="58921" cy="57361"/>
            </a:xfrm>
            <a:prstGeom prst="ellipse">
              <a:avLst/>
            </a:prstGeom>
            <a:solidFill>
              <a:srgbClr val="EC6A38"/>
            </a:solidFill>
            <a:ln w="38100">
              <a:solidFill>
                <a:srgbClr val="EC6A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1" name="Ellipse 300"/>
            <p:cNvSpPr/>
            <p:nvPr/>
          </p:nvSpPr>
          <p:spPr>
            <a:xfrm>
              <a:off x="7433655" y="3653782"/>
              <a:ext cx="58921" cy="57361"/>
            </a:xfrm>
            <a:prstGeom prst="ellipse">
              <a:avLst/>
            </a:prstGeom>
            <a:solidFill>
              <a:srgbClr val="EC6A38"/>
            </a:solidFill>
            <a:ln w="38100">
              <a:solidFill>
                <a:srgbClr val="EC6A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2" name="Ellipse 301"/>
            <p:cNvSpPr/>
            <p:nvPr/>
          </p:nvSpPr>
          <p:spPr>
            <a:xfrm>
              <a:off x="7433655" y="3775196"/>
              <a:ext cx="58921" cy="57361"/>
            </a:xfrm>
            <a:prstGeom prst="ellipse">
              <a:avLst/>
            </a:prstGeom>
            <a:solidFill>
              <a:srgbClr val="EC6A38"/>
            </a:solidFill>
            <a:ln w="38100">
              <a:solidFill>
                <a:srgbClr val="EC6A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3" name="Ellipse 302"/>
            <p:cNvSpPr/>
            <p:nvPr/>
          </p:nvSpPr>
          <p:spPr>
            <a:xfrm>
              <a:off x="7433655" y="3896609"/>
              <a:ext cx="58921" cy="57361"/>
            </a:xfrm>
            <a:prstGeom prst="ellipse">
              <a:avLst/>
            </a:prstGeom>
            <a:solidFill>
              <a:srgbClr val="EC6A38"/>
            </a:solidFill>
            <a:ln w="38100">
              <a:solidFill>
                <a:srgbClr val="EC6A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4" name="Ellipse 303"/>
            <p:cNvSpPr/>
            <p:nvPr/>
          </p:nvSpPr>
          <p:spPr>
            <a:xfrm>
              <a:off x="7433655" y="4018023"/>
              <a:ext cx="58921" cy="57361"/>
            </a:xfrm>
            <a:prstGeom prst="ellipse">
              <a:avLst/>
            </a:prstGeom>
            <a:solidFill>
              <a:srgbClr val="EC6A38"/>
            </a:solidFill>
            <a:ln w="38100">
              <a:solidFill>
                <a:srgbClr val="EC6A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5" name="Ellipse 304"/>
            <p:cNvSpPr/>
            <p:nvPr/>
          </p:nvSpPr>
          <p:spPr>
            <a:xfrm>
              <a:off x="7433655" y="4139437"/>
              <a:ext cx="58921" cy="57361"/>
            </a:xfrm>
            <a:prstGeom prst="ellipse">
              <a:avLst/>
            </a:prstGeom>
            <a:solidFill>
              <a:srgbClr val="EC6A38"/>
            </a:solidFill>
            <a:ln w="38100">
              <a:solidFill>
                <a:srgbClr val="EC6A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6" name="Ellipse 305"/>
            <p:cNvSpPr/>
            <p:nvPr/>
          </p:nvSpPr>
          <p:spPr>
            <a:xfrm>
              <a:off x="7433655" y="4260850"/>
              <a:ext cx="58921" cy="57361"/>
            </a:xfrm>
            <a:prstGeom prst="ellipse">
              <a:avLst/>
            </a:prstGeom>
            <a:solidFill>
              <a:srgbClr val="EC6A38"/>
            </a:solidFill>
            <a:ln w="38100">
              <a:solidFill>
                <a:srgbClr val="EC6A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8" name="Groupe 317"/>
          <p:cNvGrpSpPr/>
          <p:nvPr/>
        </p:nvGrpSpPr>
        <p:grpSpPr>
          <a:xfrm>
            <a:off x="1522079" y="4184099"/>
            <a:ext cx="1314999" cy="658184"/>
            <a:chOff x="5792414" y="3492311"/>
            <a:chExt cx="1314999" cy="658184"/>
          </a:xfrm>
        </p:grpSpPr>
        <p:cxnSp>
          <p:nvCxnSpPr>
            <p:cNvPr id="293" name="Connecteur droit avec flèche 292"/>
            <p:cNvCxnSpPr/>
            <p:nvPr/>
          </p:nvCxnSpPr>
          <p:spPr>
            <a:xfrm flipV="1">
              <a:off x="5792414" y="3492311"/>
              <a:ext cx="1314999" cy="658184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sysDot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313" name="Groupe 312"/>
            <p:cNvGrpSpPr/>
            <p:nvPr/>
          </p:nvGrpSpPr>
          <p:grpSpPr>
            <a:xfrm>
              <a:off x="6012271" y="3624602"/>
              <a:ext cx="807211" cy="421602"/>
              <a:chOff x="7080823" y="3304896"/>
              <a:chExt cx="807211" cy="421602"/>
            </a:xfrm>
          </p:grpSpPr>
          <p:sp>
            <p:nvSpPr>
              <p:cNvPr id="309" name="Ellipse 308"/>
              <p:cNvSpPr/>
              <p:nvPr/>
            </p:nvSpPr>
            <p:spPr>
              <a:xfrm>
                <a:off x="7829113" y="3304896"/>
                <a:ext cx="58921" cy="57361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0" name="Ellipse 309"/>
              <p:cNvSpPr/>
              <p:nvPr/>
            </p:nvSpPr>
            <p:spPr>
              <a:xfrm>
                <a:off x="7579683" y="3426310"/>
                <a:ext cx="58921" cy="57361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1" name="Ellipse 310"/>
              <p:cNvSpPr/>
              <p:nvPr/>
            </p:nvSpPr>
            <p:spPr>
              <a:xfrm>
                <a:off x="7330253" y="3547724"/>
                <a:ext cx="58921" cy="57361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2" name="Ellipse 311"/>
              <p:cNvSpPr/>
              <p:nvPr/>
            </p:nvSpPr>
            <p:spPr>
              <a:xfrm>
                <a:off x="7080823" y="3669137"/>
                <a:ext cx="58921" cy="57361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90" name="Groupe 289"/>
          <p:cNvGrpSpPr/>
          <p:nvPr/>
        </p:nvGrpSpPr>
        <p:grpSpPr>
          <a:xfrm>
            <a:off x="1619386" y="3554094"/>
            <a:ext cx="1208094" cy="1180817"/>
            <a:chOff x="7406249" y="2916143"/>
            <a:chExt cx="1208094" cy="1180817"/>
          </a:xfrm>
          <a:effectLst/>
        </p:grpSpPr>
        <p:sp>
          <p:nvSpPr>
            <p:cNvPr id="271" name="Ellipse 270"/>
            <p:cNvSpPr/>
            <p:nvPr/>
          </p:nvSpPr>
          <p:spPr>
            <a:xfrm>
              <a:off x="8403969" y="3068289"/>
              <a:ext cx="58921" cy="573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2" name="Ellipse 271"/>
            <p:cNvSpPr/>
            <p:nvPr/>
          </p:nvSpPr>
          <p:spPr>
            <a:xfrm>
              <a:off x="8279254" y="3189703"/>
              <a:ext cx="58921" cy="573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3" name="Ellipse 272"/>
            <p:cNvSpPr/>
            <p:nvPr/>
          </p:nvSpPr>
          <p:spPr>
            <a:xfrm>
              <a:off x="8154539" y="3311117"/>
              <a:ext cx="58921" cy="573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4" name="Ellipse 273"/>
            <p:cNvSpPr/>
            <p:nvPr/>
          </p:nvSpPr>
          <p:spPr>
            <a:xfrm>
              <a:off x="8029824" y="3432530"/>
              <a:ext cx="58921" cy="573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5" name="Ellipse 274"/>
            <p:cNvSpPr/>
            <p:nvPr/>
          </p:nvSpPr>
          <p:spPr>
            <a:xfrm>
              <a:off x="7905109" y="3553944"/>
              <a:ext cx="58921" cy="573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6" name="Ellipse 275"/>
            <p:cNvSpPr/>
            <p:nvPr/>
          </p:nvSpPr>
          <p:spPr>
            <a:xfrm>
              <a:off x="7780394" y="3675358"/>
              <a:ext cx="58921" cy="573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7" name="Ellipse 276"/>
            <p:cNvSpPr/>
            <p:nvPr/>
          </p:nvSpPr>
          <p:spPr>
            <a:xfrm>
              <a:off x="7655679" y="3796771"/>
              <a:ext cx="58921" cy="573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8" name="Ellipse 277"/>
            <p:cNvSpPr/>
            <p:nvPr/>
          </p:nvSpPr>
          <p:spPr>
            <a:xfrm>
              <a:off x="7530964" y="3918185"/>
              <a:ext cx="58921" cy="573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9" name="Ellipse 278"/>
            <p:cNvSpPr/>
            <p:nvPr/>
          </p:nvSpPr>
          <p:spPr>
            <a:xfrm>
              <a:off x="7406249" y="4039599"/>
              <a:ext cx="58921" cy="573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80" name="Connecteur droit avec flèche 279"/>
            <p:cNvCxnSpPr/>
            <p:nvPr/>
          </p:nvCxnSpPr>
          <p:spPr>
            <a:xfrm flipV="1">
              <a:off x="7406249" y="2916143"/>
              <a:ext cx="1208094" cy="1167283"/>
            </a:xfrm>
            <a:prstGeom prst="straightConnector1">
              <a:avLst/>
            </a:prstGeom>
            <a:ln w="12700">
              <a:solidFill>
                <a:srgbClr val="FF3300"/>
              </a:solidFill>
              <a:prstDash val="sysDot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319" name="Image 3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93" y="1399557"/>
            <a:ext cx="1533282" cy="1020330"/>
          </a:xfrm>
          <a:prstGeom prst="rect">
            <a:avLst/>
          </a:prstGeom>
        </p:spPr>
      </p:pic>
      <p:pic>
        <p:nvPicPr>
          <p:cNvPr id="269312" name="Image 269311"/>
          <p:cNvPicPr>
            <a:picLocks noChangeAspect="1"/>
          </p:cNvPicPr>
          <p:nvPr/>
        </p:nvPicPr>
        <p:blipFill rotWithShape="1">
          <a:blip r:embed="rId3"/>
          <a:srcRect l="7378" t="11217" b="-130"/>
          <a:stretch/>
        </p:blipFill>
        <p:spPr>
          <a:xfrm>
            <a:off x="10736132" y="1101733"/>
            <a:ext cx="1097936" cy="1320658"/>
          </a:xfrm>
          <a:prstGeom prst="rect">
            <a:avLst/>
          </a:prstGeom>
        </p:spPr>
      </p:pic>
      <p:grpSp>
        <p:nvGrpSpPr>
          <p:cNvPr id="269327" name="Groupe 269326"/>
          <p:cNvGrpSpPr/>
          <p:nvPr/>
        </p:nvGrpSpPr>
        <p:grpSpPr>
          <a:xfrm>
            <a:off x="184505" y="3026099"/>
            <a:ext cx="10829895" cy="2772828"/>
            <a:chOff x="184505" y="3026099"/>
            <a:chExt cx="10829895" cy="2772828"/>
          </a:xfrm>
        </p:grpSpPr>
        <p:grpSp>
          <p:nvGrpSpPr>
            <p:cNvPr id="269324" name="Groupe 269323"/>
            <p:cNvGrpSpPr/>
            <p:nvPr/>
          </p:nvGrpSpPr>
          <p:grpSpPr>
            <a:xfrm>
              <a:off x="3290369" y="3026099"/>
              <a:ext cx="7724031" cy="923330"/>
              <a:chOff x="3290369" y="3026099"/>
              <a:chExt cx="7724031" cy="923330"/>
            </a:xfrm>
          </p:grpSpPr>
          <p:sp>
            <p:nvSpPr>
              <p:cNvPr id="255" name="ZoneTexte 254"/>
              <p:cNvSpPr txBox="1"/>
              <p:nvPr/>
            </p:nvSpPr>
            <p:spPr>
              <a:xfrm>
                <a:off x="3290369" y="3026099"/>
                <a:ext cx="3223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/>
                  <a:t>Espace des positions (</a:t>
                </a:r>
                <a:r>
                  <a:rPr lang="fr-FR" b="1" dirty="0" err="1" smtClean="0"/>
                  <a:t>x,y</a:t>
                </a:r>
                <a:r>
                  <a:rPr lang="fr-FR" b="1" dirty="0" smtClean="0"/>
                  <a:t>) :</a:t>
                </a:r>
                <a:endParaRPr lang="fr-FR" b="1" dirty="0"/>
              </a:p>
            </p:txBody>
          </p:sp>
          <p:sp>
            <p:nvSpPr>
              <p:cNvPr id="256" name="ZoneTexte 255"/>
              <p:cNvSpPr txBox="1"/>
              <p:nvPr/>
            </p:nvSpPr>
            <p:spPr>
              <a:xfrm>
                <a:off x="6419231" y="3026099"/>
                <a:ext cx="459516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Vu le nb d’atomes, loin des bords, </a:t>
                </a:r>
              </a:p>
              <a:p>
                <a:r>
                  <a:rPr lang="fr-FR" dirty="0" smtClean="0"/>
                  <a:t>pas de différence entre le n</a:t>
                </a:r>
                <a:r>
                  <a:rPr lang="fr-FR" baseline="30000" dirty="0" smtClean="0"/>
                  <a:t>ième</a:t>
                </a:r>
                <a:r>
                  <a:rPr lang="fr-FR" dirty="0" smtClean="0"/>
                  <a:t> et le n+1</a:t>
                </a:r>
                <a:r>
                  <a:rPr lang="fr-FR" baseline="30000" dirty="0" smtClean="0"/>
                  <a:t>ième</a:t>
                </a:r>
                <a:endParaRPr lang="fr-FR" dirty="0" smtClean="0"/>
              </a:p>
              <a:p>
                <a:r>
                  <a:rPr lang="fr-FR" dirty="0" smtClean="0">
                    <a:sym typeface="Wingdings" panose="05000000000000000000" pitchFamily="2" charset="2"/>
                  </a:rPr>
                  <a:t> Espace peu pertinent</a:t>
                </a:r>
                <a:endParaRPr lang="fr-FR" dirty="0"/>
              </a:p>
            </p:txBody>
          </p:sp>
        </p:grpSp>
        <p:grpSp>
          <p:nvGrpSpPr>
            <p:cNvPr id="269323" name="Groupe 269322"/>
            <p:cNvGrpSpPr/>
            <p:nvPr/>
          </p:nvGrpSpPr>
          <p:grpSpPr>
            <a:xfrm>
              <a:off x="184505" y="4862082"/>
              <a:ext cx="2574811" cy="936845"/>
              <a:chOff x="184505" y="4862082"/>
              <a:chExt cx="2574811" cy="936845"/>
            </a:xfrm>
          </p:grpSpPr>
          <p:sp>
            <p:nvSpPr>
              <p:cNvPr id="269313" name="ZoneTexte 269312"/>
              <p:cNvSpPr txBox="1"/>
              <p:nvPr/>
            </p:nvSpPr>
            <p:spPr>
              <a:xfrm>
                <a:off x="184505" y="5152596"/>
                <a:ext cx="8515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 smtClean="0"/>
                  <a:t>N</a:t>
                </a:r>
                <a:r>
                  <a:rPr lang="fr-FR" baseline="30000" dirty="0" smtClean="0"/>
                  <a:t>ième</a:t>
                </a:r>
              </a:p>
              <a:p>
                <a:pPr algn="ctr"/>
                <a:r>
                  <a:rPr lang="fr-FR" dirty="0" smtClean="0"/>
                  <a:t>atome</a:t>
                </a:r>
                <a:endParaRPr lang="fr-FR" dirty="0"/>
              </a:p>
            </p:txBody>
          </p:sp>
          <p:sp>
            <p:nvSpPr>
              <p:cNvPr id="323" name="ZoneTexte 322"/>
              <p:cNvSpPr txBox="1"/>
              <p:nvPr/>
            </p:nvSpPr>
            <p:spPr>
              <a:xfrm>
                <a:off x="1813224" y="5152596"/>
                <a:ext cx="9460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 smtClean="0"/>
                  <a:t>N+1</a:t>
                </a:r>
                <a:r>
                  <a:rPr lang="fr-FR" baseline="30000" dirty="0" smtClean="0"/>
                  <a:t>ième</a:t>
                </a:r>
              </a:p>
              <a:p>
                <a:pPr algn="ctr"/>
                <a:r>
                  <a:rPr lang="fr-FR" dirty="0" smtClean="0"/>
                  <a:t>atome</a:t>
                </a:r>
                <a:endParaRPr lang="fr-FR" dirty="0"/>
              </a:p>
            </p:txBody>
          </p:sp>
          <p:cxnSp>
            <p:nvCxnSpPr>
              <p:cNvPr id="269316" name="Connecteur droit avec flèche 269315"/>
              <p:cNvCxnSpPr/>
              <p:nvPr/>
            </p:nvCxnSpPr>
            <p:spPr>
              <a:xfrm flipV="1">
                <a:off x="1082500" y="4862082"/>
                <a:ext cx="303339" cy="2762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26" name="Connecteur droit avec flèche 325"/>
              <p:cNvCxnSpPr/>
              <p:nvPr/>
            </p:nvCxnSpPr>
            <p:spPr>
              <a:xfrm flipH="1" flipV="1">
                <a:off x="1530734" y="4862082"/>
                <a:ext cx="303339" cy="2762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9328" name="Groupe 269327"/>
          <p:cNvGrpSpPr/>
          <p:nvPr/>
        </p:nvGrpSpPr>
        <p:grpSpPr>
          <a:xfrm>
            <a:off x="3290369" y="3487764"/>
            <a:ext cx="8985465" cy="1229052"/>
            <a:chOff x="3290369" y="3487764"/>
            <a:chExt cx="8985465" cy="12290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ZoneTexte 256"/>
                <p:cNvSpPr txBox="1"/>
                <p:nvPr/>
              </p:nvSpPr>
              <p:spPr>
                <a:xfrm>
                  <a:off x="3290369" y="3991687"/>
                  <a:ext cx="2890535" cy="4104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/>
                    <a:t>Espace des directions</a:t>
                  </a:r>
                  <a:r>
                    <a:rPr lang="fr-FR" b="1" dirty="0" smtClean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acc>
                    </m:oMath>
                  </a14:m>
                  <a:r>
                    <a:rPr lang="fr-FR" b="1" dirty="0" smtClean="0"/>
                    <a:t> </a:t>
                  </a:r>
                  <a:endParaRPr lang="fr-FR" b="1" dirty="0"/>
                </a:p>
              </p:txBody>
            </p:sp>
          </mc:Choice>
          <mc:Fallback xmlns="">
            <p:sp>
              <p:nvSpPr>
                <p:cNvPr id="257" name="ZoneTexte 2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0369" y="3991687"/>
                  <a:ext cx="2890535" cy="410497"/>
                </a:xfrm>
                <a:prstGeom prst="rect">
                  <a:avLst/>
                </a:prstGeom>
                <a:blipFill>
                  <a:blip r:embed="rId4"/>
                  <a:stretch>
                    <a:fillRect l="-1899" b="-2388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8" name="ZoneTexte 257"/>
            <p:cNvSpPr txBox="1"/>
            <p:nvPr/>
          </p:nvSpPr>
          <p:spPr>
            <a:xfrm>
              <a:off x="6422950" y="4070485"/>
              <a:ext cx="5852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Matière = Ondes d’</a:t>
              </a:r>
              <a:r>
                <a:rPr lang="fr-FR" dirty="0" err="1" smtClean="0"/>
                <a:t>energie</a:t>
              </a:r>
              <a:r>
                <a:rPr lang="fr-FR" dirty="0" smtClean="0"/>
                <a:t> </a:t>
              </a:r>
              <a:r>
                <a:rPr lang="fr-FR" dirty="0" smtClean="0">
                  <a:sym typeface="Wingdings" panose="05000000000000000000" pitchFamily="2" charset="2"/>
                </a:rPr>
                <a:t> interférences</a:t>
              </a:r>
            </a:p>
            <a:p>
              <a:r>
                <a:rPr lang="fr-FR" dirty="0" smtClean="0">
                  <a:sym typeface="Wingdings" panose="05000000000000000000" pitchFamily="2" charset="2"/>
                </a:rPr>
                <a:t>Connaître les directions de périodicité est plus pertinent</a:t>
              </a:r>
              <a:endParaRPr lang="fr-FR" dirty="0"/>
            </a:p>
          </p:txBody>
        </p:sp>
        <p:grpSp>
          <p:nvGrpSpPr>
            <p:cNvPr id="269319" name="Groupe 269318"/>
            <p:cNvGrpSpPr/>
            <p:nvPr/>
          </p:nvGrpSpPr>
          <p:grpSpPr>
            <a:xfrm>
              <a:off x="3953435" y="3487764"/>
              <a:ext cx="1438836" cy="579093"/>
              <a:chOff x="3953435" y="3487764"/>
              <a:chExt cx="1438836" cy="579093"/>
            </a:xfrm>
          </p:grpSpPr>
          <p:sp>
            <p:nvSpPr>
              <p:cNvPr id="269317" name="Flèche vers le bas 269316"/>
              <p:cNvSpPr/>
              <p:nvPr/>
            </p:nvSpPr>
            <p:spPr>
              <a:xfrm>
                <a:off x="3953435" y="3487764"/>
                <a:ext cx="1438836" cy="579093"/>
              </a:xfrm>
              <a:prstGeom prst="downArrow">
                <a:avLst/>
              </a:prstGeom>
              <a:noFill/>
              <a:ln w="38100">
                <a:solidFill>
                  <a:srgbClr val="EC6A3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9318" name="ZoneTexte 269317"/>
              <p:cNvSpPr txBox="1"/>
              <p:nvPr/>
            </p:nvSpPr>
            <p:spPr>
              <a:xfrm>
                <a:off x="4435958" y="3555060"/>
                <a:ext cx="466794" cy="36933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TF</a:t>
                </a:r>
                <a:endParaRPr lang="fr-FR" dirty="0"/>
              </a:p>
            </p:txBody>
          </p:sp>
        </p:grpSp>
      </p:grpSp>
      <p:sp>
        <p:nvSpPr>
          <p:cNvPr id="35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15</a:t>
            </a:fld>
            <a:endParaRPr lang="fr-FR" dirty="0"/>
          </a:p>
        </p:txBody>
      </p:sp>
      <p:grpSp>
        <p:nvGrpSpPr>
          <p:cNvPr id="269330" name="Groupe 269329"/>
          <p:cNvGrpSpPr/>
          <p:nvPr/>
        </p:nvGrpSpPr>
        <p:grpSpPr>
          <a:xfrm>
            <a:off x="3583060" y="4645348"/>
            <a:ext cx="8367640" cy="2139164"/>
            <a:chOff x="3583060" y="4645348"/>
            <a:chExt cx="8367640" cy="2139164"/>
          </a:xfrm>
        </p:grpSpPr>
        <p:grpSp>
          <p:nvGrpSpPr>
            <p:cNvPr id="269322" name="Groupe 269321"/>
            <p:cNvGrpSpPr/>
            <p:nvPr/>
          </p:nvGrpSpPr>
          <p:grpSpPr>
            <a:xfrm>
              <a:off x="3583060" y="4666210"/>
              <a:ext cx="8367640" cy="2118302"/>
              <a:chOff x="3824360" y="4666210"/>
              <a:chExt cx="8367640" cy="2118302"/>
            </a:xfrm>
          </p:grpSpPr>
          <p:sp>
            <p:nvSpPr>
              <p:cNvPr id="269320" name="Rectangle 269319"/>
              <p:cNvSpPr/>
              <p:nvPr/>
            </p:nvSpPr>
            <p:spPr>
              <a:xfrm>
                <a:off x="3841608" y="4666210"/>
                <a:ext cx="8350392" cy="2103044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2" name="Rectangle 331"/>
              <p:cNvSpPr/>
              <p:nvPr/>
            </p:nvSpPr>
            <p:spPr>
              <a:xfrm>
                <a:off x="3841608" y="6351225"/>
                <a:ext cx="621696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fr-FR" sz="1100" i="1" kern="0" dirty="0">
                    <a:solidFill>
                      <a:srgbClr val="1A171B"/>
                    </a:solidFill>
                  </a:rPr>
                  <a:t>Roux, </a:t>
                </a:r>
                <a:r>
                  <a:rPr lang="fr-FR" sz="1100" i="1" kern="0" dirty="0" err="1">
                    <a:solidFill>
                      <a:srgbClr val="1A171B"/>
                    </a:solidFill>
                  </a:rPr>
                  <a:t>Frederic</a:t>
                </a:r>
                <a:r>
                  <a:rPr lang="fr-FR" sz="1100" i="1" kern="0" dirty="0">
                    <a:solidFill>
                      <a:srgbClr val="1A171B"/>
                    </a:solidFill>
                  </a:rPr>
                  <a:t>. (2023). Etude du pompage optique du silicium par photoluminescence polarisée et </a:t>
                </a:r>
                <a:r>
                  <a:rPr lang="fr-FR" sz="1100" i="1" kern="0" dirty="0" err="1">
                    <a:solidFill>
                      <a:srgbClr val="1A171B"/>
                    </a:solidFill>
                  </a:rPr>
                  <a:t>photo-émission</a:t>
                </a:r>
                <a:r>
                  <a:rPr lang="fr-FR" sz="1100" i="1" kern="0" dirty="0">
                    <a:solidFill>
                      <a:srgbClr val="1A171B"/>
                    </a:solidFill>
                  </a:rPr>
                  <a:t> à basse énergie résolue en spin. </a:t>
                </a:r>
              </a:p>
            </p:txBody>
          </p:sp>
          <p:pic>
            <p:nvPicPr>
              <p:cNvPr id="333" name="Image 33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49184" y="4804761"/>
                <a:ext cx="1347229" cy="1320958"/>
              </a:xfrm>
              <a:prstGeom prst="rect">
                <a:avLst/>
              </a:prstGeom>
            </p:spPr>
          </p:pic>
          <p:sp>
            <p:nvSpPr>
              <p:cNvPr id="337" name="Double flèche horizontale 336"/>
              <p:cNvSpPr/>
              <p:nvPr/>
            </p:nvSpPr>
            <p:spPr>
              <a:xfrm>
                <a:off x="5390416" y="5076028"/>
                <a:ext cx="872813" cy="679768"/>
              </a:xfrm>
              <a:prstGeom prst="leftRightArrow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338" name="Groupe 337"/>
              <p:cNvGrpSpPr/>
              <p:nvPr/>
            </p:nvGrpSpPr>
            <p:grpSpPr>
              <a:xfrm>
                <a:off x="8928606" y="4734292"/>
                <a:ext cx="3026832" cy="1684152"/>
                <a:chOff x="2990151" y="1652910"/>
                <a:chExt cx="5554153" cy="3011681"/>
              </a:xfrm>
            </p:grpSpPr>
            <p:pic>
              <p:nvPicPr>
                <p:cNvPr id="339" name="Image 338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61012" y="1652910"/>
                  <a:ext cx="3283292" cy="3011681"/>
                </a:xfrm>
                <a:prstGeom prst="rect">
                  <a:avLst/>
                </a:prstGeom>
              </p:spPr>
            </p:pic>
            <p:sp>
              <p:nvSpPr>
                <p:cNvPr id="340" name="Flèche droite 339"/>
                <p:cNvSpPr/>
                <p:nvPr/>
              </p:nvSpPr>
              <p:spPr>
                <a:xfrm>
                  <a:off x="2990151" y="2549583"/>
                  <a:ext cx="1693862" cy="1377067"/>
                </a:xfrm>
                <a:prstGeom prst="rightArrow">
                  <a:avLst/>
                </a:prstGeom>
                <a:gradFill rotWithShape="1">
                  <a:gsLst>
                    <a:gs pos="0">
                      <a:srgbClr val="CC5E2F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CC5E2F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CC5E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fr-FR" sz="2400" b="1" kern="0" dirty="0">
                      <a:solidFill>
                        <a:srgbClr val="1A171B"/>
                      </a:solidFill>
                      <a:latin typeface="Arial"/>
                    </a:rPr>
                    <a:t>TF</a:t>
                  </a:r>
                </a:p>
              </p:txBody>
            </p:sp>
          </p:grpSp>
          <p:sp>
            <p:nvSpPr>
              <p:cNvPr id="269321" name="ZoneTexte 269320"/>
              <p:cNvSpPr txBox="1"/>
              <p:nvPr/>
            </p:nvSpPr>
            <p:spPr>
              <a:xfrm>
                <a:off x="3824360" y="5953771"/>
                <a:ext cx="16754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b="1" dirty="0" smtClean="0"/>
                  <a:t>Cubique Face Centrée</a:t>
                </a:r>
                <a:endParaRPr lang="fr-FR" sz="1100" b="1" dirty="0"/>
              </a:p>
            </p:txBody>
          </p:sp>
          <p:sp>
            <p:nvSpPr>
              <p:cNvPr id="344" name="ZoneTexte 343"/>
              <p:cNvSpPr txBox="1"/>
              <p:nvPr/>
            </p:nvSpPr>
            <p:spPr>
              <a:xfrm>
                <a:off x="10233386" y="6353625"/>
                <a:ext cx="168988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100" b="1" dirty="0" smtClean="0"/>
                  <a:t>Diagramme de bandes</a:t>
                </a:r>
              </a:p>
              <a:p>
                <a:pPr algn="ctr"/>
                <a:r>
                  <a:rPr lang="fr-FR" sz="1100" b="1" dirty="0" smtClean="0"/>
                  <a:t> d’énergie</a:t>
                </a:r>
                <a:endParaRPr lang="fr-FR" sz="1100" b="1" dirty="0"/>
              </a:p>
            </p:txBody>
          </p:sp>
          <p:sp>
            <p:nvSpPr>
              <p:cNvPr id="343" name="ZoneTexte 342"/>
              <p:cNvSpPr txBox="1"/>
              <p:nvPr/>
            </p:nvSpPr>
            <p:spPr>
              <a:xfrm>
                <a:off x="6556253" y="6052938"/>
                <a:ext cx="18277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b="1" dirty="0" smtClean="0"/>
                  <a:t>Directions de périodicité</a:t>
                </a:r>
                <a:endParaRPr lang="fr-FR" sz="1100" b="1" dirty="0"/>
              </a:p>
            </p:txBody>
          </p:sp>
        </p:grpSp>
        <p:pic>
          <p:nvPicPr>
            <p:cNvPr id="269329" name="Image 2693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80480" y="4645348"/>
              <a:ext cx="1474065" cy="1474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38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228825" y="418353"/>
            <a:ext cx="7391400" cy="54506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2. Diffraction par des diaphragmes plans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6194" y="946715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Expression de la </a:t>
            </a:r>
            <a:r>
              <a:rPr lang="fr-FR" sz="2400" b="1" kern="0" dirty="0" err="1">
                <a:solidFill>
                  <a:srgbClr val="DA6667"/>
                </a:solidFill>
                <a:latin typeface="Arial Narrow" pitchFamily="34" charset="0"/>
              </a:rPr>
              <a:t>transmittance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 t(</a:t>
            </a:r>
            <a:r>
              <a:rPr lang="fr-FR" sz="2400" b="1" kern="0" dirty="0" err="1">
                <a:solidFill>
                  <a:srgbClr val="DA6667"/>
                </a:solidFill>
                <a:latin typeface="Arial Narrow" pitchFamily="34" charset="0"/>
              </a:rPr>
              <a:t>x,y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162637" y="1345294"/>
            <a:ext cx="64219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Une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transmittance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c’est:</a:t>
            </a:r>
          </a:p>
          <a:p>
            <a:pPr algn="just">
              <a:buFont typeface="Arial" pitchFamily="34" charset="0"/>
              <a:buChar char="•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Des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variations d’absorption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qui engendrent des variations d’amplitude 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latin typeface="Arial Narrow" pitchFamily="34" charset="0"/>
                <a:cs typeface="Times New Roman" pitchFamily="18" charset="0"/>
              </a:rPr>
              <a:t> D</a:t>
            </a:r>
            <a:r>
              <a:rPr lang="fr-FR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es </a:t>
            </a:r>
            <a:r>
              <a:rPr lang="fr-FR" b="1" dirty="0" smtClean="0">
                <a:solidFill>
                  <a:srgbClr val="00B05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variations d’épaisseur ou d’indice </a:t>
            </a:r>
            <a:r>
              <a:rPr lang="fr-FR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de réfraction qui engendrent </a:t>
            </a:r>
          </a:p>
          <a:p>
            <a:pPr algn="just"/>
            <a:r>
              <a:rPr lang="fr-FR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 des variations de phase </a:t>
            </a:r>
            <a:endParaRPr lang="fr-FR" dirty="0" smtClean="0">
              <a:latin typeface="Arial" pitchFamily="34" charset="0"/>
            </a:endParaRPr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6892497" y="775902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tabLst>
                <a:tab pos="906463" algn="l"/>
              </a:tabLst>
            </a:pPr>
            <a:r>
              <a:rPr lang="fr-FR" sz="120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fr-FR">
              <a:latin typeface="Arial" pitchFamily="34" charset="0"/>
            </a:endParaRPr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4985" name="Rectangle 9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4987" name="Rectangle 11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4989" name="Rectangle 1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4991" name="Rectangle 1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8237693" y="2028517"/>
            <a:ext cx="185351" cy="1062682"/>
          </a:xfrm>
          <a:custGeom>
            <a:avLst/>
            <a:gdLst>
              <a:gd name="connsiteX0" fmla="*/ 111210 w 185351"/>
              <a:gd name="connsiteY0" fmla="*/ 12357 h 1062682"/>
              <a:gd name="connsiteX1" fmla="*/ 111210 w 185351"/>
              <a:gd name="connsiteY1" fmla="*/ 12357 h 1062682"/>
              <a:gd name="connsiteX2" fmla="*/ 74140 w 185351"/>
              <a:gd name="connsiteY2" fmla="*/ 111211 h 1062682"/>
              <a:gd name="connsiteX3" fmla="*/ 111210 w 185351"/>
              <a:gd name="connsiteY3" fmla="*/ 185352 h 1062682"/>
              <a:gd name="connsiteX4" fmla="*/ 123567 w 185351"/>
              <a:gd name="connsiteY4" fmla="*/ 222422 h 1062682"/>
              <a:gd name="connsiteX5" fmla="*/ 123567 w 185351"/>
              <a:gd name="connsiteY5" fmla="*/ 506627 h 1062682"/>
              <a:gd name="connsiteX6" fmla="*/ 148281 w 185351"/>
              <a:gd name="connsiteY6" fmla="*/ 543698 h 1062682"/>
              <a:gd name="connsiteX7" fmla="*/ 160637 w 185351"/>
              <a:gd name="connsiteY7" fmla="*/ 580768 h 1062682"/>
              <a:gd name="connsiteX8" fmla="*/ 135924 w 185351"/>
              <a:gd name="connsiteY8" fmla="*/ 654909 h 1062682"/>
              <a:gd name="connsiteX9" fmla="*/ 160637 w 185351"/>
              <a:gd name="connsiteY9" fmla="*/ 790833 h 1062682"/>
              <a:gd name="connsiteX10" fmla="*/ 185351 w 185351"/>
              <a:gd name="connsiteY10" fmla="*/ 827903 h 1062682"/>
              <a:gd name="connsiteX11" fmla="*/ 172994 w 185351"/>
              <a:gd name="connsiteY11" fmla="*/ 976184 h 1062682"/>
              <a:gd name="connsiteX12" fmla="*/ 160637 w 185351"/>
              <a:gd name="connsiteY12" fmla="*/ 1062682 h 1062682"/>
              <a:gd name="connsiteX13" fmla="*/ 24713 w 185351"/>
              <a:gd name="connsiteY13" fmla="*/ 1062682 h 1062682"/>
              <a:gd name="connsiteX14" fmla="*/ 0 w 185351"/>
              <a:gd name="connsiteY14" fmla="*/ 0 h 1062682"/>
              <a:gd name="connsiteX15" fmla="*/ 111210 w 185351"/>
              <a:gd name="connsiteY15" fmla="*/ 12357 h 106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5351" h="1062682">
                <a:moveTo>
                  <a:pt x="111210" y="12357"/>
                </a:moveTo>
                <a:lnTo>
                  <a:pt x="111210" y="12357"/>
                </a:lnTo>
                <a:cubicBezTo>
                  <a:pt x="98853" y="45308"/>
                  <a:pt x="80435" y="76587"/>
                  <a:pt x="74140" y="111211"/>
                </a:cubicBezTo>
                <a:cubicBezTo>
                  <a:pt x="69999" y="133988"/>
                  <a:pt x="103436" y="169805"/>
                  <a:pt x="111210" y="185352"/>
                </a:cubicBezTo>
                <a:cubicBezTo>
                  <a:pt x="117035" y="197002"/>
                  <a:pt x="119448" y="210065"/>
                  <a:pt x="123567" y="222422"/>
                </a:cubicBezTo>
                <a:cubicBezTo>
                  <a:pt x="115543" y="326735"/>
                  <a:pt x="100079" y="404849"/>
                  <a:pt x="123567" y="506627"/>
                </a:cubicBezTo>
                <a:cubicBezTo>
                  <a:pt x="126907" y="521098"/>
                  <a:pt x="140043" y="531341"/>
                  <a:pt x="148281" y="543698"/>
                </a:cubicBezTo>
                <a:cubicBezTo>
                  <a:pt x="152400" y="556055"/>
                  <a:pt x="162075" y="567823"/>
                  <a:pt x="160637" y="580768"/>
                </a:cubicBezTo>
                <a:cubicBezTo>
                  <a:pt x="157760" y="606659"/>
                  <a:pt x="135924" y="654909"/>
                  <a:pt x="135924" y="654909"/>
                </a:cubicBezTo>
                <a:cubicBezTo>
                  <a:pt x="138786" y="674945"/>
                  <a:pt x="148154" y="761707"/>
                  <a:pt x="160637" y="790833"/>
                </a:cubicBezTo>
                <a:cubicBezTo>
                  <a:pt x="166487" y="804483"/>
                  <a:pt x="177113" y="815546"/>
                  <a:pt x="185351" y="827903"/>
                </a:cubicBezTo>
                <a:cubicBezTo>
                  <a:pt x="181232" y="877330"/>
                  <a:pt x="179549" y="927021"/>
                  <a:pt x="172994" y="976184"/>
                </a:cubicBezTo>
                <a:cubicBezTo>
                  <a:pt x="155427" y="1107935"/>
                  <a:pt x="160637" y="900241"/>
                  <a:pt x="160637" y="1062682"/>
                </a:cubicBezTo>
                <a:lnTo>
                  <a:pt x="24713" y="1062682"/>
                </a:lnTo>
                <a:lnTo>
                  <a:pt x="0" y="0"/>
                </a:lnTo>
                <a:lnTo>
                  <a:pt x="111210" y="12357"/>
                </a:lnTo>
                <a:close/>
              </a:path>
            </a:pathLst>
          </a:custGeom>
          <a:gradFill flip="none" rotWithShape="1">
            <a:gsLst>
              <a:gs pos="20354">
                <a:schemeClr val="tx1"/>
              </a:gs>
              <a:gs pos="19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>
            <a:stCxn id="12" idx="2"/>
          </p:cNvCxnSpPr>
          <p:nvPr/>
        </p:nvCxnSpPr>
        <p:spPr>
          <a:xfrm>
            <a:off x="7800249" y="1431700"/>
            <a:ext cx="437442" cy="90621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485900" y="106236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t</a:t>
            </a:r>
            <a:r>
              <a:rPr lang="fr-FR" i="1" baseline="-25000" dirty="0" err="1" smtClean="0"/>
              <a:t>D</a:t>
            </a:r>
            <a:r>
              <a:rPr lang="fr-FR" i="1" dirty="0" smtClean="0"/>
              <a:t>(x)</a:t>
            </a:r>
            <a:endParaRPr lang="fr-FR" i="1" dirty="0"/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8376220" y="1383233"/>
            <a:ext cx="621534" cy="1023364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8700008" y="100773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ym typeface="Symbol" panose="05050102010706020507" pitchFamily="18" charset="2"/>
              </a:rPr>
              <a:t></a:t>
            </a:r>
            <a:r>
              <a:rPr lang="fr-FR" i="1" baseline="-25000" dirty="0" smtClean="0"/>
              <a:t>D</a:t>
            </a:r>
            <a:r>
              <a:rPr lang="fr-FR" i="1" dirty="0" smtClean="0"/>
              <a:t>(x)</a:t>
            </a:r>
            <a:endParaRPr lang="fr-FR" i="1" dirty="0"/>
          </a:p>
        </p:txBody>
      </p:sp>
      <p:cxnSp>
        <p:nvCxnSpPr>
          <p:cNvPr id="20" name="Connecteur droit 19"/>
          <p:cNvCxnSpPr/>
          <p:nvPr/>
        </p:nvCxnSpPr>
        <p:spPr>
          <a:xfrm flipH="1" flipV="1">
            <a:off x="8212979" y="1307775"/>
            <a:ext cx="24713" cy="1783424"/>
          </a:xfrm>
          <a:prstGeom prst="line">
            <a:avLst/>
          </a:prstGeom>
          <a:ln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365379" y="1299534"/>
            <a:ext cx="24713" cy="1783424"/>
          </a:xfrm>
          <a:prstGeom prst="line">
            <a:avLst/>
          </a:prstGeom>
          <a:ln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3" name="Groupe 12"/>
          <p:cNvGrpSpPr/>
          <p:nvPr/>
        </p:nvGrpSpPr>
        <p:grpSpPr>
          <a:xfrm>
            <a:off x="206194" y="4817676"/>
            <a:ext cx="9067800" cy="1347993"/>
            <a:chOff x="0" y="4817675"/>
            <a:chExt cx="9067800" cy="1347993"/>
          </a:xfrm>
        </p:grpSpPr>
        <p:sp>
          <p:nvSpPr>
            <p:cNvPr id="26" name="Rectangle 2"/>
            <p:cNvSpPr txBox="1">
              <a:spLocks noChangeArrowheads="1"/>
            </p:cNvSpPr>
            <p:nvPr/>
          </p:nvSpPr>
          <p:spPr>
            <a:xfrm>
              <a:off x="0" y="4817675"/>
              <a:ext cx="9067800" cy="513169"/>
            </a:xfrm>
            <a:prstGeom prst="rect">
              <a:avLst/>
            </a:prstGeom>
          </p:spPr>
          <p:txBody>
            <a:bodyPr/>
            <a:lstStyle/>
            <a:p>
              <a:r>
                <a:rPr lang="fr-FR" sz="2400" b="1" kern="0" dirty="0">
                  <a:solidFill>
                    <a:srgbClr val="DA6667"/>
                  </a:solidFill>
                  <a:latin typeface="Arial Narrow" pitchFamily="34" charset="0"/>
                  <a:sym typeface="Wingdings" pitchFamily="2" charset="2"/>
                </a:rPr>
                <a:t> </a:t>
              </a:r>
              <a:r>
                <a:rPr lang="fr-FR" sz="2400" b="1" kern="0" dirty="0">
                  <a:solidFill>
                    <a:srgbClr val="DA6667"/>
                  </a:solidFill>
                  <a:latin typeface="Arial Narrow" pitchFamily="34" charset="0"/>
                </a:rPr>
                <a:t>Cas d’une onde plane parallèle à Oz éclairant l’écran diffractant</a:t>
              </a:r>
            </a:p>
            <a:p>
              <a:endParaRPr lang="fr-FR" sz="2400" b="1" kern="0" dirty="0">
                <a:solidFill>
                  <a:srgbClr val="DA6667"/>
                </a:solidFill>
                <a:latin typeface="Arial Narrow" pitchFamily="34" charset="0"/>
              </a:endParaRPr>
            </a:p>
          </p:txBody>
        </p:sp>
        <p:grpSp>
          <p:nvGrpSpPr>
            <p:cNvPr id="28" name="Groupe 27"/>
            <p:cNvGrpSpPr/>
            <p:nvPr/>
          </p:nvGrpSpPr>
          <p:grpSpPr>
            <a:xfrm>
              <a:off x="3696789" y="5329645"/>
              <a:ext cx="4885508" cy="836023"/>
              <a:chOff x="3696789" y="5329645"/>
              <a:chExt cx="4885508" cy="836023"/>
            </a:xfrm>
          </p:grpSpPr>
          <p:sp>
            <p:nvSpPr>
              <p:cNvPr id="27" name="Rectangle à coins arrondis 26"/>
              <p:cNvSpPr/>
              <p:nvPr/>
            </p:nvSpPr>
            <p:spPr>
              <a:xfrm>
                <a:off x="4559799" y="5329645"/>
                <a:ext cx="4022498" cy="83602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Flèche droite 22"/>
              <p:cNvSpPr/>
              <p:nvPr/>
            </p:nvSpPr>
            <p:spPr>
              <a:xfrm>
                <a:off x="3696789" y="5510121"/>
                <a:ext cx="561703" cy="459603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ZoneTexte 7"/>
                <p:cNvSpPr txBox="1"/>
                <p:nvPr/>
              </p:nvSpPr>
              <p:spPr>
                <a:xfrm>
                  <a:off x="253873" y="5488680"/>
                  <a:ext cx="2770182" cy="5471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𝑖𝑛𝑐𝑖𝑑𝑒𝑛𝑡</m:t>
                            </m:r>
                          </m:sub>
                        </m:sSub>
                        <m:d>
                          <m:d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eqArr>
                              <m:eqArr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eqAr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8" name="ZoneText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873" y="5488680"/>
                  <a:ext cx="2770182" cy="547137"/>
                </a:xfrm>
                <a:prstGeom prst="rect">
                  <a:avLst/>
                </a:prstGeom>
                <a:blipFill>
                  <a:blip r:embed="rId4"/>
                  <a:stretch>
                    <a:fillRect l="-1542" t="-166667" r="-14317" b="-21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/>
                <p:cNvSpPr txBox="1"/>
                <p:nvPr/>
              </p:nvSpPr>
              <p:spPr>
                <a:xfrm>
                  <a:off x="4776004" y="5554310"/>
                  <a:ext cx="3667158" cy="3533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)∝</m:t>
                        </m:r>
                        <m:sSub>
                          <m:sSubPr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fr-FR" sz="2000" b="1">
                            <a:latin typeface="Cambria Math" panose="02040503050406030204" pitchFamily="18" charset="0"/>
                          </a:rPr>
                          <m:t>𝐓𝐅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fr-F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𝝓</m:t>
                                    </m:r>
                                  </m:e>
                                  <m:sub>
                                    <m:r>
                                      <a:rPr lang="fr-FR" sz="2000" b="1" i="1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fr-FR" sz="2000" b="1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fr-FR" sz="20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10" name="ZoneText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6004" y="5554310"/>
                  <a:ext cx="3667158" cy="353302"/>
                </a:xfrm>
                <a:prstGeom prst="rect">
                  <a:avLst/>
                </a:prstGeom>
                <a:blipFill>
                  <a:blip r:embed="rId5"/>
                  <a:stretch>
                    <a:fillRect l="-831" t="-1724" b="-2586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41274" y="2485931"/>
                <a:ext cx="3212610" cy="421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latin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2000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fr-FR" sz="2000" b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d>
                        <m:d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2000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sSup>
                        <m:sSup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fr-FR" sz="2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sSub>
                            <m:sSub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1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fr-FR" sz="20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2000" b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274" y="2485931"/>
                <a:ext cx="3212610" cy="421013"/>
              </a:xfrm>
              <a:prstGeom prst="rect">
                <a:avLst/>
              </a:prstGeom>
              <a:blipFill>
                <a:blip r:embed="rId6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e 13"/>
          <p:cNvGrpSpPr/>
          <p:nvPr/>
        </p:nvGrpSpPr>
        <p:grpSpPr>
          <a:xfrm>
            <a:off x="206194" y="3141408"/>
            <a:ext cx="9067800" cy="1118525"/>
            <a:chOff x="0" y="3141407"/>
            <a:chExt cx="9067800" cy="1118525"/>
          </a:xfrm>
        </p:grpSpPr>
        <p:sp>
          <p:nvSpPr>
            <p:cNvPr id="15" name="Rectangle 2"/>
            <p:cNvSpPr txBox="1">
              <a:spLocks noChangeArrowheads="1"/>
            </p:cNvSpPr>
            <p:nvPr/>
          </p:nvSpPr>
          <p:spPr>
            <a:xfrm>
              <a:off x="0" y="3141407"/>
              <a:ext cx="9067800" cy="513169"/>
            </a:xfrm>
            <a:prstGeom prst="rect">
              <a:avLst/>
            </a:prstGeom>
          </p:spPr>
          <p:txBody>
            <a:bodyPr/>
            <a:lstStyle/>
            <a:p>
              <a:r>
                <a:rPr lang="fr-FR" sz="2400" b="1" kern="0" dirty="0">
                  <a:solidFill>
                    <a:srgbClr val="DA6667"/>
                  </a:solidFill>
                  <a:latin typeface="Arial Narrow" pitchFamily="34" charset="0"/>
                  <a:sym typeface="Wingdings" pitchFamily="2" charset="2"/>
                </a:rPr>
                <a:t> </a:t>
              </a:r>
              <a:r>
                <a:rPr lang="fr-FR" sz="2400" b="1" kern="0" dirty="0">
                  <a:solidFill>
                    <a:srgbClr val="DA6667"/>
                  </a:solidFill>
                  <a:latin typeface="Arial Narrow" pitchFamily="34" charset="0"/>
                </a:rPr>
                <a:t>Expression du champ en sortie de l’écran diffractant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9851" y="3849755"/>
                  <a:ext cx="8968097" cy="4101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fr-FR" i="0">
                            <a:latin typeface="Cambria Math" panose="02040503050406030204" pitchFamily="18" charset="0"/>
                          </a:rPr>
                          <m:t>∝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𝑇𝐹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𝒊𝒏𝒄𝒊𝒅𝒆𝒏𝒕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d>
                              <m:dPr>
                                <m:ctrlP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</m:d>
                        <m:r>
                          <a:rPr lang="fr-FR" i="0">
                            <a:latin typeface="Cambria Math" panose="02040503050406030204" pitchFamily="18" charset="0"/>
                          </a:rPr>
                          <m:t>∝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𝑇𝐹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sup>
                            </m:sSup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51" y="3849755"/>
                  <a:ext cx="8968097" cy="410177"/>
                </a:xfrm>
                <a:prstGeom prst="rect">
                  <a:avLst/>
                </a:prstGeom>
                <a:blipFill>
                  <a:blip r:embed="rId7"/>
                  <a:stretch>
                    <a:fillRect b="-298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e 18"/>
          <p:cNvGrpSpPr/>
          <p:nvPr/>
        </p:nvGrpSpPr>
        <p:grpSpPr>
          <a:xfrm>
            <a:off x="5962625" y="2459701"/>
            <a:ext cx="6274106" cy="630394"/>
            <a:chOff x="5962625" y="2459701"/>
            <a:chExt cx="6274106" cy="630394"/>
          </a:xfrm>
        </p:grpSpPr>
        <p:grpSp>
          <p:nvGrpSpPr>
            <p:cNvPr id="34" name="Groupe 33"/>
            <p:cNvGrpSpPr/>
            <p:nvPr/>
          </p:nvGrpSpPr>
          <p:grpSpPr>
            <a:xfrm>
              <a:off x="7560246" y="2518173"/>
              <a:ext cx="1526540" cy="316740"/>
              <a:chOff x="6036245" y="2518173"/>
              <a:chExt cx="1526540" cy="316740"/>
            </a:xfrm>
          </p:grpSpPr>
          <p:sp>
            <p:nvSpPr>
              <p:cNvPr id="17" name="Flèche droite 16"/>
              <p:cNvSpPr/>
              <p:nvPr/>
            </p:nvSpPr>
            <p:spPr>
              <a:xfrm>
                <a:off x="6036245" y="2518173"/>
                <a:ext cx="639138" cy="315185"/>
              </a:xfrm>
              <a:prstGeom prst="rightArrow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Flèche droite 40"/>
              <p:cNvSpPr/>
              <p:nvPr/>
            </p:nvSpPr>
            <p:spPr>
              <a:xfrm>
                <a:off x="6923647" y="2519728"/>
                <a:ext cx="639138" cy="315185"/>
              </a:xfrm>
              <a:prstGeom prst="rightArrow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ZoneTexte 2"/>
                <p:cNvSpPr txBox="1"/>
                <p:nvPr/>
              </p:nvSpPr>
              <p:spPr>
                <a:xfrm>
                  <a:off x="9132099" y="2536097"/>
                  <a:ext cx="310463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𝑠𝑜𝑟𝑡𝑖𝑒</m:t>
                            </m:r>
                          </m:sub>
                        </m:sSub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fr-FR" b="0" i="1" dirty="0" smtClean="0">
                    <a:latin typeface="Cambria Math" panose="02040503050406030204" pitchFamily="18" charset="0"/>
                  </a:endParaRPr>
                </a:p>
                <a:p>
                  <a:r>
                    <a:rPr lang="fr-FR" dirty="0"/>
                    <a:t> </a:t>
                  </a:r>
                  <a:r>
                    <a:rPr lang="fr-FR" dirty="0" smtClean="0"/>
                    <a:t>        </a:t>
                  </a:r>
                  <a14:m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𝑖𝑛𝑐𝑖𝑑𝑒𝑛𝑡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" name="ZoneText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2099" y="2536097"/>
                  <a:ext cx="3104632" cy="553998"/>
                </a:xfrm>
                <a:prstGeom prst="rect">
                  <a:avLst/>
                </a:prstGeom>
                <a:blipFill>
                  <a:blip r:embed="rId8"/>
                  <a:stretch>
                    <a:fillRect l="-2554" r="-2750" b="-1758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5962625" y="2459701"/>
                  <a:ext cx="16312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𝑖𝑛𝑐𝑖𝑑𝑒𝑛𝑡</m:t>
                            </m:r>
                          </m:sub>
                        </m:sSub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2625" y="2459701"/>
                  <a:ext cx="1631216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220913" y="417782"/>
            <a:ext cx="7391400" cy="54506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2. Diffraction par des diaphragmes plans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3200" y="946715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Où se trouve l’infini ?</a:t>
            </a:r>
          </a:p>
        </p:txBody>
      </p:sp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524000" y="16072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latin typeface="Arial Narrow" pitchFamily="34" charset="0"/>
              </a:rPr>
              <a:t>Approximation de Fraunhofer :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256005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6007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6009" name="Rectangle 9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6011" name="Rectangle 11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1524000" y="26035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à quelle distance le terme de phase quadratique est 100 fois plus petit que 1 (critère arbitraire)?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36881" y="1610794"/>
                <a:ext cx="3612271" cy="731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f>
                            <m:f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20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sup>
                      </m:sSup>
                      <m:r>
                        <a:rPr lang="fr-FR" sz="2000">
                          <a:latin typeface="Cambria Math" panose="02040503050406030204" pitchFamily="18" charset="0"/>
                        </a:rPr>
                        <m:t>≈1−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fr-FR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881" y="1610794"/>
                <a:ext cx="3612271" cy="7315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81319" y="3067869"/>
                <a:ext cx="2121799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&lt;0,01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319" y="3067869"/>
                <a:ext cx="2121799" cy="648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95971" y="3067868"/>
                <a:ext cx="2253181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&gt;100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971" y="3067868"/>
                <a:ext cx="2253181" cy="648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e 10"/>
          <p:cNvGrpSpPr/>
          <p:nvPr/>
        </p:nvGrpSpPr>
        <p:grpSpPr>
          <a:xfrm>
            <a:off x="1689101" y="3994836"/>
            <a:ext cx="8040687" cy="907365"/>
            <a:chOff x="165100" y="3994835"/>
            <a:chExt cx="8040687" cy="907365"/>
          </a:xfrm>
        </p:grpSpPr>
        <p:grpSp>
          <p:nvGrpSpPr>
            <p:cNvPr id="27" name="Groupe 26"/>
            <p:cNvGrpSpPr/>
            <p:nvPr/>
          </p:nvGrpSpPr>
          <p:grpSpPr>
            <a:xfrm>
              <a:off x="165100" y="3994835"/>
              <a:ext cx="8040687" cy="907365"/>
              <a:chOff x="165100" y="3994835"/>
              <a:chExt cx="8040687" cy="907365"/>
            </a:xfrm>
          </p:grpSpPr>
          <p:sp>
            <p:nvSpPr>
              <p:cNvPr id="23" name="Rectangle à coins arrondis 22"/>
              <p:cNvSpPr/>
              <p:nvPr/>
            </p:nvSpPr>
            <p:spPr>
              <a:xfrm>
                <a:off x="4279900" y="4406900"/>
                <a:ext cx="1308100" cy="4953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15975" y="3994835"/>
                <a:ext cx="73898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1" dirty="0" smtClean="0">
                    <a:latin typeface="Arial Narrow" pitchFamily="34" charset="0"/>
                    <a:ea typeface="Times New Roman" pitchFamily="18" charset="0"/>
                    <a:cs typeface="Times New Roman" pitchFamily="18" charset="0"/>
                  </a:rPr>
                  <a:t>Pour une ouverture de 100µm de diamètre, à </a:t>
                </a:r>
                <a:r>
                  <a:rPr lang="fr-FR" b="1" dirty="0" smtClean="0">
                    <a:latin typeface="Arial Narrow" pitchFamily="34" charset="0"/>
                    <a:ea typeface="Times New Roman" pitchFamily="18" charset="0"/>
                    <a:cs typeface="Times New Roman" pitchFamily="18" charset="0"/>
                    <a:sym typeface="Symbol"/>
                  </a:rPr>
                  <a:t></a:t>
                </a:r>
                <a:r>
                  <a:rPr lang="fr-FR" b="1" dirty="0" smtClean="0">
                    <a:latin typeface="Arial Narrow" pitchFamily="34" charset="0"/>
                    <a:ea typeface="Times New Roman" pitchFamily="18" charset="0"/>
                    <a:cs typeface="Times New Roman" pitchFamily="18" charset="0"/>
                  </a:rPr>
                  <a:t>=0,6µm </a:t>
                </a:r>
              </a:p>
            </p:txBody>
          </p:sp>
          <p:sp>
            <p:nvSpPr>
              <p:cNvPr id="18" name="Flèche droite 17"/>
              <p:cNvSpPr/>
              <p:nvPr/>
            </p:nvSpPr>
            <p:spPr>
              <a:xfrm>
                <a:off x="165100" y="4013200"/>
                <a:ext cx="431800" cy="355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297036" y="4438134"/>
                <a:ext cx="12763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</a:rPr>
                  <a:t>soit </a:t>
                </a:r>
                <a:r>
                  <a:rPr lang="fr-FR" b="1" i="1" dirty="0" smtClean="0">
                    <a:latin typeface="Arial Narrow" pitchFamily="34" charset="0"/>
                  </a:rPr>
                  <a:t>z &gt; 1,3m</a:t>
                </a:r>
                <a:endParaRPr lang="fr-FR" dirty="0">
                  <a:latin typeface="Arial Narrow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815975" y="4512687"/>
                  <a:ext cx="334860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fr-FR" i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i="0">
                            <a:latin typeface="Cambria Math" panose="02040503050406030204" pitchFamily="18" charset="0"/>
                          </a:rPr>
                          <m:t>=0,25.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−8</m:t>
                            </m:r>
                          </m:sup>
                        </m:sSup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975" y="4512687"/>
                  <a:ext cx="3348609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e 12"/>
          <p:cNvGrpSpPr/>
          <p:nvPr/>
        </p:nvGrpSpPr>
        <p:grpSpPr>
          <a:xfrm>
            <a:off x="1676401" y="5258356"/>
            <a:ext cx="7570787" cy="1028144"/>
            <a:chOff x="152400" y="5258356"/>
            <a:chExt cx="7570787" cy="1028144"/>
          </a:xfrm>
        </p:grpSpPr>
        <p:grpSp>
          <p:nvGrpSpPr>
            <p:cNvPr id="28" name="Groupe 27"/>
            <p:cNvGrpSpPr/>
            <p:nvPr/>
          </p:nvGrpSpPr>
          <p:grpSpPr>
            <a:xfrm>
              <a:off x="152400" y="5258356"/>
              <a:ext cx="7570787" cy="1028144"/>
              <a:chOff x="152400" y="5258356"/>
              <a:chExt cx="7570787" cy="102814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815975" y="5258356"/>
                <a:ext cx="69072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fr-FR" b="1" dirty="0" smtClean="0">
                    <a:latin typeface="Arial Narrow" pitchFamily="34" charset="0"/>
                    <a:ea typeface="Times New Roman" pitchFamily="18" charset="0"/>
                    <a:cs typeface="Times New Roman" pitchFamily="18" charset="0"/>
                  </a:rPr>
                  <a:t>Pour une ouverture de 1cm de diamètre, à </a:t>
                </a:r>
                <a:r>
                  <a:rPr lang="fr-FR" b="1" dirty="0" smtClean="0">
                    <a:latin typeface="Arial Narrow" pitchFamily="34" charset="0"/>
                    <a:ea typeface="Times New Roman" pitchFamily="18" charset="0"/>
                    <a:cs typeface="Times New Roman" pitchFamily="18" charset="0"/>
                    <a:sym typeface="Symbol"/>
                  </a:rPr>
                  <a:t></a:t>
                </a:r>
                <a:r>
                  <a:rPr lang="fr-FR" b="1" dirty="0" smtClean="0">
                    <a:latin typeface="Arial Narrow" pitchFamily="34" charset="0"/>
                    <a:ea typeface="Times New Roman" pitchFamily="18" charset="0"/>
                    <a:cs typeface="Times New Roman" pitchFamily="18" charset="0"/>
                  </a:rPr>
                  <a:t>=0,6µm :</a:t>
                </a:r>
              </a:p>
            </p:txBody>
          </p:sp>
          <p:sp>
            <p:nvSpPr>
              <p:cNvPr id="19" name="Flèche droite 18"/>
              <p:cNvSpPr/>
              <p:nvPr/>
            </p:nvSpPr>
            <p:spPr>
              <a:xfrm>
                <a:off x="152400" y="5272088"/>
                <a:ext cx="431800" cy="355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Rectangle à coins arrondis 23"/>
              <p:cNvSpPr/>
              <p:nvPr/>
            </p:nvSpPr>
            <p:spPr>
              <a:xfrm>
                <a:off x="4356100" y="5791200"/>
                <a:ext cx="1574800" cy="4953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322163" y="5835134"/>
                <a:ext cx="15937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</a:rPr>
                  <a:t>soit </a:t>
                </a:r>
                <a:r>
                  <a:rPr lang="fr-FR" b="1" i="1" dirty="0" smtClean="0">
                    <a:latin typeface="Arial Narrow" pitchFamily="34" charset="0"/>
                  </a:rPr>
                  <a:t>z &gt; 13 000m</a:t>
                </a:r>
                <a:endParaRPr lang="fr-FR" dirty="0">
                  <a:latin typeface="Arial Narrow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880094" y="5741026"/>
                  <a:ext cx="3220369" cy="3724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fr-FR" i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i="0">
                            <a:latin typeface="Cambria Math" panose="02040503050406030204" pitchFamily="18" charset="0"/>
                          </a:rPr>
                          <m:t>=2,5.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094" y="5741026"/>
                  <a:ext cx="3220369" cy="372410"/>
                </a:xfrm>
                <a:prstGeom prst="rect">
                  <a:avLst/>
                </a:prstGeom>
                <a:blipFill>
                  <a:blip r:embed="rId6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5387" y="1062361"/>
            <a:ext cx="8537944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</a:rPr>
              <a:t>Principe de Huygens Fresnel</a:t>
            </a:r>
            <a:endParaRPr lang="fr-FR" dirty="0" smtClean="0">
              <a:solidFill>
                <a:srgbClr val="AEA6A4"/>
              </a:solidFill>
              <a:latin typeface="Arial Narrow" pitchFamily="34" charset="0"/>
            </a:endParaRPr>
          </a:p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</a:rPr>
              <a:t>Diffraction par des diaphragmes plans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Approximation de Fresnel : diffraction à distance finie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Approximation de Fraunhofer : diffraction à l’infini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Relation entre fréquences spatiales (</a:t>
            </a:r>
            <a:r>
              <a:rPr lang="fr-FR" dirty="0" err="1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u,v</a:t>
            </a: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) et angles d’inclinaison (</a:t>
            </a: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Symbol"/>
              </a:rPr>
              <a:t>,)</a:t>
            </a:r>
            <a:endParaRPr lang="fr-FR" dirty="0" smtClean="0">
              <a:solidFill>
                <a:srgbClr val="AEA6A4"/>
              </a:solidFill>
              <a:latin typeface="Arial Narrow" pitchFamily="34" charset="0"/>
              <a:sym typeface="Wingdings" pitchFamily="2" charset="2"/>
            </a:endParaRP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Où se trouve l’infini ?</a:t>
            </a:r>
          </a:p>
          <a:p>
            <a:pPr marL="6985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Diffraction par une lentille</a:t>
            </a:r>
          </a:p>
          <a:p>
            <a:pPr marL="6985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Propriétés générales reliant l’écran diffractant et la figure de diffraction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Deux distributions usuelles et leur TF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Dilatation et contraction de l’ouverture du diaphragme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Translation dans son plan du diaphragme D limitant la surface d’onde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Convolution</a:t>
            </a:r>
            <a:endParaRPr lang="fr-FR" dirty="0">
              <a:solidFill>
                <a:srgbClr val="AEA6A4"/>
              </a:solidFill>
              <a:latin typeface="Arial Narrow" pitchFamily="34" charset="0"/>
              <a:sym typeface="Wingdings" pitchFamily="2" charset="2"/>
            </a:endParaRPr>
          </a:p>
          <a:p>
            <a:pPr marL="69850" lvl="1" indent="-342900">
              <a:lnSpc>
                <a:spcPts val="2800"/>
              </a:lnSpc>
              <a:buFontTx/>
              <a:buAutoNum type="arabicPeriod" startAt="5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Lien entre variation d’intensité dans une image et fréquences spatiales</a:t>
            </a:r>
          </a:p>
          <a:p>
            <a:pPr marL="69850" lvl="1" indent="-342900">
              <a:lnSpc>
                <a:spcPts val="2800"/>
              </a:lnSpc>
              <a:buFontTx/>
              <a:buAutoNum type="arabicPeriod" startAt="5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Traitement des images</a:t>
            </a:r>
            <a:endParaRPr lang="fr-FR" b="1" dirty="0">
              <a:solidFill>
                <a:srgbClr val="AEA6A4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208213" y="404813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Plan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046413" y="6097034"/>
            <a:ext cx="73914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Chap4 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226628" y="419102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Intro : La diffraction dans le quotidien</a:t>
            </a:r>
          </a:p>
        </p:txBody>
      </p:sp>
      <p:pic>
        <p:nvPicPr>
          <p:cNvPr id="172034" name="Picture 2" descr="http://apphysicsc.com/wp-content/uploads/2012/08/Diffraction-gra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0701" y="4404201"/>
            <a:ext cx="2329407" cy="1550511"/>
          </a:xfrm>
          <a:prstGeom prst="rect">
            <a:avLst/>
          </a:prstGeom>
          <a:noFill/>
          <a:ln w="76200">
            <a:solidFill>
              <a:srgbClr val="6A5B5A"/>
            </a:solidFill>
          </a:ln>
        </p:spPr>
      </p:pic>
      <p:grpSp>
        <p:nvGrpSpPr>
          <p:cNvPr id="10" name="Groupe 9"/>
          <p:cNvGrpSpPr/>
          <p:nvPr/>
        </p:nvGrpSpPr>
        <p:grpSpPr>
          <a:xfrm>
            <a:off x="6832601" y="4343400"/>
            <a:ext cx="3905037" cy="1970306"/>
            <a:chOff x="219075" y="3462338"/>
            <a:chExt cx="5857556" cy="2955460"/>
          </a:xfrm>
        </p:grpSpPr>
        <p:pic>
          <p:nvPicPr>
            <p:cNvPr id="11" name="Picture 6" descr="Diffraction-telescop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9075" y="3462338"/>
              <a:ext cx="5715000" cy="2857500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  <a:lumOff val="25000"/>
                </a:schemeClr>
              </a:solidFill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2794001" y="5448301"/>
              <a:ext cx="3282630" cy="96949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latin typeface="Arial Narrow" pitchFamily="34" charset="0"/>
                </a:rPr>
                <a:t>Image d’une étoile </a:t>
              </a:r>
            </a:p>
            <a:p>
              <a:r>
                <a:rPr lang="fr-FR" b="1" dirty="0" smtClean="0">
                  <a:latin typeface="Arial Narrow" pitchFamily="34" charset="0"/>
                </a:rPr>
                <a:t>à travers un télescope</a:t>
              </a:r>
              <a:endParaRPr lang="fr-FR" b="1" dirty="0">
                <a:latin typeface="Arial Narrow" pitchFamily="34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743075" y="1147762"/>
            <a:ext cx="4650390" cy="2456472"/>
            <a:chOff x="838200" y="1008062"/>
            <a:chExt cx="6667500" cy="3521968"/>
          </a:xfrm>
        </p:grpSpPr>
        <p:pic>
          <p:nvPicPr>
            <p:cNvPr id="14" name="Picture 4" descr="http://media4.obspm.fr/public/AMC/pages_optique-ondulatoire/images_texte/Diffraction0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8200" y="1008062"/>
              <a:ext cx="6667500" cy="3352801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  <a:lumOff val="25000"/>
                </a:schemeClr>
              </a:solidFill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838200" y="3975100"/>
              <a:ext cx="2324048" cy="529530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tx2"/>
                  </a:solidFill>
                </a:rPr>
                <a:t>Rideau ouvert</a:t>
              </a:r>
              <a:endParaRPr lang="fr-FR" dirty="0">
                <a:solidFill>
                  <a:schemeClr val="tx2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013199" y="4000500"/>
              <a:ext cx="2250501" cy="529530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tx2"/>
                  </a:solidFill>
                </a:rPr>
                <a:t>Rideau fermé</a:t>
              </a:r>
              <a:endParaRPr lang="fr-FR" dirty="0">
                <a:solidFill>
                  <a:schemeClr val="tx2"/>
                </a:solidFill>
              </a:endParaRPr>
            </a:p>
          </p:txBody>
        </p:sp>
      </p:grpSp>
      <p:pic>
        <p:nvPicPr>
          <p:cNvPr id="172042" name="Picture 10" descr="http://fr.science-questions.org/experiences/154/Experiences_simples_d_interferences_et_de_diffraction/pics_o/Diffraction_a_travers_un_ridea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97689" y="1246188"/>
            <a:ext cx="3098799" cy="2324100"/>
          </a:xfrm>
          <a:prstGeom prst="rect">
            <a:avLst/>
          </a:prstGeom>
          <a:noFill/>
          <a:ln w="76200">
            <a:solidFill>
              <a:srgbClr val="6A5B5A"/>
            </a:solidFill>
          </a:ln>
        </p:spPr>
      </p:pic>
      <p:pic>
        <p:nvPicPr>
          <p:cNvPr id="172040" name="Picture 8" descr="http://hyperphysics.phy-astr.gsu.edu/hbase/phyopt/phopic/cddiffrac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1" y="4257676"/>
            <a:ext cx="2562225" cy="1876425"/>
          </a:xfrm>
          <a:prstGeom prst="rect">
            <a:avLst/>
          </a:prstGeom>
          <a:noFill/>
          <a:ln w="76200">
            <a:solidFill>
              <a:srgbClr val="6A5B5A"/>
            </a:solidFill>
          </a:ln>
        </p:spPr>
      </p:pic>
      <p:sp>
        <p:nvSpPr>
          <p:cNvPr id="17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2082940" y="1634097"/>
            <a:ext cx="5721718" cy="2301391"/>
            <a:chOff x="3138646" y="2067620"/>
            <a:chExt cx="3743827" cy="1505843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 rotWithShape="1">
            <a:blip r:embed="rId2"/>
            <a:srcRect r="14463"/>
            <a:stretch/>
          </p:blipFill>
          <p:spPr>
            <a:xfrm>
              <a:off x="3138646" y="2067620"/>
              <a:ext cx="1590518" cy="1505843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1846" y="2102538"/>
              <a:ext cx="2060627" cy="1438781"/>
            </a:xfrm>
            <a:prstGeom prst="rect">
              <a:avLst/>
            </a:prstGeom>
          </p:spPr>
        </p:pic>
      </p:grpSp>
      <p:cxnSp>
        <p:nvCxnSpPr>
          <p:cNvPr id="35" name="Connecteur droit 34"/>
          <p:cNvCxnSpPr/>
          <p:nvPr/>
        </p:nvCxnSpPr>
        <p:spPr>
          <a:xfrm>
            <a:off x="2082940" y="1071697"/>
            <a:ext cx="0" cy="340288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36" name="Connecteur droit 35"/>
          <p:cNvCxnSpPr/>
          <p:nvPr/>
        </p:nvCxnSpPr>
        <p:spPr>
          <a:xfrm>
            <a:off x="6944537" y="1071697"/>
            <a:ext cx="0" cy="338058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37" name="Connecteur droit avec flèche 36"/>
          <p:cNvCxnSpPr/>
          <p:nvPr/>
        </p:nvCxnSpPr>
        <p:spPr>
          <a:xfrm>
            <a:off x="1746429" y="2773140"/>
            <a:ext cx="7880595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8" name="ZoneTexte 37"/>
          <p:cNvSpPr txBox="1"/>
          <p:nvPr/>
        </p:nvSpPr>
        <p:spPr>
          <a:xfrm>
            <a:off x="3154916" y="3968365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dirty="0" smtClean="0">
                <a:solidFill>
                  <a:prstClr val="black"/>
                </a:solidFill>
                <a:latin typeface="Calibri" panose="020F0502020204030204"/>
              </a:rPr>
              <a:t>f</a:t>
            </a:r>
            <a:endParaRPr lang="fr-FR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725865" y="3989619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dirty="0" smtClean="0">
                <a:solidFill>
                  <a:prstClr val="black"/>
                </a:solidFill>
                <a:latin typeface="Calibri" panose="020F0502020204030204"/>
              </a:rPr>
              <a:t>f</a:t>
            </a:r>
            <a:endParaRPr lang="fr-FR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9446457" y="279153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prstClr val="black"/>
                </a:solidFill>
                <a:latin typeface="Calibri" panose="020F0502020204030204"/>
              </a:rPr>
              <a:t>Z</a:t>
            </a:r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782446" y="1241526"/>
            <a:ext cx="587020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kern="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fr-FR" i="1" kern="0" dirty="0" err="1">
                <a:solidFill>
                  <a:prstClr val="black"/>
                </a:solidFill>
                <a:latin typeface="Calibri" panose="020F0502020204030204"/>
              </a:rPr>
              <a:t>x,y</a:t>
            </a:r>
            <a:r>
              <a:rPr lang="fr-FR" i="1" kern="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648573" y="1255381"/>
            <a:ext cx="61587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kern="0" dirty="0">
                <a:solidFill>
                  <a:prstClr val="black"/>
                </a:solidFill>
                <a:latin typeface="Calibri" panose="020F0502020204030204"/>
              </a:rPr>
              <a:t>(X,Y)</a:t>
            </a:r>
          </a:p>
        </p:txBody>
      </p:sp>
      <p:sp>
        <p:nvSpPr>
          <p:cNvPr id="47" name="Rectangle 46"/>
          <p:cNvSpPr/>
          <p:nvPr/>
        </p:nvSpPr>
        <p:spPr>
          <a:xfrm rot="20219252">
            <a:off x="2128558" y="2173003"/>
            <a:ext cx="2506544" cy="11064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/>
          <p:cNvSpPr/>
          <p:nvPr/>
        </p:nvSpPr>
        <p:spPr>
          <a:xfrm rot="1380748" flipV="1">
            <a:off x="2115585" y="3277269"/>
            <a:ext cx="2506544" cy="11064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9" name="Connecteur droit avec flèche 48"/>
          <p:cNvCxnSpPr/>
          <p:nvPr/>
        </p:nvCxnSpPr>
        <p:spPr>
          <a:xfrm flipV="1">
            <a:off x="4513739" y="1403033"/>
            <a:ext cx="0" cy="2661524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50" name="Connecteur droit avec flèche 49"/>
          <p:cNvCxnSpPr/>
          <p:nvPr/>
        </p:nvCxnSpPr>
        <p:spPr>
          <a:xfrm>
            <a:off x="2089487" y="4064557"/>
            <a:ext cx="2424252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dashDot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51" name="Connecteur droit avec flèche 50"/>
          <p:cNvCxnSpPr/>
          <p:nvPr/>
        </p:nvCxnSpPr>
        <p:spPr>
          <a:xfrm>
            <a:off x="4513739" y="4064557"/>
            <a:ext cx="2424252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dashDot"/>
            <a:miter lim="800000"/>
            <a:headEnd type="triangl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8308207" y="2106306"/>
                <a:ext cx="2166362" cy="4323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  <m:acc>
                          <m:accPr>
                            <m:chr m:val="⃗"/>
                            <m:ctrlP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acc>
                          <m:accPr>
                            <m:chr m:val="⃗"/>
                            <m:ctrlP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acc>
                      </m:sup>
                    </m:sSup>
                  </m:oMath>
                </a14:m>
                <a:r>
                  <a:rPr lang="fr-FR" b="1" dirty="0" smtClean="0">
                    <a:solidFill>
                      <a:srgbClr val="FF3399"/>
                    </a:solidFill>
                    <a:latin typeface="Calibri" panose="020F0502020204030204"/>
                  </a:rPr>
                  <a:t> </a:t>
                </a:r>
                <a:r>
                  <a:rPr lang="fr-FR" b="1" dirty="0" smtClean="0">
                    <a:solidFill>
                      <a:srgbClr val="FF0000"/>
                    </a:solidFill>
                    <a:latin typeface="Calibri" panose="020F0502020204030204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b="1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207" y="2106306"/>
                <a:ext cx="2166362" cy="432362"/>
              </a:xfrm>
              <a:prstGeom prst="rect">
                <a:avLst/>
              </a:prstGeom>
              <a:blipFill>
                <a:blip r:embed="rId4"/>
                <a:stretch>
                  <a:fillRect b="-2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Imag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767" y="1542962"/>
            <a:ext cx="6322100" cy="256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026681" y="2784791"/>
                <a:ext cx="4442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681" y="2784791"/>
                <a:ext cx="4442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e 73"/>
          <p:cNvGrpSpPr/>
          <p:nvPr/>
        </p:nvGrpSpPr>
        <p:grpSpPr>
          <a:xfrm>
            <a:off x="1668431" y="2139918"/>
            <a:ext cx="814666" cy="494958"/>
            <a:chOff x="144431" y="2139918"/>
            <a:chExt cx="814666" cy="494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144431" y="2265544"/>
                  <a:ext cx="4811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431" y="2265544"/>
                  <a:ext cx="48115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514808" y="2139918"/>
                  <a:ext cx="4442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808" y="2139918"/>
                  <a:ext cx="44428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Rectangle 58"/>
          <p:cNvSpPr/>
          <p:nvPr/>
        </p:nvSpPr>
        <p:spPr>
          <a:xfrm>
            <a:off x="1756011" y="270783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dirty="0" smtClean="0">
                <a:solidFill>
                  <a:srgbClr val="FF0000"/>
                </a:solidFill>
                <a:latin typeface="Calibri" panose="020F0502020204030204"/>
              </a:rPr>
              <a:t>0</a:t>
            </a:r>
            <a:endParaRPr lang="fr-FR" b="1" i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60" name="Titre 1"/>
          <p:cNvSpPr txBox="1">
            <a:spLocks/>
          </p:cNvSpPr>
          <p:nvPr/>
        </p:nvSpPr>
        <p:spPr>
          <a:xfrm>
            <a:off x="2220913" y="418375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3. Diffraction par une lentille</a:t>
            </a:r>
          </a:p>
          <a:p>
            <a:pPr>
              <a:defRPr/>
            </a:pP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203200" y="957105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TF par une lentille convergente : Etude intuitive #1</a:t>
            </a:r>
          </a:p>
        </p:txBody>
      </p:sp>
      <p:grpSp>
        <p:nvGrpSpPr>
          <p:cNvPr id="67" name="Groupe 66"/>
          <p:cNvGrpSpPr/>
          <p:nvPr/>
        </p:nvGrpSpPr>
        <p:grpSpPr>
          <a:xfrm>
            <a:off x="143591" y="4257041"/>
            <a:ext cx="10595658" cy="1137448"/>
            <a:chOff x="-1380409" y="4506430"/>
            <a:chExt cx="10595658" cy="1137448"/>
          </a:xfrm>
        </p:grpSpPr>
        <p:sp>
          <p:nvSpPr>
            <p:cNvPr id="41" name="ZoneTexte 40"/>
            <p:cNvSpPr txBox="1"/>
            <p:nvPr/>
          </p:nvSpPr>
          <p:spPr>
            <a:xfrm>
              <a:off x="-1380409" y="4506430"/>
              <a:ext cx="86547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b="1" dirty="0">
                  <a:latin typeface="Calibri" panose="020F0502020204030204"/>
                </a:rPr>
                <a:t>Que somme-t-on dans le plan </a:t>
              </a:r>
              <a:r>
                <a:rPr lang="fr-FR" sz="2400" b="1" dirty="0">
                  <a:solidFill>
                    <a:srgbClr val="FF0000"/>
                  </a:solidFill>
                  <a:latin typeface="Calibri" panose="020F0502020204030204"/>
                </a:rPr>
                <a:t>focal image</a:t>
              </a:r>
              <a:r>
                <a:rPr lang="fr-FR" sz="2400" b="1" dirty="0" smtClean="0">
                  <a:latin typeface="Calibri" panose="020F0502020204030204"/>
                </a:rPr>
                <a:t>?   </a:t>
              </a:r>
              <a:r>
                <a:rPr lang="fr-FR" sz="2400" b="1" dirty="0" smtClean="0">
                  <a:latin typeface="Calibri" panose="020F0502020204030204"/>
                  <a:sym typeface="Wingdings" panose="05000000000000000000" pitchFamily="2" charset="2"/>
                </a:rPr>
                <a:t> Des ondes planes!!</a:t>
              </a:r>
              <a:endParaRPr lang="fr-FR" sz="2400" b="1" dirty="0"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913418" y="4868216"/>
                  <a:ext cx="8301831" cy="7756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fr-FR" i="0"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  <m:f>
                                      <m:fPr>
                                        <m:ctrlP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b="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</m:num>
                                      <m:den>
                                        <m: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  <m:t>𝝀</m:t>
                                        </m:r>
                                      </m:den>
                                    </m:f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F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  <m:sSub>
                                      <m:sSubPr>
                                        <m:ctrlPr>
                                          <a:rPr lang="fr-FR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fr-FR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fr-FR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fr-FR" b="0" i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p>
                                </m:sSup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</m:e>
                            </m:d>
                          </m:e>
                        </m:nary>
                        <m:r>
                          <a:rPr lang="fr-FR" b="0" i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r-FR" b="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d>
                                  <m:dPr>
                                    <m:ctrlP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  <m:f>
                                      <m:fPr>
                                        <m:ctrlP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b="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</m:num>
                                      <m:den>
                                        <m: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  <m:t>𝝀</m:t>
                                        </m:r>
                                      </m:den>
                                    </m:f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F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  <m:r>
                                      <a:rPr lang="fr-FR" b="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f>
                                      <m:fPr>
                                        <m:ctrlPr>
                                          <a:rPr lang="fr-FR" b="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fr-FR" b="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fr-FR" b="0" i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fr-FR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418" y="4868216"/>
                  <a:ext cx="8301831" cy="77566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919819" y="5572130"/>
                <a:ext cx="6083955" cy="916533"/>
              </a:xfrm>
              <a:prstGeom prst="rect">
                <a:avLst/>
              </a:prstGeom>
              <a:solidFill>
                <a:schemeClr val="tx2"/>
              </a:solidFill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num>
                            <m:den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den>
                          </m:f>
                        </m:e>
                      </m:d>
                      <m:r>
                        <a:rPr lang="fr-FR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fr-FR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den>
                          </m:f>
                        </m:e>
                      </m:d>
                      <m:r>
                        <a:rPr lang="fr-FR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fr-FR" b="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fr-FR" b="0" i="0">
                          <a:latin typeface="Cambria Math" panose="02040503050406030204" pitchFamily="18" charset="0"/>
                        </a:rPr>
                        <m:t>)∝</m:t>
                      </m:r>
                      <m:nary>
                        <m:naryPr>
                          <m:limLoc m:val="undOvr"/>
                          <m:ctrlPr>
                            <a:rPr lang="fr-FR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fr-FR" b="0" i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fr-FR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fr-FR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fr-FR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fr-FR" b="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b="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fr-F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den>
                              </m:f>
                            </m:sup>
                          </m:sSup>
                          <m:r>
                            <a:rPr lang="fr-FR" b="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819" y="5572130"/>
                <a:ext cx="6083955" cy="9165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Forme libre 64"/>
          <p:cNvSpPr/>
          <p:nvPr/>
        </p:nvSpPr>
        <p:spPr>
          <a:xfrm>
            <a:off x="9199419" y="4694909"/>
            <a:ext cx="458481" cy="417411"/>
          </a:xfrm>
          <a:custGeom>
            <a:avLst/>
            <a:gdLst>
              <a:gd name="connsiteX0" fmla="*/ 221673 w 458481"/>
              <a:gd name="connsiteY0" fmla="*/ 43338 h 417411"/>
              <a:gd name="connsiteX1" fmla="*/ 221673 w 458481"/>
              <a:gd name="connsiteY1" fmla="*/ 43338 h 417411"/>
              <a:gd name="connsiteX2" fmla="*/ 27709 w 458481"/>
              <a:gd name="connsiteY2" fmla="*/ 15629 h 417411"/>
              <a:gd name="connsiteX3" fmla="*/ 0 w 458481"/>
              <a:gd name="connsiteY3" fmla="*/ 98757 h 417411"/>
              <a:gd name="connsiteX4" fmla="*/ 41564 w 458481"/>
              <a:gd name="connsiteY4" fmla="*/ 237302 h 417411"/>
              <a:gd name="connsiteX5" fmla="*/ 83127 w 458481"/>
              <a:gd name="connsiteY5" fmla="*/ 320429 h 417411"/>
              <a:gd name="connsiteX6" fmla="*/ 207818 w 458481"/>
              <a:gd name="connsiteY6" fmla="*/ 389702 h 417411"/>
              <a:gd name="connsiteX7" fmla="*/ 249382 w 458481"/>
              <a:gd name="connsiteY7" fmla="*/ 417411 h 417411"/>
              <a:gd name="connsiteX8" fmla="*/ 374073 w 458481"/>
              <a:gd name="connsiteY8" fmla="*/ 403557 h 417411"/>
              <a:gd name="connsiteX9" fmla="*/ 415637 w 458481"/>
              <a:gd name="connsiteY9" fmla="*/ 389702 h 417411"/>
              <a:gd name="connsiteX10" fmla="*/ 443346 w 458481"/>
              <a:gd name="connsiteY10" fmla="*/ 348138 h 417411"/>
              <a:gd name="connsiteX11" fmla="*/ 457200 w 458481"/>
              <a:gd name="connsiteY11" fmla="*/ 306575 h 417411"/>
              <a:gd name="connsiteX12" fmla="*/ 401782 w 458481"/>
              <a:gd name="connsiteY12" fmla="*/ 154175 h 417411"/>
              <a:gd name="connsiteX13" fmla="*/ 332509 w 458481"/>
              <a:gd name="connsiteY13" fmla="*/ 140320 h 417411"/>
              <a:gd name="connsiteX14" fmla="*/ 249382 w 458481"/>
              <a:gd name="connsiteY14" fmla="*/ 84902 h 417411"/>
              <a:gd name="connsiteX15" fmla="*/ 221673 w 458481"/>
              <a:gd name="connsiteY15" fmla="*/ 43338 h 41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8481" h="417411">
                <a:moveTo>
                  <a:pt x="221673" y="43338"/>
                </a:moveTo>
                <a:lnTo>
                  <a:pt x="221673" y="43338"/>
                </a:lnTo>
                <a:cubicBezTo>
                  <a:pt x="199932" y="36091"/>
                  <a:pt x="72602" y="-29264"/>
                  <a:pt x="27709" y="15629"/>
                </a:cubicBezTo>
                <a:cubicBezTo>
                  <a:pt x="7056" y="36282"/>
                  <a:pt x="0" y="98757"/>
                  <a:pt x="0" y="98757"/>
                </a:cubicBezTo>
                <a:cubicBezTo>
                  <a:pt x="22231" y="232138"/>
                  <a:pt x="-2370" y="134789"/>
                  <a:pt x="41564" y="237302"/>
                </a:cubicBezTo>
                <a:cubicBezTo>
                  <a:pt x="55965" y="270904"/>
                  <a:pt x="52697" y="293803"/>
                  <a:pt x="83127" y="320429"/>
                </a:cubicBezTo>
                <a:cubicBezTo>
                  <a:pt x="199615" y="422355"/>
                  <a:pt x="125361" y="348473"/>
                  <a:pt x="207818" y="389702"/>
                </a:cubicBezTo>
                <a:cubicBezTo>
                  <a:pt x="222711" y="397149"/>
                  <a:pt x="235527" y="408175"/>
                  <a:pt x="249382" y="417411"/>
                </a:cubicBezTo>
                <a:cubicBezTo>
                  <a:pt x="290946" y="412793"/>
                  <a:pt x="332823" y="410432"/>
                  <a:pt x="374073" y="403557"/>
                </a:cubicBezTo>
                <a:cubicBezTo>
                  <a:pt x="388478" y="401156"/>
                  <a:pt x="404233" y="398825"/>
                  <a:pt x="415637" y="389702"/>
                </a:cubicBezTo>
                <a:cubicBezTo>
                  <a:pt x="428639" y="379300"/>
                  <a:pt x="434110" y="361993"/>
                  <a:pt x="443346" y="348138"/>
                </a:cubicBezTo>
                <a:cubicBezTo>
                  <a:pt x="447964" y="334284"/>
                  <a:pt x="457200" y="321179"/>
                  <a:pt x="457200" y="306575"/>
                </a:cubicBezTo>
                <a:cubicBezTo>
                  <a:pt x="457200" y="227153"/>
                  <a:pt x="471894" y="180467"/>
                  <a:pt x="401782" y="154175"/>
                </a:cubicBezTo>
                <a:cubicBezTo>
                  <a:pt x="379733" y="145907"/>
                  <a:pt x="355600" y="144938"/>
                  <a:pt x="332509" y="140320"/>
                </a:cubicBezTo>
                <a:cubicBezTo>
                  <a:pt x="304800" y="121847"/>
                  <a:pt x="267855" y="112611"/>
                  <a:pt x="249382" y="84902"/>
                </a:cubicBezTo>
                <a:lnTo>
                  <a:pt x="221673" y="4333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9514390" y="5145222"/>
                <a:ext cx="7568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390" y="5145222"/>
                <a:ext cx="756874" cy="369332"/>
              </a:xfrm>
              <a:prstGeom prst="rect">
                <a:avLst/>
              </a:prstGeom>
              <a:blipFill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e 74"/>
          <p:cNvGrpSpPr/>
          <p:nvPr/>
        </p:nvGrpSpPr>
        <p:grpSpPr>
          <a:xfrm>
            <a:off x="8123674" y="5744800"/>
            <a:ext cx="2481015" cy="708388"/>
            <a:chOff x="6599673" y="5744800"/>
            <a:chExt cx="2481015" cy="708388"/>
          </a:xfrm>
        </p:grpSpPr>
        <p:sp>
          <p:nvSpPr>
            <p:cNvPr id="71" name="Rectangle à coins arrondis 70"/>
            <p:cNvSpPr/>
            <p:nvPr/>
          </p:nvSpPr>
          <p:spPr>
            <a:xfrm>
              <a:off x="7434083" y="5744800"/>
              <a:ext cx="1646605" cy="70838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Flèche droite 71"/>
            <p:cNvSpPr/>
            <p:nvPr/>
          </p:nvSpPr>
          <p:spPr>
            <a:xfrm>
              <a:off x="6599673" y="5910154"/>
              <a:ext cx="761584" cy="354776"/>
            </a:xfrm>
            <a:prstGeom prst="right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7655758" y="5799213"/>
              <a:ext cx="14029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C’est aussi</a:t>
              </a:r>
            </a:p>
            <a:p>
              <a:r>
                <a:rPr lang="fr-FR" b="1" dirty="0" smtClean="0"/>
                <a:t>une TF!</a:t>
              </a:r>
              <a:endParaRPr lang="fr-FR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 rot="326936">
                <a:off x="8080141" y="2878208"/>
                <a:ext cx="2298834" cy="1285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m:rPr>
                          <m:nor/>
                        </m:rPr>
                        <a:rPr lang="fr-FR" b="1" dirty="0">
                          <a:solidFill>
                            <a:srgbClr val="FF3399"/>
                          </a:solidFill>
                          <a:latin typeface="Calibri" panose="020F0502020204030204"/>
                        </a:rPr>
                        <m:t> </m:t>
                      </m:r>
                      <m:sSup>
                        <m:sSupPr>
                          <m:ctrlPr>
                            <a:rPr lang="fr-FR" b="1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fr-FR" b="1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b="1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𝒋</m:t>
                          </m:r>
                          <m:acc>
                            <m:accPr>
                              <m:chr m:val="⃗"/>
                              <m:ctrlPr>
                                <a:rPr lang="fr-FR" b="1" i="1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fr-FR" b="1" i="1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1" i="1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sup>
                      </m:sSup>
                    </m:oMath>
                  </m:oMathPara>
                </a14:m>
                <a:endParaRPr lang="fr-FR" b="1" i="1" dirty="0" smtClean="0">
                  <a:solidFill>
                    <a:srgbClr val="FF3399"/>
                  </a:solidFill>
                  <a:latin typeface="Cambria Math" panose="02040503050406030204" pitchFamily="18" charset="0"/>
                </a:endParaRP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b="1" dirty="0" smtClean="0">
                    <a:solidFill>
                      <a:srgbClr val="FF3399"/>
                    </a:solidFill>
                    <a:latin typeface="Calibri" panose="020F0502020204030204"/>
                  </a:rPr>
                  <a:t>          </a:t>
                </a:r>
                <a14:m>
                  <m:oMath xmlns:m="http://schemas.openxmlformats.org/officeDocument/2006/math">
                    <m:r>
                      <m:rPr>
                        <m:aln/>
                      </m:rPr>
                      <a:rPr lang="fr-FR" b="1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1" i="1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fr-FR" b="1" i="1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fr-FR" b="1" i="1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fr-FR" b="1" i="1">
                            <a:solidFill>
                              <a:srgbClr val="FF33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b="1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𝒋</m:t>
                        </m:r>
                        <m:f>
                          <m:fPr>
                            <m:ctrlPr>
                              <a:rPr lang="fr-FR" b="1" i="1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1" i="1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fr-FR" b="1" i="1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fr-FR" b="1" i="1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den>
                        </m:f>
                        <m:r>
                          <a:rPr lang="fr-FR" b="1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b="1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fr-FR" b="1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b="1" i="1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b="1" i="1" smtClean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FR" b="1" i="1" smtClean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endParaRPr lang="fr-FR" b="1" dirty="0" smtClean="0">
                  <a:solidFill>
                    <a:srgbClr val="FF3399"/>
                  </a:solidFill>
                  <a:latin typeface="Calibri" panose="020F0502020204030204"/>
                </a:endParaRP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        =</m:t>
                      </m:r>
                      <m:sSub>
                        <m:sSubPr>
                          <m:ctrlPr>
                            <a:rPr lang="fr-FR" b="1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m:rPr>
                          <m:nor/>
                        </m:rPr>
                        <a:rPr lang="fr-FR" b="1" dirty="0">
                          <a:solidFill>
                            <a:srgbClr val="FF3399"/>
                          </a:solidFill>
                          <a:latin typeface="Calibri" panose="020F0502020204030204"/>
                        </a:rPr>
                        <m:t> </m:t>
                      </m:r>
                      <m:sSup>
                        <m:sSupPr>
                          <m:ctrlPr>
                            <a:rPr lang="fr-FR" b="1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fr-FR" b="1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b="1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𝒋</m:t>
                          </m:r>
                          <m:f>
                            <m:fPr>
                              <m:ctrlPr>
                                <a:rPr lang="fr-FR" b="1" i="1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b="1" i="1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fr-FR" b="1" i="1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den>
                          </m:f>
                          <m:r>
                            <a:rPr lang="fr-FR" b="1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1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fr-FR" b="1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fr-FR" b="1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b="1" i="1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b="1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b="1" dirty="0">
                  <a:solidFill>
                    <a:srgbClr val="FF3399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26936">
                <a:off x="8080141" y="2878208"/>
                <a:ext cx="2298834" cy="12852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588333" y="5246584"/>
                <a:ext cx="786048" cy="509691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fr-FR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fr-FR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r-FR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FR" sz="1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num>
                            <m:den>
                              <m:r>
                                <a:rPr lang="fr-FR" sz="1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  <m:r>
                                <a:rPr lang="fr-FR" sz="1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den>
                          </m:f>
                        </m:e>
                      </m:groupChr>
                    </m:oMath>
                  </m:oMathPara>
                </a14:m>
                <a:endParaRPr lang="fr-FR" sz="1100" b="1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333" y="5246584"/>
                <a:ext cx="786048" cy="509691"/>
              </a:xfrm>
              <a:prstGeom prst="rect">
                <a:avLst/>
              </a:prstGeom>
              <a:blipFill>
                <a:blip r:embed="rId13"/>
                <a:stretch>
                  <a:fillRect l="-1550" t="-1205" r="-5426" b="-12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899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4" grpId="0" animBg="1"/>
      <p:bldP spid="65" grpId="0" animBg="1"/>
      <p:bldP spid="66" grpId="0"/>
      <p:bldP spid="76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 rot="21438762">
            <a:off x="3843632" y="3187673"/>
            <a:ext cx="1134304" cy="1855190"/>
            <a:chOff x="2290604" y="3071561"/>
            <a:chExt cx="1134304" cy="1855190"/>
          </a:xfrm>
        </p:grpSpPr>
        <p:sp>
          <p:nvSpPr>
            <p:cNvPr id="65" name="AutoShape 5"/>
            <p:cNvSpPr>
              <a:spLocks noChangeArrowheads="1"/>
            </p:cNvSpPr>
            <p:nvPr/>
          </p:nvSpPr>
          <p:spPr bwMode="auto">
            <a:xfrm rot="5580924" flipH="1">
              <a:off x="1930161" y="3432004"/>
              <a:ext cx="1855190" cy="1134304"/>
            </a:xfrm>
            <a:prstGeom prst="parallelogram">
              <a:avLst>
                <a:gd name="adj" fmla="val 76575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6"/>
            <p:cNvSpPr>
              <a:spLocks/>
            </p:cNvSpPr>
            <p:nvPr/>
          </p:nvSpPr>
          <p:spPr bwMode="auto">
            <a:xfrm>
              <a:off x="2332466" y="3455775"/>
              <a:ext cx="957006" cy="962455"/>
            </a:xfrm>
            <a:custGeom>
              <a:avLst/>
              <a:gdLst>
                <a:gd name="T0" fmla="*/ 210 w 733"/>
                <a:gd name="T1" fmla="*/ 7148 h 602"/>
                <a:gd name="T2" fmla="*/ 24 w 733"/>
                <a:gd name="T3" fmla="*/ 11853 h 602"/>
                <a:gd name="T4" fmla="*/ 69 w 733"/>
                <a:gd name="T5" fmla="*/ 20387 h 602"/>
                <a:gd name="T6" fmla="*/ 156 w 733"/>
                <a:gd name="T7" fmla="*/ 21288 h 602"/>
                <a:gd name="T8" fmla="*/ 199 w 733"/>
                <a:gd name="T9" fmla="*/ 21865 h 602"/>
                <a:gd name="T10" fmla="*/ 221 w 733"/>
                <a:gd name="T11" fmla="*/ 22160 h 602"/>
                <a:gd name="T12" fmla="*/ 324 w 733"/>
                <a:gd name="T13" fmla="*/ 21865 h 602"/>
                <a:gd name="T14" fmla="*/ 391 w 733"/>
                <a:gd name="T15" fmla="*/ 16879 h 602"/>
                <a:gd name="T16" fmla="*/ 434 w 733"/>
                <a:gd name="T17" fmla="*/ 13635 h 602"/>
                <a:gd name="T18" fmla="*/ 482 w 733"/>
                <a:gd name="T19" fmla="*/ 10400 h 602"/>
                <a:gd name="T20" fmla="*/ 434 w 733"/>
                <a:gd name="T21" fmla="*/ 3337 h 602"/>
                <a:gd name="T22" fmla="*/ 429 w 733"/>
                <a:gd name="T23" fmla="*/ 2425 h 602"/>
                <a:gd name="T24" fmla="*/ 391 w 733"/>
                <a:gd name="T25" fmla="*/ 74 h 602"/>
                <a:gd name="T26" fmla="*/ 303 w 733"/>
                <a:gd name="T27" fmla="*/ 381 h 602"/>
                <a:gd name="T28" fmla="*/ 297 w 733"/>
                <a:gd name="T29" fmla="*/ 1256 h 602"/>
                <a:gd name="T30" fmla="*/ 281 w 733"/>
                <a:gd name="T31" fmla="*/ 1546 h 602"/>
                <a:gd name="T32" fmla="*/ 270 w 733"/>
                <a:gd name="T33" fmla="*/ 6547 h 602"/>
                <a:gd name="T34" fmla="*/ 210 w 733"/>
                <a:gd name="T35" fmla="*/ 7148 h 6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3"/>
                <a:gd name="T55" fmla="*/ 0 h 602"/>
                <a:gd name="T56" fmla="*/ 733 w 733"/>
                <a:gd name="T57" fmla="*/ 602 h 6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3" h="602">
                  <a:moveTo>
                    <a:pt x="308" y="194"/>
                  </a:moveTo>
                  <a:cubicBezTo>
                    <a:pt x="188" y="206"/>
                    <a:pt x="81" y="188"/>
                    <a:pt x="36" y="322"/>
                  </a:cubicBezTo>
                  <a:cubicBezTo>
                    <a:pt x="42" y="462"/>
                    <a:pt x="0" y="504"/>
                    <a:pt x="100" y="554"/>
                  </a:cubicBezTo>
                  <a:cubicBezTo>
                    <a:pt x="138" y="573"/>
                    <a:pt x="188" y="570"/>
                    <a:pt x="228" y="578"/>
                  </a:cubicBezTo>
                  <a:cubicBezTo>
                    <a:pt x="250" y="582"/>
                    <a:pt x="271" y="589"/>
                    <a:pt x="292" y="594"/>
                  </a:cubicBezTo>
                  <a:cubicBezTo>
                    <a:pt x="303" y="597"/>
                    <a:pt x="324" y="602"/>
                    <a:pt x="324" y="602"/>
                  </a:cubicBezTo>
                  <a:cubicBezTo>
                    <a:pt x="375" y="599"/>
                    <a:pt x="425" y="598"/>
                    <a:pt x="476" y="594"/>
                  </a:cubicBezTo>
                  <a:cubicBezTo>
                    <a:pt x="544" y="588"/>
                    <a:pt x="528" y="502"/>
                    <a:pt x="572" y="458"/>
                  </a:cubicBezTo>
                  <a:cubicBezTo>
                    <a:pt x="589" y="408"/>
                    <a:pt x="592" y="399"/>
                    <a:pt x="636" y="370"/>
                  </a:cubicBezTo>
                  <a:cubicBezTo>
                    <a:pt x="663" y="330"/>
                    <a:pt x="664" y="311"/>
                    <a:pt x="708" y="282"/>
                  </a:cubicBezTo>
                  <a:cubicBezTo>
                    <a:pt x="733" y="208"/>
                    <a:pt x="674" y="148"/>
                    <a:pt x="636" y="90"/>
                  </a:cubicBezTo>
                  <a:cubicBezTo>
                    <a:pt x="631" y="83"/>
                    <a:pt x="632" y="73"/>
                    <a:pt x="628" y="66"/>
                  </a:cubicBezTo>
                  <a:cubicBezTo>
                    <a:pt x="601" y="17"/>
                    <a:pt x="607" y="25"/>
                    <a:pt x="572" y="2"/>
                  </a:cubicBezTo>
                  <a:cubicBezTo>
                    <a:pt x="529" y="5"/>
                    <a:pt x="486" y="0"/>
                    <a:pt x="444" y="10"/>
                  </a:cubicBezTo>
                  <a:cubicBezTo>
                    <a:pt x="436" y="12"/>
                    <a:pt x="442" y="28"/>
                    <a:pt x="436" y="34"/>
                  </a:cubicBezTo>
                  <a:cubicBezTo>
                    <a:pt x="430" y="40"/>
                    <a:pt x="420" y="39"/>
                    <a:pt x="412" y="42"/>
                  </a:cubicBezTo>
                  <a:cubicBezTo>
                    <a:pt x="398" y="85"/>
                    <a:pt x="421" y="140"/>
                    <a:pt x="396" y="178"/>
                  </a:cubicBezTo>
                  <a:cubicBezTo>
                    <a:pt x="379" y="203"/>
                    <a:pt x="335" y="181"/>
                    <a:pt x="308" y="19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" name="Titre 1"/>
          <p:cNvSpPr txBox="1">
            <a:spLocks/>
          </p:cNvSpPr>
          <p:nvPr/>
        </p:nvSpPr>
        <p:spPr>
          <a:xfrm>
            <a:off x="2220913" y="417513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3. Diffraction par une lentille</a:t>
            </a:r>
          </a:p>
          <a:p>
            <a:pPr>
              <a:defRPr/>
            </a:pP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3200" y="946715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TF par une lentille convergente : Etude intuitive #2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1421090"/>
            <a:ext cx="906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latin typeface="Arial Narrow" pitchFamily="34" charset="0"/>
              </a:rPr>
              <a:t>la lentille ramène dans son plan focal image ce qui se passe à l’infini </a:t>
            </a:r>
          </a:p>
          <a:p>
            <a:pPr lvl="0"/>
            <a:r>
              <a:rPr lang="fr-FR" dirty="0" smtClean="0"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dirty="0" smtClean="0">
                <a:latin typeface="Arial Narrow" pitchFamily="34" charset="0"/>
              </a:rPr>
              <a:t>une lentille convergente effectue une TF de la répartition du champ complexe depuis son plan focal objet vers sont plan focal image</a:t>
            </a:r>
            <a:r>
              <a:rPr lang="fr-FR" sz="1200" dirty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fr-FR" dirty="0" smtClean="0">
              <a:latin typeface="Arial" pitchFamily="34" charset="0"/>
            </a:endParaRPr>
          </a:p>
          <a:p>
            <a:endParaRPr lang="fr-FR" dirty="0">
              <a:latin typeface="Arial Narrow" pitchFamily="34" charset="0"/>
            </a:endParaRPr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3843341" y="4167012"/>
            <a:ext cx="54990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latin typeface="Arial Narrow" pitchFamily="34" charset="0"/>
            </a:endParaRPr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>
            <a:off x="6249989" y="3274848"/>
            <a:ext cx="0" cy="175257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>
              <a:latin typeface="Arial Narrow" pitchFamily="34" charset="0"/>
            </a:endParaRPr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4478339" y="3338348"/>
            <a:ext cx="0" cy="162557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>
              <a:latin typeface="Arial Narrow" pitchFamily="34" charset="0"/>
            </a:endParaRPr>
          </a:p>
        </p:txBody>
      </p:sp>
      <p:sp>
        <p:nvSpPr>
          <p:cNvPr id="49" name="Line 6"/>
          <p:cNvSpPr>
            <a:spLocks noChangeShapeType="1"/>
          </p:cNvSpPr>
          <p:nvPr/>
        </p:nvSpPr>
        <p:spPr bwMode="auto">
          <a:xfrm>
            <a:off x="8008939" y="3338348"/>
            <a:ext cx="0" cy="162557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>
              <a:latin typeface="Arial Narrow" pitchFamily="34" charset="0"/>
            </a:endParaRPr>
          </a:p>
        </p:txBody>
      </p:sp>
      <p:sp>
        <p:nvSpPr>
          <p:cNvPr id="50" name="ZoneTexte 5"/>
          <p:cNvSpPr txBox="1">
            <a:spLocks noChangeArrowheads="1"/>
          </p:cNvSpPr>
          <p:nvPr/>
        </p:nvSpPr>
        <p:spPr bwMode="auto">
          <a:xfrm>
            <a:off x="5761620" y="2449362"/>
            <a:ext cx="10599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latin typeface="Arial Narrow" pitchFamily="34" charset="0"/>
              </a:rPr>
              <a:t>Lentille</a:t>
            </a:r>
          </a:p>
          <a:p>
            <a:r>
              <a:rPr lang="fr-FR" sz="1400" b="1" dirty="0">
                <a:latin typeface="Arial Narrow" pitchFamily="34" charset="0"/>
              </a:rPr>
              <a:t>convergente</a:t>
            </a:r>
          </a:p>
        </p:txBody>
      </p:sp>
      <p:cxnSp>
        <p:nvCxnSpPr>
          <p:cNvPr id="51" name="Connecteur droit avec flèche 50"/>
          <p:cNvCxnSpPr/>
          <p:nvPr/>
        </p:nvCxnSpPr>
        <p:spPr bwMode="auto">
          <a:xfrm>
            <a:off x="4497388" y="4598851"/>
            <a:ext cx="17145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 bwMode="auto">
          <a:xfrm>
            <a:off x="6278563" y="4598851"/>
            <a:ext cx="17145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ZoneTexte 12"/>
          <p:cNvSpPr txBox="1">
            <a:spLocks noChangeArrowheads="1"/>
          </p:cNvSpPr>
          <p:nvPr/>
        </p:nvSpPr>
        <p:spPr bwMode="auto">
          <a:xfrm>
            <a:off x="7564439" y="2408087"/>
            <a:ext cx="922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solidFill>
                  <a:srgbClr val="00B050"/>
                </a:solidFill>
                <a:latin typeface="Arial Narrow" pitchFamily="34" charset="0"/>
              </a:rPr>
              <a:t>Plan Focal</a:t>
            </a:r>
          </a:p>
          <a:p>
            <a:pPr algn="ctr"/>
            <a:r>
              <a:rPr lang="fr-FR" sz="1400" b="1" dirty="0">
                <a:solidFill>
                  <a:srgbClr val="00B050"/>
                </a:solidFill>
                <a:latin typeface="Arial Narrow" pitchFamily="34" charset="0"/>
              </a:rPr>
              <a:t>Image</a:t>
            </a:r>
          </a:p>
        </p:txBody>
      </p:sp>
      <p:sp>
        <p:nvSpPr>
          <p:cNvPr id="54" name="ZoneTexte 13"/>
          <p:cNvSpPr txBox="1">
            <a:spLocks noChangeArrowheads="1"/>
          </p:cNvSpPr>
          <p:nvPr/>
        </p:nvSpPr>
        <p:spPr bwMode="auto">
          <a:xfrm>
            <a:off x="4051593" y="2414146"/>
            <a:ext cx="9220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solidFill>
                  <a:srgbClr val="00B050"/>
                </a:solidFill>
                <a:latin typeface="Arial Narrow" pitchFamily="34" charset="0"/>
              </a:rPr>
              <a:t>Plan Focal</a:t>
            </a:r>
          </a:p>
          <a:p>
            <a:pPr algn="ctr"/>
            <a:r>
              <a:rPr lang="fr-FR" sz="1400" b="1" dirty="0">
                <a:solidFill>
                  <a:srgbClr val="00B050"/>
                </a:solidFill>
                <a:latin typeface="Arial Narrow" pitchFamily="34" charset="0"/>
              </a:rPr>
              <a:t>Objet</a:t>
            </a:r>
          </a:p>
        </p:txBody>
      </p:sp>
      <p:cxnSp>
        <p:nvCxnSpPr>
          <p:cNvPr id="55" name="Connecteur droit avec flèche 54"/>
          <p:cNvCxnSpPr/>
          <p:nvPr/>
        </p:nvCxnSpPr>
        <p:spPr bwMode="auto">
          <a:xfrm flipV="1">
            <a:off x="4497389" y="5598976"/>
            <a:ext cx="3590925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 bwMode="auto">
          <a:xfrm flipV="1">
            <a:off x="4497389" y="5751376"/>
            <a:ext cx="3590925" cy="0"/>
          </a:xfrm>
          <a:prstGeom prst="straightConnector1">
            <a:avLst/>
          </a:prstGeom>
          <a:ln w="38100">
            <a:headEnd type="triangl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 bwMode="auto">
          <a:xfrm rot="5400000" flipH="1" flipV="1">
            <a:off x="7964488" y="3589201"/>
            <a:ext cx="6477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 bwMode="auto">
          <a:xfrm flipV="1">
            <a:off x="4478338" y="3727314"/>
            <a:ext cx="568666" cy="442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 bwMode="auto">
          <a:xfrm rot="5400000" flipH="1" flipV="1">
            <a:off x="7589045" y="3745570"/>
            <a:ext cx="8477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 bwMode="auto">
          <a:xfrm rot="5400000" flipH="1" flipV="1">
            <a:off x="4055270" y="3726520"/>
            <a:ext cx="8477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ZoneTexte 26"/>
          <p:cNvSpPr txBox="1">
            <a:spLocks noChangeArrowheads="1"/>
          </p:cNvSpPr>
          <p:nvPr/>
        </p:nvSpPr>
        <p:spPr bwMode="auto">
          <a:xfrm>
            <a:off x="8507414" y="3417721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 Narrow" pitchFamily="34" charset="0"/>
              </a:rPr>
              <a:t>X</a:t>
            </a:r>
          </a:p>
        </p:txBody>
      </p:sp>
      <p:sp>
        <p:nvSpPr>
          <p:cNvPr id="62" name="ZoneTexte 27"/>
          <p:cNvSpPr txBox="1">
            <a:spLocks noChangeArrowheads="1"/>
          </p:cNvSpPr>
          <p:nvPr/>
        </p:nvSpPr>
        <p:spPr bwMode="auto">
          <a:xfrm>
            <a:off x="5248850" y="3449795"/>
            <a:ext cx="279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 Narrow" pitchFamily="34" charset="0"/>
              </a:rPr>
              <a:t>x</a:t>
            </a:r>
          </a:p>
        </p:txBody>
      </p:sp>
      <p:sp>
        <p:nvSpPr>
          <p:cNvPr id="63" name="ZoneTexte 28"/>
          <p:cNvSpPr txBox="1">
            <a:spLocks noChangeArrowheads="1"/>
          </p:cNvSpPr>
          <p:nvPr/>
        </p:nvSpPr>
        <p:spPr bwMode="auto">
          <a:xfrm>
            <a:off x="7745414" y="3112925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 Narrow" pitchFamily="34" charset="0"/>
              </a:rPr>
              <a:t>Y</a:t>
            </a:r>
          </a:p>
        </p:txBody>
      </p:sp>
      <p:sp>
        <p:nvSpPr>
          <p:cNvPr id="64" name="ZoneTexte 29"/>
          <p:cNvSpPr txBox="1">
            <a:spLocks noChangeArrowheads="1"/>
          </p:cNvSpPr>
          <p:nvPr/>
        </p:nvSpPr>
        <p:spPr bwMode="auto">
          <a:xfrm>
            <a:off x="4183064" y="3046251"/>
            <a:ext cx="279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 Narrow" pitchFamily="34" charset="0"/>
              </a:rPr>
              <a:t>y</a:t>
            </a:r>
          </a:p>
        </p:txBody>
      </p:sp>
      <p:sp>
        <p:nvSpPr>
          <p:cNvPr id="70" name="ZoneTexte 33"/>
          <p:cNvSpPr txBox="1">
            <a:spLocks noChangeArrowheads="1"/>
          </p:cNvSpPr>
          <p:nvPr/>
        </p:nvSpPr>
        <p:spPr bwMode="auto">
          <a:xfrm>
            <a:off x="5221288" y="4598851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 Narrow" pitchFamily="34" charset="0"/>
              </a:rPr>
              <a:t>f</a:t>
            </a:r>
          </a:p>
        </p:txBody>
      </p:sp>
      <p:sp>
        <p:nvSpPr>
          <p:cNvPr id="71" name="ZoneTexte 34"/>
          <p:cNvSpPr txBox="1">
            <a:spLocks noChangeArrowheads="1"/>
          </p:cNvSpPr>
          <p:nvPr/>
        </p:nvSpPr>
        <p:spPr bwMode="auto">
          <a:xfrm>
            <a:off x="7011988" y="4608376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 Narrow" pitchFamily="34" charset="0"/>
              </a:rPr>
              <a:t>f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070736" y="5473340"/>
            <a:ext cx="338772" cy="3372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33"/>
          <p:cNvSpPr txBox="1">
            <a:spLocks noChangeArrowheads="1"/>
          </p:cNvSpPr>
          <p:nvPr/>
        </p:nvSpPr>
        <p:spPr bwMode="auto">
          <a:xfrm>
            <a:off x="6011864" y="5441354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 Narrow" pitchFamily="34" charset="0"/>
              </a:rPr>
              <a:t>TF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613686" y="5132251"/>
            <a:ext cx="9054314" cy="1281612"/>
            <a:chOff x="89686" y="5132251"/>
            <a:chExt cx="9054314" cy="1281612"/>
          </a:xfrm>
        </p:grpSpPr>
        <p:grpSp>
          <p:nvGrpSpPr>
            <p:cNvPr id="7" name="Groupe 6"/>
            <p:cNvGrpSpPr/>
            <p:nvPr/>
          </p:nvGrpSpPr>
          <p:grpSpPr>
            <a:xfrm>
              <a:off x="89686" y="5134808"/>
              <a:ext cx="2864486" cy="1017798"/>
              <a:chOff x="89686" y="5134808"/>
              <a:chExt cx="2864486" cy="1017798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89686" y="5393010"/>
                <a:ext cx="2612570" cy="7595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9" name="Groupe 51"/>
              <p:cNvGrpSpPr>
                <a:grpSpLocks/>
              </p:cNvGrpSpPr>
              <p:nvPr/>
            </p:nvGrpSpPr>
            <p:grpSpPr bwMode="auto">
              <a:xfrm flipH="1">
                <a:off x="2677937" y="5134808"/>
                <a:ext cx="276235" cy="306389"/>
                <a:chOff x="5695950" y="4022159"/>
                <a:chExt cx="342900" cy="306393"/>
              </a:xfrm>
            </p:grpSpPr>
            <p:cxnSp>
              <p:nvCxnSpPr>
                <p:cNvPr id="72" name="Connecteur droit 71"/>
                <p:cNvCxnSpPr/>
                <p:nvPr/>
              </p:nvCxnSpPr>
              <p:spPr>
                <a:xfrm rot="5400000">
                  <a:off x="5557178" y="4168814"/>
                  <a:ext cx="295279" cy="1970"/>
                </a:xfrm>
                <a:prstGeom prst="line">
                  <a:avLst/>
                </a:prstGeom>
                <a:ln w="53975" cmpd="tri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cteur droit avec flèche 72"/>
                <p:cNvCxnSpPr/>
                <p:nvPr/>
              </p:nvCxnSpPr>
              <p:spPr>
                <a:xfrm>
                  <a:off x="5695950" y="4326964"/>
                  <a:ext cx="342900" cy="1588"/>
                </a:xfrm>
                <a:prstGeom prst="straightConnector1">
                  <a:avLst/>
                </a:prstGeom>
                <a:ln w="53975" cmpd="tri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58134" name="Picture 8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358" y="5426217"/>
                <a:ext cx="2498725" cy="677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" name="Groupe 2"/>
            <p:cNvGrpSpPr/>
            <p:nvPr/>
          </p:nvGrpSpPr>
          <p:grpSpPr>
            <a:xfrm>
              <a:off x="6479418" y="5132251"/>
              <a:ext cx="2664582" cy="1281612"/>
              <a:chOff x="6479418" y="5132251"/>
              <a:chExt cx="2664582" cy="1281612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6805749" y="5199017"/>
                <a:ext cx="2338251" cy="121484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8" name="Groupe 50"/>
              <p:cNvGrpSpPr>
                <a:grpSpLocks/>
              </p:cNvGrpSpPr>
              <p:nvPr/>
            </p:nvGrpSpPr>
            <p:grpSpPr bwMode="auto">
              <a:xfrm>
                <a:off x="6479418" y="5132251"/>
                <a:ext cx="314375" cy="306388"/>
                <a:chOff x="5695949" y="4076751"/>
                <a:chExt cx="342900" cy="306392"/>
              </a:xfrm>
            </p:grpSpPr>
            <p:cxnSp>
              <p:nvCxnSpPr>
                <p:cNvPr id="74" name="Connecteur droit 73"/>
                <p:cNvCxnSpPr/>
                <p:nvPr/>
              </p:nvCxnSpPr>
              <p:spPr>
                <a:xfrm rot="5400000">
                  <a:off x="5557835" y="4223525"/>
                  <a:ext cx="295279" cy="1731"/>
                </a:xfrm>
                <a:prstGeom prst="line">
                  <a:avLst/>
                </a:prstGeom>
                <a:ln w="53975" cmpd="tri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eur droit avec flèche 74"/>
                <p:cNvCxnSpPr/>
                <p:nvPr/>
              </p:nvCxnSpPr>
              <p:spPr>
                <a:xfrm>
                  <a:off x="5695949" y="4381555"/>
                  <a:ext cx="342900" cy="1588"/>
                </a:xfrm>
                <a:prstGeom prst="straightConnector1">
                  <a:avLst/>
                </a:prstGeom>
                <a:ln w="53975" cmpd="tri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58136" name="Picture 8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3093" y="5252208"/>
                <a:ext cx="2239963" cy="1135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9" name="Groupe 8"/>
          <p:cNvGrpSpPr/>
          <p:nvPr/>
        </p:nvGrpSpPr>
        <p:grpSpPr>
          <a:xfrm>
            <a:off x="9609908" y="2403567"/>
            <a:ext cx="979714" cy="1815737"/>
            <a:chOff x="8085908" y="2403566"/>
            <a:chExt cx="979714" cy="1815737"/>
          </a:xfrm>
        </p:grpSpPr>
        <p:sp>
          <p:nvSpPr>
            <p:cNvPr id="79" name="Rectangle à coins arrondis 78"/>
            <p:cNvSpPr/>
            <p:nvPr/>
          </p:nvSpPr>
          <p:spPr>
            <a:xfrm>
              <a:off x="8085908" y="2403566"/>
              <a:ext cx="979714" cy="18157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58138" name="Picture 9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4082" y="2562415"/>
              <a:ext cx="731837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140" name="Picture 9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7731" y="3381280"/>
              <a:ext cx="74612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ZoneTexte 10"/>
          <p:cNvSpPr txBox="1"/>
          <p:nvPr/>
        </p:nvSpPr>
        <p:spPr>
          <a:xfrm>
            <a:off x="3599546" y="4418428"/>
            <a:ext cx="920445" cy="461665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t(</a:t>
            </a:r>
            <a:r>
              <a:rPr lang="fr-FR" sz="2400" b="1" dirty="0" err="1">
                <a:solidFill>
                  <a:srgbClr val="FF0000"/>
                </a:solidFill>
              </a:rPr>
              <a:t>x,y</a:t>
            </a:r>
            <a:r>
              <a:rPr lang="fr-FR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" name="Flèche droite 11"/>
          <p:cNvSpPr/>
          <p:nvPr/>
        </p:nvSpPr>
        <p:spPr>
          <a:xfrm>
            <a:off x="1680359" y="3743512"/>
            <a:ext cx="1788556" cy="747289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E</a:t>
            </a:r>
            <a:r>
              <a:rPr lang="fr-FR" baseline="-25000" dirty="0" err="1" smtClean="0">
                <a:solidFill>
                  <a:srgbClr val="FF0000"/>
                </a:solidFill>
              </a:rPr>
              <a:t>incident</a:t>
            </a:r>
            <a:r>
              <a:rPr lang="fr-FR" dirty="0" smtClean="0">
                <a:solidFill>
                  <a:srgbClr val="FF0000"/>
                </a:solidFill>
              </a:rPr>
              <a:t>(</a:t>
            </a:r>
            <a:r>
              <a:rPr lang="fr-FR" dirty="0" err="1" smtClean="0">
                <a:solidFill>
                  <a:srgbClr val="FF0000"/>
                </a:solidFill>
              </a:rPr>
              <a:t>x,y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067618">
            <a:off x="3675046" y="4537172"/>
            <a:ext cx="1689886" cy="369332"/>
          </a:xfrm>
          <a:prstGeom prst="rect">
            <a:avLst/>
          </a:prstGeom>
          <a:scene3d>
            <a:camera prst="isometricRightUp"/>
            <a:lightRig rig="threePt" dir="t"/>
          </a:scene3d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latin typeface="Arial Narrow" pitchFamily="34" charset="0"/>
              </a:rPr>
              <a:t>Ecran diffractant</a:t>
            </a:r>
          </a:p>
        </p:txBody>
      </p:sp>
      <p:sp>
        <p:nvSpPr>
          <p:cNvPr id="81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82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2100264" y="874059"/>
            <a:ext cx="7962619" cy="598394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avec flèche 44"/>
          <p:cNvCxnSpPr/>
          <p:nvPr/>
        </p:nvCxnSpPr>
        <p:spPr>
          <a:xfrm flipH="1" flipV="1">
            <a:off x="3043544" y="1252523"/>
            <a:ext cx="4117" cy="238246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Connecteur droit 45"/>
          <p:cNvCxnSpPr/>
          <p:nvPr/>
        </p:nvCxnSpPr>
        <p:spPr>
          <a:xfrm>
            <a:off x="2327171" y="3171674"/>
            <a:ext cx="765994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47" name="ZoneTexte 46"/>
          <p:cNvSpPr txBox="1"/>
          <p:nvPr/>
        </p:nvSpPr>
        <p:spPr>
          <a:xfrm>
            <a:off x="9557086" y="3192159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prstClr val="black"/>
                </a:solidFill>
                <a:latin typeface="Calibri" panose="020F0502020204030204"/>
              </a:rPr>
              <a:t>z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946905" y="1344459"/>
            <a:ext cx="186753" cy="1590516"/>
          </a:xfrm>
          <a:prstGeom prst="rect">
            <a:avLst/>
          </a:prstGeom>
          <a:pattFill prst="wdUpDiag">
            <a:fgClr>
              <a:sysClr val="windowText" lastClr="000000"/>
            </a:fgClr>
            <a:bgClr>
              <a:sysClr val="window" lastClr="FFFFFF"/>
            </a:bgClr>
          </a:patt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946905" y="3369639"/>
            <a:ext cx="186753" cy="1470059"/>
          </a:xfrm>
          <a:prstGeom prst="rect">
            <a:avLst/>
          </a:prstGeom>
          <a:pattFill prst="wdUpDiag">
            <a:fgClr>
              <a:sysClr val="windowText" lastClr="000000"/>
            </a:fgClr>
            <a:bgClr>
              <a:sysClr val="window" lastClr="FFFFFF"/>
            </a:bgClr>
          </a:patt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/>
              <p:cNvSpPr txBox="1"/>
              <p:nvPr/>
            </p:nvSpPr>
            <p:spPr>
              <a:xfrm>
                <a:off x="2493974" y="6170182"/>
                <a:ext cx="11953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d>
                            <m:dPr>
                              <m:ctrlPr>
                                <a:rPr lang="fr-FR" sz="16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fr-FR" sz="1600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1600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fr-FR" sz="1600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fr-FR" sz="1600" b="1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600" b="1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fr-FR" sz="1600" b="1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600" b="1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974" y="6170182"/>
                <a:ext cx="1195327" cy="246221"/>
              </a:xfrm>
              <a:prstGeom prst="rect">
                <a:avLst/>
              </a:prstGeom>
              <a:blipFill>
                <a:blip r:embed="rId2"/>
                <a:stretch>
                  <a:fillRect l="-2551" r="-6122" b="-317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ZoneTexte 51"/>
          <p:cNvSpPr txBox="1"/>
          <p:nvPr/>
        </p:nvSpPr>
        <p:spPr>
          <a:xfrm>
            <a:off x="2428576" y="4890473"/>
            <a:ext cx="122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prstClr val="black"/>
                </a:solidFill>
                <a:latin typeface="Calibri" panose="020F0502020204030204"/>
              </a:rPr>
              <a:t>Ecran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prstClr val="black"/>
                </a:solidFill>
                <a:latin typeface="Calibri" panose="020F0502020204030204"/>
              </a:rPr>
              <a:t>Diffractant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070815" y="1042854"/>
                <a:ext cx="30265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815" y="1042854"/>
                <a:ext cx="30265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Connecteur droit avec flèche 55"/>
          <p:cNvCxnSpPr/>
          <p:nvPr/>
        </p:nvCxnSpPr>
        <p:spPr>
          <a:xfrm>
            <a:off x="2327171" y="2673862"/>
            <a:ext cx="497812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7" name="Connecteur droit avec flèche 56"/>
          <p:cNvCxnSpPr/>
          <p:nvPr/>
        </p:nvCxnSpPr>
        <p:spPr>
          <a:xfrm>
            <a:off x="2327171" y="2922768"/>
            <a:ext cx="497812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Connecteur droit avec flèche 57"/>
          <p:cNvCxnSpPr/>
          <p:nvPr/>
        </p:nvCxnSpPr>
        <p:spPr>
          <a:xfrm>
            <a:off x="2327171" y="3171674"/>
            <a:ext cx="497812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9" name="Connecteur droit avec flèche 58"/>
          <p:cNvCxnSpPr/>
          <p:nvPr/>
        </p:nvCxnSpPr>
        <p:spPr>
          <a:xfrm>
            <a:off x="2327171" y="3420581"/>
            <a:ext cx="497812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0" name="Connecteur droit avec flèche 59"/>
          <p:cNvCxnSpPr/>
          <p:nvPr/>
        </p:nvCxnSpPr>
        <p:spPr>
          <a:xfrm>
            <a:off x="2327171" y="3669487"/>
            <a:ext cx="497812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1" name="ZoneTexte 60"/>
          <p:cNvSpPr txBox="1"/>
          <p:nvPr/>
        </p:nvSpPr>
        <p:spPr>
          <a:xfrm>
            <a:off x="2284779" y="288670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prstClr val="black"/>
                </a:solidFill>
                <a:latin typeface="Calibri" panose="020F0502020204030204"/>
              </a:rPr>
              <a:t>Onde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2284779" y="3141927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prstClr val="black"/>
                </a:solidFill>
                <a:latin typeface="Calibri" panose="020F0502020204030204"/>
              </a:rPr>
              <a:t>Plane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147481" y="1001396"/>
            <a:ext cx="6273295" cy="4228371"/>
            <a:chOff x="3147481" y="1001396"/>
            <a:chExt cx="6273295" cy="4228371"/>
          </a:xfrm>
        </p:grpSpPr>
        <p:sp>
          <p:nvSpPr>
            <p:cNvPr id="48" name="ZoneTexte 47"/>
            <p:cNvSpPr txBox="1"/>
            <p:nvPr/>
          </p:nvSpPr>
          <p:spPr>
            <a:xfrm>
              <a:off x="4366342" y="4038440"/>
              <a:ext cx="2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i="1" kern="0" dirty="0">
                  <a:solidFill>
                    <a:prstClr val="black"/>
                  </a:solidFill>
                  <a:latin typeface="Calibri" panose="020F0502020204030204"/>
                </a:rPr>
                <a:t>f</a:t>
              </a:r>
            </a:p>
          </p:txBody>
        </p:sp>
        <p:cxnSp>
          <p:nvCxnSpPr>
            <p:cNvPr id="53" name="Connecteur droit avec flèche 52"/>
            <p:cNvCxnSpPr/>
            <p:nvPr/>
          </p:nvCxnSpPr>
          <p:spPr>
            <a:xfrm flipV="1">
              <a:off x="8447206" y="1242651"/>
              <a:ext cx="0" cy="365174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8461924" y="1001396"/>
                  <a:ext cx="958852" cy="6150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r-FR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b="1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fr-FR" b="1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𝑿</m:t>
                                </m:r>
                              </m:sub>
                            </m:sSub>
                          </m:num>
                          <m:den>
                            <m:r>
                              <a:rPr lang="fr-FR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fr-FR" kern="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1924" y="1001396"/>
                  <a:ext cx="958852" cy="6150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Connecteur droit avec flèche 62"/>
            <p:cNvCxnSpPr/>
            <p:nvPr/>
          </p:nvCxnSpPr>
          <p:spPr>
            <a:xfrm>
              <a:off x="5796551" y="1434780"/>
              <a:ext cx="0" cy="3637950"/>
            </a:xfrm>
            <a:prstGeom prst="straightConnector1">
              <a:avLst/>
            </a:prstGeom>
            <a:noFill/>
            <a:ln w="57150" cap="flat" cmpd="sng" algn="ctr">
              <a:solidFill>
                <a:srgbClr val="5B9BD5"/>
              </a:solidFill>
              <a:prstDash val="solid"/>
              <a:miter lim="800000"/>
              <a:headEnd type="arrow" w="med" len="med"/>
              <a:tailEnd type="arrow" w="med" len="med"/>
            </a:ln>
            <a:effectLst/>
          </p:spPr>
        </p:cxnSp>
        <p:cxnSp>
          <p:nvCxnSpPr>
            <p:cNvPr id="64" name="Connecteur droit avec flèche 63"/>
            <p:cNvCxnSpPr/>
            <p:nvPr/>
          </p:nvCxnSpPr>
          <p:spPr>
            <a:xfrm flipH="1">
              <a:off x="3147481" y="3945617"/>
              <a:ext cx="2621597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dashDot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65" name="Connecteur droit avec flèche 64"/>
            <p:cNvCxnSpPr/>
            <p:nvPr/>
          </p:nvCxnSpPr>
          <p:spPr>
            <a:xfrm flipH="1">
              <a:off x="5805499" y="3945617"/>
              <a:ext cx="2621597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dashDot"/>
              <a:miter lim="800000"/>
              <a:headEnd type="triangle" w="med" len="med"/>
              <a:tailEnd type="triangle" w="med" len="med"/>
            </a:ln>
            <a:effectLst/>
          </p:spPr>
        </p:cxnSp>
        <p:sp>
          <p:nvSpPr>
            <p:cNvPr id="66" name="ZoneTexte 65"/>
            <p:cNvSpPr txBox="1"/>
            <p:nvPr/>
          </p:nvSpPr>
          <p:spPr>
            <a:xfrm>
              <a:off x="5531839" y="1147408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kern="0" dirty="0">
                  <a:solidFill>
                    <a:prstClr val="black"/>
                  </a:solidFill>
                  <a:latin typeface="Calibri" panose="020F0502020204030204"/>
                </a:rPr>
                <a:t>Lentille</a:t>
              </a: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7065801" y="4009508"/>
              <a:ext cx="2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i="1" kern="0" dirty="0">
                  <a:solidFill>
                    <a:prstClr val="black"/>
                  </a:solidFill>
                  <a:latin typeface="Calibri" panose="020F0502020204030204"/>
                </a:rPr>
                <a:t>f</a:t>
              </a: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7814458" y="4860435"/>
              <a:ext cx="1359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kern="0" dirty="0">
                  <a:solidFill>
                    <a:prstClr val="black"/>
                  </a:solidFill>
                  <a:latin typeface="Calibri" panose="020F0502020204030204"/>
                </a:rPr>
                <a:t>Foyer Image</a:t>
              </a:r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3768263" y="1536274"/>
            <a:ext cx="6197625" cy="5081368"/>
            <a:chOff x="1827302" y="526074"/>
            <a:chExt cx="7589349" cy="6222428"/>
          </a:xfrm>
        </p:grpSpPr>
        <p:grpSp>
          <p:nvGrpSpPr>
            <p:cNvPr id="70" name="Groupe 69"/>
            <p:cNvGrpSpPr/>
            <p:nvPr/>
          </p:nvGrpSpPr>
          <p:grpSpPr>
            <a:xfrm>
              <a:off x="1827302" y="526074"/>
              <a:ext cx="7589349" cy="6222428"/>
              <a:chOff x="1827302" y="526074"/>
              <a:chExt cx="7589349" cy="6222428"/>
            </a:xfrm>
          </p:grpSpPr>
          <p:pic>
            <p:nvPicPr>
              <p:cNvPr id="73" name="Image 7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74514" y="878055"/>
                <a:ext cx="4897747" cy="3351569"/>
              </a:xfrm>
              <a:prstGeom prst="rect">
                <a:avLst/>
              </a:prstGeom>
            </p:spPr>
          </p:pic>
          <p:cxnSp>
            <p:nvCxnSpPr>
              <p:cNvPr id="74" name="Connecteur droit avec flèche 73"/>
              <p:cNvCxnSpPr/>
              <p:nvPr/>
            </p:nvCxnSpPr>
            <p:spPr>
              <a:xfrm flipV="1">
                <a:off x="4248456" y="2070234"/>
                <a:ext cx="5054022" cy="482466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dashDot"/>
                <a:miter lim="800000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ZoneTexte 74"/>
                  <p:cNvSpPr txBox="1"/>
                  <p:nvPr/>
                </p:nvSpPr>
                <p:spPr>
                  <a:xfrm>
                    <a:off x="2792605" y="6071042"/>
                    <a:ext cx="3117824" cy="67746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600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d>
                            <m:dPr>
                              <m:ctrlPr>
                                <a:rPr lang="fr-FR" sz="16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fr-FR" sz="1600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1600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d>
                            <m:dPr>
                              <m:ctrlPr>
                                <a:rPr lang="fr-FR" sz="16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b="1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1600" b="1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1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fr-FR" sz="1600" b="1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1600" b="1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𝝀</m:t>
                                  </m:r>
                                </m:den>
                              </m:f>
                            </m:e>
                          </m:d>
                          <m:r>
                            <a:rPr lang="fr-FR" sz="1600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1600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f>
                            <m:fPr>
                              <m:ctrlPr>
                                <a:rPr lang="fr-FR" sz="16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fr-FR" sz="16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fr-FR" sz="16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𝒖𝑨</m:t>
                              </m:r>
                            </m:num>
                            <m:den>
                              <m:r>
                                <a:rPr lang="fr-FR" sz="16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fr-FR" sz="16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𝒖𝑨</m:t>
                              </m:r>
                            </m:den>
                          </m:f>
                        </m:oMath>
                      </m:oMathPara>
                    </a14:m>
                    <a:endParaRPr lang="fr-FR" sz="1600" b="1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75" name="ZoneTexte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2605" y="6071042"/>
                    <a:ext cx="3117824" cy="67746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111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6" name="ZoneTexte 75"/>
              <p:cNvSpPr txBox="1"/>
              <p:nvPr/>
            </p:nvSpPr>
            <p:spPr>
              <a:xfrm>
                <a:off x="2931048" y="5340980"/>
                <a:ext cx="2267624" cy="452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b="1" kern="0" dirty="0">
                    <a:solidFill>
                      <a:prstClr val="black"/>
                    </a:solidFill>
                    <a:latin typeface="Calibri" panose="020F0502020204030204"/>
                  </a:rPr>
                  <a:t>Spectre angulaire</a:t>
                </a:r>
              </a:p>
            </p:txBody>
          </p:sp>
          <p:sp>
            <p:nvSpPr>
              <p:cNvPr id="77" name="Arc 76"/>
              <p:cNvSpPr/>
              <p:nvPr/>
            </p:nvSpPr>
            <p:spPr>
              <a:xfrm rot="660803">
                <a:off x="5942919" y="2309478"/>
                <a:ext cx="126256" cy="253870"/>
              </a:xfrm>
              <a:prstGeom prst="arc">
                <a:avLst>
                  <a:gd name="adj1" fmla="val 17471931"/>
                  <a:gd name="adj2" fmla="val 3911648"/>
                </a:avLst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Flèche droite 77"/>
              <p:cNvSpPr/>
              <p:nvPr/>
            </p:nvSpPr>
            <p:spPr>
              <a:xfrm>
                <a:off x="1827302" y="5999730"/>
                <a:ext cx="873449" cy="695852"/>
              </a:xfrm>
              <a:prstGeom prst="rightArrow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b="1" kern="0" dirty="0">
                    <a:solidFill>
                      <a:prstClr val="white"/>
                    </a:solidFill>
                    <a:latin typeface="Calibri" panose="020F0502020204030204"/>
                  </a:rPr>
                  <a:t>TF</a:t>
                </a:r>
              </a:p>
            </p:txBody>
          </p:sp>
          <p:sp>
            <p:nvSpPr>
              <p:cNvPr id="79" name="Accolade ouvrante 78"/>
              <p:cNvSpPr/>
              <p:nvPr/>
            </p:nvSpPr>
            <p:spPr>
              <a:xfrm rot="5400000">
                <a:off x="5811516" y="2145659"/>
                <a:ext cx="386528" cy="6249411"/>
              </a:xfrm>
              <a:prstGeom prst="leftBrace">
                <a:avLst>
                  <a:gd name="adj1" fmla="val 8333"/>
                  <a:gd name="adj2" fmla="val 26020"/>
                </a:avLst>
              </a:prstGeom>
              <a:noFill/>
              <a:ln w="381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Forme libre 79"/>
              <p:cNvSpPr/>
              <p:nvPr/>
            </p:nvSpPr>
            <p:spPr>
              <a:xfrm>
                <a:off x="6170512" y="1401994"/>
                <a:ext cx="329609" cy="967563"/>
              </a:xfrm>
              <a:custGeom>
                <a:avLst/>
                <a:gdLst>
                  <a:gd name="connsiteX0" fmla="*/ 329609 w 329609"/>
                  <a:gd name="connsiteY0" fmla="*/ 0 h 967563"/>
                  <a:gd name="connsiteX1" fmla="*/ 223284 w 329609"/>
                  <a:gd name="connsiteY1" fmla="*/ 595423 h 967563"/>
                  <a:gd name="connsiteX2" fmla="*/ 0 w 329609"/>
                  <a:gd name="connsiteY2" fmla="*/ 967563 h 967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9609" h="967563">
                    <a:moveTo>
                      <a:pt x="329609" y="0"/>
                    </a:moveTo>
                    <a:lnTo>
                      <a:pt x="223284" y="595423"/>
                    </a:lnTo>
                    <a:lnTo>
                      <a:pt x="0" y="967563"/>
                    </a:lnTo>
                  </a:path>
                </a:pathLst>
              </a:custGeom>
              <a:noFill/>
              <a:ln w="28575" cap="flat" cmpd="sng" algn="ctr">
                <a:solidFill>
                  <a:sysClr val="windowText" lastClr="000000"/>
                </a:solidFill>
                <a:prstDash val="sysDash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1" name="Image 80"/>
              <p:cNvPicPr>
                <a:picLocks noChangeAspect="1"/>
              </p:cNvPicPr>
              <p:nvPr/>
            </p:nvPicPr>
            <p:blipFill rotWithShape="1">
              <a:blip r:embed="rId7"/>
              <a:srcRect b="15730"/>
              <a:stretch/>
            </p:blipFill>
            <p:spPr>
              <a:xfrm>
                <a:off x="6624441" y="526074"/>
                <a:ext cx="2792210" cy="4094637"/>
              </a:xfrm>
              <a:prstGeom prst="rect">
                <a:avLst/>
              </a:prstGeom>
            </p:spPr>
          </p:pic>
        </p:grpSp>
        <p:sp>
          <p:nvSpPr>
            <p:cNvPr id="71" name="Ellipse 70"/>
            <p:cNvSpPr/>
            <p:nvPr/>
          </p:nvSpPr>
          <p:spPr>
            <a:xfrm>
              <a:off x="7121862" y="2206156"/>
              <a:ext cx="91854" cy="9360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6004780" y="710187"/>
                  <a:ext cx="1110335" cy="682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r-FR" sz="16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6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b="1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1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fr-FR" sz="1600" b="1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𝑿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6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fr-FR" sz="1600" kern="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4780" y="710187"/>
                  <a:ext cx="1110335" cy="68217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2" name="ZoneTexte 81"/>
          <p:cNvSpPr txBox="1"/>
          <p:nvPr/>
        </p:nvSpPr>
        <p:spPr>
          <a:xfrm>
            <a:off x="3171211" y="324724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prstClr val="black"/>
                </a:solidFill>
              </a:rPr>
              <a:t>A</a:t>
            </a:r>
          </a:p>
        </p:txBody>
      </p:sp>
      <p:cxnSp>
        <p:nvCxnSpPr>
          <p:cNvPr id="83" name="Connecteur droit avec flèche 82"/>
          <p:cNvCxnSpPr/>
          <p:nvPr/>
        </p:nvCxnSpPr>
        <p:spPr>
          <a:xfrm>
            <a:off x="3198921" y="2922795"/>
            <a:ext cx="0" cy="46800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185" name="Titre 1"/>
          <p:cNvSpPr txBox="1">
            <a:spLocks/>
          </p:cNvSpPr>
          <p:nvPr/>
        </p:nvSpPr>
        <p:spPr>
          <a:xfrm>
            <a:off x="2220913" y="418071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3. Diffraction par une lentille</a:t>
            </a:r>
          </a:p>
          <a:p>
            <a:pPr>
              <a:defRPr/>
            </a:pP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5" name="Image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221" y="1830483"/>
            <a:ext cx="3979715" cy="2723352"/>
          </a:xfrm>
          <a:prstGeom prst="rect">
            <a:avLst/>
          </a:prstGeom>
        </p:spPr>
      </p:pic>
      <p:sp>
        <p:nvSpPr>
          <p:cNvPr id="86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484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100263" y="874059"/>
            <a:ext cx="8176576" cy="598394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  <p:grpSp>
        <p:nvGrpSpPr>
          <p:cNvPr id="4" name="Groupe 3"/>
          <p:cNvGrpSpPr>
            <a:grpSpLocks noChangeAspect="1"/>
          </p:cNvGrpSpPr>
          <p:nvPr/>
        </p:nvGrpSpPr>
        <p:grpSpPr>
          <a:xfrm>
            <a:off x="2333639" y="1056301"/>
            <a:ext cx="7965220" cy="5734463"/>
            <a:chOff x="-176462" y="-54163"/>
            <a:chExt cx="9802619" cy="7057276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14094" y="878055"/>
              <a:ext cx="4897747" cy="3351569"/>
            </a:xfrm>
            <a:prstGeom prst="rect">
              <a:avLst/>
            </a:prstGeom>
          </p:spPr>
        </p:pic>
        <p:grpSp>
          <p:nvGrpSpPr>
            <p:cNvPr id="6" name="Groupe 5"/>
            <p:cNvGrpSpPr/>
            <p:nvPr/>
          </p:nvGrpSpPr>
          <p:grpSpPr>
            <a:xfrm>
              <a:off x="6675671" y="1182080"/>
              <a:ext cx="2923387" cy="2753862"/>
              <a:chOff x="6681969" y="84872"/>
              <a:chExt cx="2923387" cy="3659080"/>
            </a:xfrm>
          </p:grpSpPr>
          <p:grpSp>
            <p:nvGrpSpPr>
              <p:cNvPr id="49" name="Groupe 48"/>
              <p:cNvGrpSpPr/>
              <p:nvPr/>
            </p:nvGrpSpPr>
            <p:grpSpPr>
              <a:xfrm>
                <a:off x="6861918" y="753680"/>
                <a:ext cx="2743438" cy="2602905"/>
                <a:chOff x="6861918" y="753680"/>
                <a:chExt cx="2743438" cy="2602905"/>
              </a:xfrm>
            </p:grpSpPr>
            <p:pic>
              <p:nvPicPr>
                <p:cNvPr id="52" name="Image 5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5400000">
                  <a:off x="7095434" y="520164"/>
                  <a:ext cx="2276405" cy="2743438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ZoneTexte 52"/>
                    <p:cNvSpPr txBox="1"/>
                    <p:nvPr/>
                  </p:nvSpPr>
                  <p:spPr>
                    <a:xfrm>
                      <a:off x="7853902" y="2903633"/>
                      <a:ext cx="360939" cy="45295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defTabSz="4572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b="1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fr-FR" b="1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fr-FR" b="1" kern="0" dirty="0">
                        <a:solidFill>
                          <a:srgbClr val="FF0000"/>
                        </a:solidFill>
                        <a:latin typeface="Calibri" panose="020F0502020204030204"/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ZoneTexte 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53902" y="2903633"/>
                      <a:ext cx="360939" cy="45295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0833" r="-8333"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0" name="ZoneTexte 49"/>
              <p:cNvSpPr txBox="1"/>
              <p:nvPr/>
            </p:nvSpPr>
            <p:spPr>
              <a:xfrm rot="5400000">
                <a:off x="6295658" y="471183"/>
                <a:ext cx="1568047" cy="795425"/>
              </a:xfrm>
              <a:prstGeom prst="rect">
                <a:avLst/>
              </a:prstGeom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8000">
                    <a:srgbClr val="FF0000"/>
                  </a:gs>
                  <a:gs pos="48000">
                    <a:srgbClr val="FFFF00"/>
                  </a:gs>
                  <a:gs pos="33000">
                    <a:srgbClr val="FFC000"/>
                  </a:gs>
                  <a:gs pos="80000">
                    <a:srgbClr val="00B0F0"/>
                  </a:gs>
                  <a:gs pos="63000">
                    <a:srgbClr val="92D050"/>
                  </a:gs>
                </a:gsLst>
                <a:lin ang="0" scaled="0"/>
              </a:gradFill>
              <a:ln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74000">
                      <a:srgbClr val="5B9BD5">
                        <a:lumMod val="45000"/>
                        <a:lumOff val="55000"/>
                      </a:srgbClr>
                    </a:gs>
                    <a:gs pos="83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</a:ln>
            </p:spPr>
            <p:txBody>
              <a:bodyPr wrap="square" rtlCol="0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kern="0" dirty="0">
                    <a:solidFill>
                      <a:prstClr val="black"/>
                    </a:solidFill>
                    <a:latin typeface="Calibri" panose="020F0502020204030204"/>
                  </a:rPr>
                  <a:t>Irisations</a:t>
                </a: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 rot="5400000">
                <a:off x="6305658" y="2562015"/>
                <a:ext cx="1568449" cy="795425"/>
              </a:xfrm>
              <a:prstGeom prst="rect">
                <a:avLst/>
              </a:prstGeom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8000">
                    <a:srgbClr val="FF0000"/>
                  </a:gs>
                  <a:gs pos="48000">
                    <a:srgbClr val="FFFF00"/>
                  </a:gs>
                  <a:gs pos="33000">
                    <a:srgbClr val="FFC000"/>
                  </a:gs>
                  <a:gs pos="80000">
                    <a:srgbClr val="00B0F0"/>
                  </a:gs>
                  <a:gs pos="63000">
                    <a:srgbClr val="92D050"/>
                  </a:gs>
                </a:gsLst>
                <a:lin ang="10800000" scaled="0"/>
              </a:gradFill>
              <a:ln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74000">
                      <a:srgbClr val="5B9BD5">
                        <a:lumMod val="45000"/>
                        <a:lumOff val="55000"/>
                      </a:srgbClr>
                    </a:gs>
                    <a:gs pos="83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</a:ln>
            </p:spPr>
            <p:txBody>
              <a:bodyPr wrap="square" rtlCol="0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kern="0" dirty="0">
                    <a:solidFill>
                      <a:prstClr val="black"/>
                    </a:solidFill>
                    <a:latin typeface="Calibri" panose="020F0502020204030204"/>
                  </a:rPr>
                  <a:t>Irisations</a:t>
                </a:r>
              </a:p>
            </p:txBody>
          </p:sp>
        </p:grpSp>
        <p:cxnSp>
          <p:nvCxnSpPr>
            <p:cNvPr id="7" name="Connecteur droit avec flèche 6"/>
            <p:cNvCxnSpPr/>
            <p:nvPr/>
          </p:nvCxnSpPr>
          <p:spPr>
            <a:xfrm flipH="1" flipV="1">
              <a:off x="700778" y="202589"/>
              <a:ext cx="5042" cy="291746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" name="Connecteur droit 7"/>
            <p:cNvCxnSpPr/>
            <p:nvPr/>
          </p:nvCxnSpPr>
          <p:spPr>
            <a:xfrm>
              <a:off x="-176462" y="2539253"/>
              <a:ext cx="9380039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9" name="ZoneTexte 8"/>
            <p:cNvSpPr txBox="1"/>
            <p:nvPr/>
          </p:nvSpPr>
          <p:spPr>
            <a:xfrm>
              <a:off x="8676986" y="2577785"/>
              <a:ext cx="339714" cy="454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kern="0" dirty="0">
                  <a:solidFill>
                    <a:prstClr val="black"/>
                  </a:solidFill>
                  <a:latin typeface="Calibri" panose="020F0502020204030204"/>
                </a:rPr>
                <a:t>z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320620" y="3614103"/>
              <a:ext cx="318012" cy="454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i="1" kern="0" dirty="0">
                  <a:solidFill>
                    <a:prstClr val="black"/>
                  </a:solidFill>
                  <a:latin typeface="Calibri" panose="020F0502020204030204"/>
                </a:rPr>
                <a:t>f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2438" y="315170"/>
              <a:ext cx="228690" cy="1947678"/>
            </a:xfrm>
            <a:prstGeom prst="rect">
              <a:avLst/>
            </a:prstGeom>
            <a:pattFill prst="wdUpDiag">
              <a:fgClr>
                <a:sysClr val="windowText" lastClr="000000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2438" y="2795119"/>
              <a:ext cx="228690" cy="1800172"/>
            </a:xfrm>
            <a:prstGeom prst="rect">
              <a:avLst/>
            </a:prstGeom>
            <a:pattFill prst="wdUpDiag">
              <a:fgClr>
                <a:sysClr val="windowText" lastClr="000000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 flipV="1">
              <a:off x="4071994" y="2068033"/>
              <a:ext cx="4839847" cy="48466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Dot"/>
              <a:miter lim="800000"/>
              <a:tailEnd type="triangle"/>
            </a:ln>
            <a:effectLst/>
          </p:spPr>
        </p:cxnSp>
        <p:sp>
          <p:nvSpPr>
            <p:cNvPr id="14" name="ZoneTexte 13"/>
            <p:cNvSpPr txBox="1"/>
            <p:nvPr/>
          </p:nvSpPr>
          <p:spPr>
            <a:xfrm>
              <a:off x="-56030" y="4657470"/>
              <a:ext cx="1505627" cy="795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kern="0" dirty="0">
                  <a:solidFill>
                    <a:prstClr val="black"/>
                  </a:solidFill>
                  <a:latin typeface="Calibri" panose="020F0502020204030204"/>
                </a:rPr>
                <a:t>Ecran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kern="0" dirty="0">
                  <a:solidFill>
                    <a:prstClr val="black"/>
                  </a:solidFill>
                  <a:latin typeface="Calibri" panose="020F0502020204030204"/>
                </a:rPr>
                <a:t>Diffractant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734173" y="-54163"/>
                  <a:ext cx="370614" cy="4545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fr-FR" kern="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173" y="-54163"/>
                  <a:ext cx="370614" cy="45452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Arc 15"/>
            <p:cNvSpPr/>
            <p:nvPr/>
          </p:nvSpPr>
          <p:spPr>
            <a:xfrm rot="660803">
              <a:off x="5766457" y="2309478"/>
              <a:ext cx="126256" cy="253870"/>
            </a:xfrm>
            <a:prstGeom prst="arc">
              <a:avLst>
                <a:gd name="adj1" fmla="val 17471931"/>
                <a:gd name="adj2" fmla="val 3911648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-32084" y="1943100"/>
              <a:ext cx="609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" name="Connecteur droit avec flèche 17"/>
            <p:cNvCxnSpPr/>
            <p:nvPr/>
          </p:nvCxnSpPr>
          <p:spPr>
            <a:xfrm>
              <a:off x="-32084" y="2247900"/>
              <a:ext cx="609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" name="Connecteur droit avec flèche 18"/>
            <p:cNvCxnSpPr/>
            <p:nvPr/>
          </p:nvCxnSpPr>
          <p:spPr>
            <a:xfrm>
              <a:off x="-32084" y="2552700"/>
              <a:ext cx="609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0" name="Connecteur droit avec flèche 19"/>
            <p:cNvCxnSpPr/>
            <p:nvPr/>
          </p:nvCxnSpPr>
          <p:spPr>
            <a:xfrm>
              <a:off x="-32084" y="2857500"/>
              <a:ext cx="609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1" name="Connecteur droit avec flèche 20"/>
            <p:cNvCxnSpPr/>
            <p:nvPr/>
          </p:nvCxnSpPr>
          <p:spPr>
            <a:xfrm>
              <a:off x="-32084" y="3162300"/>
              <a:ext cx="609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2" name="ZoneTexte 21"/>
            <p:cNvSpPr txBox="1"/>
            <p:nvPr/>
          </p:nvSpPr>
          <p:spPr>
            <a:xfrm>
              <a:off x="-83996" y="2203737"/>
              <a:ext cx="856581" cy="454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kern="0" dirty="0">
                  <a:solidFill>
                    <a:prstClr val="black"/>
                  </a:solidFill>
                  <a:latin typeface="Calibri" panose="020F0502020204030204"/>
                </a:rPr>
                <a:t>Onde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-83996" y="2516274"/>
              <a:ext cx="866445" cy="454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kern="0" dirty="0">
                  <a:solidFill>
                    <a:prstClr val="black"/>
                  </a:solidFill>
                  <a:latin typeface="Calibri" panose="020F0502020204030204"/>
                </a:rPr>
                <a:t>Plane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ZoneTexte 23"/>
                <p:cNvSpPr txBox="1"/>
                <p:nvPr/>
              </p:nvSpPr>
              <p:spPr>
                <a:xfrm>
                  <a:off x="7170203" y="5850458"/>
                  <a:ext cx="2455954" cy="10388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FR" sz="14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1400" b="1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b="1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  <m:d>
                                  <m:dPr>
                                    <m:ctrlPr>
                                      <a:rPr lang="fr-FR" sz="1400" b="1" i="1" ker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400" b="1" i="1" ker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fr-FR" sz="14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14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fr-FR" sz="14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1400" b="1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b="1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f>
                                  <m:fPr>
                                    <m:ctrlPr>
                                      <a:rPr lang="fr-FR" sz="1400" b="1" i="1" ker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ker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  <m:r>
                                      <a:rPr lang="fr-FR" sz="1400" b="1" i="1" ker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  <m:f>
                                      <m:fPr>
                                        <m:ctrlPr>
                                          <a:rPr lang="fr-FR" sz="1400" b="1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400" b="1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num>
                                      <m:den>
                                        <m:r>
                                          <a:rPr lang="fr-FR" sz="1400" b="1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𝝀</m:t>
                                        </m:r>
                                        <m:r>
                                          <a:rPr lang="fr-FR" sz="1400" b="1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den>
                                    </m:f>
                                    <m:r>
                                      <a:rPr lang="fr-FR" sz="1400" b="1" i="1" ker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𝑨</m:t>
                                    </m:r>
                                  </m:num>
                                  <m:den>
                                    <m:r>
                                      <a:rPr lang="fr-FR" sz="1400" b="1" i="1" ker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  <m:f>
                                      <m:fPr>
                                        <m:ctrlPr>
                                          <a:rPr lang="fr-FR" sz="1400" b="1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400" b="1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num>
                                      <m:den>
                                        <m:r>
                                          <a:rPr lang="fr-FR" sz="1400" b="1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𝝀</m:t>
                                        </m:r>
                                        <m:r>
                                          <a:rPr lang="fr-FR" sz="1400" b="1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den>
                                    </m:f>
                                    <m:r>
                                      <a:rPr lang="fr-FR" sz="1400" b="1" i="1" ker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𝑨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14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fr-FR" sz="1400" b="1" kern="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4" name="ZoneTexte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0203" y="5850458"/>
                  <a:ext cx="2455954" cy="10388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Connecteur droit avec flèche 24"/>
            <p:cNvCxnSpPr/>
            <p:nvPr/>
          </p:nvCxnSpPr>
          <p:spPr>
            <a:xfrm>
              <a:off x="4071994" y="425773"/>
              <a:ext cx="0" cy="4454880"/>
            </a:xfrm>
            <a:prstGeom prst="straightConnector1">
              <a:avLst/>
            </a:prstGeom>
            <a:noFill/>
            <a:ln w="57150" cap="flat" cmpd="sng" algn="ctr">
              <a:solidFill>
                <a:srgbClr val="5B9BD5"/>
              </a:solidFill>
              <a:prstDash val="solid"/>
              <a:miter lim="800000"/>
              <a:headEnd type="arrow" w="med" len="med"/>
              <a:tailEnd type="arrow" w="med" len="med"/>
            </a:ln>
            <a:effectLst/>
          </p:spPr>
        </p:cxnSp>
        <p:cxnSp>
          <p:nvCxnSpPr>
            <p:cNvPr id="26" name="Connecteur droit avec flèche 25"/>
            <p:cNvCxnSpPr/>
            <p:nvPr/>
          </p:nvCxnSpPr>
          <p:spPr>
            <a:xfrm flipH="1">
              <a:off x="828054" y="3500438"/>
              <a:ext cx="3210297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dashDot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7" name="Connecteur droit avec flèche 26"/>
            <p:cNvCxnSpPr/>
            <p:nvPr/>
          </p:nvCxnSpPr>
          <p:spPr>
            <a:xfrm flipH="1">
              <a:off x="4082951" y="3500438"/>
              <a:ext cx="3210297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dashDot"/>
              <a:miter lim="800000"/>
              <a:headEnd type="triangle" w="med" len="med"/>
              <a:tailEnd type="triangle" w="med" len="med"/>
            </a:ln>
            <a:effectLst/>
          </p:spPr>
        </p:cxnSp>
        <p:sp>
          <p:nvSpPr>
            <p:cNvPr id="28" name="ZoneTexte 27"/>
            <p:cNvSpPr txBox="1"/>
            <p:nvPr/>
          </p:nvSpPr>
          <p:spPr>
            <a:xfrm>
              <a:off x="5626264" y="3578676"/>
              <a:ext cx="318012" cy="454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i="1" kern="0" dirty="0">
                  <a:solidFill>
                    <a:prstClr val="black"/>
                  </a:solidFill>
                  <a:latin typeface="Calibri" panose="020F0502020204030204"/>
                </a:rPr>
                <a:t>f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747838" y="73869"/>
              <a:ext cx="1071614" cy="454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kern="0" dirty="0">
                  <a:solidFill>
                    <a:prstClr val="black"/>
                  </a:solidFill>
                  <a:latin typeface="Calibri" panose="020F0502020204030204"/>
                </a:rPr>
                <a:t>Lentille</a:t>
              </a: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V="1">
              <a:off x="7316694" y="188075"/>
              <a:ext cx="0" cy="439270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1" name="ZoneTexte 30"/>
            <p:cNvSpPr txBox="1"/>
            <p:nvPr/>
          </p:nvSpPr>
          <p:spPr>
            <a:xfrm>
              <a:off x="6214995" y="5326731"/>
              <a:ext cx="2953646" cy="719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kern="0" dirty="0">
                  <a:solidFill>
                    <a:prstClr val="black"/>
                  </a:solidFill>
                  <a:latin typeface="Calibri" panose="020F0502020204030204"/>
                </a:rPr>
                <a:t>Projection sur un écran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i="1" kern="0" dirty="0">
                  <a:solidFill>
                    <a:prstClr val="black"/>
                  </a:solidFill>
                  <a:latin typeface="Calibri" panose="020F0502020204030204"/>
                </a:rPr>
                <a:t>(Au foyer image</a:t>
              </a:r>
              <a:r>
                <a:rPr lang="fr-FR" sz="1400" b="1" i="1" kern="0" dirty="0">
                  <a:solidFill>
                    <a:prstClr val="black"/>
                  </a:solidFill>
                  <a:latin typeface="Calibri" panose="020F0502020204030204"/>
                  <a:sym typeface="Symbol" panose="05050102010706020507" pitchFamily="18" charset="2"/>
                </a:rPr>
                <a:t>)</a:t>
              </a:r>
              <a:endParaRPr lang="fr-FR" sz="1400" b="1" i="1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7414016" y="21434"/>
                  <a:ext cx="370614" cy="4545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oMath>
                    </m:oMathPara>
                  </a14:m>
                  <a:endParaRPr lang="fr-FR" b="1" kern="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4016" y="21434"/>
                  <a:ext cx="370614" cy="454529"/>
                </a:xfrm>
                <a:prstGeom prst="rect">
                  <a:avLst/>
                </a:prstGeom>
                <a:blipFill>
                  <a:blip r:embed="rId9"/>
                  <a:stretch>
                    <a:fillRect r="-1020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Ellipse 32"/>
            <p:cNvSpPr/>
            <p:nvPr/>
          </p:nvSpPr>
          <p:spPr>
            <a:xfrm>
              <a:off x="7367263" y="2185435"/>
              <a:ext cx="91854" cy="9360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ZoneTexte 33"/>
                <p:cNvSpPr txBox="1"/>
                <p:nvPr/>
              </p:nvSpPr>
              <p:spPr>
                <a:xfrm>
                  <a:off x="7854813" y="1272397"/>
                  <a:ext cx="680610" cy="496510"/>
                </a:xfrm>
                <a:prstGeom prst="rect">
                  <a:avLst/>
                </a:prstGeom>
                <a:solidFill>
                  <a:srgbClr val="F8F8F8">
                    <a:alpha val="50196"/>
                  </a:srgb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b="1" kern="0" dirty="0">
                      <a:solidFill>
                        <a:prstClr val="black"/>
                      </a:solidFill>
                      <a:latin typeface="Calibri" panose="020F0502020204030204"/>
                    </a:rPr>
                    <a:t>X</a:t>
                  </a:r>
                  <a14:m>
                    <m:oMath xmlns:m="http://schemas.openxmlformats.org/officeDocument/2006/math">
                      <m:r>
                        <a:rPr lang="fr-FR" b="1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  <m:r>
                            <a:rPr lang="fr-FR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fr-FR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a14:m>
                  <a:endParaRPr lang="fr-FR" b="1" kern="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4" name="ZoneText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4813" y="1272397"/>
                  <a:ext cx="680610" cy="496510"/>
                </a:xfrm>
                <a:prstGeom prst="rect">
                  <a:avLst/>
                </a:prstGeom>
                <a:blipFill>
                  <a:blip r:embed="rId10"/>
                  <a:stretch>
                    <a:fillRect l="-25275" t="-3030" r="-15385" b="-2272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ZoneTexte 34"/>
                <p:cNvSpPr txBox="1"/>
                <p:nvPr/>
              </p:nvSpPr>
              <p:spPr>
                <a:xfrm>
                  <a:off x="7291629" y="2509950"/>
                  <a:ext cx="360939" cy="3408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fr-FR" b="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fr-FR" b="1" kern="0" dirty="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5" name="ZoneTexte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1629" y="2509950"/>
                  <a:ext cx="360939" cy="340897"/>
                </a:xfrm>
                <a:prstGeom prst="rect">
                  <a:avLst/>
                </a:prstGeom>
                <a:blipFill>
                  <a:blip r:embed="rId11"/>
                  <a:stretch>
                    <a:fillRect l="-20833" r="-8333" b="-177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ZoneTexte 35"/>
                <p:cNvSpPr txBox="1"/>
                <p:nvPr/>
              </p:nvSpPr>
              <p:spPr>
                <a:xfrm>
                  <a:off x="27797" y="6224546"/>
                  <a:ext cx="1510518" cy="3030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6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d>
                              <m:dPr>
                                <m:ctrlPr>
                                  <a:rPr lang="fr-FR" sz="1600" b="1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b="1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fr-FR" sz="16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16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fr-FR" sz="16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fr-FR" sz="16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6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16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FR" sz="1600" b="1" kern="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6" name="ZoneTexte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7" y="6224546"/>
                  <a:ext cx="1510518" cy="303019"/>
                </a:xfrm>
                <a:prstGeom prst="rect">
                  <a:avLst/>
                </a:prstGeom>
                <a:blipFill>
                  <a:blip r:embed="rId12"/>
                  <a:stretch>
                    <a:fillRect l="-2488" r="-5970" b="-3170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ZoneTexte 36"/>
                <p:cNvSpPr txBox="1"/>
                <p:nvPr/>
              </p:nvSpPr>
              <p:spPr>
                <a:xfrm>
                  <a:off x="2668798" y="6084151"/>
                  <a:ext cx="2350687" cy="5107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2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d>
                          <m:dPr>
                            <m:ctrlPr>
                              <a:rPr lang="fr-FR" sz="12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2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fr-FR" sz="12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12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d>
                          <m:dPr>
                            <m:ctrlPr>
                              <a:rPr lang="fr-FR" sz="12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200" b="1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1200" b="1" i="1" ker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1" i="1" ker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fr-FR" sz="1200" b="1" i="1" ker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1200" b="1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den>
                            </m:f>
                          </m:e>
                        </m:d>
                        <m:r>
                          <a:rPr lang="fr-FR" sz="12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12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f>
                          <m:fPr>
                            <m:ctrlPr>
                              <a:rPr lang="fr-FR" sz="12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2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  <m:r>
                              <a:rPr lang="fr-FR" sz="12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fr-FR" sz="12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𝒖𝑨</m:t>
                            </m:r>
                          </m:num>
                          <m:den>
                            <m:r>
                              <a:rPr lang="fr-FR" sz="12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fr-FR" sz="12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𝒖𝑨</m:t>
                            </m:r>
                          </m:den>
                        </m:f>
                      </m:oMath>
                    </m:oMathPara>
                  </a14:m>
                  <a:endParaRPr lang="fr-FR" sz="1200" b="1" kern="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7" name="ZoneTexte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8798" y="6084151"/>
                  <a:ext cx="2350687" cy="510713"/>
                </a:xfrm>
                <a:prstGeom prst="rect">
                  <a:avLst/>
                </a:prstGeom>
                <a:blipFill>
                  <a:blip r:embed="rId13"/>
                  <a:stretch>
                    <a:fillRect l="-1597" r="-1597" b="-144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Flèche droite 37"/>
            <p:cNvSpPr/>
            <p:nvPr/>
          </p:nvSpPr>
          <p:spPr>
            <a:xfrm>
              <a:off x="1650840" y="5999730"/>
              <a:ext cx="873449" cy="695852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kern="0" dirty="0">
                  <a:solidFill>
                    <a:prstClr val="white"/>
                  </a:solidFill>
                  <a:latin typeface="Calibri" panose="020F0502020204030204"/>
                </a:rPr>
                <a:t>TF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2748919" y="5340981"/>
              <a:ext cx="2278957" cy="454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kern="0" dirty="0">
                  <a:solidFill>
                    <a:prstClr val="black"/>
                  </a:solidFill>
                  <a:latin typeface="Calibri" panose="020F0502020204030204"/>
                </a:rPr>
                <a:t>Spectre angulaire</a:t>
              </a:r>
            </a:p>
          </p:txBody>
        </p:sp>
        <p:sp>
          <p:nvSpPr>
            <p:cNvPr id="40" name="Accolade ouvrante 39"/>
            <p:cNvSpPr/>
            <p:nvPr/>
          </p:nvSpPr>
          <p:spPr>
            <a:xfrm rot="5400000">
              <a:off x="5635054" y="2145659"/>
              <a:ext cx="386528" cy="6249411"/>
            </a:xfrm>
            <a:prstGeom prst="leftBrace">
              <a:avLst>
                <a:gd name="adj1" fmla="val 8333"/>
                <a:gd name="adj2" fmla="val 26020"/>
              </a:avLst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6538876" y="4620685"/>
              <a:ext cx="1673313" cy="454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kern="0" dirty="0">
                  <a:solidFill>
                    <a:prstClr val="black"/>
                  </a:solidFill>
                  <a:latin typeface="Calibri" panose="020F0502020204030204"/>
                </a:rPr>
                <a:t>Foyer Image</a:t>
              </a:r>
            </a:p>
          </p:txBody>
        </p:sp>
        <p:sp>
          <p:nvSpPr>
            <p:cNvPr id="42" name="Forme libre 41"/>
            <p:cNvSpPr/>
            <p:nvPr/>
          </p:nvSpPr>
          <p:spPr>
            <a:xfrm>
              <a:off x="7356452" y="1727200"/>
              <a:ext cx="771824" cy="617621"/>
            </a:xfrm>
            <a:custGeom>
              <a:avLst/>
              <a:gdLst>
                <a:gd name="connsiteX0" fmla="*/ 769257 w 771824"/>
                <a:gd name="connsiteY0" fmla="*/ 0 h 567453"/>
                <a:gd name="connsiteX1" fmla="*/ 653143 w 771824"/>
                <a:gd name="connsiteY1" fmla="*/ 478971 h 567453"/>
                <a:gd name="connsiteX2" fmla="*/ 0 w 771824"/>
                <a:gd name="connsiteY2" fmla="*/ 566057 h 56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1824" h="567453">
                  <a:moveTo>
                    <a:pt x="769257" y="0"/>
                  </a:moveTo>
                  <a:cubicBezTo>
                    <a:pt x="775305" y="192314"/>
                    <a:pt x="781353" y="384628"/>
                    <a:pt x="653143" y="478971"/>
                  </a:cubicBezTo>
                  <a:cubicBezTo>
                    <a:pt x="524933" y="573314"/>
                    <a:pt x="262466" y="569685"/>
                    <a:pt x="0" y="566057"/>
                  </a:cubicBezTo>
                </a:path>
              </a:pathLst>
            </a:custGeom>
            <a:noFill/>
            <a:ln w="28575" cap="flat" cmpd="sng" algn="ctr">
              <a:solidFill>
                <a:sysClr val="windowText" lastClr="000000"/>
              </a:solidFill>
              <a:prstDash val="dash"/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43" name="Groupe 42"/>
            <p:cNvGrpSpPr/>
            <p:nvPr/>
          </p:nvGrpSpPr>
          <p:grpSpPr>
            <a:xfrm>
              <a:off x="5247723" y="5623426"/>
              <a:ext cx="1478456" cy="1379687"/>
              <a:chOff x="2430047" y="3650163"/>
              <a:chExt cx="1478456" cy="1379687"/>
            </a:xfrm>
          </p:grpSpPr>
          <p:sp>
            <p:nvSpPr>
              <p:cNvPr id="47" name="Flèche droite 46"/>
              <p:cNvSpPr/>
              <p:nvPr/>
            </p:nvSpPr>
            <p:spPr>
              <a:xfrm>
                <a:off x="2430047" y="3650163"/>
                <a:ext cx="1478456" cy="1379687"/>
              </a:xfrm>
              <a:prstGeom prst="rightArrow">
                <a:avLst>
                  <a:gd name="adj1" fmla="val 66278"/>
                  <a:gd name="adj2" fmla="val 36802"/>
                </a:avLst>
              </a:prstGeom>
              <a:solidFill>
                <a:srgbClr val="92D05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b="1" kern="0" dirty="0" err="1">
                    <a:solidFill>
                      <a:prstClr val="white"/>
                    </a:solidFill>
                    <a:latin typeface="Calibri" panose="020F0502020204030204"/>
                  </a:rPr>
                  <a:t>Chgt</a:t>
                </a:r>
                <a:r>
                  <a:rPr lang="fr-FR" sz="1600" b="1" kern="0" dirty="0">
                    <a:solidFill>
                      <a:prstClr val="white"/>
                    </a:solidFill>
                    <a:latin typeface="Calibri" panose="020F0502020204030204"/>
                  </a:rPr>
                  <a:t> </a:t>
                </a: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400" b="1" kern="0" dirty="0">
                  <a:solidFill>
                    <a:prstClr val="white"/>
                  </a:solidFill>
                  <a:latin typeface="Calibri" panose="020F0502020204030204"/>
                </a:endParaRP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b="1" kern="0" dirty="0">
                    <a:solidFill>
                      <a:prstClr val="white"/>
                    </a:solidFill>
                    <a:latin typeface="Calibri" panose="020F0502020204030204"/>
                  </a:rPr>
                  <a:t>variable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/>
                  <p:cNvSpPr/>
                  <p:nvPr/>
                </p:nvSpPr>
                <p:spPr>
                  <a:xfrm>
                    <a:off x="2832995" y="3999189"/>
                    <a:ext cx="1010723" cy="73411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6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  <m:r>
                            <a:rPr lang="fr-FR" sz="16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FR" sz="16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num>
                            <m:den>
                              <m:r>
                                <a:rPr lang="fr-FR" sz="16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  <m:r>
                                <a:rPr lang="fr-FR" sz="16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den>
                          </m:f>
                        </m:oMath>
                      </m:oMathPara>
                    </a14:m>
                    <a:endParaRPr lang="fr-FR" sz="1600" kern="0" dirty="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48" name="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2995" y="3999189"/>
                    <a:ext cx="1010723" cy="73411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4" name="Forme libre 43"/>
            <p:cNvSpPr/>
            <p:nvPr/>
          </p:nvSpPr>
          <p:spPr>
            <a:xfrm>
              <a:off x="6010092" y="1401994"/>
              <a:ext cx="329609" cy="967563"/>
            </a:xfrm>
            <a:custGeom>
              <a:avLst/>
              <a:gdLst>
                <a:gd name="connsiteX0" fmla="*/ 329609 w 329609"/>
                <a:gd name="connsiteY0" fmla="*/ 0 h 967563"/>
                <a:gd name="connsiteX1" fmla="*/ 223284 w 329609"/>
                <a:gd name="connsiteY1" fmla="*/ 595423 h 967563"/>
                <a:gd name="connsiteX2" fmla="*/ 0 w 329609"/>
                <a:gd name="connsiteY2" fmla="*/ 967563 h 9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609" h="967563">
                  <a:moveTo>
                    <a:pt x="329609" y="0"/>
                  </a:moveTo>
                  <a:lnTo>
                    <a:pt x="223284" y="595423"/>
                  </a:lnTo>
                  <a:lnTo>
                    <a:pt x="0" y="967563"/>
                  </a:lnTo>
                </a:path>
              </a:pathLst>
            </a:cu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5844361" y="710188"/>
                  <a:ext cx="1052755" cy="6855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r-FR" sz="16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6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b="1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1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fr-FR" sz="1600" b="1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6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fr-FR" sz="1600" kern="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4361" y="710188"/>
                  <a:ext cx="1052755" cy="68558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6" name="Image 45"/>
            <p:cNvPicPr>
              <a:picLocks noChangeAspect="1"/>
            </p:cNvPicPr>
            <p:nvPr/>
          </p:nvPicPr>
          <p:blipFill rotWithShape="1">
            <a:blip r:embed="rId16"/>
            <a:srcRect r="9083"/>
            <a:stretch/>
          </p:blipFill>
          <p:spPr>
            <a:xfrm rot="5400000">
              <a:off x="7279077" y="1074079"/>
              <a:ext cx="1907624" cy="2743438"/>
            </a:xfrm>
            <a:prstGeom prst="rect">
              <a:avLst/>
            </a:prstGeom>
          </p:spPr>
        </p:pic>
      </p:grpSp>
      <p:sp>
        <p:nvSpPr>
          <p:cNvPr id="55" name="Titre 1"/>
          <p:cNvSpPr txBox="1">
            <a:spLocks/>
          </p:cNvSpPr>
          <p:nvPr/>
        </p:nvSpPr>
        <p:spPr>
          <a:xfrm>
            <a:off x="2223419" y="418340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3. Diffraction par une lentille</a:t>
            </a:r>
          </a:p>
          <a:p>
            <a:pPr>
              <a:defRPr/>
            </a:pP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7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65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220913" y="414089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3. Diffraction par une lentille</a:t>
            </a:r>
          </a:p>
          <a:p>
            <a:pPr>
              <a:defRPr/>
            </a:pP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3200" y="946715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Méthode de travail : diffraction par une lentille convergente</a:t>
            </a:r>
          </a:p>
        </p:txBody>
      </p:sp>
      <p:sp>
        <p:nvSpPr>
          <p:cNvPr id="259073" name="Rectangle 1"/>
          <p:cNvSpPr>
            <a:spLocks noChangeArrowheads="1"/>
          </p:cNvSpPr>
          <p:nvPr/>
        </p:nvSpPr>
        <p:spPr bwMode="auto">
          <a:xfrm>
            <a:off x="1447800" y="1943101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Pour résoudre un problème de diffraction par une lentille convergente, la méthode est toujours la même :</a:t>
            </a:r>
          </a:p>
          <a:p>
            <a:pPr algn="just"/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Dans le plan focal objet, en coordonnées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x,y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)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533400" indent="190500" algn="just" eaLnBrk="0" hangingPunct="0">
              <a:buFontTx/>
              <a:buChar char="•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Exprimer le champ incident.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533400" indent="190500" algn="just" eaLnBrk="0" hangingPunct="0">
              <a:buFontTx/>
              <a:buChar char="•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Exprimer la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transmittance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de l’objet diffractant.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533400" indent="190500" algn="just" eaLnBrk="0" hangingPunct="0">
              <a:buFontTx/>
              <a:buChar char="•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En déduire l’expression du champ en sortie de l’écran diffractant.</a:t>
            </a:r>
          </a:p>
          <a:p>
            <a:pPr marL="533400" indent="190500" algn="just" eaLnBrk="0" hangingPunct="0"/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Dans le plan focal image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533400" indent="190500" algn="just" eaLnBrk="0" hangingPunct="0">
              <a:buFontTx/>
              <a:buChar char="•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Calculer l’expression du champ diffracté dans le plan focal image par TF du champ précédent (coordonnées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u,v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533400" indent="190500" algn="just" eaLnBrk="0" hangingPunct="0">
              <a:buFontTx/>
              <a:buChar char="•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En déduire l’expression du champ diffracté dans le plan focal image, en coordonnées spatiales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(X,Y)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en utilisant le changement de variable .</a:t>
            </a:r>
          </a:p>
          <a:p>
            <a:pPr marL="533400" indent="190500" algn="just" eaLnBrk="0" hangingPunct="0">
              <a:buFontTx/>
              <a:buChar char="•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En déduire l’intensité diffractée dans le plan focal image (coordonnées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u,v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) ou (X,Y)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).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021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23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5387" y="1062361"/>
            <a:ext cx="8537944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</a:rPr>
              <a:t>Principe de Huygens Fresnel</a:t>
            </a:r>
            <a:endParaRPr lang="fr-FR" dirty="0" smtClean="0">
              <a:solidFill>
                <a:srgbClr val="AEA6A4"/>
              </a:solidFill>
              <a:latin typeface="Arial Narrow" pitchFamily="34" charset="0"/>
            </a:endParaRPr>
          </a:p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</a:rPr>
              <a:t>Diffraction par des diaphragmes plans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Approximation de Fresnel : diffraction à distance finie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Approximation de Fraunhofer : diffraction à l’infini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Relation entre fréquences spatiales (</a:t>
            </a:r>
            <a:r>
              <a:rPr lang="fr-FR" dirty="0" err="1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u,v</a:t>
            </a: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) et angles d’inclinaison (</a:t>
            </a: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Symbol"/>
              </a:rPr>
              <a:t>,)</a:t>
            </a:r>
            <a:endParaRPr lang="fr-FR" dirty="0" smtClean="0">
              <a:solidFill>
                <a:srgbClr val="AEA6A4"/>
              </a:solidFill>
              <a:latin typeface="Arial Narrow" pitchFamily="34" charset="0"/>
              <a:sym typeface="Wingdings" pitchFamily="2" charset="2"/>
            </a:endParaRP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Où se trouve l’infini ?</a:t>
            </a:r>
          </a:p>
          <a:p>
            <a:pPr marL="6985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Diffraction par une lentille</a:t>
            </a:r>
          </a:p>
          <a:p>
            <a:pPr marL="6985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Propriétés générales reliant l’écran diffractant et la figure de diffraction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latin typeface="Arial Narrow" pitchFamily="34" charset="0"/>
              </a:rPr>
              <a:t>Deux distributions usuelles et leur TF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 smtClean="0">
                <a:latin typeface="Arial Narrow" pitchFamily="34" charset="0"/>
              </a:rPr>
              <a:t>Dilatation et contraction de l’ouverture du diaphragme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 smtClean="0">
                <a:latin typeface="Arial Narrow" pitchFamily="34" charset="0"/>
              </a:rPr>
              <a:t>Translation dans son plan du diaphragme D limitant la surface d’onde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 smtClean="0">
                <a:latin typeface="Arial Narrow" pitchFamily="34" charset="0"/>
              </a:rPr>
              <a:t>Convolution</a:t>
            </a:r>
            <a:endParaRPr lang="fr-FR" dirty="0" smtClean="0">
              <a:latin typeface="Arial Narrow" pitchFamily="34" charset="0"/>
              <a:sym typeface="Wingdings" pitchFamily="2" charset="2"/>
            </a:endParaRPr>
          </a:p>
          <a:p>
            <a:pPr marL="69850" lvl="1" indent="-342900">
              <a:lnSpc>
                <a:spcPts val="2800"/>
              </a:lnSpc>
              <a:buFontTx/>
              <a:buAutoNum type="arabicPeriod" startAt="5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Lien entre variation d’intensité dans une image et fréquences spatiales</a:t>
            </a:r>
          </a:p>
          <a:p>
            <a:pPr marL="69850" lvl="1" indent="-342900">
              <a:lnSpc>
                <a:spcPts val="2800"/>
              </a:lnSpc>
              <a:buFontTx/>
              <a:buAutoNum type="arabicPeriod" startAt="5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Traitement des images</a:t>
            </a:r>
            <a:endParaRPr lang="fr-FR" b="1" dirty="0">
              <a:solidFill>
                <a:srgbClr val="AEA6A4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225159" y="413584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Plan</a:t>
            </a:r>
          </a:p>
        </p:txBody>
      </p:sp>
      <p:sp>
        <p:nvSpPr>
          <p:cNvPr id="8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895915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Diffraction sur une ouverture carrée</a:t>
            </a:r>
          </a:p>
        </p:txBody>
      </p:sp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1524000" y="3963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1524000" y="3963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292" y="990119"/>
            <a:ext cx="761246" cy="737724"/>
          </a:xfrm>
          <a:prstGeom prst="rect">
            <a:avLst/>
          </a:prstGeom>
        </p:spPr>
      </p:pic>
      <p:pic>
        <p:nvPicPr>
          <p:cNvPr id="49" name="Picture 87" descr="RÃ©sultat de recherche d'images pour &quot;diaphragme optiqu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24" y="1020821"/>
            <a:ext cx="1749814" cy="5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2096740" y="1581716"/>
                <a:ext cx="24104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sSub>
                        <m:sSub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740" y="1581716"/>
                <a:ext cx="2410403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e 69"/>
          <p:cNvGrpSpPr/>
          <p:nvPr/>
        </p:nvGrpSpPr>
        <p:grpSpPr>
          <a:xfrm>
            <a:off x="2783304" y="2415750"/>
            <a:ext cx="2427926" cy="1237374"/>
            <a:chOff x="51400" y="4068450"/>
            <a:chExt cx="3840000" cy="2880000"/>
          </a:xfrm>
        </p:grpSpPr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00" y="4068450"/>
              <a:ext cx="3840000" cy="2880000"/>
            </a:xfrm>
            <a:prstGeom prst="rect">
              <a:avLst/>
            </a:prstGeom>
          </p:spPr>
        </p:pic>
        <p:cxnSp>
          <p:nvCxnSpPr>
            <p:cNvPr id="72" name="Connecteur droit avec flèche 71"/>
            <p:cNvCxnSpPr/>
            <p:nvPr/>
          </p:nvCxnSpPr>
          <p:spPr>
            <a:xfrm flipV="1">
              <a:off x="2040485" y="4306274"/>
              <a:ext cx="0" cy="2322464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ZoneTexte 72"/>
                <p:cNvSpPr txBox="1"/>
                <p:nvPr/>
              </p:nvSpPr>
              <p:spPr>
                <a:xfrm>
                  <a:off x="2922655" y="5520977"/>
                  <a:ext cx="250996" cy="9369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num>
                          <m:den>
                            <m:r>
                              <a:rPr lang="fr-FR" sz="1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fr-FR" sz="14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73" name="ZoneTexte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2655" y="5520977"/>
                  <a:ext cx="250996" cy="936930"/>
                </a:xfrm>
                <a:prstGeom prst="rect">
                  <a:avLst/>
                </a:prstGeom>
                <a:blipFill>
                  <a:blip r:embed="rId6"/>
                  <a:stretch>
                    <a:fillRect l="-26923" t="-1515" r="-23077" b="-1363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ZoneTexte 73"/>
                <p:cNvSpPr txBox="1"/>
                <p:nvPr/>
              </p:nvSpPr>
              <p:spPr>
                <a:xfrm>
                  <a:off x="720569" y="5520977"/>
                  <a:ext cx="511321" cy="9369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num>
                          <m:den>
                            <m:r>
                              <a:rPr lang="fr-FR" sz="1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fr-FR" sz="14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74" name="ZoneTexte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569" y="5520977"/>
                  <a:ext cx="511321" cy="936930"/>
                </a:xfrm>
                <a:prstGeom prst="rect">
                  <a:avLst/>
                </a:prstGeom>
                <a:blipFill>
                  <a:blip r:embed="rId7"/>
                  <a:stretch>
                    <a:fillRect l="-3774" t="-1515" r="-11321" b="-1363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Forme libre 74"/>
            <p:cNvSpPr/>
            <p:nvPr/>
          </p:nvSpPr>
          <p:spPr>
            <a:xfrm>
              <a:off x="2781300" y="6379880"/>
              <a:ext cx="165100" cy="177800"/>
            </a:xfrm>
            <a:custGeom>
              <a:avLst/>
              <a:gdLst>
                <a:gd name="connsiteX0" fmla="*/ 165100 w 165100"/>
                <a:gd name="connsiteY0" fmla="*/ 0 h 177800"/>
                <a:gd name="connsiteX1" fmla="*/ 127000 w 165100"/>
                <a:gd name="connsiteY1" fmla="*/ 127000 h 177800"/>
                <a:gd name="connsiteX2" fmla="*/ 0 w 165100"/>
                <a:gd name="connsiteY2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100" h="177800">
                  <a:moveTo>
                    <a:pt x="165100" y="0"/>
                  </a:moveTo>
                  <a:cubicBezTo>
                    <a:pt x="159808" y="48683"/>
                    <a:pt x="154517" y="97367"/>
                    <a:pt x="127000" y="127000"/>
                  </a:cubicBezTo>
                  <a:cubicBezTo>
                    <a:pt x="99483" y="156633"/>
                    <a:pt x="49741" y="167216"/>
                    <a:pt x="0" y="177800"/>
                  </a:cubicBezTo>
                </a:path>
              </a:pathLst>
            </a:custGeom>
            <a:noFill/>
            <a:ln w="28575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 75"/>
            <p:cNvSpPr/>
            <p:nvPr/>
          </p:nvSpPr>
          <p:spPr>
            <a:xfrm flipH="1">
              <a:off x="1168400" y="6379880"/>
              <a:ext cx="165100" cy="177800"/>
            </a:xfrm>
            <a:custGeom>
              <a:avLst/>
              <a:gdLst>
                <a:gd name="connsiteX0" fmla="*/ 165100 w 165100"/>
                <a:gd name="connsiteY0" fmla="*/ 0 h 177800"/>
                <a:gd name="connsiteX1" fmla="*/ 127000 w 165100"/>
                <a:gd name="connsiteY1" fmla="*/ 127000 h 177800"/>
                <a:gd name="connsiteX2" fmla="*/ 0 w 165100"/>
                <a:gd name="connsiteY2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100" h="177800">
                  <a:moveTo>
                    <a:pt x="165100" y="0"/>
                  </a:moveTo>
                  <a:cubicBezTo>
                    <a:pt x="159808" y="48683"/>
                    <a:pt x="154517" y="97367"/>
                    <a:pt x="127000" y="127000"/>
                  </a:cubicBezTo>
                  <a:cubicBezTo>
                    <a:pt x="99483" y="156633"/>
                    <a:pt x="49741" y="167216"/>
                    <a:pt x="0" y="177800"/>
                  </a:cubicBezTo>
                </a:path>
              </a:pathLst>
            </a:custGeom>
            <a:noFill/>
            <a:ln w="28575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5705342" y="1492734"/>
            <a:ext cx="3929506" cy="2160391"/>
            <a:chOff x="4181342" y="1492733"/>
            <a:chExt cx="3929506" cy="2160391"/>
          </a:xfrm>
        </p:grpSpPr>
        <p:grpSp>
          <p:nvGrpSpPr>
            <p:cNvPr id="79" name="Groupe 78"/>
            <p:cNvGrpSpPr/>
            <p:nvPr/>
          </p:nvGrpSpPr>
          <p:grpSpPr>
            <a:xfrm>
              <a:off x="6071413" y="2345410"/>
              <a:ext cx="2039435" cy="1307714"/>
              <a:chOff x="4955276" y="4068450"/>
              <a:chExt cx="3840000" cy="2880000"/>
            </a:xfrm>
          </p:grpSpPr>
          <p:pic>
            <p:nvPicPr>
              <p:cNvPr id="82" name="Image 8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55276" y="4068450"/>
                <a:ext cx="3840000" cy="2880000"/>
              </a:xfrm>
              <a:prstGeom prst="rect">
                <a:avLst/>
              </a:prstGeom>
            </p:spPr>
          </p:pic>
          <p:cxnSp>
            <p:nvCxnSpPr>
              <p:cNvPr id="83" name="Connecteur droit avec flèche 82"/>
              <p:cNvCxnSpPr/>
              <p:nvPr/>
            </p:nvCxnSpPr>
            <p:spPr>
              <a:xfrm flipV="1">
                <a:off x="6937988" y="4306274"/>
                <a:ext cx="0" cy="2322464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84" name="Connecteur droit avec flèche 83"/>
              <p:cNvCxnSpPr/>
              <p:nvPr/>
            </p:nvCxnSpPr>
            <p:spPr>
              <a:xfrm flipV="1">
                <a:off x="5472113" y="6190104"/>
                <a:ext cx="2978467" cy="762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ZoneTexte 84"/>
                  <p:cNvSpPr txBox="1"/>
                  <p:nvPr/>
                </p:nvSpPr>
                <p:spPr>
                  <a:xfrm>
                    <a:off x="7590654" y="4997407"/>
                    <a:ext cx="298808" cy="88822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fr-FR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den>
                          </m:f>
                        </m:oMath>
                      </m:oMathPara>
                    </a14:m>
                    <a:endParaRPr lang="fr-FR" sz="1400" b="1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85" name="ZoneTexte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0654" y="4997407"/>
                    <a:ext cx="298808" cy="88822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6923" r="-23077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ZoneTexte 85"/>
                  <p:cNvSpPr txBox="1"/>
                  <p:nvPr/>
                </p:nvSpPr>
                <p:spPr>
                  <a:xfrm>
                    <a:off x="5880573" y="4997407"/>
                    <a:ext cx="608722" cy="88822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den>
                          </m:f>
                        </m:oMath>
                      </m:oMathPara>
                    </a14:m>
                    <a:endParaRPr lang="fr-FR" sz="1400" b="1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86" name="ZoneTexte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80573" y="4997407"/>
                    <a:ext cx="608722" cy="88822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774" r="-11321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7" name="Forme libre 86"/>
              <p:cNvSpPr/>
              <p:nvPr/>
            </p:nvSpPr>
            <p:spPr>
              <a:xfrm>
                <a:off x="7170301" y="5528980"/>
                <a:ext cx="144899" cy="673100"/>
              </a:xfrm>
              <a:custGeom>
                <a:avLst/>
                <a:gdLst>
                  <a:gd name="connsiteX0" fmla="*/ 144899 w 144899"/>
                  <a:gd name="connsiteY0" fmla="*/ 0 h 673100"/>
                  <a:gd name="connsiteX1" fmla="*/ 5199 w 144899"/>
                  <a:gd name="connsiteY1" fmla="*/ 254000 h 673100"/>
                  <a:gd name="connsiteX2" fmla="*/ 43299 w 144899"/>
                  <a:gd name="connsiteY2" fmla="*/ 673100 h 67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899" h="673100">
                    <a:moveTo>
                      <a:pt x="144899" y="0"/>
                    </a:moveTo>
                    <a:cubicBezTo>
                      <a:pt x="83515" y="70908"/>
                      <a:pt x="22132" y="141817"/>
                      <a:pt x="5199" y="254000"/>
                    </a:cubicBezTo>
                    <a:cubicBezTo>
                      <a:pt x="-11734" y="366183"/>
                      <a:pt x="15782" y="519641"/>
                      <a:pt x="43299" y="673100"/>
                    </a:cubicBezTo>
                  </a:path>
                </a:pathLst>
              </a:custGeom>
              <a:noFill/>
              <a:ln w="28575" cap="flat" cmpd="sng" algn="ctr">
                <a:solidFill>
                  <a:sysClr val="windowText" lastClr="000000"/>
                </a:solidFill>
                <a:prstDash val="sysDash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40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8" name="Forme libre 87"/>
              <p:cNvSpPr/>
              <p:nvPr/>
            </p:nvSpPr>
            <p:spPr>
              <a:xfrm flipH="1">
                <a:off x="6549116" y="5513514"/>
                <a:ext cx="144899" cy="673100"/>
              </a:xfrm>
              <a:custGeom>
                <a:avLst/>
                <a:gdLst>
                  <a:gd name="connsiteX0" fmla="*/ 144899 w 144899"/>
                  <a:gd name="connsiteY0" fmla="*/ 0 h 673100"/>
                  <a:gd name="connsiteX1" fmla="*/ 5199 w 144899"/>
                  <a:gd name="connsiteY1" fmla="*/ 254000 h 673100"/>
                  <a:gd name="connsiteX2" fmla="*/ 43299 w 144899"/>
                  <a:gd name="connsiteY2" fmla="*/ 673100 h 67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899" h="673100">
                    <a:moveTo>
                      <a:pt x="144899" y="0"/>
                    </a:moveTo>
                    <a:cubicBezTo>
                      <a:pt x="83515" y="70908"/>
                      <a:pt x="22132" y="141817"/>
                      <a:pt x="5199" y="254000"/>
                    </a:cubicBezTo>
                    <a:cubicBezTo>
                      <a:pt x="-11734" y="366183"/>
                      <a:pt x="15782" y="519641"/>
                      <a:pt x="43299" y="673100"/>
                    </a:cubicBezTo>
                  </a:path>
                </a:pathLst>
              </a:custGeom>
              <a:noFill/>
              <a:ln w="28575" cap="flat" cmpd="sng" algn="ctr">
                <a:solidFill>
                  <a:sysClr val="windowText" lastClr="000000"/>
                </a:solidFill>
                <a:prstDash val="sysDash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40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5615518" y="1595941"/>
                  <a:ext cx="2474588" cy="4932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b="1" dirty="0" smtClean="0"/>
                    <a:t>T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</m:num>
                        <m:den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f>
                        <m:f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</m:num>
                        <m:den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5518" y="1595941"/>
                  <a:ext cx="2474588" cy="493277"/>
                </a:xfrm>
                <a:prstGeom prst="rect">
                  <a:avLst/>
                </a:prstGeom>
                <a:blipFill>
                  <a:blip r:embed="rId11"/>
                  <a:stretch>
                    <a:fillRect l="-1970" b="-617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Flèche droite 80"/>
            <p:cNvSpPr/>
            <p:nvPr/>
          </p:nvSpPr>
          <p:spPr>
            <a:xfrm>
              <a:off x="4181342" y="1492733"/>
              <a:ext cx="787179" cy="699694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kern="0" dirty="0">
                  <a:solidFill>
                    <a:prstClr val="white"/>
                  </a:solidFill>
                  <a:latin typeface="Calibri" panose="020F0502020204030204"/>
                </a:rPr>
                <a:t>TF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524000" y="2204121"/>
            <a:ext cx="9144000" cy="4537993"/>
            <a:chOff x="0" y="2189043"/>
            <a:chExt cx="9144000" cy="4537993"/>
          </a:xfrm>
        </p:grpSpPr>
        <p:sp>
          <p:nvSpPr>
            <p:cNvPr id="10" name="Rectangle 9"/>
            <p:cNvSpPr/>
            <p:nvPr/>
          </p:nvSpPr>
          <p:spPr>
            <a:xfrm>
              <a:off x="0" y="2189043"/>
              <a:ext cx="9144000" cy="4518851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5" name="Groupe 124"/>
            <p:cNvGrpSpPr/>
            <p:nvPr/>
          </p:nvGrpSpPr>
          <p:grpSpPr>
            <a:xfrm>
              <a:off x="114078" y="2328777"/>
              <a:ext cx="8915844" cy="4398259"/>
              <a:chOff x="489811" y="-56567"/>
              <a:chExt cx="8915844" cy="4398259"/>
            </a:xfrm>
          </p:grpSpPr>
          <p:pic>
            <p:nvPicPr>
              <p:cNvPr id="126" name="Image 125"/>
              <p:cNvPicPr>
                <a:picLocks noChangeAspect="1"/>
              </p:cNvPicPr>
              <p:nvPr/>
            </p:nvPicPr>
            <p:blipFill rotWithShape="1">
              <a:blip r:embed="rId12"/>
              <a:srcRect l="25219" t="26148" r="25369" b="24908"/>
              <a:stretch/>
            </p:blipFill>
            <p:spPr>
              <a:xfrm>
                <a:off x="3549454" y="418761"/>
                <a:ext cx="3011184" cy="2989521"/>
              </a:xfrm>
              <a:prstGeom prst="rect">
                <a:avLst/>
              </a:prstGeom>
              <a:scene3d>
                <a:camera prst="isometricOffAxis1Left"/>
                <a:lightRig rig="threePt" dir="t"/>
              </a:scene3d>
            </p:spPr>
          </p:pic>
          <p:sp>
            <p:nvSpPr>
              <p:cNvPr id="127" name="ZoneTexte 126"/>
              <p:cNvSpPr txBox="1"/>
              <p:nvPr/>
            </p:nvSpPr>
            <p:spPr>
              <a:xfrm>
                <a:off x="650546" y="3516713"/>
                <a:ext cx="12234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b="1" kern="0" dirty="0">
                    <a:solidFill>
                      <a:prstClr val="black"/>
                    </a:solidFill>
                    <a:latin typeface="Calibri" panose="020F0502020204030204"/>
                  </a:rPr>
                  <a:t>Ecran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b="1" kern="0" dirty="0">
                    <a:solidFill>
                      <a:prstClr val="black"/>
                    </a:solidFill>
                    <a:latin typeface="Calibri" panose="020F0502020204030204"/>
                  </a:rPr>
                  <a:t>Diffractant</a:t>
                </a:r>
              </a:p>
            </p:txBody>
          </p:sp>
          <p:sp>
            <p:nvSpPr>
              <p:cNvPr id="128" name="ZoneTexte 127"/>
              <p:cNvSpPr txBox="1"/>
              <p:nvPr/>
            </p:nvSpPr>
            <p:spPr>
              <a:xfrm>
                <a:off x="4077971" y="3625430"/>
                <a:ext cx="18466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b="1" kern="0" dirty="0">
                    <a:solidFill>
                      <a:prstClr val="black"/>
                    </a:solidFill>
                    <a:latin typeface="Calibri" panose="020F0502020204030204"/>
                  </a:rPr>
                  <a:t>Spectre angulaire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i="1" kern="0" dirty="0">
                    <a:solidFill>
                      <a:prstClr val="black"/>
                    </a:solidFill>
                    <a:latin typeface="Calibri" panose="020F0502020204030204"/>
                  </a:rPr>
                  <a:t>(Au foyer image</a:t>
                </a:r>
                <a:r>
                  <a:rPr lang="fr-FR" sz="1400" b="1" i="1" kern="0" dirty="0">
                    <a:solidFill>
                      <a:prstClr val="black"/>
                    </a:solidFill>
                    <a:latin typeface="Calibri" panose="020F0502020204030204"/>
                    <a:sym typeface="Symbol" panose="05050102010706020507" pitchFamily="18" charset="2"/>
                  </a:rPr>
                  <a:t>)</a:t>
                </a:r>
                <a:endParaRPr lang="fr-FR" sz="1400" b="1" i="1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ZoneTexte 128"/>
                  <p:cNvSpPr txBox="1"/>
                  <p:nvPr/>
                </p:nvSpPr>
                <p:spPr>
                  <a:xfrm>
                    <a:off x="7228545" y="2216138"/>
                    <a:ext cx="561884" cy="933397"/>
                  </a:xfrm>
                  <a:prstGeom prst="rect">
                    <a:avLst/>
                  </a:prstGeom>
                  <a:noFill/>
                  <a:scene3d>
                    <a:camera prst="isometricOffAxis1Left"/>
                    <a:lightRig rig="threePt" dir="t"/>
                  </a:scene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fr-FR" sz="32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32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  <m:r>
                                <a:rPr lang="fr-FR" sz="32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fr-FR" sz="32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oMath>
                      </m:oMathPara>
                    </a14:m>
                    <a:endParaRPr lang="fr-FR" sz="3200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29" name="ZoneTexte 1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28545" y="2216138"/>
                    <a:ext cx="561884" cy="93339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0" name="ZoneTexte 129"/>
              <p:cNvSpPr txBox="1"/>
              <p:nvPr/>
            </p:nvSpPr>
            <p:spPr>
              <a:xfrm>
                <a:off x="7552628" y="3608645"/>
                <a:ext cx="16674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b="1" kern="0" dirty="0">
                    <a:solidFill>
                      <a:prstClr val="black"/>
                    </a:solidFill>
                    <a:latin typeface="Calibri" panose="020F0502020204030204"/>
                  </a:rPr>
                  <a:t>Sur l’écran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i="1" kern="0" dirty="0">
                    <a:solidFill>
                      <a:prstClr val="black"/>
                    </a:solidFill>
                    <a:latin typeface="Calibri" panose="020F0502020204030204"/>
                  </a:rPr>
                  <a:t>Au plan focal image</a:t>
                </a:r>
              </a:p>
            </p:txBody>
          </p:sp>
          <p:sp>
            <p:nvSpPr>
              <p:cNvPr id="131" name="Ellipse 130"/>
              <p:cNvSpPr/>
              <p:nvPr/>
            </p:nvSpPr>
            <p:spPr bwMode="auto">
              <a:xfrm>
                <a:off x="2653519" y="1416292"/>
                <a:ext cx="946822" cy="936186"/>
              </a:xfrm>
              <a:prstGeom prst="ellipse">
                <a:avLst/>
              </a:prstGeom>
              <a:gradFill flip="none" rotWithShape="1">
                <a:gsLst>
                  <a:gs pos="0">
                    <a:srgbClr val="DAEDEF">
                      <a:lumMod val="90000"/>
                      <a:shade val="30000"/>
                      <a:satMod val="115000"/>
                    </a:srgbClr>
                  </a:gs>
                  <a:gs pos="50000">
                    <a:srgbClr val="DAEDEF">
                      <a:lumMod val="90000"/>
                      <a:shade val="67500"/>
                      <a:satMod val="115000"/>
                    </a:srgbClr>
                  </a:gs>
                  <a:gs pos="100000">
                    <a:srgbClr val="DAEDEF">
                      <a:lumMod val="90000"/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  <a:scene3d>
                <a:camera prst="isometricOffAxis1Left"/>
                <a:lightRig rig="threePt" dir="t"/>
              </a:scene3d>
              <a:sp3d>
                <a:bevelT w="469900" h="107950"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32" name="ZoneTexte 131"/>
              <p:cNvSpPr txBox="1"/>
              <p:nvPr/>
            </p:nvSpPr>
            <p:spPr bwMode="auto">
              <a:xfrm>
                <a:off x="713615" y="2791810"/>
                <a:ext cx="1029449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kern="0" dirty="0">
                    <a:solidFill>
                      <a:sysClr val="windowText" lastClr="000000"/>
                    </a:solidFill>
                    <a:latin typeface="Arial" charset="0"/>
                  </a:rPr>
                  <a:t>Plan focal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kern="0" dirty="0">
                    <a:solidFill>
                      <a:sysClr val="windowText" lastClr="000000"/>
                    </a:solidFill>
                    <a:latin typeface="Arial" charset="0"/>
                  </a:rPr>
                  <a:t>objet</a:t>
                </a:r>
              </a:p>
            </p:txBody>
          </p:sp>
          <p:sp>
            <p:nvSpPr>
              <p:cNvPr id="133" name="ZoneTexte 132"/>
              <p:cNvSpPr txBox="1"/>
              <p:nvPr/>
            </p:nvSpPr>
            <p:spPr bwMode="auto">
              <a:xfrm>
                <a:off x="5531215" y="2319635"/>
                <a:ext cx="312906" cy="369332"/>
              </a:xfrm>
              <a:prstGeom prst="rect">
                <a:avLst/>
              </a:prstGeom>
              <a:noFill/>
              <a:scene3d>
                <a:camera prst="isometricOffAxis1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kern="0" dirty="0">
                    <a:solidFill>
                      <a:sysClr val="windowText" lastClr="000000"/>
                    </a:solidFill>
                    <a:latin typeface="Arial" charset="0"/>
                  </a:rPr>
                  <a:t>u</a:t>
                </a:r>
              </a:p>
            </p:txBody>
          </p:sp>
          <p:grpSp>
            <p:nvGrpSpPr>
              <p:cNvPr id="134" name="Groupe 133"/>
              <p:cNvGrpSpPr/>
              <p:nvPr/>
            </p:nvGrpSpPr>
            <p:grpSpPr>
              <a:xfrm>
                <a:off x="489811" y="1163019"/>
                <a:ext cx="1440000" cy="1440000"/>
                <a:chOff x="938649" y="4182407"/>
                <a:chExt cx="1440000" cy="1440000"/>
              </a:xfrm>
              <a:scene3d>
                <a:camera prst="isometricOffAxis1Left"/>
                <a:lightRig rig="threePt" dir="t"/>
              </a:scene3d>
            </p:grpSpPr>
            <p:sp>
              <p:nvSpPr>
                <p:cNvPr id="158" name="Rectangle 157"/>
                <p:cNvSpPr/>
                <p:nvPr/>
              </p:nvSpPr>
              <p:spPr>
                <a:xfrm>
                  <a:off x="938649" y="4182407"/>
                  <a:ext cx="1440000" cy="14400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1532649" y="4777337"/>
                  <a:ext cx="252000" cy="25014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cxnSp>
            <p:nvCxnSpPr>
              <p:cNvPr id="135" name="Connecteur droit avec flèche 134"/>
              <p:cNvCxnSpPr/>
              <p:nvPr/>
            </p:nvCxnSpPr>
            <p:spPr bwMode="auto">
              <a:xfrm>
                <a:off x="1209811" y="1883019"/>
                <a:ext cx="1917119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Connecteur droit avec flèche 135"/>
              <p:cNvCxnSpPr/>
              <p:nvPr/>
            </p:nvCxnSpPr>
            <p:spPr bwMode="auto">
              <a:xfrm>
                <a:off x="3122175" y="1887464"/>
                <a:ext cx="1917119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37" name="Connecteur droit avec flèche 136"/>
              <p:cNvCxnSpPr/>
              <p:nvPr/>
            </p:nvCxnSpPr>
            <p:spPr>
              <a:xfrm>
                <a:off x="3142682" y="1883019"/>
                <a:ext cx="2052955" cy="104116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38" name="Arc 137"/>
              <p:cNvSpPr/>
              <p:nvPr/>
            </p:nvSpPr>
            <p:spPr>
              <a:xfrm rot="660803">
                <a:off x="4276192" y="1860264"/>
                <a:ext cx="45719" cy="123642"/>
              </a:xfrm>
              <a:prstGeom prst="arc">
                <a:avLst>
                  <a:gd name="adj1" fmla="val 17471931"/>
                  <a:gd name="adj2" fmla="val 3911648"/>
                </a:avLst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Rectangle 138"/>
                  <p:cNvSpPr/>
                  <p:nvPr/>
                </p:nvSpPr>
                <p:spPr>
                  <a:xfrm>
                    <a:off x="3262984" y="1950830"/>
                    <a:ext cx="1356077" cy="905504"/>
                  </a:xfrm>
                  <a:prstGeom prst="rect">
                    <a:avLst/>
                  </a:prstGeom>
                  <a:scene3d>
                    <a:camera prst="isometricOffAxis1Left"/>
                    <a:lightRig rig="threePt" dir="t"/>
                  </a:scene3d>
                </p:spPr>
                <p:txBody>
                  <a:bodyPr wrap="none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800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r-FR" sz="2800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FR" sz="28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800" b="1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1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fr-FR" sz="2800" b="1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28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den>
                          </m:f>
                        </m:oMath>
                      </m:oMathPara>
                    </a14:m>
                    <a:endParaRPr lang="fr-FR" sz="2800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39" name="Rectangle 1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2984" y="1950830"/>
                    <a:ext cx="1356077" cy="90550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40" name="Image 139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44089" y="476362"/>
                <a:ext cx="3561566" cy="1505843"/>
              </a:xfrm>
              <a:prstGeom prst="rect">
                <a:avLst/>
              </a:prstGeom>
              <a:scene3d>
                <a:camera prst="isometricOffAxis1Left"/>
                <a:lightRig rig="threePt" dir="t"/>
              </a:scene3d>
            </p:spPr>
          </p:pic>
          <p:cxnSp>
            <p:nvCxnSpPr>
              <p:cNvPr id="141" name="Connecteur droit avec flèche 140"/>
              <p:cNvCxnSpPr/>
              <p:nvPr/>
            </p:nvCxnSpPr>
            <p:spPr>
              <a:xfrm flipH="1" flipV="1">
                <a:off x="6823674" y="1378090"/>
                <a:ext cx="1743340" cy="1104763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42" name="Connecteur droit avec flèche 141"/>
              <p:cNvCxnSpPr/>
              <p:nvPr/>
            </p:nvCxnSpPr>
            <p:spPr>
              <a:xfrm flipV="1">
                <a:off x="4112621" y="1960154"/>
                <a:ext cx="152181" cy="16362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ZoneTexte 142"/>
                  <p:cNvSpPr txBox="1"/>
                  <p:nvPr/>
                </p:nvSpPr>
                <p:spPr>
                  <a:xfrm>
                    <a:off x="8508671" y="2512651"/>
                    <a:ext cx="327013" cy="492443"/>
                  </a:xfrm>
                  <a:prstGeom prst="rect">
                    <a:avLst/>
                  </a:prstGeom>
                  <a:noFill/>
                  <a:scene3d>
                    <a:camera prst="isometricOffAxis1Left"/>
                    <a:lightRig rig="threePt" dir="t"/>
                  </a:scene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fr-FR" sz="3200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oMath>
                      </m:oMathPara>
                    </a14:m>
                    <a:endParaRPr lang="fr-FR" sz="3200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43" name="ZoneTexte 1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08671" y="2512651"/>
                    <a:ext cx="327013" cy="492443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4" name="Connecteur droit avec flèche 143"/>
              <p:cNvCxnSpPr/>
              <p:nvPr/>
            </p:nvCxnSpPr>
            <p:spPr>
              <a:xfrm>
                <a:off x="4359735" y="1448185"/>
                <a:ext cx="1697037" cy="1056116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Rectangle 144"/>
                  <p:cNvSpPr/>
                  <p:nvPr/>
                </p:nvSpPr>
                <p:spPr>
                  <a:xfrm>
                    <a:off x="5759604" y="2388973"/>
                    <a:ext cx="587020" cy="646331"/>
                  </a:xfrm>
                  <a:prstGeom prst="rect">
                    <a:avLst/>
                  </a:prstGeom>
                  <a:scene3d>
                    <a:camera prst="isometricOffAxis1Left"/>
                    <a:lightRig rig="threePt" dir="t"/>
                  </a:scene3d>
                </p:spPr>
                <p:txBody>
                  <a:bodyPr wrap="none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3600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oMath>
                      </m:oMathPara>
                    </a14:m>
                    <a:endParaRPr lang="fr-FR" sz="3600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45" name="Rectangle 1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9604" y="2388973"/>
                    <a:ext cx="587020" cy="646331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ZoneTexte 145"/>
                  <p:cNvSpPr txBox="1"/>
                  <p:nvPr/>
                </p:nvSpPr>
                <p:spPr>
                  <a:xfrm>
                    <a:off x="5108912" y="2051163"/>
                    <a:ext cx="182742" cy="461024"/>
                  </a:xfrm>
                  <a:prstGeom prst="rect">
                    <a:avLst/>
                  </a:prstGeom>
                  <a:solidFill>
                    <a:srgbClr val="E7E6E6"/>
                  </a:solidFill>
                  <a:scene3d>
                    <a:camera prst="isometricOffAxis1Left"/>
                    <a:lightRig rig="threePt" dir="t"/>
                  </a:scene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fr-FR" sz="16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sz="16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den>
                          </m:f>
                        </m:oMath>
                      </m:oMathPara>
                    </a14:m>
                    <a:endParaRPr lang="fr-FR" sz="1600" b="1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46" name="ZoneTexte 1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8912" y="2051163"/>
                    <a:ext cx="182742" cy="46102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Rectangle 146"/>
                  <p:cNvSpPr/>
                  <p:nvPr/>
                </p:nvSpPr>
                <p:spPr>
                  <a:xfrm>
                    <a:off x="889105" y="1998996"/>
                    <a:ext cx="497572" cy="523220"/>
                  </a:xfrm>
                  <a:prstGeom prst="rect">
                    <a:avLst/>
                  </a:prstGeom>
                  <a:scene3d>
                    <a:camera prst="isometricOffAxis1Left"/>
                    <a:lightRig rig="threePt" dir="t"/>
                  </a:scene3d>
                </p:spPr>
                <p:txBody>
                  <a:bodyPr wrap="none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800" i="1" ker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fr-FR" sz="2800" kern="0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47" name="Rectangle 14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9105" y="1998996"/>
                    <a:ext cx="497572" cy="52322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8" name="Connecteur droit avec flèche 147"/>
              <p:cNvCxnSpPr/>
              <p:nvPr/>
            </p:nvCxnSpPr>
            <p:spPr>
              <a:xfrm>
                <a:off x="1071831" y="1980083"/>
                <a:ext cx="190422" cy="144519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149" name="Flèche droite 148"/>
              <p:cNvSpPr/>
              <p:nvPr/>
            </p:nvSpPr>
            <p:spPr>
              <a:xfrm>
                <a:off x="6248570" y="3420239"/>
                <a:ext cx="1258254" cy="921453"/>
              </a:xfrm>
              <a:prstGeom prst="rightArrow">
                <a:avLst/>
              </a:prstGeom>
              <a:solidFill>
                <a:srgbClr val="92D05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b="1" kern="0" dirty="0" err="1">
                    <a:solidFill>
                      <a:prstClr val="white"/>
                    </a:solidFill>
                    <a:latin typeface="Calibri" panose="020F0502020204030204"/>
                  </a:rPr>
                  <a:t>Chgt</a:t>
                </a:r>
                <a:r>
                  <a:rPr lang="fr-FR" b="1" kern="0" dirty="0">
                    <a:solidFill>
                      <a:prstClr val="white"/>
                    </a:solidFill>
                    <a:latin typeface="Calibri" panose="020F0502020204030204"/>
                  </a:rPr>
                  <a:t> variable</a:t>
                </a:r>
              </a:p>
            </p:txBody>
          </p:sp>
          <p:sp>
            <p:nvSpPr>
              <p:cNvPr id="150" name="Flèche droite 149"/>
              <p:cNvSpPr/>
              <p:nvPr/>
            </p:nvSpPr>
            <p:spPr>
              <a:xfrm>
                <a:off x="2565026" y="3526973"/>
                <a:ext cx="873449" cy="695852"/>
              </a:xfrm>
              <a:prstGeom prst="rightArrow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b="1" kern="0" dirty="0">
                    <a:solidFill>
                      <a:prstClr val="white"/>
                    </a:solidFill>
                    <a:latin typeface="Calibri" panose="020F0502020204030204"/>
                  </a:rPr>
                  <a:t>TF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ZoneTexte 150"/>
                  <p:cNvSpPr txBox="1"/>
                  <p:nvPr/>
                </p:nvSpPr>
                <p:spPr>
                  <a:xfrm>
                    <a:off x="7425811" y="416954"/>
                    <a:ext cx="1409873" cy="492443"/>
                  </a:xfrm>
                  <a:prstGeom prst="rect">
                    <a:avLst/>
                  </a:prstGeom>
                  <a:noFill/>
                  <a:scene3d>
                    <a:camera prst="isometricOffAxis1Left"/>
                    <a:lightRig rig="threePt" dir="t"/>
                  </a:scene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fr-FR" sz="32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32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2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fr-FR" sz="32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sz="32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fr-FR" sz="32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32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fr-FR" sz="3200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51" name="ZoneTexte 1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25811" y="416954"/>
                    <a:ext cx="1409873" cy="492443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2" name="Connecteur droit avec flèche 151"/>
              <p:cNvCxnSpPr/>
              <p:nvPr/>
            </p:nvCxnSpPr>
            <p:spPr>
              <a:xfrm flipV="1">
                <a:off x="7652666" y="1989114"/>
                <a:ext cx="156385" cy="312293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53" name="Connecteur droit avec flèche 152"/>
              <p:cNvCxnSpPr/>
              <p:nvPr/>
            </p:nvCxnSpPr>
            <p:spPr>
              <a:xfrm flipV="1">
                <a:off x="7610358" y="203200"/>
                <a:ext cx="27794" cy="1779005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54" name="Connecteur droit avec flèche 153"/>
              <p:cNvCxnSpPr/>
              <p:nvPr/>
            </p:nvCxnSpPr>
            <p:spPr>
              <a:xfrm flipV="1">
                <a:off x="5035552" y="92752"/>
                <a:ext cx="27794" cy="1779005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5" name="Rectangle 154"/>
                  <p:cNvSpPr/>
                  <p:nvPr/>
                </p:nvSpPr>
                <p:spPr>
                  <a:xfrm>
                    <a:off x="5089350" y="-56567"/>
                    <a:ext cx="554061" cy="646331"/>
                  </a:xfrm>
                  <a:prstGeom prst="rect">
                    <a:avLst/>
                  </a:prstGeom>
                  <a:scene3d>
                    <a:camera prst="isometricOffAxis1Left"/>
                    <a:lightRig rig="threePt" dir="t"/>
                  </a:scene3d>
                </p:spPr>
                <p:txBody>
                  <a:bodyPr wrap="none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36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fr-FR" sz="3600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55" name="Rectangle 15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9350" y="-56567"/>
                    <a:ext cx="554061" cy="646331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6" name="Connecteur droit avec flèche 155"/>
              <p:cNvCxnSpPr/>
              <p:nvPr/>
            </p:nvCxnSpPr>
            <p:spPr>
              <a:xfrm flipH="1">
                <a:off x="1066577" y="1703564"/>
                <a:ext cx="17234" cy="268086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Rectangle 156"/>
                  <p:cNvSpPr/>
                  <p:nvPr/>
                </p:nvSpPr>
                <p:spPr>
                  <a:xfrm>
                    <a:off x="707675" y="1541793"/>
                    <a:ext cx="497572" cy="523220"/>
                  </a:xfrm>
                  <a:prstGeom prst="rect">
                    <a:avLst/>
                  </a:prstGeom>
                  <a:scene3d>
                    <a:camera prst="isometricOffAxis1Left"/>
                    <a:lightRig rig="threePt" dir="t"/>
                  </a:scene3d>
                </p:spPr>
                <p:txBody>
                  <a:bodyPr wrap="none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800" i="1" ker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fr-FR" sz="2800" kern="0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57" name="Rectangle 15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675" y="1541793"/>
                    <a:ext cx="497572" cy="52322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ZoneTexte 2"/>
          <p:cNvSpPr txBox="1"/>
          <p:nvPr/>
        </p:nvSpPr>
        <p:spPr>
          <a:xfrm rot="17172004">
            <a:off x="-1903184" y="3147231"/>
            <a:ext cx="5837880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Traité en TD ! Notions à </a:t>
            </a:r>
            <a:r>
              <a:rPr lang="fr-FR" sz="2800" b="1" dirty="0" err="1" smtClean="0"/>
              <a:t>acquerir</a:t>
            </a:r>
            <a:r>
              <a:rPr lang="fr-FR" sz="2800" b="1" dirty="0" smtClean="0"/>
              <a:t>!</a:t>
            </a:r>
            <a:endParaRPr lang="fr-FR" sz="2800" b="1" dirty="0"/>
          </a:p>
        </p:txBody>
      </p:sp>
      <p:sp>
        <p:nvSpPr>
          <p:cNvPr id="78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89" name="Titre 1"/>
          <p:cNvSpPr txBox="1">
            <a:spLocks/>
          </p:cNvSpPr>
          <p:nvPr/>
        </p:nvSpPr>
        <p:spPr>
          <a:xfrm>
            <a:off x="2220912" y="0"/>
            <a:ext cx="9971087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4. Propriétés générales reliant l’écran diffractant et la figure de diffraction</a:t>
            </a:r>
          </a:p>
          <a:p>
            <a:pPr>
              <a:defRPr/>
            </a:pP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625593" y="1663700"/>
            <a:ext cx="334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 smtClean="0">
                <a:latin typeface="Arial Narrow" pitchFamily="34" charset="0"/>
              </a:rPr>
              <a:t> Source ponctuelle centré en x=0 :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1524000" y="34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6248" name="Rectangle 8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6249" name="Rectangle 9"/>
          <p:cNvSpPr>
            <a:spLocks noChangeArrowheads="1"/>
          </p:cNvSpPr>
          <p:nvPr/>
        </p:nvSpPr>
        <p:spPr bwMode="auto">
          <a:xfrm>
            <a:off x="1524000" y="34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948" y="1328997"/>
            <a:ext cx="1294261" cy="1380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876914" y="1641537"/>
                <a:ext cx="23126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14" y="1641537"/>
                <a:ext cx="2312620" cy="400110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e 2"/>
          <p:cNvGrpSpPr/>
          <p:nvPr/>
        </p:nvGrpSpPr>
        <p:grpSpPr>
          <a:xfrm>
            <a:off x="2192337" y="3639673"/>
            <a:ext cx="7783140" cy="1944416"/>
            <a:chOff x="688975" y="4191000"/>
            <a:chExt cx="7783140" cy="1944416"/>
          </a:xfrm>
        </p:grpSpPr>
        <p:grpSp>
          <p:nvGrpSpPr>
            <p:cNvPr id="55" name="Groupe 54"/>
            <p:cNvGrpSpPr/>
            <p:nvPr/>
          </p:nvGrpSpPr>
          <p:grpSpPr>
            <a:xfrm>
              <a:off x="688975" y="4191000"/>
              <a:ext cx="2806509" cy="1944416"/>
              <a:chOff x="688975" y="4191000"/>
              <a:chExt cx="2806509" cy="1944416"/>
            </a:xfrm>
          </p:grpSpPr>
          <p:cxnSp>
            <p:nvCxnSpPr>
              <p:cNvPr id="36" name="Connecteur droit avec flèche 35"/>
              <p:cNvCxnSpPr/>
              <p:nvPr/>
            </p:nvCxnSpPr>
            <p:spPr bwMode="auto">
              <a:xfrm>
                <a:off x="688975" y="5774376"/>
                <a:ext cx="2806509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7" name="Connecteur droit avec flèche 36"/>
              <p:cNvCxnSpPr/>
              <p:nvPr/>
            </p:nvCxnSpPr>
            <p:spPr bwMode="auto">
              <a:xfrm flipV="1">
                <a:off x="2035480" y="4482431"/>
                <a:ext cx="0" cy="1291946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8" name="Connecteur droit 37"/>
              <p:cNvCxnSpPr/>
              <p:nvPr/>
            </p:nvCxnSpPr>
            <p:spPr bwMode="auto">
              <a:xfrm flipH="1" flipV="1">
                <a:off x="2047518" y="4989185"/>
                <a:ext cx="0" cy="777767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40" name="ZoneTexte 34"/>
              <p:cNvSpPr txBox="1">
                <a:spLocks noChangeArrowheads="1"/>
              </p:cNvSpPr>
              <p:nvPr/>
            </p:nvSpPr>
            <p:spPr bwMode="auto">
              <a:xfrm>
                <a:off x="1900944" y="5794277"/>
                <a:ext cx="26642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kern="0">
                    <a:solidFill>
                      <a:sysClr val="windowText" lastClr="000000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41" name="Rectangle 36"/>
              <p:cNvSpPr>
                <a:spLocks noChangeArrowheads="1"/>
              </p:cNvSpPr>
              <p:nvPr/>
            </p:nvSpPr>
            <p:spPr bwMode="auto">
              <a:xfrm>
                <a:off x="3187700" y="5766084"/>
                <a:ext cx="2792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i="1" kern="0">
                    <a:solidFill>
                      <a:sysClr val="windowText" lastClr="000000"/>
                    </a:solidFill>
                    <a:latin typeface="Arial Narrow" pitchFamily="34" charset="0"/>
                    <a:sym typeface="Symbol" pitchFamily="18" charset="2"/>
                  </a:rPr>
                  <a:t>x</a:t>
                </a:r>
                <a:endParaRPr lang="fr-FR" kern="0">
                  <a:solidFill>
                    <a:sysClr val="windowText" lastClr="000000"/>
                  </a:solidFill>
                  <a:latin typeface="Arial Narrow" pitchFamily="34" charset="0"/>
                </a:endParaRPr>
              </a:p>
            </p:txBody>
          </p:sp>
          <p:graphicFrame>
            <p:nvGraphicFramePr>
              <p:cNvPr id="47" name="Object 6"/>
              <p:cNvGraphicFramePr>
                <a:graphicFrameLocks noChangeAspect="1"/>
              </p:cNvGraphicFramePr>
              <p:nvPr/>
            </p:nvGraphicFramePr>
            <p:xfrm>
              <a:off x="2118373" y="4191000"/>
              <a:ext cx="452276" cy="324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551" name="Équation" r:id="rId5" imgW="304536" imgH="203024" progId="Equation.3">
                      <p:embed/>
                    </p:oleObj>
                  </mc:Choice>
                  <mc:Fallback>
                    <p:oleObj name="Équation" r:id="rId5" imgW="304536" imgH="203024" progId="Equation.3">
                      <p:embed/>
                      <p:pic>
                        <p:nvPicPr>
                          <p:cNvPr id="0" name="Picture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18373" y="4191000"/>
                            <a:ext cx="452276" cy="3245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9" name="ZoneTexte 45"/>
              <p:cNvSpPr txBox="1">
                <a:spLocks noChangeArrowheads="1"/>
              </p:cNvSpPr>
              <p:nvPr/>
            </p:nvSpPr>
            <p:spPr bwMode="auto">
              <a:xfrm>
                <a:off x="2082542" y="4752629"/>
                <a:ext cx="26642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kern="0">
                    <a:solidFill>
                      <a:sysClr val="windowText" lastClr="000000"/>
                    </a:solidFill>
                    <a:latin typeface="Arial Narrow" pitchFamily="34" charset="0"/>
                  </a:rPr>
                  <a:t>1</a:t>
                </a:r>
              </a:p>
            </p:txBody>
          </p:sp>
        </p:grpSp>
        <p:grpSp>
          <p:nvGrpSpPr>
            <p:cNvPr id="56" name="Groupe 55"/>
            <p:cNvGrpSpPr/>
            <p:nvPr/>
          </p:nvGrpSpPr>
          <p:grpSpPr>
            <a:xfrm>
              <a:off x="4076735" y="4387850"/>
              <a:ext cx="4395380" cy="1747566"/>
              <a:chOff x="4076735" y="4387850"/>
              <a:chExt cx="4395380" cy="1747566"/>
            </a:xfrm>
          </p:grpSpPr>
          <p:cxnSp>
            <p:nvCxnSpPr>
              <p:cNvPr id="39" name="Connecteur droit 38"/>
              <p:cNvCxnSpPr/>
              <p:nvPr/>
            </p:nvCxnSpPr>
            <p:spPr bwMode="auto">
              <a:xfrm flipH="1">
                <a:off x="5629601" y="5070860"/>
                <a:ext cx="2335319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42" name="Connecteur droit avec flèche 41"/>
              <p:cNvCxnSpPr/>
              <p:nvPr/>
            </p:nvCxnSpPr>
            <p:spPr bwMode="auto">
              <a:xfrm>
                <a:off x="4076735" y="5551628"/>
                <a:ext cx="1081675" cy="0"/>
              </a:xfrm>
              <a:prstGeom prst="straightConnector1">
                <a:avLst/>
              </a:prstGeom>
              <a:noFill/>
              <a:ln w="76200" cap="flat" cmpd="dbl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43" name="ZoneTexte 38"/>
              <p:cNvSpPr txBox="1">
                <a:spLocks noChangeArrowheads="1"/>
              </p:cNvSpPr>
              <p:nvPr/>
            </p:nvSpPr>
            <p:spPr bwMode="auto">
              <a:xfrm>
                <a:off x="4374593" y="5043459"/>
                <a:ext cx="415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kern="0">
                    <a:solidFill>
                      <a:sysClr val="windowText" lastClr="000000"/>
                    </a:solidFill>
                    <a:latin typeface="Arial Narrow" pitchFamily="34" charset="0"/>
                  </a:rPr>
                  <a:t>TF</a:t>
                </a:r>
              </a:p>
            </p:txBody>
          </p:sp>
          <p:cxnSp>
            <p:nvCxnSpPr>
              <p:cNvPr id="44" name="Connecteur droit avec flèche 43"/>
              <p:cNvCxnSpPr/>
              <p:nvPr/>
            </p:nvCxnSpPr>
            <p:spPr bwMode="auto">
              <a:xfrm>
                <a:off x="5509224" y="5766951"/>
                <a:ext cx="2806509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5" name="Connecteur droit avec flèche 44"/>
              <p:cNvCxnSpPr/>
              <p:nvPr/>
            </p:nvCxnSpPr>
            <p:spPr bwMode="auto">
              <a:xfrm flipV="1">
                <a:off x="6855729" y="4475006"/>
                <a:ext cx="0" cy="1291946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46" name="Rectangle 41"/>
              <p:cNvSpPr>
                <a:spLocks noChangeArrowheads="1"/>
              </p:cNvSpPr>
              <p:nvPr/>
            </p:nvSpPr>
            <p:spPr bwMode="auto">
              <a:xfrm>
                <a:off x="8181651" y="5766084"/>
                <a:ext cx="2904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i="1" kern="0">
                    <a:solidFill>
                      <a:sysClr val="windowText" lastClr="000000"/>
                    </a:solidFill>
                    <a:latin typeface="Arial Narrow" pitchFamily="34" charset="0"/>
                    <a:sym typeface="Symbol" pitchFamily="18" charset="2"/>
                  </a:rPr>
                  <a:t>u</a:t>
                </a:r>
                <a:endParaRPr lang="fr-FR" kern="0">
                  <a:solidFill>
                    <a:sysClr val="windowText" lastClr="000000"/>
                  </a:solidFill>
                  <a:latin typeface="Arial Narrow" pitchFamily="34" charset="0"/>
                </a:endParaRPr>
              </a:p>
            </p:txBody>
          </p:sp>
          <p:graphicFrame>
            <p:nvGraphicFramePr>
              <p:cNvPr id="48" name="Object 7"/>
              <p:cNvGraphicFramePr>
                <a:graphicFrameLocks noChangeAspect="1"/>
              </p:cNvGraphicFramePr>
              <p:nvPr/>
            </p:nvGraphicFramePr>
            <p:xfrm>
              <a:off x="7105650" y="4387850"/>
              <a:ext cx="274638" cy="234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552" name="Équation" r:id="rId7" imgW="253780" imgH="203024" progId="Equation.3">
                      <p:embed/>
                    </p:oleObj>
                  </mc:Choice>
                  <mc:Fallback>
                    <p:oleObj name="Équation" r:id="rId7" imgW="253780" imgH="203024" progId="Equation.3">
                      <p:embed/>
                      <p:pic>
                        <p:nvPicPr>
                          <p:cNvPr id="0" name="Picture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05650" y="4387850"/>
                            <a:ext cx="274638" cy="2349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0" name="ZoneTexte 50"/>
              <p:cNvSpPr txBox="1">
                <a:spLocks noChangeArrowheads="1"/>
              </p:cNvSpPr>
              <p:nvPr/>
            </p:nvSpPr>
            <p:spPr bwMode="auto">
              <a:xfrm>
                <a:off x="6861877" y="4752629"/>
                <a:ext cx="26642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kern="0">
                    <a:solidFill>
                      <a:sysClr val="windowText" lastClr="000000"/>
                    </a:solidFill>
                    <a:latin typeface="Arial Narrow" pitchFamily="34" charset="0"/>
                  </a:rPr>
                  <a:t>1</a:t>
                </a:r>
              </a:p>
            </p:txBody>
          </p:sp>
        </p:grpSp>
      </p:grpSp>
      <p:sp>
        <p:nvSpPr>
          <p:cNvPr id="74" name="Rectangle 2"/>
          <p:cNvSpPr txBox="1">
            <a:spLocks noChangeArrowheads="1"/>
          </p:cNvSpPr>
          <p:nvPr/>
        </p:nvSpPr>
        <p:spPr>
          <a:xfrm>
            <a:off x="203200" y="946715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Diffraction sur une fente infiniment fine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1625591" y="2785912"/>
            <a:ext cx="366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 smtClean="0">
                <a:latin typeface="Arial Narrow" pitchFamily="34" charset="0"/>
              </a:rPr>
              <a:t> Fente infiniment fine centrée en x=0 :</a:t>
            </a:r>
            <a:endParaRPr lang="fr-FR" b="1" dirty="0"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5876914" y="2679097"/>
                <a:ext cx="23061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</a:rPr>
                        <m:t>1(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14" y="2679097"/>
                <a:ext cx="2306144" cy="400110"/>
              </a:xfrm>
              <a:prstGeom prst="rect">
                <a:avLst/>
              </a:prstGeom>
              <a:blipFill>
                <a:blip r:embed="rId9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e 79"/>
          <p:cNvGrpSpPr/>
          <p:nvPr/>
        </p:nvGrpSpPr>
        <p:grpSpPr>
          <a:xfrm>
            <a:off x="1029019" y="2712722"/>
            <a:ext cx="10183831" cy="4117198"/>
            <a:chOff x="-348889" y="293437"/>
            <a:chExt cx="10183831" cy="4117198"/>
          </a:xfrm>
        </p:grpSpPr>
        <p:sp>
          <p:nvSpPr>
            <p:cNvPr id="81" name="Rectangle 80"/>
            <p:cNvSpPr/>
            <p:nvPr/>
          </p:nvSpPr>
          <p:spPr>
            <a:xfrm>
              <a:off x="282388" y="293437"/>
              <a:ext cx="8622404" cy="4117198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2" name="Connecteur droit avec flèche 81"/>
            <p:cNvCxnSpPr/>
            <p:nvPr/>
          </p:nvCxnSpPr>
          <p:spPr>
            <a:xfrm flipV="1">
              <a:off x="6634713" y="1631711"/>
              <a:ext cx="1790247" cy="11249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avec flèche 82"/>
            <p:cNvCxnSpPr/>
            <p:nvPr/>
          </p:nvCxnSpPr>
          <p:spPr>
            <a:xfrm flipH="1" flipV="1">
              <a:off x="1441198" y="728370"/>
              <a:ext cx="9610" cy="2772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e 83"/>
            <p:cNvGrpSpPr/>
            <p:nvPr/>
          </p:nvGrpSpPr>
          <p:grpSpPr>
            <a:xfrm>
              <a:off x="126966" y="1024644"/>
              <a:ext cx="2674579" cy="2286384"/>
              <a:chOff x="1110422" y="4678938"/>
              <a:chExt cx="1879601" cy="1794909"/>
            </a:xfrm>
            <a:scene3d>
              <a:camera prst="isometricOffAxis2Right"/>
              <a:lightRig rig="threePt" dir="t"/>
            </a:scene3d>
          </p:grpSpPr>
          <p:sp>
            <p:nvSpPr>
              <p:cNvPr id="105" name="Rectangle 104"/>
              <p:cNvSpPr/>
              <p:nvPr/>
            </p:nvSpPr>
            <p:spPr>
              <a:xfrm>
                <a:off x="1110422" y="4678938"/>
                <a:ext cx="1879601" cy="1794909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2007469" y="4694392"/>
                <a:ext cx="72000" cy="1764000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5" name="ZoneTexte 84"/>
            <p:cNvSpPr txBox="1"/>
            <p:nvPr/>
          </p:nvSpPr>
          <p:spPr>
            <a:xfrm>
              <a:off x="2025681" y="1521888"/>
              <a:ext cx="441146" cy="646331"/>
            </a:xfrm>
            <a:prstGeom prst="rect">
              <a:avLst/>
            </a:prstGeom>
            <a:noFill/>
            <a:scene3d>
              <a:camera prst="isometricOffAxis2Righ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fr-FR" sz="36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1304534" y="336574"/>
              <a:ext cx="441146" cy="646331"/>
            </a:xfrm>
            <a:prstGeom prst="rect">
              <a:avLst/>
            </a:prstGeom>
            <a:noFill/>
            <a:scene3d>
              <a:camera prst="isometricOffAxis2Righ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fr-FR" sz="3600" b="1" dirty="0">
                  <a:solidFill>
                    <a:srgbClr val="FF0000"/>
                  </a:solidFill>
                </a:rPr>
                <a:t>y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ZoneTexte 86"/>
                <p:cNvSpPr txBox="1"/>
                <p:nvPr/>
              </p:nvSpPr>
              <p:spPr>
                <a:xfrm>
                  <a:off x="-348889" y="3291349"/>
                  <a:ext cx="4050917" cy="553998"/>
                </a:xfrm>
                <a:prstGeom prst="rect">
                  <a:avLst/>
                </a:prstGeom>
                <a:noFill/>
                <a:scene3d>
                  <a:camera prst="isometricOffAxis2Right"/>
                  <a:lightRig rig="threePt" dir="t"/>
                </a:scene3d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𝒕</m:t>
                        </m:r>
                        <m:d>
                          <m:dPr>
                            <m:ctrlPr>
                              <a:rPr lang="fr-FR" sz="3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d>
                          <m:dPr>
                            <m:ctrlPr>
                              <a:rPr lang="fr-FR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FR" sz="3600" b="1" dirty="0"/>
                </a:p>
              </p:txBody>
            </p:sp>
          </mc:Choice>
          <mc:Fallback xmlns="">
            <p:sp>
              <p:nvSpPr>
                <p:cNvPr id="87" name="ZoneTexte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48889" y="3291349"/>
                  <a:ext cx="4050917" cy="55399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8" name="Groupe 87"/>
            <p:cNvGrpSpPr/>
            <p:nvPr/>
          </p:nvGrpSpPr>
          <p:grpSpPr>
            <a:xfrm>
              <a:off x="6336645" y="306884"/>
              <a:ext cx="2571235" cy="2974372"/>
              <a:chOff x="5854882" y="3969296"/>
              <a:chExt cx="1794910" cy="2317106"/>
            </a:xfrm>
            <a:scene3d>
              <a:camera prst="isometricOffAxis2Right"/>
              <a:lightRig rig="threePt" dir="t"/>
            </a:scene3d>
          </p:grpSpPr>
          <p:grpSp>
            <p:nvGrpSpPr>
              <p:cNvPr id="101" name="Groupe 100"/>
              <p:cNvGrpSpPr/>
              <p:nvPr/>
            </p:nvGrpSpPr>
            <p:grpSpPr>
              <a:xfrm rot="5400000">
                <a:off x="5812535" y="4449146"/>
                <a:ext cx="1879603" cy="1794910"/>
                <a:chOff x="1036221" y="4692237"/>
                <a:chExt cx="1879601" cy="1794909"/>
              </a:xfrm>
            </p:grpSpPr>
            <p:sp>
              <p:nvSpPr>
                <p:cNvPr id="103" name="Rectangle 102"/>
                <p:cNvSpPr/>
                <p:nvPr/>
              </p:nvSpPr>
              <p:spPr>
                <a:xfrm>
                  <a:off x="1036221" y="4692237"/>
                  <a:ext cx="1879601" cy="1794909"/>
                </a:xfrm>
                <a:prstGeom prst="rect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2007469" y="4694392"/>
                  <a:ext cx="72000" cy="1764000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02" name="ZoneTexte 101"/>
              <p:cNvSpPr txBox="1"/>
              <p:nvPr/>
            </p:nvSpPr>
            <p:spPr>
              <a:xfrm>
                <a:off x="6758022" y="3969296"/>
                <a:ext cx="307952" cy="503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600" b="1" dirty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ZoneTexte 88"/>
                <p:cNvSpPr txBox="1"/>
                <p:nvPr/>
              </p:nvSpPr>
              <p:spPr>
                <a:xfrm>
                  <a:off x="5723111" y="3321519"/>
                  <a:ext cx="4111831" cy="553998"/>
                </a:xfrm>
                <a:prstGeom prst="rect">
                  <a:avLst/>
                </a:prstGeom>
                <a:noFill/>
                <a:scene3d>
                  <a:camera prst="isometricOffAxis2Right"/>
                  <a:lightRig rig="threePt" dir="t"/>
                </a:scene3d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𝑻</m:t>
                        </m:r>
                        <m:d>
                          <m:dPr>
                            <m:ctrlPr>
                              <a:rPr lang="fr-FR" sz="3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d>
                          <m:dPr>
                            <m:ctrlPr>
                              <a:rPr lang="fr-FR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oMath>
                    </m:oMathPara>
                  </a14:m>
                  <a:endParaRPr lang="fr-FR" sz="3600" b="1" dirty="0"/>
                </a:p>
              </p:txBody>
            </p:sp>
          </mc:Choice>
          <mc:Fallback xmlns="">
            <p:sp>
              <p:nvSpPr>
                <p:cNvPr id="89" name="ZoneTexte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3111" y="3321519"/>
                  <a:ext cx="4111831" cy="55399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Ellipse 89"/>
            <p:cNvSpPr/>
            <p:nvPr/>
          </p:nvSpPr>
          <p:spPr bwMode="auto">
            <a:xfrm>
              <a:off x="3545195" y="1017034"/>
              <a:ext cx="1875954" cy="2247022"/>
            </a:xfrm>
            <a:prstGeom prst="ellipse">
              <a:avLst/>
            </a:prstGeom>
            <a:gradFill flip="none" rotWithShape="1">
              <a:gsLst>
                <a:gs pos="0">
                  <a:srgbClr val="DAEDEF">
                    <a:lumMod val="90000"/>
                    <a:shade val="30000"/>
                    <a:satMod val="115000"/>
                  </a:srgbClr>
                </a:gs>
                <a:gs pos="50000">
                  <a:srgbClr val="DAEDEF">
                    <a:lumMod val="90000"/>
                    <a:shade val="67500"/>
                    <a:satMod val="115000"/>
                  </a:srgbClr>
                </a:gs>
                <a:gs pos="100000">
                  <a:srgbClr val="DAEDEF">
                    <a:lumMod val="90000"/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  <a:scene3d>
              <a:camera prst="isometricOffAxis2Right"/>
              <a:lightRig rig="threePt" dir="t"/>
            </a:scene3d>
            <a:sp3d>
              <a:bevelT w="469900" h="10795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91" name="Connecteur droit avec flèche 90"/>
            <p:cNvCxnSpPr/>
            <p:nvPr/>
          </p:nvCxnSpPr>
          <p:spPr>
            <a:xfrm flipV="1">
              <a:off x="508295" y="1605369"/>
              <a:ext cx="1790247" cy="11249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avec flèche 91"/>
            <p:cNvCxnSpPr/>
            <p:nvPr/>
          </p:nvCxnSpPr>
          <p:spPr>
            <a:xfrm flipH="1" flipV="1">
              <a:off x="7615241" y="631880"/>
              <a:ext cx="9610" cy="2772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ZoneTexte 92"/>
            <p:cNvSpPr txBox="1"/>
            <p:nvPr/>
          </p:nvSpPr>
          <p:spPr>
            <a:xfrm>
              <a:off x="8152099" y="1548230"/>
              <a:ext cx="466794" cy="646331"/>
            </a:xfrm>
            <a:prstGeom prst="rect">
              <a:avLst/>
            </a:prstGeom>
            <a:noFill/>
            <a:scene3d>
              <a:camera prst="isometricOffAxis2Righ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fr-FR" sz="3600" b="1" dirty="0">
                  <a:solidFill>
                    <a:srgbClr val="FF0000"/>
                  </a:solidFill>
                </a:rPr>
                <a:t>u</a:t>
              </a:r>
            </a:p>
          </p:txBody>
        </p:sp>
        <p:cxnSp>
          <p:nvCxnSpPr>
            <p:cNvPr id="94" name="Connecteur droit avec flèche 93"/>
            <p:cNvCxnSpPr/>
            <p:nvPr/>
          </p:nvCxnSpPr>
          <p:spPr>
            <a:xfrm>
              <a:off x="1458241" y="2133600"/>
              <a:ext cx="252075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avec flèche 94"/>
            <p:cNvCxnSpPr/>
            <p:nvPr/>
          </p:nvCxnSpPr>
          <p:spPr>
            <a:xfrm>
              <a:off x="4506241" y="2133600"/>
              <a:ext cx="257083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avec flèche 95"/>
            <p:cNvCxnSpPr/>
            <p:nvPr/>
          </p:nvCxnSpPr>
          <p:spPr>
            <a:xfrm>
              <a:off x="7051379" y="2133600"/>
              <a:ext cx="567485" cy="1"/>
            </a:xfrm>
            <a:prstGeom prst="straightConnector1">
              <a:avLst/>
            </a:prstGeom>
            <a:ln>
              <a:solidFill>
                <a:schemeClr val="bg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avec flèche 96"/>
            <p:cNvCxnSpPr/>
            <p:nvPr/>
          </p:nvCxnSpPr>
          <p:spPr>
            <a:xfrm>
              <a:off x="3978993" y="2133600"/>
              <a:ext cx="52724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ZoneTexte 97"/>
            <p:cNvSpPr txBox="1"/>
            <p:nvPr/>
          </p:nvSpPr>
          <p:spPr>
            <a:xfrm>
              <a:off x="5839360" y="2133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f</a:t>
              </a:r>
              <a:endParaRPr lang="fr-FR" i="1" dirty="0"/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2901882" y="2133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f</a:t>
              </a:r>
              <a:endParaRPr lang="fr-FR" i="1" dirty="0"/>
            </a:p>
          </p:txBody>
        </p:sp>
        <p:cxnSp>
          <p:nvCxnSpPr>
            <p:cNvPr id="100" name="Connecteur droit avec flèche 99"/>
            <p:cNvCxnSpPr/>
            <p:nvPr/>
          </p:nvCxnSpPr>
          <p:spPr>
            <a:xfrm flipH="1">
              <a:off x="1505871" y="2133600"/>
              <a:ext cx="519810" cy="0"/>
            </a:xfrm>
            <a:prstGeom prst="straightConnector1">
              <a:avLst/>
            </a:prstGeom>
            <a:ln>
              <a:solidFill>
                <a:schemeClr val="bg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ZoneTexte 60"/>
          <p:cNvSpPr txBox="1"/>
          <p:nvPr/>
        </p:nvSpPr>
        <p:spPr>
          <a:xfrm rot="17172004">
            <a:off x="-990229" y="3666337"/>
            <a:ext cx="3909083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Traité en TD et ds le poly!</a:t>
            </a:r>
          </a:p>
          <a:p>
            <a:pPr algn="ctr"/>
            <a:r>
              <a:rPr lang="fr-FR" sz="2400" b="1" dirty="0" smtClean="0"/>
              <a:t> Notions à </a:t>
            </a:r>
            <a:r>
              <a:rPr lang="fr-FR" sz="2400" b="1" dirty="0" err="1" smtClean="0"/>
              <a:t>acquerir</a:t>
            </a:r>
            <a:r>
              <a:rPr lang="fr-FR" sz="2400" b="1" dirty="0" smtClean="0"/>
              <a:t>!</a:t>
            </a:r>
            <a:endParaRPr lang="fr-FR" sz="2400" b="1" dirty="0"/>
          </a:p>
        </p:txBody>
      </p:sp>
      <p:sp>
        <p:nvSpPr>
          <p:cNvPr id="63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64" name="Titre 1"/>
          <p:cNvSpPr txBox="1">
            <a:spLocks/>
          </p:cNvSpPr>
          <p:nvPr/>
        </p:nvSpPr>
        <p:spPr>
          <a:xfrm>
            <a:off x="2220912" y="0"/>
            <a:ext cx="9971087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4. Propriétés générales reliant l’écran diffractant et la figure de </a:t>
            </a: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diffraction</a:t>
            </a: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7320" y="950939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Dilatation et contraction de l’ouverture du diaphragme</a:t>
            </a: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88326" y="1205250"/>
                <a:ext cx="3405099" cy="649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 panose="02040503050406030204" pitchFamily="18" charset="0"/>
                        </a:rPr>
                        <m:t>𝑻𝑭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𝒂𝒙</m:t>
                              </m:r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𝒃𝒚</m:t>
                              </m:r>
                            </m:e>
                          </m:d>
                        </m:e>
                      </m:d>
                      <m:r>
                        <a:rPr lang="fr-FR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den>
                      </m:f>
                      <m:r>
                        <a:rPr lang="fr-FR" b="1" i="1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num>
                            <m:den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num>
                            <m:den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326" y="1205250"/>
                <a:ext cx="3405099" cy="6499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6" name="Groupe 135"/>
          <p:cNvGrpSpPr/>
          <p:nvPr/>
        </p:nvGrpSpPr>
        <p:grpSpPr>
          <a:xfrm>
            <a:off x="2826328" y="1944558"/>
            <a:ext cx="6673671" cy="4850599"/>
            <a:chOff x="1302327" y="1736732"/>
            <a:chExt cx="6673671" cy="4850599"/>
          </a:xfrm>
        </p:grpSpPr>
        <p:sp>
          <p:nvSpPr>
            <p:cNvPr id="133" name="Rectangle 132"/>
            <p:cNvSpPr/>
            <p:nvPr/>
          </p:nvSpPr>
          <p:spPr>
            <a:xfrm>
              <a:off x="1302327" y="1744334"/>
              <a:ext cx="6671779" cy="4842997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1" name="Groupe 70"/>
            <p:cNvGrpSpPr/>
            <p:nvPr/>
          </p:nvGrpSpPr>
          <p:grpSpPr>
            <a:xfrm>
              <a:off x="1497013" y="1736732"/>
              <a:ext cx="6478985" cy="4725925"/>
              <a:chOff x="-481451" y="-11731"/>
              <a:chExt cx="9997848" cy="7292668"/>
            </a:xfrm>
          </p:grpSpPr>
          <p:cxnSp>
            <p:nvCxnSpPr>
              <p:cNvPr id="72" name="Connecteur droit avec flèche 71"/>
              <p:cNvCxnSpPr>
                <a:endCxn id="79" idx="1"/>
              </p:cNvCxnSpPr>
              <p:nvPr/>
            </p:nvCxnSpPr>
            <p:spPr>
              <a:xfrm flipV="1">
                <a:off x="556808" y="312506"/>
                <a:ext cx="21721" cy="1550988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73" name="Connecteur droit 72"/>
              <p:cNvCxnSpPr/>
              <p:nvPr/>
            </p:nvCxnSpPr>
            <p:spPr>
              <a:xfrm>
                <a:off x="-119096" y="1535339"/>
                <a:ext cx="718590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74" name="ZoneTexte 73"/>
              <p:cNvSpPr txBox="1"/>
              <p:nvPr/>
            </p:nvSpPr>
            <p:spPr>
              <a:xfrm>
                <a:off x="6663400" y="1549848"/>
                <a:ext cx="425960" cy="569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kern="0" dirty="0">
                    <a:solidFill>
                      <a:prstClr val="black"/>
                    </a:solidFill>
                    <a:latin typeface="Calibri" panose="020F0502020204030204"/>
                  </a:rPr>
                  <a:t>z</a:t>
                </a:r>
              </a:p>
            </p:txBody>
          </p:sp>
          <p:sp>
            <p:nvSpPr>
              <p:cNvPr id="75" name="ZoneTexte 74"/>
              <p:cNvSpPr txBox="1"/>
              <p:nvPr/>
            </p:nvSpPr>
            <p:spPr>
              <a:xfrm>
                <a:off x="1793881" y="2149248"/>
                <a:ext cx="398748" cy="569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b="1" i="1" kern="0" dirty="0">
                    <a:solidFill>
                      <a:prstClr val="black"/>
                    </a:solidFill>
                    <a:latin typeface="Calibri" panose="020F0502020204030204"/>
                  </a:rPr>
                  <a:t>f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62286" y="241165"/>
                <a:ext cx="175196" cy="1126525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62286" y="1675553"/>
                <a:ext cx="175196" cy="1041208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ZoneTexte 77"/>
              <p:cNvSpPr txBox="1"/>
              <p:nvPr/>
            </p:nvSpPr>
            <p:spPr>
              <a:xfrm>
                <a:off x="-336635" y="6283571"/>
                <a:ext cx="1887871" cy="9973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b="1" kern="0" dirty="0">
                    <a:solidFill>
                      <a:prstClr val="black"/>
                    </a:solidFill>
                    <a:latin typeface="Calibri" panose="020F0502020204030204"/>
                  </a:rPr>
                  <a:t>Ecran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b="1" kern="0" dirty="0">
                    <a:solidFill>
                      <a:prstClr val="black"/>
                    </a:solidFill>
                    <a:latin typeface="Calibri" panose="020F0502020204030204"/>
                  </a:rPr>
                  <a:t>Diffractant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/>
                  <p:cNvSpPr/>
                  <p:nvPr/>
                </p:nvSpPr>
                <p:spPr>
                  <a:xfrm>
                    <a:off x="578528" y="27544"/>
                    <a:ext cx="283922" cy="56992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fr-FR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79" name="Rectangle 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528" y="27544"/>
                    <a:ext cx="283922" cy="56992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5666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0" name="Connecteur droit avec flèche 79"/>
              <p:cNvCxnSpPr/>
              <p:nvPr/>
            </p:nvCxnSpPr>
            <p:spPr>
              <a:xfrm>
                <a:off x="3135583" y="305137"/>
                <a:ext cx="0" cy="2576675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5B9BD5"/>
                </a:solidFill>
                <a:prstDash val="solid"/>
                <a:miter lim="800000"/>
                <a:headEnd type="arrow" w="med" len="med"/>
                <a:tailEnd type="arrow" w="med" len="med"/>
              </a:ln>
              <a:effectLst/>
            </p:spPr>
          </p:cxnSp>
          <p:cxnSp>
            <p:nvCxnSpPr>
              <p:cNvPr id="81" name="Connecteur droit avec flèche 80"/>
              <p:cNvCxnSpPr/>
              <p:nvPr/>
            </p:nvCxnSpPr>
            <p:spPr>
              <a:xfrm flipH="1">
                <a:off x="650449" y="2083505"/>
                <a:ext cx="2459361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dashDot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82" name="Connecteur droit avec flèche 81"/>
              <p:cNvCxnSpPr/>
              <p:nvPr/>
            </p:nvCxnSpPr>
            <p:spPr>
              <a:xfrm flipH="1">
                <a:off x="3143977" y="2083505"/>
                <a:ext cx="2459361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dashDot"/>
                <a:miter lim="800000"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83" name="ZoneTexte 82"/>
              <p:cNvSpPr txBox="1"/>
              <p:nvPr/>
            </p:nvSpPr>
            <p:spPr>
              <a:xfrm>
                <a:off x="4326285" y="2128757"/>
                <a:ext cx="398748" cy="569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b="1" i="1" kern="0" dirty="0">
                    <a:solidFill>
                      <a:prstClr val="black"/>
                    </a:solidFill>
                    <a:latin typeface="Calibri" panose="020F0502020204030204"/>
                  </a:rPr>
                  <a:t>f</a:t>
                </a:r>
              </a:p>
            </p:txBody>
          </p:sp>
          <p:sp>
            <p:nvSpPr>
              <p:cNvPr id="84" name="ZoneTexte 83"/>
              <p:cNvSpPr txBox="1"/>
              <p:nvPr/>
            </p:nvSpPr>
            <p:spPr>
              <a:xfrm>
                <a:off x="2798299" y="0"/>
                <a:ext cx="1343673" cy="569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kern="0" dirty="0">
                    <a:solidFill>
                      <a:prstClr val="black"/>
                    </a:solidFill>
                    <a:latin typeface="Calibri" panose="020F0502020204030204"/>
                  </a:rPr>
                  <a:t>Lentille</a:t>
                </a:r>
              </a:p>
            </p:txBody>
          </p:sp>
          <p:pic>
            <p:nvPicPr>
              <p:cNvPr id="85" name="Image 84"/>
              <p:cNvPicPr>
                <a:picLocks noChangeAspect="1"/>
              </p:cNvPicPr>
              <p:nvPr/>
            </p:nvPicPr>
            <p:blipFill rotWithShape="1">
              <a:blip r:embed="rId4"/>
              <a:srcRect r="9083"/>
              <a:stretch/>
            </p:blipFill>
            <p:spPr>
              <a:xfrm rot="5400000">
                <a:off x="5537649" y="420449"/>
                <a:ext cx="1540481" cy="2101707"/>
              </a:xfrm>
              <a:prstGeom prst="rect">
                <a:avLst/>
              </a:prstGeom>
            </p:spPr>
          </p:pic>
          <p:cxnSp>
            <p:nvCxnSpPr>
              <p:cNvPr id="86" name="Connecteur droit avec flèche 85"/>
              <p:cNvCxnSpPr/>
              <p:nvPr/>
            </p:nvCxnSpPr>
            <p:spPr>
              <a:xfrm flipV="1">
                <a:off x="5621299" y="167654"/>
                <a:ext cx="0" cy="2540712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87" name="ZoneTexte 86"/>
              <p:cNvSpPr txBox="1"/>
              <p:nvPr/>
            </p:nvSpPr>
            <p:spPr>
              <a:xfrm>
                <a:off x="3895355" y="6283571"/>
                <a:ext cx="3703513" cy="902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b="1" kern="0" dirty="0">
                    <a:solidFill>
                      <a:prstClr val="black"/>
                    </a:solidFill>
                    <a:latin typeface="Calibri" panose="020F0502020204030204"/>
                  </a:rPr>
                  <a:t>Projection sur un écran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i="1" kern="0" dirty="0">
                    <a:solidFill>
                      <a:prstClr val="black"/>
                    </a:solidFill>
                    <a:latin typeface="Calibri" panose="020F0502020204030204"/>
                  </a:rPr>
                  <a:t>(Au foyer image</a:t>
                </a:r>
                <a:r>
                  <a:rPr lang="fr-FR" sz="1400" b="1" i="1" kern="0" dirty="0">
                    <a:solidFill>
                      <a:prstClr val="black"/>
                    </a:solidFill>
                    <a:latin typeface="Calibri" panose="020F0502020204030204"/>
                    <a:sym typeface="Symbol" panose="05050102010706020507" pitchFamily="18" charset="2"/>
                  </a:rPr>
                  <a:t>)</a:t>
                </a:r>
                <a:endParaRPr lang="fr-FR" sz="1400" b="1" i="1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87"/>
                  <p:cNvSpPr/>
                  <p:nvPr/>
                </p:nvSpPr>
                <p:spPr>
                  <a:xfrm>
                    <a:off x="5529854" y="-11731"/>
                    <a:ext cx="283922" cy="56992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oMath>
                      </m:oMathPara>
                    </a14:m>
                    <a:endParaRPr lang="fr-FR" b="1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88" name="Rectangle 8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9854" y="-11731"/>
                    <a:ext cx="283922" cy="56992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8000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ZoneTexte 88"/>
                  <p:cNvSpPr txBox="1"/>
                  <p:nvPr/>
                </p:nvSpPr>
                <p:spPr>
                  <a:xfrm>
                    <a:off x="6033545" y="587316"/>
                    <a:ext cx="860328" cy="62256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fr-FR" kern="0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X</a:t>
                    </a:r>
                    <a14:m>
                      <m:oMath xmlns:m="http://schemas.openxmlformats.org/officeDocument/2006/math">
                        <m:r>
                          <a:rPr lang="fr-FR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  <m:r>
                              <a:rPr lang="fr-FR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fr-FR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oMath>
                    </a14:m>
                    <a:endParaRPr lang="fr-FR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89" name="ZoneTexte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3545" y="587316"/>
                    <a:ext cx="860328" cy="62256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5000" t="-1515" r="-13043" b="-21212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ZoneTexte 89"/>
                  <p:cNvSpPr txBox="1"/>
                  <p:nvPr/>
                </p:nvSpPr>
                <p:spPr>
                  <a:xfrm>
                    <a:off x="5602098" y="1510614"/>
                    <a:ext cx="452574" cy="427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fr-FR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fr-FR" b="1" kern="0" dirty="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90" name="ZoneTexte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2098" y="1510614"/>
                    <a:ext cx="452574" cy="42744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0833" r="-8333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1" name="Forme libre 90"/>
              <p:cNvSpPr/>
              <p:nvPr/>
            </p:nvSpPr>
            <p:spPr>
              <a:xfrm>
                <a:off x="5651757" y="1057875"/>
                <a:ext cx="591283" cy="328211"/>
              </a:xfrm>
              <a:custGeom>
                <a:avLst/>
                <a:gdLst>
                  <a:gd name="connsiteX0" fmla="*/ 769257 w 771824"/>
                  <a:gd name="connsiteY0" fmla="*/ 0 h 567453"/>
                  <a:gd name="connsiteX1" fmla="*/ 653143 w 771824"/>
                  <a:gd name="connsiteY1" fmla="*/ 478971 h 567453"/>
                  <a:gd name="connsiteX2" fmla="*/ 0 w 771824"/>
                  <a:gd name="connsiteY2" fmla="*/ 566057 h 567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1824" h="567453">
                    <a:moveTo>
                      <a:pt x="769257" y="0"/>
                    </a:moveTo>
                    <a:cubicBezTo>
                      <a:pt x="775305" y="192314"/>
                      <a:pt x="781353" y="384628"/>
                      <a:pt x="653143" y="478971"/>
                    </a:cubicBezTo>
                    <a:cubicBezTo>
                      <a:pt x="524933" y="573314"/>
                      <a:pt x="262466" y="569685"/>
                      <a:pt x="0" y="566057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dash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92" name="Connecteur droit avec flèche 91"/>
              <p:cNvCxnSpPr/>
              <p:nvPr/>
            </p:nvCxnSpPr>
            <p:spPr>
              <a:xfrm flipV="1">
                <a:off x="510248" y="2973360"/>
                <a:ext cx="15391" cy="2092311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93" name="Connecteur droit 92"/>
              <p:cNvCxnSpPr/>
              <p:nvPr/>
            </p:nvCxnSpPr>
            <p:spPr>
              <a:xfrm>
                <a:off x="-136627" y="4737515"/>
                <a:ext cx="718590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94" name="ZoneTexte 93"/>
              <p:cNvSpPr txBox="1"/>
              <p:nvPr/>
            </p:nvSpPr>
            <p:spPr>
              <a:xfrm>
                <a:off x="6645868" y="4752025"/>
                <a:ext cx="425960" cy="569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kern="0" dirty="0">
                    <a:solidFill>
                      <a:prstClr val="black"/>
                    </a:solidFill>
                    <a:latin typeface="Calibri" panose="020F0502020204030204"/>
                  </a:rPr>
                  <a:t>z</a:t>
                </a:r>
              </a:p>
            </p:txBody>
          </p:sp>
          <p:sp>
            <p:nvSpPr>
              <p:cNvPr id="95" name="ZoneTexte 94"/>
              <p:cNvSpPr txBox="1"/>
              <p:nvPr/>
            </p:nvSpPr>
            <p:spPr>
              <a:xfrm>
                <a:off x="1776350" y="5351425"/>
                <a:ext cx="398748" cy="569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b="1" i="1" kern="0" dirty="0">
                    <a:solidFill>
                      <a:prstClr val="black"/>
                    </a:solidFill>
                    <a:latin typeface="Calibri" panose="020F0502020204030204"/>
                  </a:rPr>
                  <a:t>f</a:t>
                </a:r>
              </a:p>
            </p:txBody>
          </p:sp>
          <p:grpSp>
            <p:nvGrpSpPr>
              <p:cNvPr id="96" name="Groupe 95"/>
              <p:cNvGrpSpPr/>
              <p:nvPr/>
            </p:nvGrpSpPr>
            <p:grpSpPr>
              <a:xfrm>
                <a:off x="-136627" y="3964011"/>
                <a:ext cx="467005" cy="1525616"/>
                <a:chOff x="-136627" y="4384926"/>
                <a:chExt cx="467005" cy="705178"/>
              </a:xfrm>
            </p:grpSpPr>
            <p:cxnSp>
              <p:nvCxnSpPr>
                <p:cNvPr id="128" name="Connecteur droit avec flèche 127"/>
                <p:cNvCxnSpPr/>
                <p:nvPr/>
              </p:nvCxnSpPr>
              <p:spPr>
                <a:xfrm>
                  <a:off x="-136627" y="4384926"/>
                  <a:ext cx="467005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29" name="Connecteur droit avec flèche 128"/>
                <p:cNvCxnSpPr/>
                <p:nvPr/>
              </p:nvCxnSpPr>
              <p:spPr>
                <a:xfrm>
                  <a:off x="-136627" y="4561220"/>
                  <a:ext cx="467005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30" name="Connecteur droit avec flèche 129"/>
                <p:cNvCxnSpPr/>
                <p:nvPr/>
              </p:nvCxnSpPr>
              <p:spPr>
                <a:xfrm>
                  <a:off x="-136627" y="4737515"/>
                  <a:ext cx="467005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31" name="Connecteur droit avec flèche 130"/>
                <p:cNvCxnSpPr/>
                <p:nvPr/>
              </p:nvCxnSpPr>
              <p:spPr>
                <a:xfrm>
                  <a:off x="-136627" y="4913809"/>
                  <a:ext cx="467005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32" name="Connecteur droit avec flèche 131"/>
                <p:cNvCxnSpPr/>
                <p:nvPr/>
              </p:nvCxnSpPr>
              <p:spPr>
                <a:xfrm>
                  <a:off x="-136627" y="5090104"/>
                  <a:ext cx="467005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sp>
            <p:nvSpPr>
              <p:cNvPr id="97" name="ZoneTexte 96"/>
              <p:cNvSpPr txBox="1"/>
              <p:nvPr/>
            </p:nvSpPr>
            <p:spPr>
              <a:xfrm>
                <a:off x="-277860" y="4737515"/>
                <a:ext cx="1074048" cy="569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kern="0" dirty="0">
                    <a:solidFill>
                      <a:prstClr val="black"/>
                    </a:solidFill>
                    <a:latin typeface="Calibri" panose="020F0502020204030204"/>
                  </a:rPr>
                  <a:t>Onde</a:t>
                </a:r>
              </a:p>
            </p:txBody>
          </p:sp>
          <p:sp>
            <p:nvSpPr>
              <p:cNvPr id="98" name="ZoneTexte 97"/>
              <p:cNvSpPr txBox="1"/>
              <p:nvPr/>
            </p:nvSpPr>
            <p:spPr>
              <a:xfrm>
                <a:off x="-273320" y="4308180"/>
                <a:ext cx="1086416" cy="569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kern="0" dirty="0">
                    <a:solidFill>
                      <a:prstClr val="black"/>
                    </a:solidFill>
                    <a:latin typeface="Calibri" panose="020F0502020204030204"/>
                  </a:rPr>
                  <a:t>Plane</a:t>
                </a:r>
              </a:p>
            </p:txBody>
          </p:sp>
          <p:cxnSp>
            <p:nvCxnSpPr>
              <p:cNvPr id="99" name="Connecteur droit avec flèche 98"/>
              <p:cNvCxnSpPr/>
              <p:nvPr/>
            </p:nvCxnSpPr>
            <p:spPr>
              <a:xfrm>
                <a:off x="3118052" y="3507313"/>
                <a:ext cx="0" cy="2576675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5B9BD5"/>
                </a:solidFill>
                <a:prstDash val="solid"/>
                <a:miter lim="800000"/>
                <a:headEnd type="arrow" w="med" len="med"/>
                <a:tailEnd type="arrow" w="med" len="med"/>
              </a:ln>
              <a:effectLst/>
            </p:spPr>
          </p:cxnSp>
          <p:cxnSp>
            <p:nvCxnSpPr>
              <p:cNvPr id="100" name="Connecteur droit avec flèche 99"/>
              <p:cNvCxnSpPr/>
              <p:nvPr/>
            </p:nvCxnSpPr>
            <p:spPr>
              <a:xfrm flipH="1">
                <a:off x="632918" y="5285681"/>
                <a:ext cx="2459361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dashDot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01" name="Connecteur droit avec flèche 100"/>
              <p:cNvCxnSpPr/>
              <p:nvPr/>
            </p:nvCxnSpPr>
            <p:spPr>
              <a:xfrm flipH="1">
                <a:off x="3126446" y="5285681"/>
                <a:ext cx="2459361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dashDot"/>
                <a:miter lim="800000"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102" name="ZoneTexte 101"/>
              <p:cNvSpPr txBox="1"/>
              <p:nvPr/>
            </p:nvSpPr>
            <p:spPr>
              <a:xfrm>
                <a:off x="4308754" y="5330934"/>
                <a:ext cx="398748" cy="569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b="1" i="1" kern="0" dirty="0">
                    <a:solidFill>
                      <a:prstClr val="black"/>
                    </a:solidFill>
                    <a:latin typeface="Calibri" panose="020F0502020204030204"/>
                  </a:rPr>
                  <a:t>f</a:t>
                </a:r>
              </a:p>
            </p:txBody>
          </p:sp>
          <p:sp>
            <p:nvSpPr>
              <p:cNvPr id="103" name="ZoneTexte 102"/>
              <p:cNvSpPr txBox="1"/>
              <p:nvPr/>
            </p:nvSpPr>
            <p:spPr>
              <a:xfrm>
                <a:off x="2780768" y="3202175"/>
                <a:ext cx="1343673" cy="569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kern="0" dirty="0">
                    <a:solidFill>
                      <a:prstClr val="black"/>
                    </a:solidFill>
                    <a:latin typeface="Calibri" panose="020F0502020204030204"/>
                  </a:rPr>
                  <a:t>Lentille</a:t>
                </a:r>
              </a:p>
            </p:txBody>
          </p:sp>
          <p:pic>
            <p:nvPicPr>
              <p:cNvPr id="104" name="Image 103"/>
              <p:cNvPicPr>
                <a:picLocks noChangeAspect="1"/>
              </p:cNvPicPr>
              <p:nvPr/>
            </p:nvPicPr>
            <p:blipFill rotWithShape="1">
              <a:blip r:embed="rId4"/>
              <a:srcRect r="9083"/>
              <a:stretch/>
            </p:blipFill>
            <p:spPr>
              <a:xfrm rot="5400000">
                <a:off x="4606148" y="3520590"/>
                <a:ext cx="3368421" cy="2101707"/>
              </a:xfrm>
              <a:prstGeom prst="rect">
                <a:avLst/>
              </a:prstGeom>
            </p:spPr>
          </p:pic>
          <p:cxnSp>
            <p:nvCxnSpPr>
              <p:cNvPr id="105" name="Connecteur droit avec flèche 104"/>
              <p:cNvCxnSpPr/>
              <p:nvPr/>
            </p:nvCxnSpPr>
            <p:spPr>
              <a:xfrm flipV="1">
                <a:off x="5603768" y="3369830"/>
                <a:ext cx="0" cy="2540712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/>
                  <p:cNvSpPr/>
                  <p:nvPr/>
                </p:nvSpPr>
                <p:spPr>
                  <a:xfrm>
                    <a:off x="5512322" y="3190445"/>
                    <a:ext cx="283922" cy="56992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oMath>
                      </m:oMathPara>
                    </a14:m>
                    <a:endParaRPr lang="fr-FR" b="1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06" name="Rectangle 10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2322" y="3190445"/>
                    <a:ext cx="283922" cy="56992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8000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ZoneTexte 106"/>
                  <p:cNvSpPr txBox="1"/>
                  <p:nvPr/>
                </p:nvSpPr>
                <p:spPr>
                  <a:xfrm>
                    <a:off x="6016013" y="3789493"/>
                    <a:ext cx="860328" cy="62256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fr-FR" kern="0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X</a:t>
                    </a:r>
                    <a14:m>
                      <m:oMath xmlns:m="http://schemas.openxmlformats.org/officeDocument/2006/math">
                        <m:r>
                          <a:rPr lang="fr-FR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  <m:r>
                              <a:rPr lang="fr-FR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fr-FR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oMath>
                    </a14:m>
                    <a:endParaRPr lang="fr-FR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07" name="ZoneTexte 1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6013" y="3789493"/>
                    <a:ext cx="860328" cy="62256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5000" t="-1515" r="-13043" b="-2272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ZoneTexte 107"/>
                  <p:cNvSpPr txBox="1"/>
                  <p:nvPr/>
                </p:nvSpPr>
                <p:spPr>
                  <a:xfrm>
                    <a:off x="5584566" y="4712789"/>
                    <a:ext cx="452574" cy="427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fr-FR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fr-FR" b="1" kern="0" dirty="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08" name="ZoneTexte 10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4566" y="4712789"/>
                    <a:ext cx="452574" cy="42744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0408" r="-6122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9" name="Forme libre 108"/>
              <p:cNvSpPr/>
              <p:nvPr/>
            </p:nvSpPr>
            <p:spPr>
              <a:xfrm>
                <a:off x="5634226" y="4260051"/>
                <a:ext cx="591283" cy="328211"/>
              </a:xfrm>
              <a:custGeom>
                <a:avLst/>
                <a:gdLst>
                  <a:gd name="connsiteX0" fmla="*/ 769257 w 771824"/>
                  <a:gd name="connsiteY0" fmla="*/ 0 h 567453"/>
                  <a:gd name="connsiteX1" fmla="*/ 653143 w 771824"/>
                  <a:gd name="connsiteY1" fmla="*/ 478971 h 567453"/>
                  <a:gd name="connsiteX2" fmla="*/ 0 w 771824"/>
                  <a:gd name="connsiteY2" fmla="*/ 566057 h 567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1824" h="567453">
                    <a:moveTo>
                      <a:pt x="769257" y="0"/>
                    </a:moveTo>
                    <a:cubicBezTo>
                      <a:pt x="775305" y="192314"/>
                      <a:pt x="781353" y="384628"/>
                      <a:pt x="653143" y="478971"/>
                    </a:cubicBezTo>
                    <a:cubicBezTo>
                      <a:pt x="524933" y="573314"/>
                      <a:pt x="262466" y="569685"/>
                      <a:pt x="0" y="566057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dash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10" name="Groupe 109"/>
              <p:cNvGrpSpPr/>
              <p:nvPr/>
            </p:nvGrpSpPr>
            <p:grpSpPr>
              <a:xfrm>
                <a:off x="-56018" y="780306"/>
                <a:ext cx="467005" cy="1525616"/>
                <a:chOff x="-136627" y="4384926"/>
                <a:chExt cx="467005" cy="705178"/>
              </a:xfrm>
            </p:grpSpPr>
            <p:cxnSp>
              <p:nvCxnSpPr>
                <p:cNvPr id="123" name="Connecteur droit avec flèche 122"/>
                <p:cNvCxnSpPr/>
                <p:nvPr/>
              </p:nvCxnSpPr>
              <p:spPr>
                <a:xfrm>
                  <a:off x="-136627" y="4384926"/>
                  <a:ext cx="467005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24" name="Connecteur droit avec flèche 123"/>
                <p:cNvCxnSpPr/>
                <p:nvPr/>
              </p:nvCxnSpPr>
              <p:spPr>
                <a:xfrm>
                  <a:off x="-136627" y="4561220"/>
                  <a:ext cx="467005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25" name="Connecteur droit avec flèche 124"/>
                <p:cNvCxnSpPr/>
                <p:nvPr/>
              </p:nvCxnSpPr>
              <p:spPr>
                <a:xfrm>
                  <a:off x="-136627" y="4737515"/>
                  <a:ext cx="467005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26" name="Connecteur droit avec flèche 125"/>
                <p:cNvCxnSpPr/>
                <p:nvPr/>
              </p:nvCxnSpPr>
              <p:spPr>
                <a:xfrm>
                  <a:off x="-136627" y="4913809"/>
                  <a:ext cx="467005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27" name="Connecteur droit avec flèche 126"/>
                <p:cNvCxnSpPr/>
                <p:nvPr/>
              </p:nvCxnSpPr>
              <p:spPr>
                <a:xfrm>
                  <a:off x="-136627" y="5090104"/>
                  <a:ext cx="467005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sp>
            <p:nvSpPr>
              <p:cNvPr id="111" name="ZoneTexte 110"/>
              <p:cNvSpPr txBox="1"/>
              <p:nvPr/>
            </p:nvSpPr>
            <p:spPr>
              <a:xfrm>
                <a:off x="-481451" y="1125670"/>
                <a:ext cx="1074048" cy="569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kern="0" dirty="0">
                    <a:solidFill>
                      <a:prstClr val="black"/>
                    </a:solidFill>
                    <a:latin typeface="Calibri" panose="020F0502020204030204"/>
                  </a:rPr>
                  <a:t>Onde</a:t>
                </a:r>
              </a:p>
            </p:txBody>
          </p:sp>
          <p:sp>
            <p:nvSpPr>
              <p:cNvPr id="112" name="ZoneTexte 111"/>
              <p:cNvSpPr txBox="1"/>
              <p:nvPr/>
            </p:nvSpPr>
            <p:spPr>
              <a:xfrm>
                <a:off x="-481451" y="1863496"/>
                <a:ext cx="1086416" cy="569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kern="0" dirty="0">
                    <a:solidFill>
                      <a:prstClr val="black"/>
                    </a:solidFill>
                    <a:latin typeface="Calibri" panose="020F0502020204030204"/>
                  </a:rPr>
                  <a:t>Plane</a:t>
                </a:r>
              </a:p>
            </p:txBody>
          </p:sp>
          <p:pic>
            <p:nvPicPr>
              <p:cNvPr id="113" name="Image 11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73809" y="532954"/>
                <a:ext cx="2000119" cy="2004770"/>
              </a:xfrm>
              <a:prstGeom prst="rect">
                <a:avLst/>
              </a:prstGeom>
              <a:scene3d>
                <a:camera prst="isometricOffAxis1Left"/>
                <a:lightRig rig="threePt" dir="t"/>
              </a:scene3d>
            </p:spPr>
          </p:pic>
          <p:pic>
            <p:nvPicPr>
              <p:cNvPr id="114" name="Image 113"/>
              <p:cNvPicPr>
                <a:picLocks noChangeAspect="1"/>
              </p:cNvPicPr>
              <p:nvPr/>
            </p:nvPicPr>
            <p:blipFill rotWithShape="1">
              <a:blip r:embed="rId11"/>
              <a:srcRect l="25219" t="26148" r="25369" b="24908"/>
              <a:stretch/>
            </p:blipFill>
            <p:spPr>
              <a:xfrm>
                <a:off x="6662061" y="3672115"/>
                <a:ext cx="2017486" cy="2002972"/>
              </a:xfrm>
              <a:prstGeom prst="rect">
                <a:avLst/>
              </a:prstGeom>
              <a:scene3d>
                <a:camera prst="isometricOffAxis1Left"/>
                <a:lightRig rig="threePt" dir="t"/>
              </a:scene3d>
            </p:spPr>
          </p:pic>
          <p:sp>
            <p:nvSpPr>
              <p:cNvPr id="115" name="ZoneTexte 114"/>
              <p:cNvSpPr txBox="1"/>
              <p:nvPr/>
            </p:nvSpPr>
            <p:spPr>
              <a:xfrm>
                <a:off x="7151542" y="6283571"/>
                <a:ext cx="2211916" cy="902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b="1" kern="0" dirty="0">
                    <a:solidFill>
                      <a:prstClr val="black"/>
                    </a:solidFill>
                    <a:latin typeface="Calibri" panose="020F0502020204030204"/>
                  </a:rPr>
                  <a:t>2D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i="1" kern="0" dirty="0">
                    <a:solidFill>
                      <a:prstClr val="black"/>
                    </a:solidFill>
                    <a:latin typeface="Calibri" panose="020F0502020204030204"/>
                  </a:rPr>
                  <a:t>(Au foyer image</a:t>
                </a:r>
                <a:r>
                  <a:rPr lang="fr-FR" sz="1400" b="1" i="1" kern="0" dirty="0">
                    <a:solidFill>
                      <a:prstClr val="black"/>
                    </a:solidFill>
                    <a:latin typeface="Calibri" panose="020F0502020204030204"/>
                    <a:sym typeface="Symbol" panose="05050102010706020507" pitchFamily="18" charset="2"/>
                  </a:rPr>
                  <a:t>)</a:t>
                </a:r>
                <a:endParaRPr lang="fr-FR" sz="1400" b="1" i="1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439761" y="3544859"/>
                <a:ext cx="175196" cy="1126525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439761" y="4805076"/>
                <a:ext cx="175196" cy="1041208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Rectangle 117"/>
                  <p:cNvSpPr/>
                  <p:nvPr/>
                </p:nvSpPr>
                <p:spPr>
                  <a:xfrm>
                    <a:off x="542554" y="2877654"/>
                    <a:ext cx="283922" cy="56992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fr-FR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18" name="Rectangle 1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554" y="2877654"/>
                    <a:ext cx="283922" cy="56992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5161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9" name="Flèche courbée vers la gauche 118"/>
              <p:cNvSpPr/>
              <p:nvPr/>
            </p:nvSpPr>
            <p:spPr>
              <a:xfrm>
                <a:off x="1100918" y="1439185"/>
                <a:ext cx="803033" cy="3211240"/>
              </a:xfrm>
              <a:prstGeom prst="curvedLeftArrow">
                <a:avLst/>
              </a:prstGeom>
              <a:solidFill>
                <a:srgbClr val="FF33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0" name="ZoneTexte 119"/>
              <p:cNvSpPr txBox="1"/>
              <p:nvPr/>
            </p:nvSpPr>
            <p:spPr>
              <a:xfrm rot="5400000">
                <a:off x="-177756" y="2287659"/>
                <a:ext cx="3203839" cy="1282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b="1" kern="0" dirty="0">
                    <a:solidFill>
                      <a:srgbClr val="FF3399"/>
                    </a:solidFill>
                    <a:latin typeface="Calibri" panose="020F0502020204030204"/>
                  </a:rPr>
                  <a:t>Contraction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b="1" kern="0" dirty="0">
                    <a:solidFill>
                      <a:srgbClr val="FF3399"/>
                    </a:solidFill>
                    <a:latin typeface="Calibri" panose="020F0502020204030204"/>
                  </a:rPr>
                  <a:t> de l’ouverture</a:t>
                </a:r>
              </a:p>
            </p:txBody>
          </p:sp>
          <p:sp>
            <p:nvSpPr>
              <p:cNvPr id="121" name="Flèche courbée vers la gauche 120"/>
              <p:cNvSpPr/>
              <p:nvPr/>
            </p:nvSpPr>
            <p:spPr>
              <a:xfrm>
                <a:off x="8551988" y="1460145"/>
                <a:ext cx="803033" cy="3211240"/>
              </a:xfrm>
              <a:prstGeom prst="curvedLeftArrow">
                <a:avLst/>
              </a:prstGeom>
              <a:solidFill>
                <a:srgbClr val="FF33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2" name="ZoneTexte 121"/>
              <p:cNvSpPr txBox="1"/>
              <p:nvPr/>
            </p:nvSpPr>
            <p:spPr>
              <a:xfrm rot="5400000">
                <a:off x="7657961" y="2308618"/>
                <a:ext cx="2434543" cy="1282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b="1" kern="0" dirty="0">
                    <a:solidFill>
                      <a:srgbClr val="FF3399"/>
                    </a:solidFill>
                    <a:latin typeface="Calibri" panose="020F0502020204030204"/>
                  </a:rPr>
                  <a:t>Dilatation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b="1" kern="0" dirty="0">
                    <a:solidFill>
                      <a:srgbClr val="FF3399"/>
                    </a:solidFill>
                    <a:latin typeface="Calibri" panose="020F0502020204030204"/>
                  </a:rPr>
                  <a:t> de l’image</a:t>
                </a:r>
              </a:p>
            </p:txBody>
          </p:sp>
        </p:grpSp>
      </p:grpSp>
      <p:sp>
        <p:nvSpPr>
          <p:cNvPr id="138" name="Flèche à angle droit 137"/>
          <p:cNvSpPr/>
          <p:nvPr/>
        </p:nvSpPr>
        <p:spPr>
          <a:xfrm rot="5400000">
            <a:off x="1927899" y="1819278"/>
            <a:ext cx="596900" cy="6350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139" name="Titre 1"/>
          <p:cNvSpPr txBox="1">
            <a:spLocks/>
          </p:cNvSpPr>
          <p:nvPr/>
        </p:nvSpPr>
        <p:spPr>
          <a:xfrm>
            <a:off x="2220912" y="0"/>
            <a:ext cx="9971087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4. Propriétés générales reliant l’écran diffractant et la figure de </a:t>
            </a: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diffraction</a:t>
            </a: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0" name="ZoneTexte 139"/>
          <p:cNvSpPr txBox="1"/>
          <p:nvPr/>
        </p:nvSpPr>
        <p:spPr>
          <a:xfrm rot="17172004">
            <a:off x="-990229" y="3666337"/>
            <a:ext cx="3909083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Traité en TD et ds le poly!</a:t>
            </a:r>
          </a:p>
          <a:p>
            <a:pPr algn="ctr"/>
            <a:r>
              <a:rPr lang="fr-FR" sz="2400" b="1" dirty="0" smtClean="0"/>
              <a:t> Notions à </a:t>
            </a:r>
            <a:r>
              <a:rPr lang="fr-FR" sz="2400" b="1" dirty="0" err="1" smtClean="0"/>
              <a:t>acquerir</a:t>
            </a:r>
            <a:r>
              <a:rPr lang="fr-FR" sz="2400" b="1" dirty="0" smtClean="0"/>
              <a:t>!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4650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4788" y="957764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Succession de Transformée de Fourier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368376" y="3761672"/>
            <a:ext cx="3030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TF d’une TF : </a:t>
            </a:r>
            <a:endParaRPr lang="fr-FR" sz="2000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524000" y="554995"/>
            <a:ext cx="45397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altLang="fr-FR" sz="1100" b="1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ou  </a:t>
            </a:r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68376" y="1953038"/>
            <a:ext cx="2762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fr-FR" sz="2000" b="1" i="1" dirty="0"/>
              <a:t>TF inverse d’une TF :</a:t>
            </a:r>
            <a:endParaRPr lang="fr-FR" sz="20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17" name="Accolade fermante 16"/>
          <p:cNvSpPr/>
          <p:nvPr/>
        </p:nvSpPr>
        <p:spPr>
          <a:xfrm>
            <a:off x="7807842" y="4161782"/>
            <a:ext cx="370958" cy="1930674"/>
          </a:xfrm>
          <a:prstGeom prst="rightBrac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8385413" y="4359395"/>
            <a:ext cx="19800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Retournement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de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l’image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sym typeface="Symbol"/>
              </a:rPr>
              <a:t>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sym typeface="Symbol"/>
              </a:rPr>
              <a:t>Succession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sym typeface="Symbol"/>
              </a:rPr>
              <a:t>de deux lentilles</a:t>
            </a:r>
            <a:endParaRPr lang="fr-F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31695" y="2695103"/>
                <a:ext cx="2865272" cy="439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𝑇𝐹</m:t>
                              </m:r>
                            </m:e>
                            <m:sup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𝑇𝐹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695" y="2695103"/>
                <a:ext cx="2865272" cy="439736"/>
              </a:xfrm>
              <a:prstGeom prst="rect">
                <a:avLst/>
              </a:prstGeom>
              <a:blipFill>
                <a:blip r:embed="rId2"/>
                <a:stretch>
                  <a:fillRect t="-156944" r="-24255" b="-230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93725" y="4379583"/>
                <a:ext cx="2983894" cy="4510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𝑇𝐹</m:t>
                              </m:r>
                            </m:e>
                            <m:sup/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𝑇𝐹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725" y="4379583"/>
                <a:ext cx="2983894" cy="451086"/>
              </a:xfrm>
              <a:prstGeom prst="rect">
                <a:avLst/>
              </a:prstGeom>
              <a:blipFill>
                <a:blip r:embed="rId3"/>
                <a:stretch>
                  <a:fillRect t="-150000" r="-23313" b="-2243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97249" y="5459227"/>
                <a:ext cx="3313536" cy="439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𝑇𝐹</m:t>
                              </m:r>
                            </m:e>
                            <m:sup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𝑇𝐹</m:t>
                                  </m:r>
                                </m:e>
                                <m:sup>
                                  <m:r>
                                    <a:rPr lang="fr-FR" sz="200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249" y="5459227"/>
                <a:ext cx="3313536" cy="439736"/>
              </a:xfrm>
              <a:prstGeom prst="rect">
                <a:avLst/>
              </a:prstGeom>
              <a:blipFill>
                <a:blip r:embed="rId4"/>
                <a:stretch>
                  <a:fillRect t="-156944" r="-20956" b="-230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2220912" y="0"/>
            <a:ext cx="9971087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4. Propriétés générales reliant l’écran diffractant et la figure de </a:t>
            </a: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diffraction</a:t>
            </a: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ZoneTexte 22"/>
          <p:cNvSpPr txBox="1"/>
          <p:nvPr/>
        </p:nvSpPr>
        <p:spPr>
          <a:xfrm rot="17172004">
            <a:off x="-990229" y="3666337"/>
            <a:ext cx="3909083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Traité en TD et ds le poly!</a:t>
            </a:r>
          </a:p>
          <a:p>
            <a:pPr algn="ctr"/>
            <a:r>
              <a:rPr lang="fr-FR" sz="2400" b="1" dirty="0" smtClean="0"/>
              <a:t> Notions à </a:t>
            </a:r>
            <a:r>
              <a:rPr lang="fr-FR" sz="2400" b="1" dirty="0" err="1" smtClean="0"/>
              <a:t>acquerir</a:t>
            </a:r>
            <a:r>
              <a:rPr lang="fr-FR" sz="2400" b="1" dirty="0" smtClean="0"/>
              <a:t>!</a:t>
            </a:r>
            <a:endParaRPr lang="fr-FR" sz="2400" b="1" dirty="0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53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ffraction_a_la_surface_de_l_e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0988" y="1026408"/>
            <a:ext cx="6578600" cy="524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220913" y="417513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Intro : La diffraction dans le quotidien</a:t>
            </a:r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812881" y="1952160"/>
            <a:ext cx="6671779" cy="4842997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Flèche à angle droit 137"/>
          <p:cNvSpPr/>
          <p:nvPr/>
        </p:nvSpPr>
        <p:spPr>
          <a:xfrm rot="5400000">
            <a:off x="1927899" y="1819278"/>
            <a:ext cx="596900" cy="6350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Rectangle 2"/>
          <p:cNvSpPr txBox="1">
            <a:spLocks noChangeArrowheads="1"/>
          </p:cNvSpPr>
          <p:nvPr/>
        </p:nvSpPr>
        <p:spPr>
          <a:xfrm>
            <a:off x="197810" y="954397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Translation dans son plan du diaphragme D limitant la surface d’onde</a:t>
            </a: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/>
              <p:cNvSpPr/>
              <p:nvPr/>
            </p:nvSpPr>
            <p:spPr>
              <a:xfrm>
                <a:off x="1548452" y="1387199"/>
                <a:ext cx="4652299" cy="379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𝑻𝑭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d>
                      <m:r>
                        <a:rPr lang="fr-FR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𝒖𝒂</m:t>
                          </m:r>
                        </m:sup>
                      </m:sSup>
                      <m:sSup>
                        <m:sSup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𝒗𝒃</m:t>
                          </m:r>
                        </m:sup>
                      </m:sSup>
                      <m:r>
                        <a:rPr lang="fr-FR" b="1" i="1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37" name="Rectangle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452" y="1387199"/>
                <a:ext cx="4652299" cy="379784"/>
              </a:xfrm>
              <a:prstGeom prst="rect">
                <a:avLst/>
              </a:prstGeom>
              <a:blipFill>
                <a:blip r:embed="rId2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429" y="2189995"/>
            <a:ext cx="6481085" cy="4413546"/>
          </a:xfrm>
          <a:prstGeom prst="rect">
            <a:avLst/>
          </a:prstGeom>
        </p:spPr>
      </p:pic>
      <p:sp>
        <p:nvSpPr>
          <p:cNvPr id="11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220912" y="0"/>
            <a:ext cx="9971087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4. Propriétés générales reliant l’écran diffractant et la figure de </a:t>
            </a: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diffraction</a:t>
            </a: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ZoneTexte 12"/>
          <p:cNvSpPr txBox="1"/>
          <p:nvPr/>
        </p:nvSpPr>
        <p:spPr>
          <a:xfrm rot="17172004">
            <a:off x="-990229" y="3666337"/>
            <a:ext cx="3909083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Traité en TD et ds le poly!</a:t>
            </a:r>
          </a:p>
          <a:p>
            <a:pPr algn="ctr"/>
            <a:r>
              <a:rPr lang="fr-FR" sz="2400" b="1" dirty="0" smtClean="0"/>
              <a:t> Notions à </a:t>
            </a:r>
            <a:r>
              <a:rPr lang="fr-FR" sz="2400" b="1" dirty="0" err="1" smtClean="0"/>
              <a:t>acquerir</a:t>
            </a:r>
            <a:r>
              <a:rPr lang="fr-FR" sz="2400" b="1" dirty="0" smtClean="0"/>
              <a:t>!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2401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4788" y="958479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Convolution</a:t>
            </a: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p:pic>
        <p:nvPicPr>
          <p:cNvPr id="302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02" y="2874040"/>
            <a:ext cx="2340899" cy="256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1905000" y="2336800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: le monochromateur</a:t>
            </a:r>
            <a:endParaRPr lang="fr-FR" dirty="0"/>
          </a:p>
        </p:txBody>
      </p:sp>
      <p:grpSp>
        <p:nvGrpSpPr>
          <p:cNvPr id="31" name="Groupe 30"/>
          <p:cNvGrpSpPr/>
          <p:nvPr/>
        </p:nvGrpSpPr>
        <p:grpSpPr>
          <a:xfrm>
            <a:off x="4914901" y="3147079"/>
            <a:ext cx="979755" cy="3341253"/>
            <a:chOff x="3390900" y="3147078"/>
            <a:chExt cx="979755" cy="3341253"/>
          </a:xfrm>
        </p:grpSpPr>
        <p:grpSp>
          <p:nvGrpSpPr>
            <p:cNvPr id="27" name="Groupe 26"/>
            <p:cNvGrpSpPr/>
            <p:nvPr/>
          </p:nvGrpSpPr>
          <p:grpSpPr>
            <a:xfrm>
              <a:off x="3808390" y="3147078"/>
              <a:ext cx="143170" cy="2712665"/>
              <a:chOff x="3808390" y="3147078"/>
              <a:chExt cx="143170" cy="2712665"/>
            </a:xfrm>
          </p:grpSpPr>
          <p:sp>
            <p:nvSpPr>
              <p:cNvPr id="18" name="Trapèze 17"/>
              <p:cNvSpPr/>
              <p:nvPr/>
            </p:nvSpPr>
            <p:spPr>
              <a:xfrm>
                <a:off x="3808390" y="4595164"/>
                <a:ext cx="143170" cy="757540"/>
              </a:xfrm>
              <a:prstGeom prst="trapezoi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Trapèze 19"/>
              <p:cNvSpPr/>
              <p:nvPr/>
            </p:nvSpPr>
            <p:spPr>
              <a:xfrm flipV="1">
                <a:off x="3808390" y="3736658"/>
                <a:ext cx="143170" cy="757540"/>
              </a:xfrm>
              <a:prstGeom prst="trapezoi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2" name="Connecteur droit avec flèche 21"/>
              <p:cNvCxnSpPr/>
              <p:nvPr/>
            </p:nvCxnSpPr>
            <p:spPr>
              <a:xfrm flipV="1">
                <a:off x="3886450" y="3147078"/>
                <a:ext cx="0" cy="42321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avec flèche 24"/>
              <p:cNvCxnSpPr/>
              <p:nvPr/>
            </p:nvCxnSpPr>
            <p:spPr>
              <a:xfrm>
                <a:off x="3879975" y="5436524"/>
                <a:ext cx="0" cy="42321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9" name="ZoneTexte 28"/>
            <p:cNvSpPr txBox="1"/>
            <p:nvPr/>
          </p:nvSpPr>
          <p:spPr>
            <a:xfrm>
              <a:off x="3390900" y="5842000"/>
              <a:ext cx="9797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Fenêtre</a:t>
              </a:r>
            </a:p>
            <a:p>
              <a:pPr algn="ctr"/>
              <a:r>
                <a:rPr lang="fr-FR" dirty="0" smtClean="0"/>
                <a:t>mobile</a:t>
              </a:r>
              <a:endParaRPr lang="fr-FR" dirty="0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3625116" y="3303631"/>
            <a:ext cx="1488068" cy="2565334"/>
            <a:chOff x="2101116" y="3303631"/>
            <a:chExt cx="1488068" cy="2565334"/>
          </a:xfrm>
        </p:grpSpPr>
        <p:grpSp>
          <p:nvGrpSpPr>
            <p:cNvPr id="21" name="Groupe 20"/>
            <p:cNvGrpSpPr/>
            <p:nvPr/>
          </p:nvGrpSpPr>
          <p:grpSpPr>
            <a:xfrm>
              <a:off x="2814881" y="3303631"/>
              <a:ext cx="774303" cy="2344502"/>
              <a:chOff x="2814881" y="3303631"/>
              <a:chExt cx="774303" cy="2344502"/>
            </a:xfrm>
          </p:grpSpPr>
          <p:sp>
            <p:nvSpPr>
              <p:cNvPr id="33" name="Rectangle 32"/>
              <p:cNvSpPr/>
              <p:nvPr/>
            </p:nvSpPr>
            <p:spPr>
              <a:xfrm rot="16200000">
                <a:off x="2697374" y="4302490"/>
                <a:ext cx="996617" cy="761603"/>
              </a:xfrm>
              <a:prstGeom prst="rect">
                <a:avLst/>
              </a:prstGeom>
              <a:gradFill flip="none" rotWithShape="1">
                <a:gsLst>
                  <a:gs pos="0">
                    <a:srgbClr val="A603AB"/>
                  </a:gs>
                  <a:gs pos="0">
                    <a:srgbClr val="0819FB"/>
                  </a:gs>
                  <a:gs pos="31000">
                    <a:srgbClr val="1A8D48"/>
                  </a:gs>
                  <a:gs pos="57000">
                    <a:srgbClr val="FFFF00"/>
                  </a:gs>
                  <a:gs pos="83000">
                    <a:srgbClr val="EE3F17"/>
                  </a:gs>
                  <a:gs pos="100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ln w="571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" name="Connecteur droit avec flèche 9"/>
              <p:cNvCxnSpPr/>
              <p:nvPr/>
            </p:nvCxnSpPr>
            <p:spPr>
              <a:xfrm flipV="1">
                <a:off x="3589184" y="3714885"/>
                <a:ext cx="0" cy="193324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1" name="ZoneTexte 10"/>
              <p:cNvSpPr txBox="1"/>
              <p:nvPr/>
            </p:nvSpPr>
            <p:spPr>
              <a:xfrm rot="16200000">
                <a:off x="3004984" y="3479801"/>
                <a:ext cx="721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ym typeface="Symbol"/>
                  </a:rPr>
                  <a:t>x,…</a:t>
                </a:r>
                <a:endParaRPr lang="fr-FR" dirty="0"/>
              </a:p>
            </p:txBody>
          </p:sp>
        </p:grpSp>
        <p:cxnSp>
          <p:nvCxnSpPr>
            <p:cNvPr id="38" name="Connecteur droit avec flèche 37"/>
            <p:cNvCxnSpPr/>
            <p:nvPr/>
          </p:nvCxnSpPr>
          <p:spPr>
            <a:xfrm flipH="1">
              <a:off x="2286000" y="5495733"/>
              <a:ext cx="129048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2101116" y="5499633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/>
                <a:t>S</a:t>
              </a:r>
              <a:r>
                <a:rPr lang="fr-FR" b="1" baseline="-25000" dirty="0" err="1" smtClean="0"/>
                <a:t>réel</a:t>
              </a:r>
              <a:r>
                <a:rPr lang="fr-FR" b="1" dirty="0" smtClean="0"/>
                <a:t>(</a:t>
              </a:r>
              <a:r>
                <a:rPr lang="fr-FR" b="1" dirty="0" smtClean="0">
                  <a:sym typeface="Symbol"/>
                </a:rPr>
                <a:t>)</a:t>
              </a:r>
              <a:endParaRPr lang="fr-FR" b="1" dirty="0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4649973" y="2041451"/>
            <a:ext cx="2620249" cy="1903228"/>
            <a:chOff x="3125972" y="2041451"/>
            <a:chExt cx="2620249" cy="1903228"/>
          </a:xfrm>
        </p:grpSpPr>
        <p:sp>
          <p:nvSpPr>
            <p:cNvPr id="3" name="Forme libre 2"/>
            <p:cNvSpPr/>
            <p:nvPr/>
          </p:nvSpPr>
          <p:spPr>
            <a:xfrm>
              <a:off x="3125972" y="2041451"/>
              <a:ext cx="1860698" cy="1903228"/>
            </a:xfrm>
            <a:custGeom>
              <a:avLst/>
              <a:gdLst>
                <a:gd name="connsiteX0" fmla="*/ 1860698 w 1860698"/>
                <a:gd name="connsiteY0" fmla="*/ 0 h 1903228"/>
                <a:gd name="connsiteX1" fmla="*/ 1488558 w 1860698"/>
                <a:gd name="connsiteY1" fmla="*/ 712382 h 1903228"/>
                <a:gd name="connsiteX2" fmla="*/ 350875 w 1860698"/>
                <a:gd name="connsiteY2" fmla="*/ 1031358 h 1903228"/>
                <a:gd name="connsiteX3" fmla="*/ 0 w 1860698"/>
                <a:gd name="connsiteY3" fmla="*/ 1903228 h 190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98" h="1903228">
                  <a:moveTo>
                    <a:pt x="1860698" y="0"/>
                  </a:moveTo>
                  <a:cubicBezTo>
                    <a:pt x="1800446" y="270244"/>
                    <a:pt x="1740195" y="540489"/>
                    <a:pt x="1488558" y="712382"/>
                  </a:cubicBezTo>
                  <a:cubicBezTo>
                    <a:pt x="1236921" y="884275"/>
                    <a:pt x="598968" y="832884"/>
                    <a:pt x="350875" y="1031358"/>
                  </a:cubicBezTo>
                  <a:cubicBezTo>
                    <a:pt x="102782" y="1229832"/>
                    <a:pt x="51391" y="1566530"/>
                    <a:pt x="0" y="190322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4072270" y="2073349"/>
              <a:ext cx="1673951" cy="1509823"/>
            </a:xfrm>
            <a:custGeom>
              <a:avLst/>
              <a:gdLst>
                <a:gd name="connsiteX0" fmla="*/ 1669311 w 1673951"/>
                <a:gd name="connsiteY0" fmla="*/ 0 h 1509823"/>
                <a:gd name="connsiteX1" fmla="*/ 1477925 w 1673951"/>
                <a:gd name="connsiteY1" fmla="*/ 733646 h 1509823"/>
                <a:gd name="connsiteX2" fmla="*/ 393404 w 1673951"/>
                <a:gd name="connsiteY2" fmla="*/ 871870 h 1509823"/>
                <a:gd name="connsiteX3" fmla="*/ 0 w 1673951"/>
                <a:gd name="connsiteY3" fmla="*/ 1509823 h 150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951" h="1509823">
                  <a:moveTo>
                    <a:pt x="1669311" y="0"/>
                  </a:moveTo>
                  <a:cubicBezTo>
                    <a:pt x="1679943" y="294167"/>
                    <a:pt x="1690576" y="588334"/>
                    <a:pt x="1477925" y="733646"/>
                  </a:cubicBezTo>
                  <a:cubicBezTo>
                    <a:pt x="1265274" y="878958"/>
                    <a:pt x="639725" y="742507"/>
                    <a:pt x="393404" y="871870"/>
                  </a:cubicBezTo>
                  <a:cubicBezTo>
                    <a:pt x="147083" y="1001233"/>
                    <a:pt x="73541" y="1255528"/>
                    <a:pt x="0" y="150982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3810000" y="1252846"/>
                <a:ext cx="4863446" cy="915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sz="20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</m:d>
                      <m:d>
                        <m:d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sz="20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FR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fr-FR" sz="20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fr-F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fr-FR" sz="20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252846"/>
                <a:ext cx="4863446" cy="9158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e 12"/>
          <p:cNvGrpSpPr/>
          <p:nvPr/>
        </p:nvGrpSpPr>
        <p:grpSpPr>
          <a:xfrm>
            <a:off x="5475561" y="3003235"/>
            <a:ext cx="5134869" cy="3699861"/>
            <a:chOff x="3951560" y="3003234"/>
            <a:chExt cx="5134869" cy="3699861"/>
          </a:xfrm>
        </p:grpSpPr>
        <p:grpSp>
          <p:nvGrpSpPr>
            <p:cNvPr id="35" name="Groupe 34"/>
            <p:cNvGrpSpPr/>
            <p:nvPr/>
          </p:nvGrpSpPr>
          <p:grpSpPr>
            <a:xfrm>
              <a:off x="3951560" y="3003234"/>
              <a:ext cx="5134869" cy="2178366"/>
              <a:chOff x="3951560" y="3003234"/>
              <a:chExt cx="5134869" cy="2178366"/>
            </a:xfrm>
          </p:grpSpPr>
          <p:pic>
            <p:nvPicPr>
              <p:cNvPr id="302091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0938" y="3003234"/>
                <a:ext cx="4465491" cy="2158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" name="Groupe 8"/>
              <p:cNvGrpSpPr/>
              <p:nvPr/>
            </p:nvGrpSpPr>
            <p:grpSpPr>
              <a:xfrm>
                <a:off x="3951560" y="4468798"/>
                <a:ext cx="177800" cy="167958"/>
                <a:chOff x="4330700" y="3994555"/>
                <a:chExt cx="177800" cy="167958"/>
              </a:xfrm>
            </p:grpSpPr>
            <p:sp>
              <p:nvSpPr>
                <p:cNvPr id="7" name="Ellipse 6"/>
                <p:cNvSpPr/>
                <p:nvPr/>
              </p:nvSpPr>
              <p:spPr>
                <a:xfrm>
                  <a:off x="4368800" y="4039985"/>
                  <a:ext cx="76200" cy="7544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" name="Arc 7"/>
                <p:cNvSpPr/>
                <p:nvPr/>
              </p:nvSpPr>
              <p:spPr>
                <a:xfrm>
                  <a:off x="4330700" y="3994555"/>
                  <a:ext cx="177800" cy="167958"/>
                </a:xfrm>
                <a:prstGeom prst="arc">
                  <a:avLst>
                    <a:gd name="adj1" fmla="val 16200000"/>
                    <a:gd name="adj2" fmla="val 5596229"/>
                  </a:avLst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4" name="Forme libre 13"/>
              <p:cNvSpPr/>
              <p:nvPr/>
            </p:nvSpPr>
            <p:spPr>
              <a:xfrm>
                <a:off x="4140200" y="4559300"/>
                <a:ext cx="3213100" cy="622300"/>
              </a:xfrm>
              <a:custGeom>
                <a:avLst/>
                <a:gdLst>
                  <a:gd name="connsiteX0" fmla="*/ 0 w 1879600"/>
                  <a:gd name="connsiteY0" fmla="*/ 0 h 622300"/>
                  <a:gd name="connsiteX1" fmla="*/ 254000 w 1879600"/>
                  <a:gd name="connsiteY1" fmla="*/ 0 h 622300"/>
                  <a:gd name="connsiteX2" fmla="*/ 254000 w 1879600"/>
                  <a:gd name="connsiteY2" fmla="*/ 609600 h 622300"/>
                  <a:gd name="connsiteX3" fmla="*/ 1879600 w 1879600"/>
                  <a:gd name="connsiteY3" fmla="*/ 622300 h 622300"/>
                  <a:gd name="connsiteX4" fmla="*/ 1879600 w 1879600"/>
                  <a:gd name="connsiteY4" fmla="*/ 317500 h 622300"/>
                  <a:gd name="connsiteX5" fmla="*/ 1879600 w 1879600"/>
                  <a:gd name="connsiteY5" fmla="*/ 3175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9600" h="622300">
                    <a:moveTo>
                      <a:pt x="0" y="0"/>
                    </a:moveTo>
                    <a:lnTo>
                      <a:pt x="254000" y="0"/>
                    </a:lnTo>
                    <a:lnTo>
                      <a:pt x="254000" y="609600"/>
                    </a:lnTo>
                    <a:lnTo>
                      <a:pt x="1879600" y="622300"/>
                    </a:lnTo>
                    <a:lnTo>
                      <a:pt x="1879600" y="317500"/>
                    </a:lnTo>
                    <a:lnTo>
                      <a:pt x="1879600" y="3175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965700" y="3479801"/>
                <a:ext cx="1724435" cy="12481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" name="Connecteur droit avec flèche 14"/>
              <p:cNvCxnSpPr/>
              <p:nvPr/>
            </p:nvCxnSpPr>
            <p:spPr>
              <a:xfrm rot="16200000">
                <a:off x="4458351" y="4225795"/>
                <a:ext cx="102181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6" name="ZoneTexte 15"/>
              <p:cNvSpPr txBox="1"/>
              <p:nvPr/>
            </p:nvSpPr>
            <p:spPr>
              <a:xfrm>
                <a:off x="4890852" y="3431667"/>
                <a:ext cx="1164101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err="1" smtClean="0"/>
                  <a:t>S</a:t>
                </a:r>
                <a:r>
                  <a:rPr lang="fr-FR" b="1" baseline="-25000" dirty="0" err="1" smtClean="0"/>
                  <a:t>mesuré</a:t>
                </a:r>
                <a:r>
                  <a:rPr lang="fr-FR" b="1" dirty="0" smtClean="0"/>
                  <a:t>(</a:t>
                </a:r>
                <a:r>
                  <a:rPr lang="fr-FR" b="1" dirty="0" smtClean="0">
                    <a:sym typeface="Symbol"/>
                  </a:rPr>
                  <a:t>)</a:t>
                </a:r>
                <a:endParaRPr lang="fr-FR" b="1" dirty="0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6638806" y="4473915"/>
                <a:ext cx="311304" cy="369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ym typeface="Symbol"/>
                  </a:rPr>
                  <a:t></a:t>
                </a:r>
                <a:endParaRPr lang="fr-FR" b="1" dirty="0"/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 rot="16200000">
                <a:off x="3695700" y="4343400"/>
                <a:ext cx="1184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Détecteur</a:t>
                </a:r>
                <a:endParaRPr lang="fr-FR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30800" y="3966300"/>
                <a:ext cx="1231900" cy="761603"/>
              </a:xfrm>
              <a:prstGeom prst="rect">
                <a:avLst/>
              </a:prstGeom>
              <a:gradFill flip="none" rotWithShape="1">
                <a:gsLst>
                  <a:gs pos="0">
                    <a:srgbClr val="A603AB"/>
                  </a:gs>
                  <a:gs pos="0">
                    <a:srgbClr val="0819FB"/>
                  </a:gs>
                  <a:gs pos="31000">
                    <a:srgbClr val="1A8D48"/>
                  </a:gs>
                  <a:gs pos="57000">
                    <a:srgbClr val="FFFF00"/>
                  </a:gs>
                  <a:gs pos="83000">
                    <a:srgbClr val="EE3F17"/>
                  </a:gs>
                  <a:gs pos="100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ln w="571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" name="Connecteur droit avec flèche 11"/>
              <p:cNvCxnSpPr/>
              <p:nvPr/>
            </p:nvCxnSpPr>
            <p:spPr>
              <a:xfrm rot="16200000">
                <a:off x="5762432" y="3883177"/>
                <a:ext cx="0" cy="171555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ZoneTexte 40"/>
                <p:cNvSpPr txBox="1"/>
                <p:nvPr/>
              </p:nvSpPr>
              <p:spPr>
                <a:xfrm>
                  <a:off x="4870450" y="5216213"/>
                  <a:ext cx="4202240" cy="1486882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𝒎𝒆𝒔𝒖𝒓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é</m:t>
                            </m:r>
                          </m:sub>
                        </m:sSub>
                        <m:d>
                          <m:dPr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fr-FR" sz="20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fr-FR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𝒆𝒍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  <m:limLow>
                              <m:limLowPr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fr-F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nary>
                                      <m:naryPr>
                                        <m:chr m:val="∏"/>
                                        <m:subHide m:val="on"/>
                                        <m:supHide m:val="on"/>
                                        <m:ctrlPr>
                                          <a:rPr lang="fr-FR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r>
                                          <a:rPr lang="fr-FR" sz="20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fr-FR" sz="20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𝝀</m:t>
                                        </m:r>
                                        <m:r>
                                          <a:rPr lang="fr-FR" sz="20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fr-FR" sz="20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FR" sz="20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fr-FR" sz="20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fr-FR" sz="20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</m:e>
                                </m:groupChr>
                              </m:e>
                              <m:lim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𝑭𝒆𝒏</m:t>
                                </m:r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ê</m:t>
                                </m:r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𝒕𝒓𝒆</m:t>
                                </m:r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𝒈𝒍𝒊𝒔𝒔𝒂𝒏𝒕𝒆</m:t>
                                </m:r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𝒑𝒐𝒓𝒕𝒆</m:t>
                                </m:r>
                              </m:lim>
                            </m:limLow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nary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41" name="ZoneTexte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450" y="5216213"/>
                  <a:ext cx="4202240" cy="148688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2220912" y="0"/>
            <a:ext cx="9971087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4. Propriétés générales reliant l’écran diffractant et la figure de </a:t>
            </a: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diffraction</a:t>
            </a: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34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94253" y="2991979"/>
            <a:ext cx="1231900" cy="761603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0">
                <a:srgbClr val="0819FB"/>
              </a:gs>
              <a:gs pos="31000">
                <a:srgbClr val="1A8D48"/>
              </a:gs>
              <a:gs pos="57000">
                <a:srgbClr val="FFFF00"/>
              </a:gs>
              <a:gs pos="83000">
                <a:srgbClr val="EE3F17"/>
              </a:gs>
              <a:gs pos="100000">
                <a:srgbClr val="E81766"/>
              </a:gs>
              <a:gs pos="100000">
                <a:srgbClr val="A603AB"/>
              </a:gs>
            </a:gsLst>
            <a:lin ang="0" scaled="1"/>
            <a:tileRect/>
          </a:gradFill>
          <a:ln w="571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1568453" y="3771901"/>
            <a:ext cx="4041772" cy="10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3539161" y="2746924"/>
            <a:ext cx="0" cy="10218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536265" y="254075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s</a:t>
            </a:r>
            <a:r>
              <a:rPr lang="fr-FR" b="1" i="1" baseline="-25000" dirty="0" err="1" smtClean="0"/>
              <a:t>réel</a:t>
            </a:r>
            <a:r>
              <a:rPr lang="fr-FR" b="1" i="1" dirty="0" smtClean="0"/>
              <a:t>(</a:t>
            </a:r>
            <a:r>
              <a:rPr lang="fr-FR" b="1" i="1" dirty="0" smtClean="0">
                <a:sym typeface="Symbol"/>
              </a:rPr>
              <a:t>x’)</a:t>
            </a:r>
            <a:endParaRPr lang="fr-FR" b="1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5575300" y="374409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ym typeface="Symbol"/>
              </a:rPr>
              <a:t>x’</a:t>
            </a:r>
            <a:endParaRPr lang="fr-FR" b="1" i="1" dirty="0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1568453" y="5500190"/>
            <a:ext cx="4003672" cy="52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3513761" y="4474124"/>
            <a:ext cx="0" cy="10218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3537815" y="426444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s</a:t>
            </a:r>
            <a:r>
              <a:rPr lang="fr-FR" b="1" i="1" baseline="-25000" dirty="0" err="1" smtClean="0"/>
              <a:t>mesuré</a:t>
            </a:r>
            <a:r>
              <a:rPr lang="fr-FR" b="1" i="1" dirty="0" smtClean="0"/>
              <a:t>(</a:t>
            </a:r>
            <a:r>
              <a:rPr lang="fr-FR" b="1" i="1" dirty="0" smtClean="0">
                <a:sym typeface="Symbol"/>
              </a:rPr>
              <a:t>)</a:t>
            </a:r>
            <a:endParaRPr lang="fr-FR" b="1" i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5477106" y="5495942"/>
            <a:ext cx="311304" cy="3693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ym typeface="Symbol"/>
              </a:rPr>
              <a:t></a:t>
            </a:r>
            <a:endParaRPr lang="fr-FR" b="1" i="1" dirty="0"/>
          </a:p>
        </p:txBody>
      </p:sp>
      <p:cxnSp>
        <p:nvCxnSpPr>
          <p:cNvPr id="36" name="Connecteur droit 35"/>
          <p:cNvCxnSpPr/>
          <p:nvPr/>
        </p:nvCxnSpPr>
        <p:spPr>
          <a:xfrm>
            <a:off x="2894253" y="2991978"/>
            <a:ext cx="0" cy="2503964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4138853" y="2991978"/>
            <a:ext cx="0" cy="2503964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25" name="Groupe 124"/>
          <p:cNvGrpSpPr/>
          <p:nvPr/>
        </p:nvGrpSpPr>
        <p:grpSpPr>
          <a:xfrm>
            <a:off x="831835" y="2641198"/>
            <a:ext cx="1311529" cy="1463163"/>
            <a:chOff x="-47435" y="2622646"/>
            <a:chExt cx="1311529" cy="1463163"/>
          </a:xfrm>
        </p:grpSpPr>
        <p:sp>
          <p:nvSpPr>
            <p:cNvPr id="33" name="ZoneTexte 32"/>
            <p:cNvSpPr txBox="1"/>
            <p:nvPr/>
          </p:nvSpPr>
          <p:spPr>
            <a:xfrm>
              <a:off x="356473" y="2622646"/>
              <a:ext cx="907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i="1" dirty="0" smtClean="0">
                  <a:sym typeface="Symbol"/>
                </a:rPr>
                <a:t></a:t>
              </a:r>
              <a:r>
                <a:rPr lang="fr-FR" b="1" i="1" dirty="0" smtClean="0"/>
                <a:t>(</a:t>
              </a:r>
              <a:r>
                <a:rPr lang="fr-FR" b="1" i="1" dirty="0" smtClean="0">
                  <a:sym typeface="Symbol"/>
                </a:rPr>
                <a:t>-x’)</a:t>
              </a:r>
              <a:endParaRPr lang="fr-FR" b="1" i="1" dirty="0"/>
            </a:p>
          </p:txBody>
        </p:sp>
        <p:grpSp>
          <p:nvGrpSpPr>
            <p:cNvPr id="44" name="Groupe 43"/>
            <p:cNvGrpSpPr/>
            <p:nvPr/>
          </p:nvGrpSpPr>
          <p:grpSpPr>
            <a:xfrm>
              <a:off x="-47435" y="2976738"/>
              <a:ext cx="1231900" cy="1109071"/>
              <a:chOff x="-47435" y="2991978"/>
              <a:chExt cx="1231900" cy="1109071"/>
            </a:xfrm>
            <a:effectLst/>
          </p:grpSpPr>
          <p:sp>
            <p:nvSpPr>
              <p:cNvPr id="24" name="Rectangle 23"/>
              <p:cNvSpPr/>
              <p:nvPr/>
            </p:nvSpPr>
            <p:spPr>
              <a:xfrm>
                <a:off x="-47435" y="2991978"/>
                <a:ext cx="1231900" cy="761603"/>
              </a:xfrm>
              <a:prstGeom prst="rect">
                <a:avLst/>
              </a:prstGeom>
              <a:noFill/>
              <a:ln w="571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i="1"/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469826" y="3731715"/>
                <a:ext cx="311304" cy="369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i="1" dirty="0" smtClean="0">
                    <a:sym typeface="Symbol"/>
                  </a:rPr>
                  <a:t></a:t>
                </a:r>
                <a:endParaRPr lang="fr-FR" b="1" i="1" dirty="0"/>
              </a:p>
            </p:txBody>
          </p:sp>
          <p:cxnSp>
            <p:nvCxnSpPr>
              <p:cNvPr id="39" name="Connecteur droit 38"/>
              <p:cNvCxnSpPr/>
              <p:nvPr/>
            </p:nvCxnSpPr>
            <p:spPr>
              <a:xfrm flipV="1">
                <a:off x="622303" y="3676650"/>
                <a:ext cx="0" cy="99156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1" name="Connecteur droit 40"/>
          <p:cNvCxnSpPr>
            <a:stCxn id="24" idx="1"/>
            <a:endCxn id="24" idx="3"/>
          </p:cNvCxnSpPr>
          <p:nvPr/>
        </p:nvCxnSpPr>
        <p:spPr>
          <a:xfrm>
            <a:off x="831835" y="3376092"/>
            <a:ext cx="1231900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2291003" y="2991978"/>
            <a:ext cx="0" cy="2503964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524000" y="5480050"/>
            <a:ext cx="762000" cy="6350"/>
          </a:xfrm>
          <a:prstGeom prst="line">
            <a:avLst/>
          </a:prstGeom>
          <a:ln w="571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279650" y="4692650"/>
            <a:ext cx="1231900" cy="787400"/>
          </a:xfrm>
          <a:prstGeom prst="line">
            <a:avLst/>
          </a:prstGeom>
          <a:ln w="571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4" name="Groupe 53"/>
          <p:cNvGrpSpPr/>
          <p:nvPr/>
        </p:nvGrpSpPr>
        <p:grpSpPr>
          <a:xfrm flipH="1">
            <a:off x="3524250" y="4692650"/>
            <a:ext cx="1987550" cy="793750"/>
            <a:chOff x="152400" y="4845050"/>
            <a:chExt cx="1987550" cy="793750"/>
          </a:xfrm>
        </p:grpSpPr>
        <p:cxnSp>
          <p:nvCxnSpPr>
            <p:cNvPr id="52" name="Connecteur droit 51"/>
            <p:cNvCxnSpPr/>
            <p:nvPr/>
          </p:nvCxnSpPr>
          <p:spPr>
            <a:xfrm>
              <a:off x="152400" y="5632450"/>
              <a:ext cx="762000" cy="6350"/>
            </a:xfrm>
            <a:prstGeom prst="line">
              <a:avLst/>
            </a:prstGeom>
            <a:ln w="571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V="1">
              <a:off x="908050" y="4845050"/>
              <a:ext cx="1231900" cy="787400"/>
            </a:xfrm>
            <a:prstGeom prst="line">
              <a:avLst/>
            </a:prstGeom>
            <a:ln w="571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8339378" y="2972929"/>
            <a:ext cx="1231900" cy="761603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0">
                <a:srgbClr val="0819FB"/>
              </a:gs>
              <a:gs pos="31000">
                <a:srgbClr val="1A8D48"/>
              </a:gs>
              <a:gs pos="57000">
                <a:srgbClr val="FFFF00"/>
              </a:gs>
              <a:gs pos="83000">
                <a:srgbClr val="EE3F17"/>
              </a:gs>
              <a:gs pos="100000">
                <a:srgbClr val="E81766"/>
              </a:gs>
              <a:gs pos="100000">
                <a:srgbClr val="A603AB"/>
              </a:gs>
            </a:gsLst>
            <a:lin ang="0" scaled="1"/>
            <a:tileRect/>
          </a:grad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6" name="Connecteur droit avec flèche 55"/>
          <p:cNvCxnSpPr/>
          <p:nvPr/>
        </p:nvCxnSpPr>
        <p:spPr>
          <a:xfrm flipV="1">
            <a:off x="7013578" y="3752851"/>
            <a:ext cx="4041772" cy="10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V="1">
            <a:off x="8958886" y="2727874"/>
            <a:ext cx="0" cy="10218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8960550" y="260359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s</a:t>
            </a:r>
            <a:r>
              <a:rPr lang="fr-FR" b="1" i="1" baseline="-25000" dirty="0" err="1" smtClean="0"/>
              <a:t>réel</a:t>
            </a:r>
            <a:r>
              <a:rPr lang="fr-FR" b="1" i="1" dirty="0" smtClean="0"/>
              <a:t>(</a:t>
            </a:r>
            <a:r>
              <a:rPr lang="fr-FR" b="1" i="1" dirty="0" smtClean="0">
                <a:sym typeface="Symbol"/>
              </a:rPr>
              <a:t>x’)</a:t>
            </a:r>
            <a:endParaRPr lang="fr-FR" b="1" i="1" dirty="0"/>
          </a:p>
        </p:txBody>
      </p:sp>
      <p:sp>
        <p:nvSpPr>
          <p:cNvPr id="59" name="ZoneTexte 58"/>
          <p:cNvSpPr txBox="1"/>
          <p:nvPr/>
        </p:nvSpPr>
        <p:spPr>
          <a:xfrm>
            <a:off x="11020425" y="372504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ym typeface="Symbol"/>
              </a:rPr>
              <a:t>x’</a:t>
            </a:r>
            <a:endParaRPr lang="fr-FR" b="1" i="1" dirty="0"/>
          </a:p>
        </p:txBody>
      </p:sp>
      <p:cxnSp>
        <p:nvCxnSpPr>
          <p:cNvPr id="60" name="Connecteur droit avec flèche 59"/>
          <p:cNvCxnSpPr/>
          <p:nvPr/>
        </p:nvCxnSpPr>
        <p:spPr>
          <a:xfrm>
            <a:off x="7013578" y="5481140"/>
            <a:ext cx="4003672" cy="52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V="1">
            <a:off x="8958886" y="4455074"/>
            <a:ext cx="0" cy="10218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8982940" y="424539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s</a:t>
            </a:r>
            <a:r>
              <a:rPr lang="fr-FR" b="1" i="1" baseline="-25000" dirty="0" err="1" smtClean="0"/>
              <a:t>mesuré</a:t>
            </a:r>
            <a:r>
              <a:rPr lang="fr-FR" b="1" i="1" dirty="0" smtClean="0"/>
              <a:t>(</a:t>
            </a:r>
            <a:r>
              <a:rPr lang="fr-FR" b="1" i="1" dirty="0" smtClean="0">
                <a:sym typeface="Symbol"/>
              </a:rPr>
              <a:t>)</a:t>
            </a:r>
            <a:endParaRPr lang="fr-FR" b="1" i="1" dirty="0"/>
          </a:p>
        </p:txBody>
      </p:sp>
      <p:sp>
        <p:nvSpPr>
          <p:cNvPr id="63" name="ZoneTexte 62"/>
          <p:cNvSpPr txBox="1"/>
          <p:nvPr/>
        </p:nvSpPr>
        <p:spPr>
          <a:xfrm>
            <a:off x="10871431" y="5476892"/>
            <a:ext cx="311304" cy="3693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ym typeface="Symbol"/>
              </a:rPr>
              <a:t></a:t>
            </a:r>
            <a:endParaRPr lang="fr-FR" b="1" i="1" dirty="0"/>
          </a:p>
        </p:txBody>
      </p:sp>
      <p:cxnSp>
        <p:nvCxnSpPr>
          <p:cNvPr id="65" name="Connecteur droit 64"/>
          <p:cNvCxnSpPr/>
          <p:nvPr/>
        </p:nvCxnSpPr>
        <p:spPr>
          <a:xfrm>
            <a:off x="8339378" y="2972928"/>
            <a:ext cx="0" cy="2503964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9583978" y="2972928"/>
            <a:ext cx="0" cy="2503964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rot="10800000" flipH="1">
            <a:off x="6975478" y="3338490"/>
            <a:ext cx="1231900" cy="1588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rot="16200000" flipH="1">
            <a:off x="7423838" y="4604438"/>
            <a:ext cx="1707022" cy="6102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6969126" y="5461002"/>
            <a:ext cx="1304925" cy="1587"/>
          </a:xfrm>
          <a:prstGeom prst="line">
            <a:avLst/>
          </a:prstGeom>
          <a:ln w="571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 rot="5400000" flipH="1" flipV="1">
            <a:off x="7909722" y="5031583"/>
            <a:ext cx="795336" cy="76198"/>
          </a:xfrm>
          <a:prstGeom prst="line">
            <a:avLst/>
          </a:prstGeom>
          <a:ln w="571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06" name="Groupe 105"/>
          <p:cNvGrpSpPr/>
          <p:nvPr/>
        </p:nvGrpSpPr>
        <p:grpSpPr>
          <a:xfrm>
            <a:off x="6568290" y="371033"/>
            <a:ext cx="1313813" cy="3695282"/>
            <a:chOff x="4458337" y="371475"/>
            <a:chExt cx="1313813" cy="3695282"/>
          </a:xfrm>
        </p:grpSpPr>
        <p:sp>
          <p:nvSpPr>
            <p:cNvPr id="64" name="ZoneTexte 63"/>
            <p:cNvSpPr txBox="1"/>
            <p:nvPr/>
          </p:nvSpPr>
          <p:spPr>
            <a:xfrm>
              <a:off x="4458337" y="687718"/>
              <a:ext cx="907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i="1" dirty="0">
                  <a:sym typeface="Symbol"/>
                </a:rPr>
                <a:t></a:t>
              </a:r>
              <a:r>
                <a:rPr lang="fr-FR" b="1" i="1" dirty="0" smtClean="0"/>
                <a:t>(</a:t>
              </a:r>
              <a:r>
                <a:rPr lang="fr-FR" b="1" i="1" dirty="0" smtClean="0">
                  <a:sym typeface="Symbol"/>
                </a:rPr>
                <a:t>-x’)</a:t>
              </a:r>
              <a:endParaRPr lang="fr-FR" b="1" i="1" dirty="0"/>
            </a:p>
          </p:txBody>
        </p:sp>
        <p:grpSp>
          <p:nvGrpSpPr>
            <p:cNvPr id="90" name="Groupe 89"/>
            <p:cNvGrpSpPr/>
            <p:nvPr/>
          </p:nvGrpSpPr>
          <p:grpSpPr>
            <a:xfrm>
              <a:off x="5076825" y="371475"/>
              <a:ext cx="695325" cy="3695282"/>
              <a:chOff x="5076825" y="371475"/>
              <a:chExt cx="695325" cy="3695282"/>
            </a:xfrm>
          </p:grpSpPr>
          <p:grpSp>
            <p:nvGrpSpPr>
              <p:cNvPr id="67" name="Groupe 66"/>
              <p:cNvGrpSpPr/>
              <p:nvPr/>
            </p:nvGrpSpPr>
            <p:grpSpPr>
              <a:xfrm>
                <a:off x="5324475" y="733425"/>
                <a:ext cx="314036" cy="3333332"/>
                <a:chOff x="458049" y="767715"/>
                <a:chExt cx="1353830" cy="3333332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458049" y="767715"/>
                  <a:ext cx="780195" cy="2985867"/>
                </a:xfrm>
                <a:prstGeom prst="rect">
                  <a:avLst/>
                </a:prstGeom>
                <a:noFill/>
                <a:ln w="571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" name="ZoneTexte 68"/>
                <p:cNvSpPr txBox="1"/>
                <p:nvPr/>
              </p:nvSpPr>
              <p:spPr>
                <a:xfrm>
                  <a:off x="469827" y="3731715"/>
                  <a:ext cx="1342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>
                      <a:sym typeface="Symbol"/>
                    </a:rPr>
                    <a:t></a:t>
                  </a:r>
                  <a:endParaRPr lang="fr-FR" b="1" dirty="0"/>
                </a:p>
              </p:txBody>
            </p:sp>
            <p:cxnSp>
              <p:nvCxnSpPr>
                <p:cNvPr id="70" name="Connecteur droit 69"/>
                <p:cNvCxnSpPr/>
                <p:nvPr/>
              </p:nvCxnSpPr>
              <p:spPr>
                <a:xfrm flipV="1">
                  <a:off x="827619" y="3676650"/>
                  <a:ext cx="0" cy="991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Rectangle 83"/>
              <p:cNvSpPr/>
              <p:nvPr/>
            </p:nvSpPr>
            <p:spPr>
              <a:xfrm>
                <a:off x="5210175" y="2009775"/>
                <a:ext cx="400050" cy="133350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ZoneTexte 81"/>
              <p:cNvSpPr txBox="1"/>
              <p:nvPr/>
            </p:nvSpPr>
            <p:spPr>
              <a:xfrm>
                <a:off x="5167314" y="1871659"/>
                <a:ext cx="2952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ym typeface="Symbol"/>
                  </a:rPr>
                  <a:t></a:t>
                </a:r>
                <a:endParaRPr lang="fr-FR" dirty="0"/>
              </a:p>
            </p:txBody>
          </p:sp>
          <p:sp>
            <p:nvSpPr>
              <p:cNvPr id="83" name="ZoneTexte 82"/>
              <p:cNvSpPr txBox="1"/>
              <p:nvPr/>
            </p:nvSpPr>
            <p:spPr>
              <a:xfrm>
                <a:off x="5357814" y="1871659"/>
                <a:ext cx="2952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ym typeface="Symbol"/>
                  </a:rPr>
                  <a:t></a:t>
                </a:r>
                <a:endParaRPr lang="fr-FR" dirty="0"/>
              </a:p>
            </p:txBody>
          </p:sp>
          <p:sp>
            <p:nvSpPr>
              <p:cNvPr id="85" name="ZoneTexte 84"/>
              <p:cNvSpPr txBox="1"/>
              <p:nvPr/>
            </p:nvSpPr>
            <p:spPr>
              <a:xfrm>
                <a:off x="5172075" y="371475"/>
                <a:ext cx="478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1/</a:t>
                </a:r>
                <a:r>
                  <a:rPr lang="fr-FR" dirty="0" smtClean="0">
                    <a:sym typeface="Symbol"/>
                  </a:rPr>
                  <a:t></a:t>
                </a:r>
                <a:endParaRPr lang="fr-FR" dirty="0"/>
              </a:p>
            </p:txBody>
          </p:sp>
          <p:cxnSp>
            <p:nvCxnSpPr>
              <p:cNvPr id="87" name="Connecteur droit avec flèche 86"/>
              <p:cNvCxnSpPr/>
              <p:nvPr/>
            </p:nvCxnSpPr>
            <p:spPr>
              <a:xfrm>
                <a:off x="5076825" y="1657350"/>
                <a:ext cx="24765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avec flèche 87"/>
              <p:cNvCxnSpPr/>
              <p:nvPr/>
            </p:nvCxnSpPr>
            <p:spPr>
              <a:xfrm>
                <a:off x="5524500" y="1657350"/>
                <a:ext cx="24765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89" name="ZoneTexte 88"/>
              <p:cNvSpPr txBox="1"/>
              <p:nvPr/>
            </p:nvSpPr>
            <p:spPr>
              <a:xfrm>
                <a:off x="5276850" y="1323975"/>
                <a:ext cx="2856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ym typeface="Symbol"/>
                  </a:rPr>
                  <a:t></a:t>
                </a:r>
                <a:endParaRPr lang="fr-FR" dirty="0"/>
              </a:p>
            </p:txBody>
          </p:sp>
        </p:grpSp>
      </p:grpSp>
      <p:cxnSp>
        <p:nvCxnSpPr>
          <p:cNvPr id="94" name="Connecteur droit 93"/>
          <p:cNvCxnSpPr/>
          <p:nvPr/>
        </p:nvCxnSpPr>
        <p:spPr>
          <a:xfrm>
            <a:off x="8350251" y="4679952"/>
            <a:ext cx="614363" cy="1587"/>
          </a:xfrm>
          <a:prstGeom prst="line">
            <a:avLst/>
          </a:prstGeom>
          <a:ln w="571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05" name="Groupe 104"/>
          <p:cNvGrpSpPr/>
          <p:nvPr/>
        </p:nvGrpSpPr>
        <p:grpSpPr>
          <a:xfrm flipH="1">
            <a:off x="8960043" y="4671998"/>
            <a:ext cx="1995488" cy="795336"/>
            <a:chOff x="4810125" y="4824414"/>
            <a:chExt cx="1995488" cy="795336"/>
          </a:xfrm>
        </p:grpSpPr>
        <p:cxnSp>
          <p:nvCxnSpPr>
            <p:cNvPr id="102" name="Connecteur droit 101"/>
            <p:cNvCxnSpPr/>
            <p:nvPr/>
          </p:nvCxnSpPr>
          <p:spPr>
            <a:xfrm>
              <a:off x="4810125" y="5613401"/>
              <a:ext cx="1304925" cy="1587"/>
            </a:xfrm>
            <a:prstGeom prst="line">
              <a:avLst/>
            </a:prstGeom>
            <a:ln w="571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/>
            <p:nvPr/>
          </p:nvCxnSpPr>
          <p:spPr>
            <a:xfrm rot="5400000" flipH="1" flipV="1">
              <a:off x="5750722" y="5183983"/>
              <a:ext cx="795336" cy="76198"/>
            </a:xfrm>
            <a:prstGeom prst="line">
              <a:avLst/>
            </a:prstGeom>
            <a:ln w="571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>
            <a:xfrm>
              <a:off x="6191250" y="4832351"/>
              <a:ext cx="614363" cy="1587"/>
            </a:xfrm>
            <a:prstGeom prst="line">
              <a:avLst/>
            </a:prstGeom>
            <a:ln w="571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12" name="Rectangle 111"/>
          <p:cNvSpPr/>
          <p:nvPr/>
        </p:nvSpPr>
        <p:spPr>
          <a:xfrm>
            <a:off x="6620342" y="43610"/>
            <a:ext cx="4669971" cy="611051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ZoneTexte 122"/>
          <p:cNvSpPr txBox="1"/>
          <p:nvPr/>
        </p:nvSpPr>
        <p:spPr>
          <a:xfrm>
            <a:off x="1639891" y="6389134"/>
            <a:ext cx="4006225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Le résultat a un sens physique !!!!!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1" name="Rectangle 2"/>
          <p:cNvSpPr txBox="1">
            <a:spLocks noChangeArrowheads="1"/>
          </p:cNvSpPr>
          <p:nvPr/>
        </p:nvSpPr>
        <p:spPr>
          <a:xfrm>
            <a:off x="2220913" y="424341"/>
            <a:ext cx="4522791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Convolution (suite)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911351" y="5754915"/>
            <a:ext cx="3553279" cy="551543"/>
            <a:chOff x="387350" y="5754914"/>
            <a:chExt cx="3553279" cy="551543"/>
          </a:xfrm>
        </p:grpSpPr>
        <p:grpSp>
          <p:nvGrpSpPr>
            <p:cNvPr id="120" name="Groupe 119"/>
            <p:cNvGrpSpPr/>
            <p:nvPr/>
          </p:nvGrpSpPr>
          <p:grpSpPr>
            <a:xfrm>
              <a:off x="387350" y="5754914"/>
              <a:ext cx="3553279" cy="551543"/>
              <a:chOff x="387350" y="5754914"/>
              <a:chExt cx="3553279" cy="551543"/>
            </a:xfrm>
          </p:grpSpPr>
          <p:sp>
            <p:nvSpPr>
              <p:cNvPr id="117" name="Rectangle à coins arrondis 116"/>
              <p:cNvSpPr/>
              <p:nvPr/>
            </p:nvSpPr>
            <p:spPr>
              <a:xfrm>
                <a:off x="1023257" y="5754914"/>
                <a:ext cx="2917372" cy="5515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9" name="Flèche droite 118"/>
              <p:cNvSpPr/>
              <p:nvPr/>
            </p:nvSpPr>
            <p:spPr>
              <a:xfrm>
                <a:off x="387350" y="5791200"/>
                <a:ext cx="527050" cy="449943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357686" y="5825592"/>
                  <a:ext cx="219803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fr-FR" sz="2000" b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fr-FR" sz="2000" b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fr-FR" sz="2000" b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7686" y="5825592"/>
                  <a:ext cx="2198038" cy="400110"/>
                </a:xfrm>
                <a:prstGeom prst="rect">
                  <a:avLst/>
                </a:prstGeom>
                <a:blipFill>
                  <a:blip r:embed="rId2"/>
                  <a:stretch>
                    <a:fillRect t="-124615" r="-26389" b="-19692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e 6"/>
          <p:cNvGrpSpPr/>
          <p:nvPr/>
        </p:nvGrpSpPr>
        <p:grpSpPr>
          <a:xfrm>
            <a:off x="6084207" y="5747658"/>
            <a:ext cx="3933992" cy="551543"/>
            <a:chOff x="4560207" y="5747657"/>
            <a:chExt cx="3933992" cy="551543"/>
          </a:xfrm>
        </p:grpSpPr>
        <p:grpSp>
          <p:nvGrpSpPr>
            <p:cNvPr id="122" name="Groupe 121"/>
            <p:cNvGrpSpPr/>
            <p:nvPr/>
          </p:nvGrpSpPr>
          <p:grpSpPr>
            <a:xfrm>
              <a:off x="4560207" y="5747657"/>
              <a:ext cx="3851005" cy="551543"/>
              <a:chOff x="4560207" y="5747657"/>
              <a:chExt cx="3851005" cy="551543"/>
            </a:xfrm>
          </p:grpSpPr>
          <p:sp>
            <p:nvSpPr>
              <p:cNvPr id="114" name="Rectangle à coins arrondis 113"/>
              <p:cNvSpPr/>
              <p:nvPr/>
            </p:nvSpPr>
            <p:spPr>
              <a:xfrm>
                <a:off x="5196114" y="5747657"/>
                <a:ext cx="3215098" cy="5515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1" name="Flèche droite 120"/>
              <p:cNvSpPr/>
              <p:nvPr/>
            </p:nvSpPr>
            <p:spPr>
              <a:xfrm>
                <a:off x="4560207" y="5798457"/>
                <a:ext cx="527050" cy="449943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5218559" y="5823406"/>
                  <a:ext cx="327564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fr-FR" sz="2000" b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d>
                              <m:dPr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2000" b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fr-FR" sz="2000" b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fr-FR" sz="2000" b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20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8559" y="5823406"/>
                  <a:ext cx="3275640" cy="400110"/>
                </a:xfrm>
                <a:prstGeom prst="rect">
                  <a:avLst/>
                </a:prstGeom>
                <a:blipFill>
                  <a:blip r:embed="rId3"/>
                  <a:stretch>
                    <a:fillRect t="-122727" r="-17691" b="-19242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0" name="ZoneTexte 79"/>
          <p:cNvSpPr txBox="1"/>
          <p:nvPr/>
        </p:nvSpPr>
        <p:spPr>
          <a:xfrm>
            <a:off x="6347732" y="6363284"/>
            <a:ext cx="4057521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Permet de translater des fonctions!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6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23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3.7037E-6 L 0.06523 0.0009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3 0.00092 L 0.17044 0.00023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-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44 0.00023 L 0.32304 0.000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75 0.00208 L 0.05833 3.7037E-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7" y="-11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3.7037E-7 L 0.07461 3.7037E-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96 3.7037E-7 L 0.11771 3.7037E-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71 3.7037E-7 L 0.27083 0.003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8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3" grpId="0" animBg="1"/>
      <p:bldP spid="8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/>
          <p:cNvGrpSpPr/>
          <p:nvPr/>
        </p:nvGrpSpPr>
        <p:grpSpPr>
          <a:xfrm>
            <a:off x="2793440" y="5108569"/>
            <a:ext cx="6552169" cy="829488"/>
            <a:chOff x="1269439" y="5108569"/>
            <a:chExt cx="6552169" cy="829488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1269439" y="5108569"/>
              <a:ext cx="6552169" cy="829488"/>
            </a:xfrm>
            <a:prstGeom prst="roundRect">
              <a:avLst/>
            </a:prstGeom>
            <a:solidFill>
              <a:srgbClr val="F8F8F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1846009" y="5292481"/>
                  <a:ext cx="188231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fr-FR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fr-FR" sz="2400" b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2400" b="1">
                                <a:latin typeface="Cambria Math" panose="02040503050406030204" pitchFamily="18" charset="0"/>
                              </a:rPr>
                              <m:t>)×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  <m:r>
                              <a:rPr lang="fr-FR" sz="2400" b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6009" y="5292481"/>
                  <a:ext cx="1882310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324" t="-127632" r="-36246" b="-19736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Double flèche horizontale 34"/>
            <p:cNvSpPr/>
            <p:nvPr/>
          </p:nvSpPr>
          <p:spPr>
            <a:xfrm>
              <a:off x="4014364" y="5140652"/>
              <a:ext cx="1062318" cy="765322"/>
            </a:xfrm>
            <a:prstGeom prst="leftRight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TF</a:t>
              </a:r>
              <a:endParaRPr lang="fr-FR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5198692" y="5268724"/>
                  <a:ext cx="1946110" cy="5091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fr-FR" sz="2400" b="1" i="1">
                                <a:solidFill>
                                  <a:srgbClr val="1A17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fr-FR" sz="2400" b="1" i="1">
                                    <a:solidFill>
                                      <a:srgbClr val="1A171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>
                                    <a:solidFill>
                                      <a:srgbClr val="1A171B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  <m:r>
                              <a:rPr lang="fr-FR" sz="2400" b="1">
                                <a:solidFill>
                                  <a:srgbClr val="1A171B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fr-FR" sz="2400" b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begChr m:val=""/>
                            <m:ctrlPr>
                              <a:rPr lang="fr-FR" sz="2400" b="1" i="1">
                                <a:solidFill>
                                  <a:srgbClr val="1A17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fr-FR" sz="2400" b="1" i="1">
                                    <a:solidFill>
                                      <a:srgbClr val="1A171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>
                                    <a:solidFill>
                                      <a:srgbClr val="1A171B"/>
                                    </a:solidFill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e>
                            </m:acc>
                            <m:r>
                              <a:rPr lang="fr-FR" sz="2400" b="1">
                                <a:solidFill>
                                  <a:srgbClr val="1A171B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8692" y="5268724"/>
                  <a:ext cx="1946110" cy="50917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Rectangle à coins arrondis 20"/>
          <p:cNvSpPr/>
          <p:nvPr/>
        </p:nvSpPr>
        <p:spPr>
          <a:xfrm>
            <a:off x="3775076" y="1710970"/>
            <a:ext cx="4641848" cy="1104900"/>
          </a:xfrm>
          <a:prstGeom prst="roundRect">
            <a:avLst/>
          </a:prstGeom>
          <a:solidFill>
            <a:srgbClr val="F8F8F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5716" y="958645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Convolution et multiplication</a:t>
            </a: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1524000" y="2915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2149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2150" name="Rectangle 6"/>
          <p:cNvSpPr>
            <a:spLocks noChangeArrowheads="1"/>
          </p:cNvSpPr>
          <p:nvPr/>
        </p:nvSpPr>
        <p:spPr bwMode="auto">
          <a:xfrm>
            <a:off x="1524000" y="2534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96783" y="2912624"/>
            <a:ext cx="1079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dirty="0" smtClean="0">
                <a:latin typeface="Arial Narrow" pitchFamily="34" charset="0"/>
              </a:rPr>
              <a:t>La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</a:rPr>
              <a:t>TF d’un produit de convolution </a:t>
            </a:r>
            <a:r>
              <a:rPr lang="fr-FR" dirty="0" smtClean="0">
                <a:latin typeface="Arial Narrow" pitchFamily="34" charset="0"/>
              </a:rPr>
              <a:t>de deux fonctions </a:t>
            </a:r>
            <a:r>
              <a:rPr lang="fr-FR" i="1" dirty="0" smtClean="0">
                <a:latin typeface="Arial Narrow" pitchFamily="34" charset="0"/>
              </a:rPr>
              <a:t>f(x)</a:t>
            </a:r>
            <a:r>
              <a:rPr lang="fr-FR" dirty="0" smtClean="0">
                <a:latin typeface="Arial Narrow" pitchFamily="34" charset="0"/>
              </a:rPr>
              <a:t> et </a:t>
            </a:r>
            <a:r>
              <a:rPr lang="fr-FR" i="1" dirty="0">
                <a:latin typeface="Arial Narrow" pitchFamily="34" charset="0"/>
              </a:rPr>
              <a:t>g</a:t>
            </a:r>
            <a:r>
              <a:rPr lang="fr-FR" i="1" dirty="0" smtClean="0">
                <a:latin typeface="Arial Narrow" pitchFamily="34" charset="0"/>
              </a:rPr>
              <a:t>(x)</a:t>
            </a:r>
            <a:r>
              <a:rPr lang="fr-FR" dirty="0" smtClean="0">
                <a:latin typeface="Arial Narrow" pitchFamily="34" charset="0"/>
              </a:rPr>
              <a:t> est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</a:rPr>
              <a:t>égale au produit simple des TF</a:t>
            </a:r>
            <a:r>
              <a:rPr lang="fr-FR" dirty="0" smtClean="0">
                <a:latin typeface="Arial Narrow" pitchFamily="34" charset="0"/>
              </a:rPr>
              <a:t> et réciproquement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262152" name="Rectangle 8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2153" name="Rectangle 9"/>
          <p:cNvSpPr>
            <a:spLocks noChangeArrowheads="1"/>
          </p:cNvSpPr>
          <p:nvPr/>
        </p:nvSpPr>
        <p:spPr bwMode="auto">
          <a:xfrm>
            <a:off x="1524000" y="4916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120900" y="6023473"/>
            <a:ext cx="7708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latin typeface="Arial Narrow" pitchFamily="34" charset="0"/>
              </a:rPr>
              <a:t>Convoluer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</a:rPr>
              <a:t> deux fonctions de variables différentes n’a aucun sens physique !!!!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04116" y="3663903"/>
            <a:ext cx="9559403" cy="1444417"/>
            <a:chOff x="-1419884" y="3663903"/>
            <a:chExt cx="9559403" cy="1444417"/>
          </a:xfrm>
        </p:grpSpPr>
        <p:sp>
          <p:nvSpPr>
            <p:cNvPr id="16" name="Rectangle 2"/>
            <p:cNvSpPr txBox="1">
              <a:spLocks noChangeArrowheads="1"/>
            </p:cNvSpPr>
            <p:nvPr/>
          </p:nvSpPr>
          <p:spPr>
            <a:xfrm>
              <a:off x="-1419884" y="3663903"/>
              <a:ext cx="9067800" cy="513169"/>
            </a:xfrm>
            <a:prstGeom prst="rect">
              <a:avLst/>
            </a:prstGeom>
          </p:spPr>
          <p:txBody>
            <a:bodyPr/>
            <a:lstStyle/>
            <a:p>
              <a:pPr marL="0" lvl="1"/>
              <a:r>
                <a:rPr lang="fr-FR" sz="2400" b="1" kern="0" dirty="0">
                  <a:solidFill>
                    <a:srgbClr val="DA6667"/>
                  </a:solidFill>
                  <a:latin typeface="Arial Narrow" pitchFamily="34" charset="0"/>
                  <a:sym typeface="Wingdings" pitchFamily="2" charset="2"/>
                </a:rPr>
                <a:t> Multiplication de deux fonctions de </a:t>
              </a:r>
              <a:r>
                <a:rPr lang="fr-FR" sz="2400" b="1" kern="0" dirty="0">
                  <a:solidFill>
                    <a:srgbClr val="FF0000"/>
                  </a:solidFill>
                  <a:latin typeface="Arial Narrow" pitchFamily="34" charset="0"/>
                  <a:sym typeface="Wingdings" pitchFamily="2" charset="2"/>
                </a:rPr>
                <a:t>variables différentes</a:t>
              </a:r>
              <a:endParaRPr lang="fr-FR" sz="2400" b="1" kern="0" dirty="0">
                <a:solidFill>
                  <a:srgbClr val="FF0000"/>
                </a:solidFill>
                <a:latin typeface="Arial Narrow" pitchFamily="34" charset="0"/>
              </a:endParaRPr>
            </a:p>
            <a:p>
              <a:pPr marL="0" lvl="1"/>
              <a:endParaRPr lang="fr-FR" sz="2400" b="1" kern="0" dirty="0">
                <a:solidFill>
                  <a:srgbClr val="DA6667"/>
                </a:solidFill>
                <a:latin typeface="Arial Narrow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ZoneTexte 2"/>
                <p:cNvSpPr txBox="1"/>
                <p:nvPr/>
              </p:nvSpPr>
              <p:spPr>
                <a:xfrm>
                  <a:off x="477678" y="4012443"/>
                  <a:ext cx="7661841" cy="10958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TF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/>
                                  </a:rPr>
                                  <m:t>x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/>
                              </a:rPr>
                              <m:t>g</m:t>
                            </m:r>
                            <m:r>
                              <a:rPr lang="fr-FR" b="0" i="0" smtClean="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/>
                              </a:rPr>
                              <m:t>y</m:t>
                            </m:r>
                            <m:r>
                              <a:rPr lang="fr-FR" b="0" i="0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fr-FR" b="0" i="0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∬"/>
                            <m:limLoc m:val="undOvr"/>
                            <m:subHide m:val="on"/>
                            <m:supHide m:val="on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fr-FR" b="0" i="0" smtClean="0">
                                    <a:latin typeface="Cambria Math"/>
                                  </a:rPr>
                                  <m:t>)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/>
                                  </a:rPr>
                                  <m:t>g</m:t>
                                </m:r>
                                <m:r>
                                  <a:rPr lang="fr-FR" b="0" i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/>
                                  </a:rPr>
                                  <m:t>y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/>
                                  </a:rPr>
                                  <m:t>e</m:t>
                                </m:r>
                              </m:e>
                              <m:sup>
                                <m:r>
                                  <a:rPr lang="fr-FR" b="0" i="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/>
                                  </a:rPr>
                                  <m:t>jπ</m:t>
                                </m:r>
                                <m:r>
                                  <a:rPr lang="fr-FR" b="0" i="0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/>
                                    <a:ea typeface="Cambria Math"/>
                                  </a:rPr>
                                  <m:t>ux</m:t>
                                </m:r>
                                <m:r>
                                  <a:rPr lang="fr-FR" b="0" i="0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/>
                                    <a:ea typeface="Cambria Math"/>
                                  </a:rPr>
                                  <m:t>vy</m:t>
                                </m:r>
                                <m:r>
                                  <a:rPr lang="fr-FR" b="0" i="0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/>
                              </a:rPr>
                              <m:t>dxdy</m:t>
                            </m:r>
                            <m:r>
                              <a:rPr lang="fr-FR" b="0" i="0" smtClean="0">
                                <a:latin typeface="Cambria Math"/>
                              </a:rPr>
                              <m:t>=</m:t>
                            </m:r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m:rPr>
                                    <m:sty m:val="p"/>
                                  </m:rPr>
                                  <a:rPr lang="fr-FR" i="0">
                                    <a:latin typeface="Cambria Math"/>
                                  </a:rPr>
                                  <m:t>f</m:t>
                                </m:r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i="0"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i="0">
                                        <a:latin typeface="Cambria Math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fr-FR" i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i="0">
                                        <a:latin typeface="Cambria Math"/>
                                      </a:rPr>
                                      <m:t>jπux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fr-FR" i="0">
                                    <a:latin typeface="Cambria Math"/>
                                  </a:rPr>
                                  <m:t>dx</m:t>
                                </m:r>
                              </m:e>
                            </m:nary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b="0" i="0" smtClean="0">
                                        <a:latin typeface="Cambria Math"/>
                                      </a:rPr>
                                      <m:t>y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i="0">
                                        <a:latin typeface="Cambria Math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fr-FR" i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i="0">
                                        <a:latin typeface="Cambria Math"/>
                                      </a:rPr>
                                      <m:t>jπvy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fr-FR" i="0">
                                    <a:latin typeface="Cambria Math"/>
                                  </a:rPr>
                                  <m:t>dy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fr-FR" b="0" dirty="0" smtClean="0">
                    <a:latin typeface="Arial Narrow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0" smtClean="0">
                            <a:latin typeface="Cambria Math"/>
                          </a:rPr>
                          <m:t>                                                             =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TF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/>
                              </a:rPr>
                              <m:t>f</m:t>
                            </m:r>
                            <m:r>
                              <a:rPr lang="fr-FR" b="0" i="0" smtClean="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/>
                              </a:rPr>
                              <m:t>x</m:t>
                            </m:r>
                            <m:r>
                              <a:rPr lang="fr-FR" b="0" i="0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fr-FR" i="0">
                            <a:latin typeface="Cambria Math"/>
                          </a:rPr>
                          <m:t>TF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/>
                              </a:rPr>
                              <m:t>g</m:t>
                            </m:r>
                            <m:r>
                              <a:rPr lang="fr-FR" i="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fr-FR" i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fr-FR" dirty="0">
                    <a:latin typeface="Arial Narrow" pitchFamily="34" charset="0"/>
                  </a:endParaRPr>
                </a:p>
              </p:txBody>
            </p:sp>
          </mc:Choice>
          <mc:Fallback xmlns="">
            <p:sp>
              <p:nvSpPr>
                <p:cNvPr id="3" name="ZoneText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678" y="4012443"/>
                  <a:ext cx="7661841" cy="1095877"/>
                </a:xfrm>
                <a:prstGeom prst="rect">
                  <a:avLst/>
                </a:prstGeom>
                <a:blipFill>
                  <a:blip r:embed="rId3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e 5"/>
          <p:cNvGrpSpPr/>
          <p:nvPr/>
        </p:nvGrpSpPr>
        <p:grpSpPr>
          <a:xfrm>
            <a:off x="7847743" y="5786280"/>
            <a:ext cx="2090363" cy="369332"/>
            <a:chOff x="6610350" y="4762680"/>
            <a:chExt cx="2090363" cy="369332"/>
          </a:xfrm>
        </p:grpSpPr>
        <p:sp>
          <p:nvSpPr>
            <p:cNvPr id="22" name="Flèche à angle droit 21"/>
            <p:cNvSpPr/>
            <p:nvPr/>
          </p:nvSpPr>
          <p:spPr>
            <a:xfrm rot="5400000">
              <a:off x="6565900" y="4816324"/>
              <a:ext cx="304800" cy="215900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805642" y="4762680"/>
              <a:ext cx="1895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 Narrow" pitchFamily="34" charset="0"/>
                </a:rPr>
                <a:t>Pas de convolution !</a:t>
              </a:r>
              <a:endParaRPr lang="fr-FR" dirty="0">
                <a:latin typeface="Arial Narrow" pitchFamily="34" charset="0"/>
              </a:endParaRPr>
            </a:p>
          </p:txBody>
        </p:sp>
      </p:grpSp>
      <p:sp>
        <p:nvSpPr>
          <p:cNvPr id="5" name="Double flèche horizontale 4"/>
          <p:cNvSpPr/>
          <p:nvPr/>
        </p:nvSpPr>
        <p:spPr>
          <a:xfrm>
            <a:off x="5526741" y="1880759"/>
            <a:ext cx="1062318" cy="765322"/>
          </a:xfrm>
          <a:prstGeom prst="leftRightArrow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TF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567309" y="2008831"/>
                <a:ext cx="1960537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fr-FR" sz="2400" b="1" i="1">
                              <a:solidFill>
                                <a:srgbClr val="1A171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fr-FR" sz="2400" b="1" i="1">
                                  <a:solidFill>
                                    <a:srgbClr val="1A171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1" i="1">
                                  <a:solidFill>
                                    <a:srgbClr val="1A171B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  <m:r>
                            <a:rPr lang="fr-FR" sz="2400" b="1">
                              <a:solidFill>
                                <a:srgbClr val="1A171B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1" i="1">
                              <a:solidFill>
                                <a:srgbClr val="1A171B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fr-FR" sz="24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"/>
                          <m:ctrlPr>
                            <a:rPr lang="fr-FR" sz="2400" b="1" i="1">
                              <a:solidFill>
                                <a:srgbClr val="1A171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fr-FR" sz="2400" b="1" i="1">
                                  <a:solidFill>
                                    <a:srgbClr val="1A171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1" i="1">
                                  <a:solidFill>
                                    <a:srgbClr val="1A171B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</m:acc>
                          <m:r>
                            <a:rPr lang="fr-FR" sz="2400" b="1">
                              <a:solidFill>
                                <a:srgbClr val="1A171B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1" i="1">
                              <a:solidFill>
                                <a:srgbClr val="1A171B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309" y="2008831"/>
                <a:ext cx="1960537" cy="5091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705421" y="2001810"/>
                <a:ext cx="18651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2800" b="1" i="1">
                              <a:solidFill>
                                <a:srgbClr val="1A171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>
                              <a:solidFill>
                                <a:srgbClr val="1A171B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fr-FR" sz="2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fr-FR" sz="2800" b="1" i="1">
                              <a:solidFill>
                                <a:srgbClr val="1A171B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</m:d>
                      <m:d>
                        <m:dPr>
                          <m:ctrlPr>
                            <a:rPr lang="fr-FR" sz="2800" b="1" i="1">
                              <a:solidFill>
                                <a:srgbClr val="1A171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>
                              <a:solidFill>
                                <a:srgbClr val="1A171B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421" y="2001810"/>
                <a:ext cx="186519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2220912" y="0"/>
            <a:ext cx="9971087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4. Propriétés générales reliant l’écran diffractant et la figure de diffraction</a:t>
            </a:r>
          </a:p>
          <a:p>
            <a:pPr>
              <a:defRPr/>
            </a:pP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4689247" y="4328734"/>
            <a:ext cx="7060464" cy="1282786"/>
            <a:chOff x="1920647" y="4275084"/>
            <a:chExt cx="7060464" cy="1457070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2"/>
            <a:srcRect r="26794"/>
            <a:stretch/>
          </p:blipFill>
          <p:spPr>
            <a:xfrm>
              <a:off x="2969830" y="4275084"/>
              <a:ext cx="5878336" cy="1457070"/>
            </a:xfrm>
            <a:prstGeom prst="rect">
              <a:avLst/>
            </a:prstGeom>
          </p:spPr>
        </p:pic>
        <p:grpSp>
          <p:nvGrpSpPr>
            <p:cNvPr id="16" name="Groupe 15"/>
            <p:cNvGrpSpPr/>
            <p:nvPr/>
          </p:nvGrpSpPr>
          <p:grpSpPr>
            <a:xfrm>
              <a:off x="1920647" y="4858626"/>
              <a:ext cx="7060464" cy="793620"/>
              <a:chOff x="1920647" y="4858626"/>
              <a:chExt cx="7060464" cy="793620"/>
            </a:xfrm>
          </p:grpSpPr>
          <p:sp>
            <p:nvSpPr>
              <p:cNvPr id="10" name="ZoneTexte 9"/>
              <p:cNvSpPr txBox="1"/>
              <p:nvPr/>
            </p:nvSpPr>
            <p:spPr>
              <a:xfrm>
                <a:off x="1920647" y="4858626"/>
                <a:ext cx="1542410" cy="419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92D050"/>
                    </a:solidFill>
                  </a:rPr>
                  <a:t>s</a:t>
                </a:r>
                <a:r>
                  <a:rPr lang="fr-FR" b="1" dirty="0" smtClean="0">
                    <a:solidFill>
                      <a:srgbClr val="92D050"/>
                    </a:solidFill>
                  </a:rPr>
                  <a:t>(t)=TF[</a:t>
                </a:r>
                <a:r>
                  <a:rPr lang="fr-FR" b="1" dirty="0">
                    <a:solidFill>
                      <a:srgbClr val="92D050"/>
                    </a:solidFill>
                  </a:rPr>
                  <a:t>S(</a:t>
                </a:r>
                <a:r>
                  <a:rPr lang="fr-FR" b="1" dirty="0">
                    <a:solidFill>
                      <a:srgbClr val="92D050"/>
                    </a:solidFill>
                    <a:sym typeface="Symbol" panose="05050102010706020507" pitchFamily="18" charset="2"/>
                  </a:rPr>
                  <a:t></a:t>
                </a:r>
                <a:r>
                  <a:rPr lang="fr-FR" b="1" dirty="0" smtClean="0">
                    <a:solidFill>
                      <a:srgbClr val="92D050"/>
                    </a:solidFill>
                    <a:sym typeface="Symbol" panose="05050102010706020507" pitchFamily="18" charset="2"/>
                  </a:rPr>
                  <a:t>)</a:t>
                </a:r>
                <a:r>
                  <a:rPr lang="fr-FR" b="1" dirty="0" smtClean="0">
                    <a:solidFill>
                      <a:srgbClr val="92D050"/>
                    </a:solidFill>
                  </a:rPr>
                  <a:t>]</a:t>
                </a:r>
                <a:endParaRPr lang="fr-FR" b="1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7680755" y="5232735"/>
                <a:ext cx="1300356" cy="419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92D050"/>
                    </a:solidFill>
                  </a:rPr>
                  <a:t>Son grave</a:t>
                </a:r>
                <a:endParaRPr lang="fr-FR" b="1" dirty="0">
                  <a:solidFill>
                    <a:srgbClr val="92D050"/>
                  </a:solidFill>
                </a:endParaRPr>
              </a:p>
            </p:txBody>
          </p:sp>
        </p:grpSp>
      </p:grpSp>
      <p:sp>
        <p:nvSpPr>
          <p:cNvPr id="14" name="ZoneTexte 13"/>
          <p:cNvSpPr txBox="1"/>
          <p:nvPr/>
        </p:nvSpPr>
        <p:spPr>
          <a:xfrm>
            <a:off x="1520059" y="164425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Domaine fréquentiel</a:t>
            </a:r>
            <a:endParaRPr lang="fr-FR" b="1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5738430" y="2372499"/>
            <a:ext cx="19975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5738429" y="1260391"/>
            <a:ext cx="0" cy="111210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598397" y="92696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S(</a:t>
            </a:r>
            <a:r>
              <a:rPr lang="fr-FR" dirty="0" smtClean="0">
                <a:sym typeface="Symbol" panose="05050102010706020507" pitchFamily="18" charset="2"/>
              </a:rPr>
              <a:t>)=spectre du son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7502726" y="236003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 panose="05050102010706020507" pitchFamily="18" charset="2"/>
              </a:rPr>
              <a:t>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7983151" y="1458095"/>
            <a:ext cx="437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ym typeface="Symbol" panose="05050102010706020507" pitchFamily="18" charset="2"/>
              </a:rPr>
              <a:t></a:t>
            </a:r>
            <a:endParaRPr lang="fr-FR" sz="3600" b="1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8922827" y="2372499"/>
            <a:ext cx="19975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8922826" y="1260391"/>
            <a:ext cx="0" cy="111210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8852256" y="924487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Filtre de l’oreille (</a:t>
            </a:r>
            <a:r>
              <a:rPr lang="fr-FR" dirty="0" smtClean="0">
                <a:sym typeface="Symbol" panose="05050102010706020507" pitchFamily="18" charset="2"/>
              </a:rPr>
              <a:t>)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10687123" y="236003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 panose="05050102010706020507" pitchFamily="18" charset="2"/>
              </a:rPr>
              <a:t></a:t>
            </a:r>
            <a:endParaRPr lang="fr-FR" dirty="0"/>
          </a:p>
        </p:txBody>
      </p:sp>
      <p:sp>
        <p:nvSpPr>
          <p:cNvPr id="29" name="Forme libre 28"/>
          <p:cNvSpPr/>
          <p:nvPr/>
        </p:nvSpPr>
        <p:spPr>
          <a:xfrm>
            <a:off x="8918227" y="1816446"/>
            <a:ext cx="781763" cy="568411"/>
          </a:xfrm>
          <a:custGeom>
            <a:avLst/>
            <a:gdLst>
              <a:gd name="connsiteX0" fmla="*/ 3287 w 781763"/>
              <a:gd name="connsiteY0" fmla="*/ 556054 h 568411"/>
              <a:gd name="connsiteX1" fmla="*/ 28000 w 781763"/>
              <a:gd name="connsiteY1" fmla="*/ 86497 h 568411"/>
              <a:gd name="connsiteX2" fmla="*/ 40357 w 781763"/>
              <a:gd name="connsiteY2" fmla="*/ 49427 h 568411"/>
              <a:gd name="connsiteX3" fmla="*/ 77427 w 781763"/>
              <a:gd name="connsiteY3" fmla="*/ 24714 h 568411"/>
              <a:gd name="connsiteX4" fmla="*/ 126854 w 781763"/>
              <a:gd name="connsiteY4" fmla="*/ 37070 h 568411"/>
              <a:gd name="connsiteX5" fmla="*/ 398703 w 781763"/>
              <a:gd name="connsiteY5" fmla="*/ 12357 h 568411"/>
              <a:gd name="connsiteX6" fmla="*/ 448130 w 781763"/>
              <a:gd name="connsiteY6" fmla="*/ 0 h 568411"/>
              <a:gd name="connsiteX7" fmla="*/ 596411 w 781763"/>
              <a:gd name="connsiteY7" fmla="*/ 12357 h 568411"/>
              <a:gd name="connsiteX8" fmla="*/ 645838 w 781763"/>
              <a:gd name="connsiteY8" fmla="*/ 86497 h 568411"/>
              <a:gd name="connsiteX9" fmla="*/ 670552 w 781763"/>
              <a:gd name="connsiteY9" fmla="*/ 160638 h 568411"/>
              <a:gd name="connsiteX10" fmla="*/ 695265 w 781763"/>
              <a:gd name="connsiteY10" fmla="*/ 197708 h 568411"/>
              <a:gd name="connsiteX11" fmla="*/ 719979 w 781763"/>
              <a:gd name="connsiteY11" fmla="*/ 271849 h 568411"/>
              <a:gd name="connsiteX12" fmla="*/ 757049 w 781763"/>
              <a:gd name="connsiteY12" fmla="*/ 345989 h 568411"/>
              <a:gd name="connsiteX13" fmla="*/ 769406 w 781763"/>
              <a:gd name="connsiteY13" fmla="*/ 432487 h 568411"/>
              <a:gd name="connsiteX14" fmla="*/ 781763 w 781763"/>
              <a:gd name="connsiteY14" fmla="*/ 568411 h 56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1763" h="568411">
                <a:moveTo>
                  <a:pt x="3287" y="556054"/>
                </a:moveTo>
                <a:cubicBezTo>
                  <a:pt x="11525" y="399535"/>
                  <a:pt x="-21565" y="235189"/>
                  <a:pt x="28000" y="86497"/>
                </a:cubicBezTo>
                <a:cubicBezTo>
                  <a:pt x="32119" y="74140"/>
                  <a:pt x="32220" y="59598"/>
                  <a:pt x="40357" y="49427"/>
                </a:cubicBezTo>
                <a:cubicBezTo>
                  <a:pt x="49634" y="37831"/>
                  <a:pt x="65070" y="32952"/>
                  <a:pt x="77427" y="24714"/>
                </a:cubicBezTo>
                <a:cubicBezTo>
                  <a:pt x="93903" y="28833"/>
                  <a:pt x="109871" y="37070"/>
                  <a:pt x="126854" y="37070"/>
                </a:cubicBezTo>
                <a:cubicBezTo>
                  <a:pt x="218801" y="37070"/>
                  <a:pt x="309047" y="30289"/>
                  <a:pt x="398703" y="12357"/>
                </a:cubicBezTo>
                <a:cubicBezTo>
                  <a:pt x="415356" y="9026"/>
                  <a:pt x="431654" y="4119"/>
                  <a:pt x="448130" y="0"/>
                </a:cubicBezTo>
                <a:cubicBezTo>
                  <a:pt x="497557" y="4119"/>
                  <a:pt x="550971" y="-7523"/>
                  <a:pt x="596411" y="12357"/>
                </a:cubicBezTo>
                <a:cubicBezTo>
                  <a:pt x="623623" y="24262"/>
                  <a:pt x="636445" y="58319"/>
                  <a:pt x="645838" y="86497"/>
                </a:cubicBezTo>
                <a:cubicBezTo>
                  <a:pt x="654076" y="111211"/>
                  <a:pt x="656102" y="138963"/>
                  <a:pt x="670552" y="160638"/>
                </a:cubicBezTo>
                <a:cubicBezTo>
                  <a:pt x="678790" y="172995"/>
                  <a:pt x="689234" y="184137"/>
                  <a:pt x="695265" y="197708"/>
                </a:cubicBezTo>
                <a:cubicBezTo>
                  <a:pt x="705845" y="221513"/>
                  <a:pt x="705529" y="250174"/>
                  <a:pt x="719979" y="271849"/>
                </a:cubicBezTo>
                <a:cubicBezTo>
                  <a:pt x="751917" y="319757"/>
                  <a:pt x="739996" y="294830"/>
                  <a:pt x="757049" y="345989"/>
                </a:cubicBezTo>
                <a:cubicBezTo>
                  <a:pt x="761168" y="374822"/>
                  <a:pt x="766190" y="403540"/>
                  <a:pt x="769406" y="432487"/>
                </a:cubicBezTo>
                <a:cubicBezTo>
                  <a:pt x="774430" y="477704"/>
                  <a:pt x="781763" y="568411"/>
                  <a:pt x="781763" y="568411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8922827" y="1712206"/>
            <a:ext cx="876769" cy="0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9201373" y="135838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204788" y="954029"/>
            <a:ext cx="5490115" cy="513169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buFont typeface="Wingdings" panose="05000000000000000000" pitchFamily="2" charset="2"/>
              <a:buChar char="è"/>
            </a:pP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Convolution (suite)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: Ecoute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d’un son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506969" y="4187255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Domaine temporel</a:t>
            </a:r>
            <a:endParaRPr lang="fr-FR" b="1" dirty="0"/>
          </a:p>
        </p:txBody>
      </p:sp>
      <p:sp>
        <p:nvSpPr>
          <p:cNvPr id="36" name="Flèche vers le bas 35"/>
          <p:cNvSpPr/>
          <p:nvPr/>
        </p:nvSpPr>
        <p:spPr>
          <a:xfrm>
            <a:off x="7654366" y="2756929"/>
            <a:ext cx="1596560" cy="939114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8108037" y="2867637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TF</a:t>
            </a:r>
          </a:p>
        </p:txBody>
      </p:sp>
      <p:sp>
        <p:nvSpPr>
          <p:cNvPr id="5" name="Ellipse 4"/>
          <p:cNvSpPr/>
          <p:nvPr/>
        </p:nvSpPr>
        <p:spPr>
          <a:xfrm>
            <a:off x="6899313" y="4644565"/>
            <a:ext cx="108000" cy="108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7196853" y="4931435"/>
            <a:ext cx="108000" cy="108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7392795" y="5142958"/>
            <a:ext cx="108000" cy="108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7632279" y="5165156"/>
            <a:ext cx="108000" cy="108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7955224" y="4780849"/>
            <a:ext cx="108000" cy="108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e 41"/>
          <p:cNvGrpSpPr/>
          <p:nvPr/>
        </p:nvGrpSpPr>
        <p:grpSpPr>
          <a:xfrm>
            <a:off x="7151258" y="4181398"/>
            <a:ext cx="201828" cy="1462213"/>
            <a:chOff x="4085118" y="4174137"/>
            <a:chExt cx="201828" cy="1462213"/>
          </a:xfrm>
        </p:grpSpPr>
        <p:cxnSp>
          <p:nvCxnSpPr>
            <p:cNvPr id="43" name="Connecteur droit 42"/>
            <p:cNvCxnSpPr/>
            <p:nvPr/>
          </p:nvCxnSpPr>
          <p:spPr>
            <a:xfrm>
              <a:off x="4085118" y="4174137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4286946" y="4178253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5" name="Groupe 44"/>
          <p:cNvGrpSpPr/>
          <p:nvPr/>
        </p:nvGrpSpPr>
        <p:grpSpPr>
          <a:xfrm>
            <a:off x="7361714" y="4188658"/>
            <a:ext cx="201828" cy="1462213"/>
            <a:chOff x="4085118" y="4174137"/>
            <a:chExt cx="201828" cy="1462213"/>
          </a:xfrm>
        </p:grpSpPr>
        <p:cxnSp>
          <p:nvCxnSpPr>
            <p:cNvPr id="46" name="Connecteur droit 45"/>
            <p:cNvCxnSpPr/>
            <p:nvPr/>
          </p:nvCxnSpPr>
          <p:spPr>
            <a:xfrm>
              <a:off x="4085118" y="4174137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4286946" y="4178253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>
            <a:off x="7586684" y="4195918"/>
            <a:ext cx="201828" cy="1462213"/>
            <a:chOff x="4085118" y="4174137"/>
            <a:chExt cx="201828" cy="1462213"/>
          </a:xfrm>
        </p:grpSpPr>
        <p:cxnSp>
          <p:nvCxnSpPr>
            <p:cNvPr id="49" name="Connecteur droit 48"/>
            <p:cNvCxnSpPr/>
            <p:nvPr/>
          </p:nvCxnSpPr>
          <p:spPr>
            <a:xfrm>
              <a:off x="4085118" y="4174137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4286946" y="4178253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1" name="Groupe 50"/>
          <p:cNvGrpSpPr/>
          <p:nvPr/>
        </p:nvGrpSpPr>
        <p:grpSpPr>
          <a:xfrm>
            <a:off x="7898738" y="4188664"/>
            <a:ext cx="201828" cy="1462213"/>
            <a:chOff x="4085118" y="4174137"/>
            <a:chExt cx="201828" cy="1462213"/>
          </a:xfrm>
        </p:grpSpPr>
        <p:cxnSp>
          <p:nvCxnSpPr>
            <p:cNvPr id="52" name="Connecteur droit 51"/>
            <p:cNvCxnSpPr/>
            <p:nvPr/>
          </p:nvCxnSpPr>
          <p:spPr>
            <a:xfrm>
              <a:off x="4085118" y="4174137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4286946" y="4178253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5" name="Groupe 64"/>
          <p:cNvGrpSpPr/>
          <p:nvPr/>
        </p:nvGrpSpPr>
        <p:grpSpPr>
          <a:xfrm>
            <a:off x="4803282" y="3851431"/>
            <a:ext cx="6538094" cy="2392205"/>
            <a:chOff x="2034682" y="3851430"/>
            <a:chExt cx="6538094" cy="2392205"/>
          </a:xfrm>
        </p:grpSpPr>
        <p:sp>
          <p:nvSpPr>
            <p:cNvPr id="13" name="ZoneTexte 12"/>
            <p:cNvSpPr txBox="1"/>
            <p:nvPr/>
          </p:nvSpPr>
          <p:spPr>
            <a:xfrm>
              <a:off x="3986264" y="3851430"/>
              <a:ext cx="4586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ym typeface="Symbol" panose="05050102010706020507" pitchFamily="18" charset="2"/>
                </a:rPr>
                <a:t>=temps d’intégration du détecteur 1/BP</a:t>
              </a:r>
              <a:endParaRPr lang="fr-FR" dirty="0"/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2034682" y="4174137"/>
              <a:ext cx="5479385" cy="2069498"/>
              <a:chOff x="2034682" y="4174137"/>
              <a:chExt cx="5479385" cy="2069498"/>
            </a:xfrm>
          </p:grpSpPr>
          <p:grpSp>
            <p:nvGrpSpPr>
              <p:cNvPr id="4" name="Groupe 3"/>
              <p:cNvGrpSpPr/>
              <p:nvPr/>
            </p:nvGrpSpPr>
            <p:grpSpPr>
              <a:xfrm>
                <a:off x="4085118" y="4174137"/>
                <a:ext cx="201828" cy="1462213"/>
                <a:chOff x="4085118" y="4174137"/>
                <a:chExt cx="201828" cy="1462213"/>
              </a:xfrm>
            </p:grpSpPr>
            <p:cxnSp>
              <p:nvCxnSpPr>
                <p:cNvPr id="6" name="Connecteur droit 5"/>
                <p:cNvCxnSpPr/>
                <p:nvPr/>
              </p:nvCxnSpPr>
              <p:spPr>
                <a:xfrm>
                  <a:off x="4085118" y="4174137"/>
                  <a:ext cx="0" cy="1458097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droit 11"/>
                <p:cNvCxnSpPr/>
                <p:nvPr/>
              </p:nvCxnSpPr>
              <p:spPr>
                <a:xfrm>
                  <a:off x="4286946" y="4178253"/>
                  <a:ext cx="0" cy="1458097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ZoneTexte 29"/>
              <p:cNvSpPr txBox="1"/>
              <p:nvPr/>
            </p:nvSpPr>
            <p:spPr>
              <a:xfrm>
                <a:off x="2034682" y="5874303"/>
                <a:ext cx="5479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err="1" smtClean="0">
                    <a:solidFill>
                      <a:srgbClr val="0000FF"/>
                    </a:solidFill>
                  </a:rPr>
                  <a:t>Fonction_d’appareil</a:t>
                </a:r>
                <a:r>
                  <a:rPr lang="fr-FR" b="1" dirty="0" smtClean="0">
                    <a:solidFill>
                      <a:srgbClr val="0000FF"/>
                    </a:solidFill>
                  </a:rPr>
                  <a:t> (t)=TF[</a:t>
                </a:r>
                <a:r>
                  <a:rPr lang="fr-FR" b="1" dirty="0" err="1" smtClean="0">
                    <a:solidFill>
                      <a:srgbClr val="0000FF"/>
                    </a:solidFill>
                  </a:rPr>
                  <a:t>Filtre_de</a:t>
                </a:r>
                <a:r>
                  <a:rPr lang="fr-FR" b="1" dirty="0" err="1">
                    <a:solidFill>
                      <a:srgbClr val="0000FF"/>
                    </a:solidFill>
                  </a:rPr>
                  <a:t>_</a:t>
                </a:r>
                <a:r>
                  <a:rPr lang="fr-FR" b="1" dirty="0" err="1" smtClean="0">
                    <a:solidFill>
                      <a:srgbClr val="0000FF"/>
                    </a:solidFill>
                  </a:rPr>
                  <a:t>l’oreille</a:t>
                </a:r>
                <a:r>
                  <a:rPr lang="fr-FR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fr-FR" b="1" dirty="0">
                    <a:solidFill>
                      <a:srgbClr val="0000FF"/>
                    </a:solidFill>
                  </a:rPr>
                  <a:t>(</a:t>
                </a:r>
                <a:r>
                  <a:rPr lang="fr-FR" b="1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)</a:t>
                </a:r>
                <a:r>
                  <a:rPr lang="fr-FR" b="1" dirty="0" smtClean="0">
                    <a:solidFill>
                      <a:srgbClr val="0000FF"/>
                    </a:solidFill>
                  </a:rPr>
                  <a:t>]</a:t>
                </a:r>
                <a:endParaRPr lang="fr-FR" b="1" dirty="0">
                  <a:solidFill>
                    <a:srgbClr val="0000FF"/>
                  </a:solidFill>
                </a:endParaRPr>
              </a:p>
            </p:txBody>
          </p:sp>
        </p:grpSp>
      </p:grpSp>
      <p:cxnSp>
        <p:nvCxnSpPr>
          <p:cNvPr id="63" name="Connecteur droit avec flèche 62"/>
          <p:cNvCxnSpPr/>
          <p:nvPr/>
        </p:nvCxnSpPr>
        <p:spPr>
          <a:xfrm>
            <a:off x="7055547" y="5632234"/>
            <a:ext cx="927605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40855" y="4175918"/>
            <a:ext cx="5871411" cy="1618758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7" name="Groupe 66"/>
          <p:cNvGrpSpPr/>
          <p:nvPr/>
        </p:nvGrpSpPr>
        <p:grpSpPr>
          <a:xfrm>
            <a:off x="6687999" y="4806158"/>
            <a:ext cx="1254524" cy="1141637"/>
            <a:chOff x="2184712" y="3023545"/>
            <a:chExt cx="1254524" cy="1141637"/>
          </a:xfrm>
        </p:grpSpPr>
        <p:grpSp>
          <p:nvGrpSpPr>
            <p:cNvPr id="68" name="Groupe 67"/>
            <p:cNvGrpSpPr/>
            <p:nvPr/>
          </p:nvGrpSpPr>
          <p:grpSpPr>
            <a:xfrm>
              <a:off x="2184712" y="3023545"/>
              <a:ext cx="1254524" cy="633866"/>
              <a:chOff x="2184712" y="3023545"/>
              <a:chExt cx="6803588" cy="633866"/>
            </a:xfrm>
          </p:grpSpPr>
          <p:sp>
            <p:nvSpPr>
              <p:cNvPr id="70" name="Forme libre 69"/>
              <p:cNvSpPr/>
              <p:nvPr/>
            </p:nvSpPr>
            <p:spPr>
              <a:xfrm>
                <a:off x="2184712" y="3039573"/>
                <a:ext cx="1690787" cy="617838"/>
              </a:xfrm>
              <a:custGeom>
                <a:avLst/>
                <a:gdLst>
                  <a:gd name="connsiteX0" fmla="*/ 18118 w 3020810"/>
                  <a:gd name="connsiteY0" fmla="*/ 593124 h 617838"/>
                  <a:gd name="connsiteX1" fmla="*/ 18118 w 3020810"/>
                  <a:gd name="connsiteY1" fmla="*/ 271848 h 617838"/>
                  <a:gd name="connsiteX2" fmla="*/ 30475 w 3020810"/>
                  <a:gd name="connsiteY2" fmla="*/ 234778 h 617838"/>
                  <a:gd name="connsiteX3" fmla="*/ 55189 w 3020810"/>
                  <a:gd name="connsiteY3" fmla="*/ 197708 h 617838"/>
                  <a:gd name="connsiteX4" fmla="*/ 92259 w 3020810"/>
                  <a:gd name="connsiteY4" fmla="*/ 123567 h 617838"/>
                  <a:gd name="connsiteX5" fmla="*/ 129329 w 3020810"/>
                  <a:gd name="connsiteY5" fmla="*/ 49427 h 617838"/>
                  <a:gd name="connsiteX6" fmla="*/ 203470 w 3020810"/>
                  <a:gd name="connsiteY6" fmla="*/ 0 h 617838"/>
                  <a:gd name="connsiteX7" fmla="*/ 314681 w 3020810"/>
                  <a:gd name="connsiteY7" fmla="*/ 12356 h 617838"/>
                  <a:gd name="connsiteX8" fmla="*/ 376464 w 3020810"/>
                  <a:gd name="connsiteY8" fmla="*/ 86497 h 617838"/>
                  <a:gd name="connsiteX9" fmla="*/ 413535 w 3020810"/>
                  <a:gd name="connsiteY9" fmla="*/ 111210 h 617838"/>
                  <a:gd name="connsiteX10" fmla="*/ 462962 w 3020810"/>
                  <a:gd name="connsiteY10" fmla="*/ 185351 h 617838"/>
                  <a:gd name="connsiteX11" fmla="*/ 487675 w 3020810"/>
                  <a:gd name="connsiteY11" fmla="*/ 222421 h 617838"/>
                  <a:gd name="connsiteX12" fmla="*/ 537102 w 3020810"/>
                  <a:gd name="connsiteY12" fmla="*/ 333632 h 617838"/>
                  <a:gd name="connsiteX13" fmla="*/ 574173 w 3020810"/>
                  <a:gd name="connsiteY13" fmla="*/ 457200 h 617838"/>
                  <a:gd name="connsiteX14" fmla="*/ 598886 w 3020810"/>
                  <a:gd name="connsiteY14" fmla="*/ 531340 h 617838"/>
                  <a:gd name="connsiteX15" fmla="*/ 623600 w 3020810"/>
                  <a:gd name="connsiteY15" fmla="*/ 568410 h 617838"/>
                  <a:gd name="connsiteX16" fmla="*/ 697740 w 3020810"/>
                  <a:gd name="connsiteY16" fmla="*/ 593124 h 617838"/>
                  <a:gd name="connsiteX17" fmla="*/ 784237 w 3020810"/>
                  <a:gd name="connsiteY17" fmla="*/ 580767 h 617838"/>
                  <a:gd name="connsiteX18" fmla="*/ 833664 w 3020810"/>
                  <a:gd name="connsiteY18" fmla="*/ 469556 h 617838"/>
                  <a:gd name="connsiteX19" fmla="*/ 858378 w 3020810"/>
                  <a:gd name="connsiteY19" fmla="*/ 432486 h 617838"/>
                  <a:gd name="connsiteX20" fmla="*/ 883091 w 3020810"/>
                  <a:gd name="connsiteY20" fmla="*/ 358346 h 617838"/>
                  <a:gd name="connsiteX21" fmla="*/ 895448 w 3020810"/>
                  <a:gd name="connsiteY21" fmla="*/ 321275 h 617838"/>
                  <a:gd name="connsiteX22" fmla="*/ 907805 w 3020810"/>
                  <a:gd name="connsiteY22" fmla="*/ 271848 h 617838"/>
                  <a:gd name="connsiteX23" fmla="*/ 932518 w 3020810"/>
                  <a:gd name="connsiteY23" fmla="*/ 222421 h 617838"/>
                  <a:gd name="connsiteX24" fmla="*/ 957232 w 3020810"/>
                  <a:gd name="connsiteY24" fmla="*/ 148281 h 617838"/>
                  <a:gd name="connsiteX25" fmla="*/ 969589 w 3020810"/>
                  <a:gd name="connsiteY25" fmla="*/ 111210 h 617838"/>
                  <a:gd name="connsiteX26" fmla="*/ 994302 w 3020810"/>
                  <a:gd name="connsiteY26" fmla="*/ 74140 h 617838"/>
                  <a:gd name="connsiteX27" fmla="*/ 1142583 w 3020810"/>
                  <a:gd name="connsiteY27" fmla="*/ 86497 h 617838"/>
                  <a:gd name="connsiteX28" fmla="*/ 1179654 w 3020810"/>
                  <a:gd name="connsiteY28" fmla="*/ 123567 h 617838"/>
                  <a:gd name="connsiteX29" fmla="*/ 1204367 w 3020810"/>
                  <a:gd name="connsiteY29" fmla="*/ 210065 h 617838"/>
                  <a:gd name="connsiteX30" fmla="*/ 1216724 w 3020810"/>
                  <a:gd name="connsiteY30" fmla="*/ 247135 h 617838"/>
                  <a:gd name="connsiteX31" fmla="*/ 1229081 w 3020810"/>
                  <a:gd name="connsiteY31" fmla="*/ 296562 h 617838"/>
                  <a:gd name="connsiteX32" fmla="*/ 1241437 w 3020810"/>
                  <a:gd name="connsiteY32" fmla="*/ 333632 h 617838"/>
                  <a:gd name="connsiteX33" fmla="*/ 1278508 w 3020810"/>
                  <a:gd name="connsiteY33" fmla="*/ 457200 h 617838"/>
                  <a:gd name="connsiteX34" fmla="*/ 1315578 w 3020810"/>
                  <a:gd name="connsiteY34" fmla="*/ 531340 h 617838"/>
                  <a:gd name="connsiteX35" fmla="*/ 1389718 w 3020810"/>
                  <a:gd name="connsiteY35" fmla="*/ 568410 h 617838"/>
                  <a:gd name="connsiteX36" fmla="*/ 1463859 w 3020810"/>
                  <a:gd name="connsiteY36" fmla="*/ 556054 h 617838"/>
                  <a:gd name="connsiteX37" fmla="*/ 1500929 w 3020810"/>
                  <a:gd name="connsiteY37" fmla="*/ 543697 h 617838"/>
                  <a:gd name="connsiteX38" fmla="*/ 1525643 w 3020810"/>
                  <a:gd name="connsiteY38" fmla="*/ 469556 h 617838"/>
                  <a:gd name="connsiteX39" fmla="*/ 1538000 w 3020810"/>
                  <a:gd name="connsiteY39" fmla="*/ 432486 h 617838"/>
                  <a:gd name="connsiteX40" fmla="*/ 1550356 w 3020810"/>
                  <a:gd name="connsiteY40" fmla="*/ 395416 h 617838"/>
                  <a:gd name="connsiteX41" fmla="*/ 1562713 w 3020810"/>
                  <a:gd name="connsiteY41" fmla="*/ 358346 h 617838"/>
                  <a:gd name="connsiteX42" fmla="*/ 1575070 w 3020810"/>
                  <a:gd name="connsiteY42" fmla="*/ 284205 h 617838"/>
                  <a:gd name="connsiteX43" fmla="*/ 1587427 w 3020810"/>
                  <a:gd name="connsiteY43" fmla="*/ 247135 h 617838"/>
                  <a:gd name="connsiteX44" fmla="*/ 1612140 w 3020810"/>
                  <a:gd name="connsiteY44" fmla="*/ 123567 h 617838"/>
                  <a:gd name="connsiteX45" fmla="*/ 1624497 w 3020810"/>
                  <a:gd name="connsiteY45" fmla="*/ 86497 h 617838"/>
                  <a:gd name="connsiteX46" fmla="*/ 1698637 w 3020810"/>
                  <a:gd name="connsiteY46" fmla="*/ 49427 h 617838"/>
                  <a:gd name="connsiteX47" fmla="*/ 1785135 w 3020810"/>
                  <a:gd name="connsiteY47" fmla="*/ 61783 h 617838"/>
                  <a:gd name="connsiteX48" fmla="*/ 1809848 w 3020810"/>
                  <a:gd name="connsiteY48" fmla="*/ 98854 h 617838"/>
                  <a:gd name="connsiteX49" fmla="*/ 1846918 w 3020810"/>
                  <a:gd name="connsiteY49" fmla="*/ 135924 h 617838"/>
                  <a:gd name="connsiteX50" fmla="*/ 1859275 w 3020810"/>
                  <a:gd name="connsiteY50" fmla="*/ 185351 h 617838"/>
                  <a:gd name="connsiteX51" fmla="*/ 1883989 w 3020810"/>
                  <a:gd name="connsiteY51" fmla="*/ 259492 h 617838"/>
                  <a:gd name="connsiteX52" fmla="*/ 1908702 w 3020810"/>
                  <a:gd name="connsiteY52" fmla="*/ 333632 h 617838"/>
                  <a:gd name="connsiteX53" fmla="*/ 1933416 w 3020810"/>
                  <a:gd name="connsiteY53" fmla="*/ 407773 h 617838"/>
                  <a:gd name="connsiteX54" fmla="*/ 1958129 w 3020810"/>
                  <a:gd name="connsiteY54" fmla="*/ 506627 h 617838"/>
                  <a:gd name="connsiteX55" fmla="*/ 1982843 w 3020810"/>
                  <a:gd name="connsiteY55" fmla="*/ 543697 h 617838"/>
                  <a:gd name="connsiteX56" fmla="*/ 2019913 w 3020810"/>
                  <a:gd name="connsiteY56" fmla="*/ 617838 h 617838"/>
                  <a:gd name="connsiteX57" fmla="*/ 2056983 w 3020810"/>
                  <a:gd name="connsiteY57" fmla="*/ 605481 h 617838"/>
                  <a:gd name="connsiteX58" fmla="*/ 2131124 w 3020810"/>
                  <a:gd name="connsiteY58" fmla="*/ 556054 h 617838"/>
                  <a:gd name="connsiteX59" fmla="*/ 2192908 w 3020810"/>
                  <a:gd name="connsiteY59" fmla="*/ 481913 h 617838"/>
                  <a:gd name="connsiteX60" fmla="*/ 2242335 w 3020810"/>
                  <a:gd name="connsiteY60" fmla="*/ 407773 h 617838"/>
                  <a:gd name="connsiteX61" fmla="*/ 2267048 w 3020810"/>
                  <a:gd name="connsiteY61" fmla="*/ 370702 h 617838"/>
                  <a:gd name="connsiteX62" fmla="*/ 2291762 w 3020810"/>
                  <a:gd name="connsiteY62" fmla="*/ 296562 h 617838"/>
                  <a:gd name="connsiteX63" fmla="*/ 2304118 w 3020810"/>
                  <a:gd name="connsiteY63" fmla="*/ 259492 h 617838"/>
                  <a:gd name="connsiteX64" fmla="*/ 2328832 w 3020810"/>
                  <a:gd name="connsiteY64" fmla="*/ 222421 h 617838"/>
                  <a:gd name="connsiteX65" fmla="*/ 2353545 w 3020810"/>
                  <a:gd name="connsiteY65" fmla="*/ 148281 h 617838"/>
                  <a:gd name="connsiteX66" fmla="*/ 2378259 w 3020810"/>
                  <a:gd name="connsiteY66" fmla="*/ 111210 h 617838"/>
                  <a:gd name="connsiteX67" fmla="*/ 2390616 w 3020810"/>
                  <a:gd name="connsiteY67" fmla="*/ 74140 h 617838"/>
                  <a:gd name="connsiteX68" fmla="*/ 2427686 w 3020810"/>
                  <a:gd name="connsiteY68" fmla="*/ 61783 h 617838"/>
                  <a:gd name="connsiteX69" fmla="*/ 2464756 w 3020810"/>
                  <a:gd name="connsiteY69" fmla="*/ 37070 h 617838"/>
                  <a:gd name="connsiteX70" fmla="*/ 2538897 w 3020810"/>
                  <a:gd name="connsiteY70" fmla="*/ 49427 h 617838"/>
                  <a:gd name="connsiteX71" fmla="*/ 2563610 w 3020810"/>
                  <a:gd name="connsiteY71" fmla="*/ 86497 h 617838"/>
                  <a:gd name="connsiteX72" fmla="*/ 2600681 w 3020810"/>
                  <a:gd name="connsiteY72" fmla="*/ 111210 h 617838"/>
                  <a:gd name="connsiteX73" fmla="*/ 2625394 w 3020810"/>
                  <a:gd name="connsiteY73" fmla="*/ 197708 h 617838"/>
                  <a:gd name="connsiteX74" fmla="*/ 2650108 w 3020810"/>
                  <a:gd name="connsiteY74" fmla="*/ 247135 h 617838"/>
                  <a:gd name="connsiteX75" fmla="*/ 2674821 w 3020810"/>
                  <a:gd name="connsiteY75" fmla="*/ 321275 h 617838"/>
                  <a:gd name="connsiteX76" fmla="*/ 2687178 w 3020810"/>
                  <a:gd name="connsiteY76" fmla="*/ 358346 h 617838"/>
                  <a:gd name="connsiteX77" fmla="*/ 2711891 w 3020810"/>
                  <a:gd name="connsiteY77" fmla="*/ 395416 h 617838"/>
                  <a:gd name="connsiteX78" fmla="*/ 2736605 w 3020810"/>
                  <a:gd name="connsiteY78" fmla="*/ 469556 h 617838"/>
                  <a:gd name="connsiteX79" fmla="*/ 2761318 w 3020810"/>
                  <a:gd name="connsiteY79" fmla="*/ 506627 h 617838"/>
                  <a:gd name="connsiteX80" fmla="*/ 2773675 w 3020810"/>
                  <a:gd name="connsiteY80" fmla="*/ 543697 h 617838"/>
                  <a:gd name="connsiteX81" fmla="*/ 2810745 w 3020810"/>
                  <a:gd name="connsiteY81" fmla="*/ 568410 h 617838"/>
                  <a:gd name="connsiteX82" fmla="*/ 3020810 w 3020810"/>
                  <a:gd name="connsiteY82" fmla="*/ 593124 h 61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020810" h="617838">
                    <a:moveTo>
                      <a:pt x="18118" y="593124"/>
                    </a:moveTo>
                    <a:cubicBezTo>
                      <a:pt x="-9505" y="455001"/>
                      <a:pt x="-2308" y="516962"/>
                      <a:pt x="18118" y="271848"/>
                    </a:cubicBezTo>
                    <a:cubicBezTo>
                      <a:pt x="19200" y="258868"/>
                      <a:pt x="24650" y="246428"/>
                      <a:pt x="30475" y="234778"/>
                    </a:cubicBezTo>
                    <a:cubicBezTo>
                      <a:pt x="37117" y="221495"/>
                      <a:pt x="46951" y="210065"/>
                      <a:pt x="55189" y="197708"/>
                    </a:cubicBezTo>
                    <a:cubicBezTo>
                      <a:pt x="86243" y="104540"/>
                      <a:pt x="44354" y="219375"/>
                      <a:pt x="92259" y="123567"/>
                    </a:cubicBezTo>
                    <a:cubicBezTo>
                      <a:pt x="108907" y="90271"/>
                      <a:pt x="97853" y="76969"/>
                      <a:pt x="129329" y="49427"/>
                    </a:cubicBezTo>
                    <a:cubicBezTo>
                      <a:pt x="151682" y="29868"/>
                      <a:pt x="203470" y="0"/>
                      <a:pt x="203470" y="0"/>
                    </a:cubicBezTo>
                    <a:cubicBezTo>
                      <a:pt x="240540" y="4119"/>
                      <a:pt x="278496" y="3310"/>
                      <a:pt x="314681" y="12356"/>
                    </a:cubicBezTo>
                    <a:cubicBezTo>
                      <a:pt x="365384" y="25032"/>
                      <a:pt x="347210" y="51392"/>
                      <a:pt x="376464" y="86497"/>
                    </a:cubicBezTo>
                    <a:cubicBezTo>
                      <a:pt x="385971" y="97906"/>
                      <a:pt x="401178" y="102972"/>
                      <a:pt x="413535" y="111210"/>
                    </a:cubicBezTo>
                    <a:lnTo>
                      <a:pt x="462962" y="185351"/>
                    </a:lnTo>
                    <a:cubicBezTo>
                      <a:pt x="471200" y="197708"/>
                      <a:pt x="482979" y="208332"/>
                      <a:pt x="487675" y="222421"/>
                    </a:cubicBezTo>
                    <a:cubicBezTo>
                      <a:pt x="517085" y="310651"/>
                      <a:pt x="497939" y="274887"/>
                      <a:pt x="537102" y="333632"/>
                    </a:cubicBezTo>
                    <a:cubicBezTo>
                      <a:pt x="555779" y="408337"/>
                      <a:pt x="544086" y="366940"/>
                      <a:pt x="574173" y="457200"/>
                    </a:cubicBezTo>
                    <a:cubicBezTo>
                      <a:pt x="574175" y="457205"/>
                      <a:pt x="598883" y="531336"/>
                      <a:pt x="598886" y="531340"/>
                    </a:cubicBezTo>
                    <a:cubicBezTo>
                      <a:pt x="607124" y="543697"/>
                      <a:pt x="611006" y="560539"/>
                      <a:pt x="623600" y="568410"/>
                    </a:cubicBezTo>
                    <a:cubicBezTo>
                      <a:pt x="645691" y="582217"/>
                      <a:pt x="697740" y="593124"/>
                      <a:pt x="697740" y="593124"/>
                    </a:cubicBezTo>
                    <a:cubicBezTo>
                      <a:pt x="726572" y="589005"/>
                      <a:pt x="757622" y="592596"/>
                      <a:pt x="784237" y="580767"/>
                    </a:cubicBezTo>
                    <a:cubicBezTo>
                      <a:pt x="808065" y="570177"/>
                      <a:pt x="831157" y="473316"/>
                      <a:pt x="833664" y="469556"/>
                    </a:cubicBezTo>
                    <a:cubicBezTo>
                      <a:pt x="841902" y="457199"/>
                      <a:pt x="852346" y="446057"/>
                      <a:pt x="858378" y="432486"/>
                    </a:cubicBezTo>
                    <a:cubicBezTo>
                      <a:pt x="868958" y="408681"/>
                      <a:pt x="874853" y="383059"/>
                      <a:pt x="883091" y="358346"/>
                    </a:cubicBezTo>
                    <a:cubicBezTo>
                      <a:pt x="887210" y="345989"/>
                      <a:pt x="892289" y="333912"/>
                      <a:pt x="895448" y="321275"/>
                    </a:cubicBezTo>
                    <a:cubicBezTo>
                      <a:pt x="899567" y="304799"/>
                      <a:pt x="901842" y="287749"/>
                      <a:pt x="907805" y="271848"/>
                    </a:cubicBezTo>
                    <a:cubicBezTo>
                      <a:pt x="914273" y="254601"/>
                      <a:pt x="925677" y="239524"/>
                      <a:pt x="932518" y="222421"/>
                    </a:cubicBezTo>
                    <a:cubicBezTo>
                      <a:pt x="942193" y="198234"/>
                      <a:pt x="948994" y="172994"/>
                      <a:pt x="957232" y="148281"/>
                    </a:cubicBezTo>
                    <a:cubicBezTo>
                      <a:pt x="961351" y="135924"/>
                      <a:pt x="962364" y="122048"/>
                      <a:pt x="969589" y="111210"/>
                    </a:cubicBezTo>
                    <a:lnTo>
                      <a:pt x="994302" y="74140"/>
                    </a:lnTo>
                    <a:cubicBezTo>
                      <a:pt x="1043729" y="78259"/>
                      <a:pt x="1094659" y="73717"/>
                      <a:pt x="1142583" y="86497"/>
                    </a:cubicBezTo>
                    <a:cubicBezTo>
                      <a:pt x="1159468" y="91000"/>
                      <a:pt x="1169961" y="109027"/>
                      <a:pt x="1179654" y="123567"/>
                    </a:cubicBezTo>
                    <a:cubicBezTo>
                      <a:pt x="1187058" y="134673"/>
                      <a:pt x="1202309" y="202862"/>
                      <a:pt x="1204367" y="210065"/>
                    </a:cubicBezTo>
                    <a:cubicBezTo>
                      <a:pt x="1207945" y="222589"/>
                      <a:pt x="1213146" y="234611"/>
                      <a:pt x="1216724" y="247135"/>
                    </a:cubicBezTo>
                    <a:cubicBezTo>
                      <a:pt x="1221390" y="263464"/>
                      <a:pt x="1224416" y="280233"/>
                      <a:pt x="1229081" y="296562"/>
                    </a:cubicBezTo>
                    <a:cubicBezTo>
                      <a:pt x="1232659" y="309086"/>
                      <a:pt x="1237859" y="321108"/>
                      <a:pt x="1241437" y="333632"/>
                    </a:cubicBezTo>
                    <a:cubicBezTo>
                      <a:pt x="1278784" y="464348"/>
                      <a:pt x="1219783" y="281023"/>
                      <a:pt x="1278508" y="457200"/>
                    </a:cubicBezTo>
                    <a:cubicBezTo>
                      <a:pt x="1288559" y="487353"/>
                      <a:pt x="1291622" y="507384"/>
                      <a:pt x="1315578" y="531340"/>
                    </a:cubicBezTo>
                    <a:cubicBezTo>
                      <a:pt x="1339534" y="555296"/>
                      <a:pt x="1359566" y="558360"/>
                      <a:pt x="1389718" y="568410"/>
                    </a:cubicBezTo>
                    <a:cubicBezTo>
                      <a:pt x="1414432" y="564291"/>
                      <a:pt x="1439401" y="561489"/>
                      <a:pt x="1463859" y="556054"/>
                    </a:cubicBezTo>
                    <a:cubicBezTo>
                      <a:pt x="1476574" y="553229"/>
                      <a:pt x="1493358" y="554296"/>
                      <a:pt x="1500929" y="543697"/>
                    </a:cubicBezTo>
                    <a:cubicBezTo>
                      <a:pt x="1516071" y="522499"/>
                      <a:pt x="1517405" y="494270"/>
                      <a:pt x="1525643" y="469556"/>
                    </a:cubicBezTo>
                    <a:lnTo>
                      <a:pt x="1538000" y="432486"/>
                    </a:lnTo>
                    <a:lnTo>
                      <a:pt x="1550356" y="395416"/>
                    </a:lnTo>
                    <a:lnTo>
                      <a:pt x="1562713" y="358346"/>
                    </a:lnTo>
                    <a:cubicBezTo>
                      <a:pt x="1566832" y="333632"/>
                      <a:pt x="1569635" y="308663"/>
                      <a:pt x="1575070" y="284205"/>
                    </a:cubicBezTo>
                    <a:cubicBezTo>
                      <a:pt x="1577896" y="271490"/>
                      <a:pt x="1584498" y="259827"/>
                      <a:pt x="1587427" y="247135"/>
                    </a:cubicBezTo>
                    <a:cubicBezTo>
                      <a:pt x="1596872" y="206206"/>
                      <a:pt x="1598857" y="163416"/>
                      <a:pt x="1612140" y="123567"/>
                    </a:cubicBezTo>
                    <a:cubicBezTo>
                      <a:pt x="1616259" y="111210"/>
                      <a:pt x="1616360" y="96668"/>
                      <a:pt x="1624497" y="86497"/>
                    </a:cubicBezTo>
                    <a:cubicBezTo>
                      <a:pt x="1641919" y="64719"/>
                      <a:pt x="1674215" y="57567"/>
                      <a:pt x="1698637" y="49427"/>
                    </a:cubicBezTo>
                    <a:cubicBezTo>
                      <a:pt x="1727470" y="53546"/>
                      <a:pt x="1758520" y="49954"/>
                      <a:pt x="1785135" y="61783"/>
                    </a:cubicBezTo>
                    <a:cubicBezTo>
                      <a:pt x="1798706" y="67815"/>
                      <a:pt x="1800341" y="87445"/>
                      <a:pt x="1809848" y="98854"/>
                    </a:cubicBezTo>
                    <a:cubicBezTo>
                      <a:pt x="1821035" y="112279"/>
                      <a:pt x="1834561" y="123567"/>
                      <a:pt x="1846918" y="135924"/>
                    </a:cubicBezTo>
                    <a:cubicBezTo>
                      <a:pt x="1851037" y="152400"/>
                      <a:pt x="1854395" y="169084"/>
                      <a:pt x="1859275" y="185351"/>
                    </a:cubicBezTo>
                    <a:cubicBezTo>
                      <a:pt x="1866761" y="210303"/>
                      <a:pt x="1875751" y="234778"/>
                      <a:pt x="1883989" y="259492"/>
                    </a:cubicBezTo>
                    <a:lnTo>
                      <a:pt x="1908702" y="333632"/>
                    </a:lnTo>
                    <a:cubicBezTo>
                      <a:pt x="1908703" y="333636"/>
                      <a:pt x="1933415" y="407770"/>
                      <a:pt x="1933416" y="407773"/>
                    </a:cubicBezTo>
                    <a:cubicBezTo>
                      <a:pt x="1938114" y="431264"/>
                      <a:pt x="1945466" y="481301"/>
                      <a:pt x="1958129" y="506627"/>
                    </a:cubicBezTo>
                    <a:cubicBezTo>
                      <a:pt x="1964770" y="519910"/>
                      <a:pt x="1976201" y="530414"/>
                      <a:pt x="1982843" y="543697"/>
                    </a:cubicBezTo>
                    <a:cubicBezTo>
                      <a:pt x="2034010" y="646029"/>
                      <a:pt x="1949079" y="511583"/>
                      <a:pt x="2019913" y="617838"/>
                    </a:cubicBezTo>
                    <a:cubicBezTo>
                      <a:pt x="2032270" y="613719"/>
                      <a:pt x="2045597" y="611807"/>
                      <a:pt x="2056983" y="605481"/>
                    </a:cubicBezTo>
                    <a:cubicBezTo>
                      <a:pt x="2082947" y="591056"/>
                      <a:pt x="2131124" y="556054"/>
                      <a:pt x="2131124" y="556054"/>
                    </a:cubicBezTo>
                    <a:cubicBezTo>
                      <a:pt x="2219416" y="423610"/>
                      <a:pt x="2081928" y="624600"/>
                      <a:pt x="2192908" y="481913"/>
                    </a:cubicBezTo>
                    <a:cubicBezTo>
                      <a:pt x="2211143" y="458468"/>
                      <a:pt x="2225860" y="432486"/>
                      <a:pt x="2242335" y="407773"/>
                    </a:cubicBezTo>
                    <a:cubicBezTo>
                      <a:pt x="2250573" y="395416"/>
                      <a:pt x="2262352" y="384791"/>
                      <a:pt x="2267048" y="370702"/>
                    </a:cubicBezTo>
                    <a:lnTo>
                      <a:pt x="2291762" y="296562"/>
                    </a:lnTo>
                    <a:cubicBezTo>
                      <a:pt x="2295881" y="284205"/>
                      <a:pt x="2296893" y="270329"/>
                      <a:pt x="2304118" y="259492"/>
                    </a:cubicBezTo>
                    <a:cubicBezTo>
                      <a:pt x="2312356" y="247135"/>
                      <a:pt x="2322800" y="235992"/>
                      <a:pt x="2328832" y="222421"/>
                    </a:cubicBezTo>
                    <a:cubicBezTo>
                      <a:pt x="2339412" y="198616"/>
                      <a:pt x="2339095" y="169956"/>
                      <a:pt x="2353545" y="148281"/>
                    </a:cubicBezTo>
                    <a:cubicBezTo>
                      <a:pt x="2361783" y="135924"/>
                      <a:pt x="2371617" y="124493"/>
                      <a:pt x="2378259" y="111210"/>
                    </a:cubicBezTo>
                    <a:cubicBezTo>
                      <a:pt x="2384084" y="99560"/>
                      <a:pt x="2381406" y="83350"/>
                      <a:pt x="2390616" y="74140"/>
                    </a:cubicBezTo>
                    <a:cubicBezTo>
                      <a:pt x="2399826" y="64930"/>
                      <a:pt x="2416036" y="67608"/>
                      <a:pt x="2427686" y="61783"/>
                    </a:cubicBezTo>
                    <a:cubicBezTo>
                      <a:pt x="2440969" y="55142"/>
                      <a:pt x="2452399" y="45308"/>
                      <a:pt x="2464756" y="37070"/>
                    </a:cubicBezTo>
                    <a:cubicBezTo>
                      <a:pt x="2489470" y="41189"/>
                      <a:pt x="2516488" y="38222"/>
                      <a:pt x="2538897" y="49427"/>
                    </a:cubicBezTo>
                    <a:cubicBezTo>
                      <a:pt x="2552180" y="56068"/>
                      <a:pt x="2553109" y="75996"/>
                      <a:pt x="2563610" y="86497"/>
                    </a:cubicBezTo>
                    <a:cubicBezTo>
                      <a:pt x="2574111" y="96998"/>
                      <a:pt x="2588324" y="102972"/>
                      <a:pt x="2600681" y="111210"/>
                    </a:cubicBezTo>
                    <a:cubicBezTo>
                      <a:pt x="2606953" y="136298"/>
                      <a:pt x="2614756" y="172885"/>
                      <a:pt x="2625394" y="197708"/>
                    </a:cubicBezTo>
                    <a:cubicBezTo>
                      <a:pt x="2632650" y="214639"/>
                      <a:pt x="2643267" y="230032"/>
                      <a:pt x="2650108" y="247135"/>
                    </a:cubicBezTo>
                    <a:cubicBezTo>
                      <a:pt x="2659783" y="271322"/>
                      <a:pt x="2666583" y="296562"/>
                      <a:pt x="2674821" y="321275"/>
                    </a:cubicBezTo>
                    <a:cubicBezTo>
                      <a:pt x="2678940" y="333632"/>
                      <a:pt x="2679953" y="347508"/>
                      <a:pt x="2687178" y="358346"/>
                    </a:cubicBezTo>
                    <a:cubicBezTo>
                      <a:pt x="2695416" y="370703"/>
                      <a:pt x="2705859" y="381845"/>
                      <a:pt x="2711891" y="395416"/>
                    </a:cubicBezTo>
                    <a:cubicBezTo>
                      <a:pt x="2722471" y="419221"/>
                      <a:pt x="2722155" y="447881"/>
                      <a:pt x="2736605" y="469556"/>
                    </a:cubicBezTo>
                    <a:cubicBezTo>
                      <a:pt x="2744843" y="481913"/>
                      <a:pt x="2754676" y="493344"/>
                      <a:pt x="2761318" y="506627"/>
                    </a:cubicBezTo>
                    <a:cubicBezTo>
                      <a:pt x="2767143" y="518277"/>
                      <a:pt x="2765538" y="533526"/>
                      <a:pt x="2773675" y="543697"/>
                    </a:cubicBezTo>
                    <a:cubicBezTo>
                      <a:pt x="2782952" y="555293"/>
                      <a:pt x="2797174" y="562379"/>
                      <a:pt x="2810745" y="568410"/>
                    </a:cubicBezTo>
                    <a:cubicBezTo>
                      <a:pt x="2898589" y="607452"/>
                      <a:pt x="2909760" y="593124"/>
                      <a:pt x="3020810" y="593124"/>
                    </a:cubicBezTo>
                  </a:path>
                </a:pathLst>
              </a:custGeom>
              <a:noFill/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Forme libre 70"/>
              <p:cNvSpPr/>
              <p:nvPr/>
            </p:nvSpPr>
            <p:spPr>
              <a:xfrm>
                <a:off x="3895719" y="3023545"/>
                <a:ext cx="1690787" cy="617838"/>
              </a:xfrm>
              <a:custGeom>
                <a:avLst/>
                <a:gdLst>
                  <a:gd name="connsiteX0" fmla="*/ 18118 w 3020810"/>
                  <a:gd name="connsiteY0" fmla="*/ 593124 h 617838"/>
                  <a:gd name="connsiteX1" fmla="*/ 18118 w 3020810"/>
                  <a:gd name="connsiteY1" fmla="*/ 271848 h 617838"/>
                  <a:gd name="connsiteX2" fmla="*/ 30475 w 3020810"/>
                  <a:gd name="connsiteY2" fmla="*/ 234778 h 617838"/>
                  <a:gd name="connsiteX3" fmla="*/ 55189 w 3020810"/>
                  <a:gd name="connsiteY3" fmla="*/ 197708 h 617838"/>
                  <a:gd name="connsiteX4" fmla="*/ 92259 w 3020810"/>
                  <a:gd name="connsiteY4" fmla="*/ 123567 h 617838"/>
                  <a:gd name="connsiteX5" fmla="*/ 129329 w 3020810"/>
                  <a:gd name="connsiteY5" fmla="*/ 49427 h 617838"/>
                  <a:gd name="connsiteX6" fmla="*/ 203470 w 3020810"/>
                  <a:gd name="connsiteY6" fmla="*/ 0 h 617838"/>
                  <a:gd name="connsiteX7" fmla="*/ 314681 w 3020810"/>
                  <a:gd name="connsiteY7" fmla="*/ 12356 h 617838"/>
                  <a:gd name="connsiteX8" fmla="*/ 376464 w 3020810"/>
                  <a:gd name="connsiteY8" fmla="*/ 86497 h 617838"/>
                  <a:gd name="connsiteX9" fmla="*/ 413535 w 3020810"/>
                  <a:gd name="connsiteY9" fmla="*/ 111210 h 617838"/>
                  <a:gd name="connsiteX10" fmla="*/ 462962 w 3020810"/>
                  <a:gd name="connsiteY10" fmla="*/ 185351 h 617838"/>
                  <a:gd name="connsiteX11" fmla="*/ 487675 w 3020810"/>
                  <a:gd name="connsiteY11" fmla="*/ 222421 h 617838"/>
                  <a:gd name="connsiteX12" fmla="*/ 537102 w 3020810"/>
                  <a:gd name="connsiteY12" fmla="*/ 333632 h 617838"/>
                  <a:gd name="connsiteX13" fmla="*/ 574173 w 3020810"/>
                  <a:gd name="connsiteY13" fmla="*/ 457200 h 617838"/>
                  <a:gd name="connsiteX14" fmla="*/ 598886 w 3020810"/>
                  <a:gd name="connsiteY14" fmla="*/ 531340 h 617838"/>
                  <a:gd name="connsiteX15" fmla="*/ 623600 w 3020810"/>
                  <a:gd name="connsiteY15" fmla="*/ 568410 h 617838"/>
                  <a:gd name="connsiteX16" fmla="*/ 697740 w 3020810"/>
                  <a:gd name="connsiteY16" fmla="*/ 593124 h 617838"/>
                  <a:gd name="connsiteX17" fmla="*/ 784237 w 3020810"/>
                  <a:gd name="connsiteY17" fmla="*/ 580767 h 617838"/>
                  <a:gd name="connsiteX18" fmla="*/ 833664 w 3020810"/>
                  <a:gd name="connsiteY18" fmla="*/ 469556 h 617838"/>
                  <a:gd name="connsiteX19" fmla="*/ 858378 w 3020810"/>
                  <a:gd name="connsiteY19" fmla="*/ 432486 h 617838"/>
                  <a:gd name="connsiteX20" fmla="*/ 883091 w 3020810"/>
                  <a:gd name="connsiteY20" fmla="*/ 358346 h 617838"/>
                  <a:gd name="connsiteX21" fmla="*/ 895448 w 3020810"/>
                  <a:gd name="connsiteY21" fmla="*/ 321275 h 617838"/>
                  <a:gd name="connsiteX22" fmla="*/ 907805 w 3020810"/>
                  <a:gd name="connsiteY22" fmla="*/ 271848 h 617838"/>
                  <a:gd name="connsiteX23" fmla="*/ 932518 w 3020810"/>
                  <a:gd name="connsiteY23" fmla="*/ 222421 h 617838"/>
                  <a:gd name="connsiteX24" fmla="*/ 957232 w 3020810"/>
                  <a:gd name="connsiteY24" fmla="*/ 148281 h 617838"/>
                  <a:gd name="connsiteX25" fmla="*/ 969589 w 3020810"/>
                  <a:gd name="connsiteY25" fmla="*/ 111210 h 617838"/>
                  <a:gd name="connsiteX26" fmla="*/ 994302 w 3020810"/>
                  <a:gd name="connsiteY26" fmla="*/ 74140 h 617838"/>
                  <a:gd name="connsiteX27" fmla="*/ 1142583 w 3020810"/>
                  <a:gd name="connsiteY27" fmla="*/ 86497 h 617838"/>
                  <a:gd name="connsiteX28" fmla="*/ 1179654 w 3020810"/>
                  <a:gd name="connsiteY28" fmla="*/ 123567 h 617838"/>
                  <a:gd name="connsiteX29" fmla="*/ 1204367 w 3020810"/>
                  <a:gd name="connsiteY29" fmla="*/ 210065 h 617838"/>
                  <a:gd name="connsiteX30" fmla="*/ 1216724 w 3020810"/>
                  <a:gd name="connsiteY30" fmla="*/ 247135 h 617838"/>
                  <a:gd name="connsiteX31" fmla="*/ 1229081 w 3020810"/>
                  <a:gd name="connsiteY31" fmla="*/ 296562 h 617838"/>
                  <a:gd name="connsiteX32" fmla="*/ 1241437 w 3020810"/>
                  <a:gd name="connsiteY32" fmla="*/ 333632 h 617838"/>
                  <a:gd name="connsiteX33" fmla="*/ 1278508 w 3020810"/>
                  <a:gd name="connsiteY33" fmla="*/ 457200 h 617838"/>
                  <a:gd name="connsiteX34" fmla="*/ 1315578 w 3020810"/>
                  <a:gd name="connsiteY34" fmla="*/ 531340 h 617838"/>
                  <a:gd name="connsiteX35" fmla="*/ 1389718 w 3020810"/>
                  <a:gd name="connsiteY35" fmla="*/ 568410 h 617838"/>
                  <a:gd name="connsiteX36" fmla="*/ 1463859 w 3020810"/>
                  <a:gd name="connsiteY36" fmla="*/ 556054 h 617838"/>
                  <a:gd name="connsiteX37" fmla="*/ 1500929 w 3020810"/>
                  <a:gd name="connsiteY37" fmla="*/ 543697 h 617838"/>
                  <a:gd name="connsiteX38" fmla="*/ 1525643 w 3020810"/>
                  <a:gd name="connsiteY38" fmla="*/ 469556 h 617838"/>
                  <a:gd name="connsiteX39" fmla="*/ 1538000 w 3020810"/>
                  <a:gd name="connsiteY39" fmla="*/ 432486 h 617838"/>
                  <a:gd name="connsiteX40" fmla="*/ 1550356 w 3020810"/>
                  <a:gd name="connsiteY40" fmla="*/ 395416 h 617838"/>
                  <a:gd name="connsiteX41" fmla="*/ 1562713 w 3020810"/>
                  <a:gd name="connsiteY41" fmla="*/ 358346 h 617838"/>
                  <a:gd name="connsiteX42" fmla="*/ 1575070 w 3020810"/>
                  <a:gd name="connsiteY42" fmla="*/ 284205 h 617838"/>
                  <a:gd name="connsiteX43" fmla="*/ 1587427 w 3020810"/>
                  <a:gd name="connsiteY43" fmla="*/ 247135 h 617838"/>
                  <a:gd name="connsiteX44" fmla="*/ 1612140 w 3020810"/>
                  <a:gd name="connsiteY44" fmla="*/ 123567 h 617838"/>
                  <a:gd name="connsiteX45" fmla="*/ 1624497 w 3020810"/>
                  <a:gd name="connsiteY45" fmla="*/ 86497 h 617838"/>
                  <a:gd name="connsiteX46" fmla="*/ 1698637 w 3020810"/>
                  <a:gd name="connsiteY46" fmla="*/ 49427 h 617838"/>
                  <a:gd name="connsiteX47" fmla="*/ 1785135 w 3020810"/>
                  <a:gd name="connsiteY47" fmla="*/ 61783 h 617838"/>
                  <a:gd name="connsiteX48" fmla="*/ 1809848 w 3020810"/>
                  <a:gd name="connsiteY48" fmla="*/ 98854 h 617838"/>
                  <a:gd name="connsiteX49" fmla="*/ 1846918 w 3020810"/>
                  <a:gd name="connsiteY49" fmla="*/ 135924 h 617838"/>
                  <a:gd name="connsiteX50" fmla="*/ 1859275 w 3020810"/>
                  <a:gd name="connsiteY50" fmla="*/ 185351 h 617838"/>
                  <a:gd name="connsiteX51" fmla="*/ 1883989 w 3020810"/>
                  <a:gd name="connsiteY51" fmla="*/ 259492 h 617838"/>
                  <a:gd name="connsiteX52" fmla="*/ 1908702 w 3020810"/>
                  <a:gd name="connsiteY52" fmla="*/ 333632 h 617838"/>
                  <a:gd name="connsiteX53" fmla="*/ 1933416 w 3020810"/>
                  <a:gd name="connsiteY53" fmla="*/ 407773 h 617838"/>
                  <a:gd name="connsiteX54" fmla="*/ 1958129 w 3020810"/>
                  <a:gd name="connsiteY54" fmla="*/ 506627 h 617838"/>
                  <a:gd name="connsiteX55" fmla="*/ 1982843 w 3020810"/>
                  <a:gd name="connsiteY55" fmla="*/ 543697 h 617838"/>
                  <a:gd name="connsiteX56" fmla="*/ 2019913 w 3020810"/>
                  <a:gd name="connsiteY56" fmla="*/ 617838 h 617838"/>
                  <a:gd name="connsiteX57" fmla="*/ 2056983 w 3020810"/>
                  <a:gd name="connsiteY57" fmla="*/ 605481 h 617838"/>
                  <a:gd name="connsiteX58" fmla="*/ 2131124 w 3020810"/>
                  <a:gd name="connsiteY58" fmla="*/ 556054 h 617838"/>
                  <a:gd name="connsiteX59" fmla="*/ 2192908 w 3020810"/>
                  <a:gd name="connsiteY59" fmla="*/ 481913 h 617838"/>
                  <a:gd name="connsiteX60" fmla="*/ 2242335 w 3020810"/>
                  <a:gd name="connsiteY60" fmla="*/ 407773 h 617838"/>
                  <a:gd name="connsiteX61" fmla="*/ 2267048 w 3020810"/>
                  <a:gd name="connsiteY61" fmla="*/ 370702 h 617838"/>
                  <a:gd name="connsiteX62" fmla="*/ 2291762 w 3020810"/>
                  <a:gd name="connsiteY62" fmla="*/ 296562 h 617838"/>
                  <a:gd name="connsiteX63" fmla="*/ 2304118 w 3020810"/>
                  <a:gd name="connsiteY63" fmla="*/ 259492 h 617838"/>
                  <a:gd name="connsiteX64" fmla="*/ 2328832 w 3020810"/>
                  <a:gd name="connsiteY64" fmla="*/ 222421 h 617838"/>
                  <a:gd name="connsiteX65" fmla="*/ 2353545 w 3020810"/>
                  <a:gd name="connsiteY65" fmla="*/ 148281 h 617838"/>
                  <a:gd name="connsiteX66" fmla="*/ 2378259 w 3020810"/>
                  <a:gd name="connsiteY66" fmla="*/ 111210 h 617838"/>
                  <a:gd name="connsiteX67" fmla="*/ 2390616 w 3020810"/>
                  <a:gd name="connsiteY67" fmla="*/ 74140 h 617838"/>
                  <a:gd name="connsiteX68" fmla="*/ 2427686 w 3020810"/>
                  <a:gd name="connsiteY68" fmla="*/ 61783 h 617838"/>
                  <a:gd name="connsiteX69" fmla="*/ 2464756 w 3020810"/>
                  <a:gd name="connsiteY69" fmla="*/ 37070 h 617838"/>
                  <a:gd name="connsiteX70" fmla="*/ 2538897 w 3020810"/>
                  <a:gd name="connsiteY70" fmla="*/ 49427 h 617838"/>
                  <a:gd name="connsiteX71" fmla="*/ 2563610 w 3020810"/>
                  <a:gd name="connsiteY71" fmla="*/ 86497 h 617838"/>
                  <a:gd name="connsiteX72" fmla="*/ 2600681 w 3020810"/>
                  <a:gd name="connsiteY72" fmla="*/ 111210 h 617838"/>
                  <a:gd name="connsiteX73" fmla="*/ 2625394 w 3020810"/>
                  <a:gd name="connsiteY73" fmla="*/ 197708 h 617838"/>
                  <a:gd name="connsiteX74" fmla="*/ 2650108 w 3020810"/>
                  <a:gd name="connsiteY74" fmla="*/ 247135 h 617838"/>
                  <a:gd name="connsiteX75" fmla="*/ 2674821 w 3020810"/>
                  <a:gd name="connsiteY75" fmla="*/ 321275 h 617838"/>
                  <a:gd name="connsiteX76" fmla="*/ 2687178 w 3020810"/>
                  <a:gd name="connsiteY76" fmla="*/ 358346 h 617838"/>
                  <a:gd name="connsiteX77" fmla="*/ 2711891 w 3020810"/>
                  <a:gd name="connsiteY77" fmla="*/ 395416 h 617838"/>
                  <a:gd name="connsiteX78" fmla="*/ 2736605 w 3020810"/>
                  <a:gd name="connsiteY78" fmla="*/ 469556 h 617838"/>
                  <a:gd name="connsiteX79" fmla="*/ 2761318 w 3020810"/>
                  <a:gd name="connsiteY79" fmla="*/ 506627 h 617838"/>
                  <a:gd name="connsiteX80" fmla="*/ 2773675 w 3020810"/>
                  <a:gd name="connsiteY80" fmla="*/ 543697 h 617838"/>
                  <a:gd name="connsiteX81" fmla="*/ 2810745 w 3020810"/>
                  <a:gd name="connsiteY81" fmla="*/ 568410 h 617838"/>
                  <a:gd name="connsiteX82" fmla="*/ 3020810 w 3020810"/>
                  <a:gd name="connsiteY82" fmla="*/ 593124 h 61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020810" h="617838">
                    <a:moveTo>
                      <a:pt x="18118" y="593124"/>
                    </a:moveTo>
                    <a:cubicBezTo>
                      <a:pt x="-9505" y="455001"/>
                      <a:pt x="-2308" y="516962"/>
                      <a:pt x="18118" y="271848"/>
                    </a:cubicBezTo>
                    <a:cubicBezTo>
                      <a:pt x="19200" y="258868"/>
                      <a:pt x="24650" y="246428"/>
                      <a:pt x="30475" y="234778"/>
                    </a:cubicBezTo>
                    <a:cubicBezTo>
                      <a:pt x="37117" y="221495"/>
                      <a:pt x="46951" y="210065"/>
                      <a:pt x="55189" y="197708"/>
                    </a:cubicBezTo>
                    <a:cubicBezTo>
                      <a:pt x="86243" y="104540"/>
                      <a:pt x="44354" y="219375"/>
                      <a:pt x="92259" y="123567"/>
                    </a:cubicBezTo>
                    <a:cubicBezTo>
                      <a:pt x="108907" y="90271"/>
                      <a:pt x="97853" y="76969"/>
                      <a:pt x="129329" y="49427"/>
                    </a:cubicBezTo>
                    <a:cubicBezTo>
                      <a:pt x="151682" y="29868"/>
                      <a:pt x="203470" y="0"/>
                      <a:pt x="203470" y="0"/>
                    </a:cubicBezTo>
                    <a:cubicBezTo>
                      <a:pt x="240540" y="4119"/>
                      <a:pt x="278496" y="3310"/>
                      <a:pt x="314681" y="12356"/>
                    </a:cubicBezTo>
                    <a:cubicBezTo>
                      <a:pt x="365384" y="25032"/>
                      <a:pt x="347210" y="51392"/>
                      <a:pt x="376464" y="86497"/>
                    </a:cubicBezTo>
                    <a:cubicBezTo>
                      <a:pt x="385971" y="97906"/>
                      <a:pt x="401178" y="102972"/>
                      <a:pt x="413535" y="111210"/>
                    </a:cubicBezTo>
                    <a:lnTo>
                      <a:pt x="462962" y="185351"/>
                    </a:lnTo>
                    <a:cubicBezTo>
                      <a:pt x="471200" y="197708"/>
                      <a:pt x="482979" y="208332"/>
                      <a:pt x="487675" y="222421"/>
                    </a:cubicBezTo>
                    <a:cubicBezTo>
                      <a:pt x="517085" y="310651"/>
                      <a:pt x="497939" y="274887"/>
                      <a:pt x="537102" y="333632"/>
                    </a:cubicBezTo>
                    <a:cubicBezTo>
                      <a:pt x="555779" y="408337"/>
                      <a:pt x="544086" y="366940"/>
                      <a:pt x="574173" y="457200"/>
                    </a:cubicBezTo>
                    <a:cubicBezTo>
                      <a:pt x="574175" y="457205"/>
                      <a:pt x="598883" y="531336"/>
                      <a:pt x="598886" y="531340"/>
                    </a:cubicBezTo>
                    <a:cubicBezTo>
                      <a:pt x="607124" y="543697"/>
                      <a:pt x="611006" y="560539"/>
                      <a:pt x="623600" y="568410"/>
                    </a:cubicBezTo>
                    <a:cubicBezTo>
                      <a:pt x="645691" y="582217"/>
                      <a:pt x="697740" y="593124"/>
                      <a:pt x="697740" y="593124"/>
                    </a:cubicBezTo>
                    <a:cubicBezTo>
                      <a:pt x="726572" y="589005"/>
                      <a:pt x="757622" y="592596"/>
                      <a:pt x="784237" y="580767"/>
                    </a:cubicBezTo>
                    <a:cubicBezTo>
                      <a:pt x="808065" y="570177"/>
                      <a:pt x="831157" y="473316"/>
                      <a:pt x="833664" y="469556"/>
                    </a:cubicBezTo>
                    <a:cubicBezTo>
                      <a:pt x="841902" y="457199"/>
                      <a:pt x="852346" y="446057"/>
                      <a:pt x="858378" y="432486"/>
                    </a:cubicBezTo>
                    <a:cubicBezTo>
                      <a:pt x="868958" y="408681"/>
                      <a:pt x="874853" y="383059"/>
                      <a:pt x="883091" y="358346"/>
                    </a:cubicBezTo>
                    <a:cubicBezTo>
                      <a:pt x="887210" y="345989"/>
                      <a:pt x="892289" y="333912"/>
                      <a:pt x="895448" y="321275"/>
                    </a:cubicBezTo>
                    <a:cubicBezTo>
                      <a:pt x="899567" y="304799"/>
                      <a:pt x="901842" y="287749"/>
                      <a:pt x="907805" y="271848"/>
                    </a:cubicBezTo>
                    <a:cubicBezTo>
                      <a:pt x="914273" y="254601"/>
                      <a:pt x="925677" y="239524"/>
                      <a:pt x="932518" y="222421"/>
                    </a:cubicBezTo>
                    <a:cubicBezTo>
                      <a:pt x="942193" y="198234"/>
                      <a:pt x="948994" y="172994"/>
                      <a:pt x="957232" y="148281"/>
                    </a:cubicBezTo>
                    <a:cubicBezTo>
                      <a:pt x="961351" y="135924"/>
                      <a:pt x="962364" y="122048"/>
                      <a:pt x="969589" y="111210"/>
                    </a:cubicBezTo>
                    <a:lnTo>
                      <a:pt x="994302" y="74140"/>
                    </a:lnTo>
                    <a:cubicBezTo>
                      <a:pt x="1043729" y="78259"/>
                      <a:pt x="1094659" y="73717"/>
                      <a:pt x="1142583" y="86497"/>
                    </a:cubicBezTo>
                    <a:cubicBezTo>
                      <a:pt x="1159468" y="91000"/>
                      <a:pt x="1169961" y="109027"/>
                      <a:pt x="1179654" y="123567"/>
                    </a:cubicBezTo>
                    <a:cubicBezTo>
                      <a:pt x="1187058" y="134673"/>
                      <a:pt x="1202309" y="202862"/>
                      <a:pt x="1204367" y="210065"/>
                    </a:cubicBezTo>
                    <a:cubicBezTo>
                      <a:pt x="1207945" y="222589"/>
                      <a:pt x="1213146" y="234611"/>
                      <a:pt x="1216724" y="247135"/>
                    </a:cubicBezTo>
                    <a:cubicBezTo>
                      <a:pt x="1221390" y="263464"/>
                      <a:pt x="1224416" y="280233"/>
                      <a:pt x="1229081" y="296562"/>
                    </a:cubicBezTo>
                    <a:cubicBezTo>
                      <a:pt x="1232659" y="309086"/>
                      <a:pt x="1237859" y="321108"/>
                      <a:pt x="1241437" y="333632"/>
                    </a:cubicBezTo>
                    <a:cubicBezTo>
                      <a:pt x="1278784" y="464348"/>
                      <a:pt x="1219783" y="281023"/>
                      <a:pt x="1278508" y="457200"/>
                    </a:cubicBezTo>
                    <a:cubicBezTo>
                      <a:pt x="1288559" y="487353"/>
                      <a:pt x="1291622" y="507384"/>
                      <a:pt x="1315578" y="531340"/>
                    </a:cubicBezTo>
                    <a:cubicBezTo>
                      <a:pt x="1339534" y="555296"/>
                      <a:pt x="1359566" y="558360"/>
                      <a:pt x="1389718" y="568410"/>
                    </a:cubicBezTo>
                    <a:cubicBezTo>
                      <a:pt x="1414432" y="564291"/>
                      <a:pt x="1439401" y="561489"/>
                      <a:pt x="1463859" y="556054"/>
                    </a:cubicBezTo>
                    <a:cubicBezTo>
                      <a:pt x="1476574" y="553229"/>
                      <a:pt x="1493358" y="554296"/>
                      <a:pt x="1500929" y="543697"/>
                    </a:cubicBezTo>
                    <a:cubicBezTo>
                      <a:pt x="1516071" y="522499"/>
                      <a:pt x="1517405" y="494270"/>
                      <a:pt x="1525643" y="469556"/>
                    </a:cubicBezTo>
                    <a:lnTo>
                      <a:pt x="1538000" y="432486"/>
                    </a:lnTo>
                    <a:lnTo>
                      <a:pt x="1550356" y="395416"/>
                    </a:lnTo>
                    <a:lnTo>
                      <a:pt x="1562713" y="358346"/>
                    </a:lnTo>
                    <a:cubicBezTo>
                      <a:pt x="1566832" y="333632"/>
                      <a:pt x="1569635" y="308663"/>
                      <a:pt x="1575070" y="284205"/>
                    </a:cubicBezTo>
                    <a:cubicBezTo>
                      <a:pt x="1577896" y="271490"/>
                      <a:pt x="1584498" y="259827"/>
                      <a:pt x="1587427" y="247135"/>
                    </a:cubicBezTo>
                    <a:cubicBezTo>
                      <a:pt x="1596872" y="206206"/>
                      <a:pt x="1598857" y="163416"/>
                      <a:pt x="1612140" y="123567"/>
                    </a:cubicBezTo>
                    <a:cubicBezTo>
                      <a:pt x="1616259" y="111210"/>
                      <a:pt x="1616360" y="96668"/>
                      <a:pt x="1624497" y="86497"/>
                    </a:cubicBezTo>
                    <a:cubicBezTo>
                      <a:pt x="1641919" y="64719"/>
                      <a:pt x="1674215" y="57567"/>
                      <a:pt x="1698637" y="49427"/>
                    </a:cubicBezTo>
                    <a:cubicBezTo>
                      <a:pt x="1727470" y="53546"/>
                      <a:pt x="1758520" y="49954"/>
                      <a:pt x="1785135" y="61783"/>
                    </a:cubicBezTo>
                    <a:cubicBezTo>
                      <a:pt x="1798706" y="67815"/>
                      <a:pt x="1800341" y="87445"/>
                      <a:pt x="1809848" y="98854"/>
                    </a:cubicBezTo>
                    <a:cubicBezTo>
                      <a:pt x="1821035" y="112279"/>
                      <a:pt x="1834561" y="123567"/>
                      <a:pt x="1846918" y="135924"/>
                    </a:cubicBezTo>
                    <a:cubicBezTo>
                      <a:pt x="1851037" y="152400"/>
                      <a:pt x="1854395" y="169084"/>
                      <a:pt x="1859275" y="185351"/>
                    </a:cubicBezTo>
                    <a:cubicBezTo>
                      <a:pt x="1866761" y="210303"/>
                      <a:pt x="1875751" y="234778"/>
                      <a:pt x="1883989" y="259492"/>
                    </a:cubicBezTo>
                    <a:lnTo>
                      <a:pt x="1908702" y="333632"/>
                    </a:lnTo>
                    <a:cubicBezTo>
                      <a:pt x="1908703" y="333636"/>
                      <a:pt x="1933415" y="407770"/>
                      <a:pt x="1933416" y="407773"/>
                    </a:cubicBezTo>
                    <a:cubicBezTo>
                      <a:pt x="1938114" y="431264"/>
                      <a:pt x="1945466" y="481301"/>
                      <a:pt x="1958129" y="506627"/>
                    </a:cubicBezTo>
                    <a:cubicBezTo>
                      <a:pt x="1964770" y="519910"/>
                      <a:pt x="1976201" y="530414"/>
                      <a:pt x="1982843" y="543697"/>
                    </a:cubicBezTo>
                    <a:cubicBezTo>
                      <a:pt x="2034010" y="646029"/>
                      <a:pt x="1949079" y="511583"/>
                      <a:pt x="2019913" y="617838"/>
                    </a:cubicBezTo>
                    <a:cubicBezTo>
                      <a:pt x="2032270" y="613719"/>
                      <a:pt x="2045597" y="611807"/>
                      <a:pt x="2056983" y="605481"/>
                    </a:cubicBezTo>
                    <a:cubicBezTo>
                      <a:pt x="2082947" y="591056"/>
                      <a:pt x="2131124" y="556054"/>
                      <a:pt x="2131124" y="556054"/>
                    </a:cubicBezTo>
                    <a:cubicBezTo>
                      <a:pt x="2219416" y="423610"/>
                      <a:pt x="2081928" y="624600"/>
                      <a:pt x="2192908" y="481913"/>
                    </a:cubicBezTo>
                    <a:cubicBezTo>
                      <a:pt x="2211143" y="458468"/>
                      <a:pt x="2225860" y="432486"/>
                      <a:pt x="2242335" y="407773"/>
                    </a:cubicBezTo>
                    <a:cubicBezTo>
                      <a:pt x="2250573" y="395416"/>
                      <a:pt x="2262352" y="384791"/>
                      <a:pt x="2267048" y="370702"/>
                    </a:cubicBezTo>
                    <a:lnTo>
                      <a:pt x="2291762" y="296562"/>
                    </a:lnTo>
                    <a:cubicBezTo>
                      <a:pt x="2295881" y="284205"/>
                      <a:pt x="2296893" y="270329"/>
                      <a:pt x="2304118" y="259492"/>
                    </a:cubicBezTo>
                    <a:cubicBezTo>
                      <a:pt x="2312356" y="247135"/>
                      <a:pt x="2322800" y="235992"/>
                      <a:pt x="2328832" y="222421"/>
                    </a:cubicBezTo>
                    <a:cubicBezTo>
                      <a:pt x="2339412" y="198616"/>
                      <a:pt x="2339095" y="169956"/>
                      <a:pt x="2353545" y="148281"/>
                    </a:cubicBezTo>
                    <a:cubicBezTo>
                      <a:pt x="2361783" y="135924"/>
                      <a:pt x="2371617" y="124493"/>
                      <a:pt x="2378259" y="111210"/>
                    </a:cubicBezTo>
                    <a:cubicBezTo>
                      <a:pt x="2384084" y="99560"/>
                      <a:pt x="2381406" y="83350"/>
                      <a:pt x="2390616" y="74140"/>
                    </a:cubicBezTo>
                    <a:cubicBezTo>
                      <a:pt x="2399826" y="64930"/>
                      <a:pt x="2416036" y="67608"/>
                      <a:pt x="2427686" y="61783"/>
                    </a:cubicBezTo>
                    <a:cubicBezTo>
                      <a:pt x="2440969" y="55142"/>
                      <a:pt x="2452399" y="45308"/>
                      <a:pt x="2464756" y="37070"/>
                    </a:cubicBezTo>
                    <a:cubicBezTo>
                      <a:pt x="2489470" y="41189"/>
                      <a:pt x="2516488" y="38222"/>
                      <a:pt x="2538897" y="49427"/>
                    </a:cubicBezTo>
                    <a:cubicBezTo>
                      <a:pt x="2552180" y="56068"/>
                      <a:pt x="2553109" y="75996"/>
                      <a:pt x="2563610" y="86497"/>
                    </a:cubicBezTo>
                    <a:cubicBezTo>
                      <a:pt x="2574111" y="96998"/>
                      <a:pt x="2588324" y="102972"/>
                      <a:pt x="2600681" y="111210"/>
                    </a:cubicBezTo>
                    <a:cubicBezTo>
                      <a:pt x="2606953" y="136298"/>
                      <a:pt x="2614756" y="172885"/>
                      <a:pt x="2625394" y="197708"/>
                    </a:cubicBezTo>
                    <a:cubicBezTo>
                      <a:pt x="2632650" y="214639"/>
                      <a:pt x="2643267" y="230032"/>
                      <a:pt x="2650108" y="247135"/>
                    </a:cubicBezTo>
                    <a:cubicBezTo>
                      <a:pt x="2659783" y="271322"/>
                      <a:pt x="2666583" y="296562"/>
                      <a:pt x="2674821" y="321275"/>
                    </a:cubicBezTo>
                    <a:cubicBezTo>
                      <a:pt x="2678940" y="333632"/>
                      <a:pt x="2679953" y="347508"/>
                      <a:pt x="2687178" y="358346"/>
                    </a:cubicBezTo>
                    <a:cubicBezTo>
                      <a:pt x="2695416" y="370703"/>
                      <a:pt x="2705859" y="381845"/>
                      <a:pt x="2711891" y="395416"/>
                    </a:cubicBezTo>
                    <a:cubicBezTo>
                      <a:pt x="2722471" y="419221"/>
                      <a:pt x="2722155" y="447881"/>
                      <a:pt x="2736605" y="469556"/>
                    </a:cubicBezTo>
                    <a:cubicBezTo>
                      <a:pt x="2744843" y="481913"/>
                      <a:pt x="2754676" y="493344"/>
                      <a:pt x="2761318" y="506627"/>
                    </a:cubicBezTo>
                    <a:cubicBezTo>
                      <a:pt x="2767143" y="518277"/>
                      <a:pt x="2765538" y="533526"/>
                      <a:pt x="2773675" y="543697"/>
                    </a:cubicBezTo>
                    <a:cubicBezTo>
                      <a:pt x="2782952" y="555293"/>
                      <a:pt x="2797174" y="562379"/>
                      <a:pt x="2810745" y="568410"/>
                    </a:cubicBezTo>
                    <a:cubicBezTo>
                      <a:pt x="2898589" y="607452"/>
                      <a:pt x="2909760" y="593124"/>
                      <a:pt x="3020810" y="593124"/>
                    </a:cubicBezTo>
                  </a:path>
                </a:pathLst>
              </a:custGeom>
              <a:noFill/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72" name="Groupe 71"/>
              <p:cNvGrpSpPr/>
              <p:nvPr/>
            </p:nvGrpSpPr>
            <p:grpSpPr>
              <a:xfrm>
                <a:off x="5586506" y="3023545"/>
                <a:ext cx="3401794" cy="633866"/>
                <a:chOff x="123900" y="3160023"/>
                <a:chExt cx="3401794" cy="633866"/>
              </a:xfrm>
            </p:grpSpPr>
            <p:sp>
              <p:nvSpPr>
                <p:cNvPr id="73" name="Forme libre 72"/>
                <p:cNvSpPr/>
                <p:nvPr/>
              </p:nvSpPr>
              <p:spPr>
                <a:xfrm>
                  <a:off x="123900" y="3176051"/>
                  <a:ext cx="1690787" cy="617838"/>
                </a:xfrm>
                <a:custGeom>
                  <a:avLst/>
                  <a:gdLst>
                    <a:gd name="connsiteX0" fmla="*/ 18118 w 3020810"/>
                    <a:gd name="connsiteY0" fmla="*/ 593124 h 617838"/>
                    <a:gd name="connsiteX1" fmla="*/ 18118 w 3020810"/>
                    <a:gd name="connsiteY1" fmla="*/ 271848 h 617838"/>
                    <a:gd name="connsiteX2" fmla="*/ 30475 w 3020810"/>
                    <a:gd name="connsiteY2" fmla="*/ 234778 h 617838"/>
                    <a:gd name="connsiteX3" fmla="*/ 55189 w 3020810"/>
                    <a:gd name="connsiteY3" fmla="*/ 197708 h 617838"/>
                    <a:gd name="connsiteX4" fmla="*/ 92259 w 3020810"/>
                    <a:gd name="connsiteY4" fmla="*/ 123567 h 617838"/>
                    <a:gd name="connsiteX5" fmla="*/ 129329 w 3020810"/>
                    <a:gd name="connsiteY5" fmla="*/ 49427 h 617838"/>
                    <a:gd name="connsiteX6" fmla="*/ 203470 w 3020810"/>
                    <a:gd name="connsiteY6" fmla="*/ 0 h 617838"/>
                    <a:gd name="connsiteX7" fmla="*/ 314681 w 3020810"/>
                    <a:gd name="connsiteY7" fmla="*/ 12356 h 617838"/>
                    <a:gd name="connsiteX8" fmla="*/ 376464 w 3020810"/>
                    <a:gd name="connsiteY8" fmla="*/ 86497 h 617838"/>
                    <a:gd name="connsiteX9" fmla="*/ 413535 w 3020810"/>
                    <a:gd name="connsiteY9" fmla="*/ 111210 h 617838"/>
                    <a:gd name="connsiteX10" fmla="*/ 462962 w 3020810"/>
                    <a:gd name="connsiteY10" fmla="*/ 185351 h 617838"/>
                    <a:gd name="connsiteX11" fmla="*/ 487675 w 3020810"/>
                    <a:gd name="connsiteY11" fmla="*/ 222421 h 617838"/>
                    <a:gd name="connsiteX12" fmla="*/ 537102 w 3020810"/>
                    <a:gd name="connsiteY12" fmla="*/ 333632 h 617838"/>
                    <a:gd name="connsiteX13" fmla="*/ 574173 w 3020810"/>
                    <a:gd name="connsiteY13" fmla="*/ 457200 h 617838"/>
                    <a:gd name="connsiteX14" fmla="*/ 598886 w 3020810"/>
                    <a:gd name="connsiteY14" fmla="*/ 531340 h 617838"/>
                    <a:gd name="connsiteX15" fmla="*/ 623600 w 3020810"/>
                    <a:gd name="connsiteY15" fmla="*/ 568410 h 617838"/>
                    <a:gd name="connsiteX16" fmla="*/ 697740 w 3020810"/>
                    <a:gd name="connsiteY16" fmla="*/ 593124 h 617838"/>
                    <a:gd name="connsiteX17" fmla="*/ 784237 w 3020810"/>
                    <a:gd name="connsiteY17" fmla="*/ 580767 h 617838"/>
                    <a:gd name="connsiteX18" fmla="*/ 833664 w 3020810"/>
                    <a:gd name="connsiteY18" fmla="*/ 469556 h 617838"/>
                    <a:gd name="connsiteX19" fmla="*/ 858378 w 3020810"/>
                    <a:gd name="connsiteY19" fmla="*/ 432486 h 617838"/>
                    <a:gd name="connsiteX20" fmla="*/ 883091 w 3020810"/>
                    <a:gd name="connsiteY20" fmla="*/ 358346 h 617838"/>
                    <a:gd name="connsiteX21" fmla="*/ 895448 w 3020810"/>
                    <a:gd name="connsiteY21" fmla="*/ 321275 h 617838"/>
                    <a:gd name="connsiteX22" fmla="*/ 907805 w 3020810"/>
                    <a:gd name="connsiteY22" fmla="*/ 271848 h 617838"/>
                    <a:gd name="connsiteX23" fmla="*/ 932518 w 3020810"/>
                    <a:gd name="connsiteY23" fmla="*/ 222421 h 617838"/>
                    <a:gd name="connsiteX24" fmla="*/ 957232 w 3020810"/>
                    <a:gd name="connsiteY24" fmla="*/ 148281 h 617838"/>
                    <a:gd name="connsiteX25" fmla="*/ 969589 w 3020810"/>
                    <a:gd name="connsiteY25" fmla="*/ 111210 h 617838"/>
                    <a:gd name="connsiteX26" fmla="*/ 994302 w 3020810"/>
                    <a:gd name="connsiteY26" fmla="*/ 74140 h 617838"/>
                    <a:gd name="connsiteX27" fmla="*/ 1142583 w 3020810"/>
                    <a:gd name="connsiteY27" fmla="*/ 86497 h 617838"/>
                    <a:gd name="connsiteX28" fmla="*/ 1179654 w 3020810"/>
                    <a:gd name="connsiteY28" fmla="*/ 123567 h 617838"/>
                    <a:gd name="connsiteX29" fmla="*/ 1204367 w 3020810"/>
                    <a:gd name="connsiteY29" fmla="*/ 210065 h 617838"/>
                    <a:gd name="connsiteX30" fmla="*/ 1216724 w 3020810"/>
                    <a:gd name="connsiteY30" fmla="*/ 247135 h 617838"/>
                    <a:gd name="connsiteX31" fmla="*/ 1229081 w 3020810"/>
                    <a:gd name="connsiteY31" fmla="*/ 296562 h 617838"/>
                    <a:gd name="connsiteX32" fmla="*/ 1241437 w 3020810"/>
                    <a:gd name="connsiteY32" fmla="*/ 333632 h 617838"/>
                    <a:gd name="connsiteX33" fmla="*/ 1278508 w 3020810"/>
                    <a:gd name="connsiteY33" fmla="*/ 457200 h 617838"/>
                    <a:gd name="connsiteX34" fmla="*/ 1315578 w 3020810"/>
                    <a:gd name="connsiteY34" fmla="*/ 531340 h 617838"/>
                    <a:gd name="connsiteX35" fmla="*/ 1389718 w 3020810"/>
                    <a:gd name="connsiteY35" fmla="*/ 568410 h 617838"/>
                    <a:gd name="connsiteX36" fmla="*/ 1463859 w 3020810"/>
                    <a:gd name="connsiteY36" fmla="*/ 556054 h 617838"/>
                    <a:gd name="connsiteX37" fmla="*/ 1500929 w 3020810"/>
                    <a:gd name="connsiteY37" fmla="*/ 543697 h 617838"/>
                    <a:gd name="connsiteX38" fmla="*/ 1525643 w 3020810"/>
                    <a:gd name="connsiteY38" fmla="*/ 469556 h 617838"/>
                    <a:gd name="connsiteX39" fmla="*/ 1538000 w 3020810"/>
                    <a:gd name="connsiteY39" fmla="*/ 432486 h 617838"/>
                    <a:gd name="connsiteX40" fmla="*/ 1550356 w 3020810"/>
                    <a:gd name="connsiteY40" fmla="*/ 395416 h 617838"/>
                    <a:gd name="connsiteX41" fmla="*/ 1562713 w 3020810"/>
                    <a:gd name="connsiteY41" fmla="*/ 358346 h 617838"/>
                    <a:gd name="connsiteX42" fmla="*/ 1575070 w 3020810"/>
                    <a:gd name="connsiteY42" fmla="*/ 284205 h 617838"/>
                    <a:gd name="connsiteX43" fmla="*/ 1587427 w 3020810"/>
                    <a:gd name="connsiteY43" fmla="*/ 247135 h 617838"/>
                    <a:gd name="connsiteX44" fmla="*/ 1612140 w 3020810"/>
                    <a:gd name="connsiteY44" fmla="*/ 123567 h 617838"/>
                    <a:gd name="connsiteX45" fmla="*/ 1624497 w 3020810"/>
                    <a:gd name="connsiteY45" fmla="*/ 86497 h 617838"/>
                    <a:gd name="connsiteX46" fmla="*/ 1698637 w 3020810"/>
                    <a:gd name="connsiteY46" fmla="*/ 49427 h 617838"/>
                    <a:gd name="connsiteX47" fmla="*/ 1785135 w 3020810"/>
                    <a:gd name="connsiteY47" fmla="*/ 61783 h 617838"/>
                    <a:gd name="connsiteX48" fmla="*/ 1809848 w 3020810"/>
                    <a:gd name="connsiteY48" fmla="*/ 98854 h 617838"/>
                    <a:gd name="connsiteX49" fmla="*/ 1846918 w 3020810"/>
                    <a:gd name="connsiteY49" fmla="*/ 135924 h 617838"/>
                    <a:gd name="connsiteX50" fmla="*/ 1859275 w 3020810"/>
                    <a:gd name="connsiteY50" fmla="*/ 185351 h 617838"/>
                    <a:gd name="connsiteX51" fmla="*/ 1883989 w 3020810"/>
                    <a:gd name="connsiteY51" fmla="*/ 259492 h 617838"/>
                    <a:gd name="connsiteX52" fmla="*/ 1908702 w 3020810"/>
                    <a:gd name="connsiteY52" fmla="*/ 333632 h 617838"/>
                    <a:gd name="connsiteX53" fmla="*/ 1933416 w 3020810"/>
                    <a:gd name="connsiteY53" fmla="*/ 407773 h 617838"/>
                    <a:gd name="connsiteX54" fmla="*/ 1958129 w 3020810"/>
                    <a:gd name="connsiteY54" fmla="*/ 506627 h 617838"/>
                    <a:gd name="connsiteX55" fmla="*/ 1982843 w 3020810"/>
                    <a:gd name="connsiteY55" fmla="*/ 543697 h 617838"/>
                    <a:gd name="connsiteX56" fmla="*/ 2019913 w 3020810"/>
                    <a:gd name="connsiteY56" fmla="*/ 617838 h 617838"/>
                    <a:gd name="connsiteX57" fmla="*/ 2056983 w 3020810"/>
                    <a:gd name="connsiteY57" fmla="*/ 605481 h 617838"/>
                    <a:gd name="connsiteX58" fmla="*/ 2131124 w 3020810"/>
                    <a:gd name="connsiteY58" fmla="*/ 556054 h 617838"/>
                    <a:gd name="connsiteX59" fmla="*/ 2192908 w 3020810"/>
                    <a:gd name="connsiteY59" fmla="*/ 481913 h 617838"/>
                    <a:gd name="connsiteX60" fmla="*/ 2242335 w 3020810"/>
                    <a:gd name="connsiteY60" fmla="*/ 407773 h 617838"/>
                    <a:gd name="connsiteX61" fmla="*/ 2267048 w 3020810"/>
                    <a:gd name="connsiteY61" fmla="*/ 370702 h 617838"/>
                    <a:gd name="connsiteX62" fmla="*/ 2291762 w 3020810"/>
                    <a:gd name="connsiteY62" fmla="*/ 296562 h 617838"/>
                    <a:gd name="connsiteX63" fmla="*/ 2304118 w 3020810"/>
                    <a:gd name="connsiteY63" fmla="*/ 259492 h 617838"/>
                    <a:gd name="connsiteX64" fmla="*/ 2328832 w 3020810"/>
                    <a:gd name="connsiteY64" fmla="*/ 222421 h 617838"/>
                    <a:gd name="connsiteX65" fmla="*/ 2353545 w 3020810"/>
                    <a:gd name="connsiteY65" fmla="*/ 148281 h 617838"/>
                    <a:gd name="connsiteX66" fmla="*/ 2378259 w 3020810"/>
                    <a:gd name="connsiteY66" fmla="*/ 111210 h 617838"/>
                    <a:gd name="connsiteX67" fmla="*/ 2390616 w 3020810"/>
                    <a:gd name="connsiteY67" fmla="*/ 74140 h 617838"/>
                    <a:gd name="connsiteX68" fmla="*/ 2427686 w 3020810"/>
                    <a:gd name="connsiteY68" fmla="*/ 61783 h 617838"/>
                    <a:gd name="connsiteX69" fmla="*/ 2464756 w 3020810"/>
                    <a:gd name="connsiteY69" fmla="*/ 37070 h 617838"/>
                    <a:gd name="connsiteX70" fmla="*/ 2538897 w 3020810"/>
                    <a:gd name="connsiteY70" fmla="*/ 49427 h 617838"/>
                    <a:gd name="connsiteX71" fmla="*/ 2563610 w 3020810"/>
                    <a:gd name="connsiteY71" fmla="*/ 86497 h 617838"/>
                    <a:gd name="connsiteX72" fmla="*/ 2600681 w 3020810"/>
                    <a:gd name="connsiteY72" fmla="*/ 111210 h 617838"/>
                    <a:gd name="connsiteX73" fmla="*/ 2625394 w 3020810"/>
                    <a:gd name="connsiteY73" fmla="*/ 197708 h 617838"/>
                    <a:gd name="connsiteX74" fmla="*/ 2650108 w 3020810"/>
                    <a:gd name="connsiteY74" fmla="*/ 247135 h 617838"/>
                    <a:gd name="connsiteX75" fmla="*/ 2674821 w 3020810"/>
                    <a:gd name="connsiteY75" fmla="*/ 321275 h 617838"/>
                    <a:gd name="connsiteX76" fmla="*/ 2687178 w 3020810"/>
                    <a:gd name="connsiteY76" fmla="*/ 358346 h 617838"/>
                    <a:gd name="connsiteX77" fmla="*/ 2711891 w 3020810"/>
                    <a:gd name="connsiteY77" fmla="*/ 395416 h 617838"/>
                    <a:gd name="connsiteX78" fmla="*/ 2736605 w 3020810"/>
                    <a:gd name="connsiteY78" fmla="*/ 469556 h 617838"/>
                    <a:gd name="connsiteX79" fmla="*/ 2761318 w 3020810"/>
                    <a:gd name="connsiteY79" fmla="*/ 506627 h 617838"/>
                    <a:gd name="connsiteX80" fmla="*/ 2773675 w 3020810"/>
                    <a:gd name="connsiteY80" fmla="*/ 543697 h 617838"/>
                    <a:gd name="connsiteX81" fmla="*/ 2810745 w 3020810"/>
                    <a:gd name="connsiteY81" fmla="*/ 568410 h 617838"/>
                    <a:gd name="connsiteX82" fmla="*/ 3020810 w 3020810"/>
                    <a:gd name="connsiteY82" fmla="*/ 593124 h 617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3020810" h="617838">
                      <a:moveTo>
                        <a:pt x="18118" y="593124"/>
                      </a:moveTo>
                      <a:cubicBezTo>
                        <a:pt x="-9505" y="455001"/>
                        <a:pt x="-2308" y="516962"/>
                        <a:pt x="18118" y="271848"/>
                      </a:cubicBezTo>
                      <a:cubicBezTo>
                        <a:pt x="19200" y="258868"/>
                        <a:pt x="24650" y="246428"/>
                        <a:pt x="30475" y="234778"/>
                      </a:cubicBezTo>
                      <a:cubicBezTo>
                        <a:pt x="37117" y="221495"/>
                        <a:pt x="46951" y="210065"/>
                        <a:pt x="55189" y="197708"/>
                      </a:cubicBezTo>
                      <a:cubicBezTo>
                        <a:pt x="86243" y="104540"/>
                        <a:pt x="44354" y="219375"/>
                        <a:pt x="92259" y="123567"/>
                      </a:cubicBezTo>
                      <a:cubicBezTo>
                        <a:pt x="108907" y="90271"/>
                        <a:pt x="97853" y="76969"/>
                        <a:pt x="129329" y="49427"/>
                      </a:cubicBezTo>
                      <a:cubicBezTo>
                        <a:pt x="151682" y="29868"/>
                        <a:pt x="203470" y="0"/>
                        <a:pt x="203470" y="0"/>
                      </a:cubicBezTo>
                      <a:cubicBezTo>
                        <a:pt x="240540" y="4119"/>
                        <a:pt x="278496" y="3310"/>
                        <a:pt x="314681" y="12356"/>
                      </a:cubicBezTo>
                      <a:cubicBezTo>
                        <a:pt x="365384" y="25032"/>
                        <a:pt x="347210" y="51392"/>
                        <a:pt x="376464" y="86497"/>
                      </a:cubicBezTo>
                      <a:cubicBezTo>
                        <a:pt x="385971" y="97906"/>
                        <a:pt x="401178" y="102972"/>
                        <a:pt x="413535" y="111210"/>
                      </a:cubicBezTo>
                      <a:lnTo>
                        <a:pt x="462962" y="185351"/>
                      </a:lnTo>
                      <a:cubicBezTo>
                        <a:pt x="471200" y="197708"/>
                        <a:pt x="482979" y="208332"/>
                        <a:pt x="487675" y="222421"/>
                      </a:cubicBezTo>
                      <a:cubicBezTo>
                        <a:pt x="517085" y="310651"/>
                        <a:pt x="497939" y="274887"/>
                        <a:pt x="537102" y="333632"/>
                      </a:cubicBezTo>
                      <a:cubicBezTo>
                        <a:pt x="555779" y="408337"/>
                        <a:pt x="544086" y="366940"/>
                        <a:pt x="574173" y="457200"/>
                      </a:cubicBezTo>
                      <a:cubicBezTo>
                        <a:pt x="574175" y="457205"/>
                        <a:pt x="598883" y="531336"/>
                        <a:pt x="598886" y="531340"/>
                      </a:cubicBezTo>
                      <a:cubicBezTo>
                        <a:pt x="607124" y="543697"/>
                        <a:pt x="611006" y="560539"/>
                        <a:pt x="623600" y="568410"/>
                      </a:cubicBezTo>
                      <a:cubicBezTo>
                        <a:pt x="645691" y="582217"/>
                        <a:pt x="697740" y="593124"/>
                        <a:pt x="697740" y="593124"/>
                      </a:cubicBezTo>
                      <a:cubicBezTo>
                        <a:pt x="726572" y="589005"/>
                        <a:pt x="757622" y="592596"/>
                        <a:pt x="784237" y="580767"/>
                      </a:cubicBezTo>
                      <a:cubicBezTo>
                        <a:pt x="808065" y="570177"/>
                        <a:pt x="831157" y="473316"/>
                        <a:pt x="833664" y="469556"/>
                      </a:cubicBezTo>
                      <a:cubicBezTo>
                        <a:pt x="841902" y="457199"/>
                        <a:pt x="852346" y="446057"/>
                        <a:pt x="858378" y="432486"/>
                      </a:cubicBezTo>
                      <a:cubicBezTo>
                        <a:pt x="868958" y="408681"/>
                        <a:pt x="874853" y="383059"/>
                        <a:pt x="883091" y="358346"/>
                      </a:cubicBezTo>
                      <a:cubicBezTo>
                        <a:pt x="887210" y="345989"/>
                        <a:pt x="892289" y="333912"/>
                        <a:pt x="895448" y="321275"/>
                      </a:cubicBezTo>
                      <a:cubicBezTo>
                        <a:pt x="899567" y="304799"/>
                        <a:pt x="901842" y="287749"/>
                        <a:pt x="907805" y="271848"/>
                      </a:cubicBezTo>
                      <a:cubicBezTo>
                        <a:pt x="914273" y="254601"/>
                        <a:pt x="925677" y="239524"/>
                        <a:pt x="932518" y="222421"/>
                      </a:cubicBezTo>
                      <a:cubicBezTo>
                        <a:pt x="942193" y="198234"/>
                        <a:pt x="948994" y="172994"/>
                        <a:pt x="957232" y="148281"/>
                      </a:cubicBezTo>
                      <a:cubicBezTo>
                        <a:pt x="961351" y="135924"/>
                        <a:pt x="962364" y="122048"/>
                        <a:pt x="969589" y="111210"/>
                      </a:cubicBezTo>
                      <a:lnTo>
                        <a:pt x="994302" y="74140"/>
                      </a:lnTo>
                      <a:cubicBezTo>
                        <a:pt x="1043729" y="78259"/>
                        <a:pt x="1094659" y="73717"/>
                        <a:pt x="1142583" y="86497"/>
                      </a:cubicBezTo>
                      <a:cubicBezTo>
                        <a:pt x="1159468" y="91000"/>
                        <a:pt x="1169961" y="109027"/>
                        <a:pt x="1179654" y="123567"/>
                      </a:cubicBezTo>
                      <a:cubicBezTo>
                        <a:pt x="1187058" y="134673"/>
                        <a:pt x="1202309" y="202862"/>
                        <a:pt x="1204367" y="210065"/>
                      </a:cubicBezTo>
                      <a:cubicBezTo>
                        <a:pt x="1207945" y="222589"/>
                        <a:pt x="1213146" y="234611"/>
                        <a:pt x="1216724" y="247135"/>
                      </a:cubicBezTo>
                      <a:cubicBezTo>
                        <a:pt x="1221390" y="263464"/>
                        <a:pt x="1224416" y="280233"/>
                        <a:pt x="1229081" y="296562"/>
                      </a:cubicBezTo>
                      <a:cubicBezTo>
                        <a:pt x="1232659" y="309086"/>
                        <a:pt x="1237859" y="321108"/>
                        <a:pt x="1241437" y="333632"/>
                      </a:cubicBezTo>
                      <a:cubicBezTo>
                        <a:pt x="1278784" y="464348"/>
                        <a:pt x="1219783" y="281023"/>
                        <a:pt x="1278508" y="457200"/>
                      </a:cubicBezTo>
                      <a:cubicBezTo>
                        <a:pt x="1288559" y="487353"/>
                        <a:pt x="1291622" y="507384"/>
                        <a:pt x="1315578" y="531340"/>
                      </a:cubicBezTo>
                      <a:cubicBezTo>
                        <a:pt x="1339534" y="555296"/>
                        <a:pt x="1359566" y="558360"/>
                        <a:pt x="1389718" y="568410"/>
                      </a:cubicBezTo>
                      <a:cubicBezTo>
                        <a:pt x="1414432" y="564291"/>
                        <a:pt x="1439401" y="561489"/>
                        <a:pt x="1463859" y="556054"/>
                      </a:cubicBezTo>
                      <a:cubicBezTo>
                        <a:pt x="1476574" y="553229"/>
                        <a:pt x="1493358" y="554296"/>
                        <a:pt x="1500929" y="543697"/>
                      </a:cubicBezTo>
                      <a:cubicBezTo>
                        <a:pt x="1516071" y="522499"/>
                        <a:pt x="1517405" y="494270"/>
                        <a:pt x="1525643" y="469556"/>
                      </a:cubicBezTo>
                      <a:lnTo>
                        <a:pt x="1538000" y="432486"/>
                      </a:lnTo>
                      <a:lnTo>
                        <a:pt x="1550356" y="395416"/>
                      </a:lnTo>
                      <a:lnTo>
                        <a:pt x="1562713" y="358346"/>
                      </a:lnTo>
                      <a:cubicBezTo>
                        <a:pt x="1566832" y="333632"/>
                        <a:pt x="1569635" y="308663"/>
                        <a:pt x="1575070" y="284205"/>
                      </a:cubicBezTo>
                      <a:cubicBezTo>
                        <a:pt x="1577896" y="271490"/>
                        <a:pt x="1584498" y="259827"/>
                        <a:pt x="1587427" y="247135"/>
                      </a:cubicBezTo>
                      <a:cubicBezTo>
                        <a:pt x="1596872" y="206206"/>
                        <a:pt x="1598857" y="163416"/>
                        <a:pt x="1612140" y="123567"/>
                      </a:cubicBezTo>
                      <a:cubicBezTo>
                        <a:pt x="1616259" y="111210"/>
                        <a:pt x="1616360" y="96668"/>
                        <a:pt x="1624497" y="86497"/>
                      </a:cubicBezTo>
                      <a:cubicBezTo>
                        <a:pt x="1641919" y="64719"/>
                        <a:pt x="1674215" y="57567"/>
                        <a:pt x="1698637" y="49427"/>
                      </a:cubicBezTo>
                      <a:cubicBezTo>
                        <a:pt x="1727470" y="53546"/>
                        <a:pt x="1758520" y="49954"/>
                        <a:pt x="1785135" y="61783"/>
                      </a:cubicBezTo>
                      <a:cubicBezTo>
                        <a:pt x="1798706" y="67815"/>
                        <a:pt x="1800341" y="87445"/>
                        <a:pt x="1809848" y="98854"/>
                      </a:cubicBezTo>
                      <a:cubicBezTo>
                        <a:pt x="1821035" y="112279"/>
                        <a:pt x="1834561" y="123567"/>
                        <a:pt x="1846918" y="135924"/>
                      </a:cubicBezTo>
                      <a:cubicBezTo>
                        <a:pt x="1851037" y="152400"/>
                        <a:pt x="1854395" y="169084"/>
                        <a:pt x="1859275" y="185351"/>
                      </a:cubicBezTo>
                      <a:cubicBezTo>
                        <a:pt x="1866761" y="210303"/>
                        <a:pt x="1875751" y="234778"/>
                        <a:pt x="1883989" y="259492"/>
                      </a:cubicBezTo>
                      <a:lnTo>
                        <a:pt x="1908702" y="333632"/>
                      </a:lnTo>
                      <a:cubicBezTo>
                        <a:pt x="1908703" y="333636"/>
                        <a:pt x="1933415" y="407770"/>
                        <a:pt x="1933416" y="407773"/>
                      </a:cubicBezTo>
                      <a:cubicBezTo>
                        <a:pt x="1938114" y="431264"/>
                        <a:pt x="1945466" y="481301"/>
                        <a:pt x="1958129" y="506627"/>
                      </a:cubicBezTo>
                      <a:cubicBezTo>
                        <a:pt x="1964770" y="519910"/>
                        <a:pt x="1976201" y="530414"/>
                        <a:pt x="1982843" y="543697"/>
                      </a:cubicBezTo>
                      <a:cubicBezTo>
                        <a:pt x="2034010" y="646029"/>
                        <a:pt x="1949079" y="511583"/>
                        <a:pt x="2019913" y="617838"/>
                      </a:cubicBezTo>
                      <a:cubicBezTo>
                        <a:pt x="2032270" y="613719"/>
                        <a:pt x="2045597" y="611807"/>
                        <a:pt x="2056983" y="605481"/>
                      </a:cubicBezTo>
                      <a:cubicBezTo>
                        <a:pt x="2082947" y="591056"/>
                        <a:pt x="2131124" y="556054"/>
                        <a:pt x="2131124" y="556054"/>
                      </a:cubicBezTo>
                      <a:cubicBezTo>
                        <a:pt x="2219416" y="423610"/>
                        <a:pt x="2081928" y="624600"/>
                        <a:pt x="2192908" y="481913"/>
                      </a:cubicBezTo>
                      <a:cubicBezTo>
                        <a:pt x="2211143" y="458468"/>
                        <a:pt x="2225860" y="432486"/>
                        <a:pt x="2242335" y="407773"/>
                      </a:cubicBezTo>
                      <a:cubicBezTo>
                        <a:pt x="2250573" y="395416"/>
                        <a:pt x="2262352" y="384791"/>
                        <a:pt x="2267048" y="370702"/>
                      </a:cubicBezTo>
                      <a:lnTo>
                        <a:pt x="2291762" y="296562"/>
                      </a:lnTo>
                      <a:cubicBezTo>
                        <a:pt x="2295881" y="284205"/>
                        <a:pt x="2296893" y="270329"/>
                        <a:pt x="2304118" y="259492"/>
                      </a:cubicBezTo>
                      <a:cubicBezTo>
                        <a:pt x="2312356" y="247135"/>
                        <a:pt x="2322800" y="235992"/>
                        <a:pt x="2328832" y="222421"/>
                      </a:cubicBezTo>
                      <a:cubicBezTo>
                        <a:pt x="2339412" y="198616"/>
                        <a:pt x="2339095" y="169956"/>
                        <a:pt x="2353545" y="148281"/>
                      </a:cubicBezTo>
                      <a:cubicBezTo>
                        <a:pt x="2361783" y="135924"/>
                        <a:pt x="2371617" y="124493"/>
                        <a:pt x="2378259" y="111210"/>
                      </a:cubicBezTo>
                      <a:cubicBezTo>
                        <a:pt x="2384084" y="99560"/>
                        <a:pt x="2381406" y="83350"/>
                        <a:pt x="2390616" y="74140"/>
                      </a:cubicBezTo>
                      <a:cubicBezTo>
                        <a:pt x="2399826" y="64930"/>
                        <a:pt x="2416036" y="67608"/>
                        <a:pt x="2427686" y="61783"/>
                      </a:cubicBezTo>
                      <a:cubicBezTo>
                        <a:pt x="2440969" y="55142"/>
                        <a:pt x="2452399" y="45308"/>
                        <a:pt x="2464756" y="37070"/>
                      </a:cubicBezTo>
                      <a:cubicBezTo>
                        <a:pt x="2489470" y="41189"/>
                        <a:pt x="2516488" y="38222"/>
                        <a:pt x="2538897" y="49427"/>
                      </a:cubicBezTo>
                      <a:cubicBezTo>
                        <a:pt x="2552180" y="56068"/>
                        <a:pt x="2553109" y="75996"/>
                        <a:pt x="2563610" y="86497"/>
                      </a:cubicBezTo>
                      <a:cubicBezTo>
                        <a:pt x="2574111" y="96998"/>
                        <a:pt x="2588324" y="102972"/>
                        <a:pt x="2600681" y="111210"/>
                      </a:cubicBezTo>
                      <a:cubicBezTo>
                        <a:pt x="2606953" y="136298"/>
                        <a:pt x="2614756" y="172885"/>
                        <a:pt x="2625394" y="197708"/>
                      </a:cubicBezTo>
                      <a:cubicBezTo>
                        <a:pt x="2632650" y="214639"/>
                        <a:pt x="2643267" y="230032"/>
                        <a:pt x="2650108" y="247135"/>
                      </a:cubicBezTo>
                      <a:cubicBezTo>
                        <a:pt x="2659783" y="271322"/>
                        <a:pt x="2666583" y="296562"/>
                        <a:pt x="2674821" y="321275"/>
                      </a:cubicBezTo>
                      <a:cubicBezTo>
                        <a:pt x="2678940" y="333632"/>
                        <a:pt x="2679953" y="347508"/>
                        <a:pt x="2687178" y="358346"/>
                      </a:cubicBezTo>
                      <a:cubicBezTo>
                        <a:pt x="2695416" y="370703"/>
                        <a:pt x="2705859" y="381845"/>
                        <a:pt x="2711891" y="395416"/>
                      </a:cubicBezTo>
                      <a:cubicBezTo>
                        <a:pt x="2722471" y="419221"/>
                        <a:pt x="2722155" y="447881"/>
                        <a:pt x="2736605" y="469556"/>
                      </a:cubicBezTo>
                      <a:cubicBezTo>
                        <a:pt x="2744843" y="481913"/>
                        <a:pt x="2754676" y="493344"/>
                        <a:pt x="2761318" y="506627"/>
                      </a:cubicBezTo>
                      <a:cubicBezTo>
                        <a:pt x="2767143" y="518277"/>
                        <a:pt x="2765538" y="533526"/>
                        <a:pt x="2773675" y="543697"/>
                      </a:cubicBezTo>
                      <a:cubicBezTo>
                        <a:pt x="2782952" y="555293"/>
                        <a:pt x="2797174" y="562379"/>
                        <a:pt x="2810745" y="568410"/>
                      </a:cubicBezTo>
                      <a:cubicBezTo>
                        <a:pt x="2898589" y="607452"/>
                        <a:pt x="2909760" y="593124"/>
                        <a:pt x="3020810" y="593124"/>
                      </a:cubicBezTo>
                    </a:path>
                  </a:pathLst>
                </a:custGeom>
                <a:noFill/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Forme libre 73"/>
                <p:cNvSpPr/>
                <p:nvPr/>
              </p:nvSpPr>
              <p:spPr>
                <a:xfrm>
                  <a:off x="1834907" y="3160023"/>
                  <a:ext cx="1690787" cy="617838"/>
                </a:xfrm>
                <a:custGeom>
                  <a:avLst/>
                  <a:gdLst>
                    <a:gd name="connsiteX0" fmla="*/ 18118 w 3020810"/>
                    <a:gd name="connsiteY0" fmla="*/ 593124 h 617838"/>
                    <a:gd name="connsiteX1" fmla="*/ 18118 w 3020810"/>
                    <a:gd name="connsiteY1" fmla="*/ 271848 h 617838"/>
                    <a:gd name="connsiteX2" fmla="*/ 30475 w 3020810"/>
                    <a:gd name="connsiteY2" fmla="*/ 234778 h 617838"/>
                    <a:gd name="connsiteX3" fmla="*/ 55189 w 3020810"/>
                    <a:gd name="connsiteY3" fmla="*/ 197708 h 617838"/>
                    <a:gd name="connsiteX4" fmla="*/ 92259 w 3020810"/>
                    <a:gd name="connsiteY4" fmla="*/ 123567 h 617838"/>
                    <a:gd name="connsiteX5" fmla="*/ 129329 w 3020810"/>
                    <a:gd name="connsiteY5" fmla="*/ 49427 h 617838"/>
                    <a:gd name="connsiteX6" fmla="*/ 203470 w 3020810"/>
                    <a:gd name="connsiteY6" fmla="*/ 0 h 617838"/>
                    <a:gd name="connsiteX7" fmla="*/ 314681 w 3020810"/>
                    <a:gd name="connsiteY7" fmla="*/ 12356 h 617838"/>
                    <a:gd name="connsiteX8" fmla="*/ 376464 w 3020810"/>
                    <a:gd name="connsiteY8" fmla="*/ 86497 h 617838"/>
                    <a:gd name="connsiteX9" fmla="*/ 413535 w 3020810"/>
                    <a:gd name="connsiteY9" fmla="*/ 111210 h 617838"/>
                    <a:gd name="connsiteX10" fmla="*/ 462962 w 3020810"/>
                    <a:gd name="connsiteY10" fmla="*/ 185351 h 617838"/>
                    <a:gd name="connsiteX11" fmla="*/ 487675 w 3020810"/>
                    <a:gd name="connsiteY11" fmla="*/ 222421 h 617838"/>
                    <a:gd name="connsiteX12" fmla="*/ 537102 w 3020810"/>
                    <a:gd name="connsiteY12" fmla="*/ 333632 h 617838"/>
                    <a:gd name="connsiteX13" fmla="*/ 574173 w 3020810"/>
                    <a:gd name="connsiteY13" fmla="*/ 457200 h 617838"/>
                    <a:gd name="connsiteX14" fmla="*/ 598886 w 3020810"/>
                    <a:gd name="connsiteY14" fmla="*/ 531340 h 617838"/>
                    <a:gd name="connsiteX15" fmla="*/ 623600 w 3020810"/>
                    <a:gd name="connsiteY15" fmla="*/ 568410 h 617838"/>
                    <a:gd name="connsiteX16" fmla="*/ 697740 w 3020810"/>
                    <a:gd name="connsiteY16" fmla="*/ 593124 h 617838"/>
                    <a:gd name="connsiteX17" fmla="*/ 784237 w 3020810"/>
                    <a:gd name="connsiteY17" fmla="*/ 580767 h 617838"/>
                    <a:gd name="connsiteX18" fmla="*/ 833664 w 3020810"/>
                    <a:gd name="connsiteY18" fmla="*/ 469556 h 617838"/>
                    <a:gd name="connsiteX19" fmla="*/ 858378 w 3020810"/>
                    <a:gd name="connsiteY19" fmla="*/ 432486 h 617838"/>
                    <a:gd name="connsiteX20" fmla="*/ 883091 w 3020810"/>
                    <a:gd name="connsiteY20" fmla="*/ 358346 h 617838"/>
                    <a:gd name="connsiteX21" fmla="*/ 895448 w 3020810"/>
                    <a:gd name="connsiteY21" fmla="*/ 321275 h 617838"/>
                    <a:gd name="connsiteX22" fmla="*/ 907805 w 3020810"/>
                    <a:gd name="connsiteY22" fmla="*/ 271848 h 617838"/>
                    <a:gd name="connsiteX23" fmla="*/ 932518 w 3020810"/>
                    <a:gd name="connsiteY23" fmla="*/ 222421 h 617838"/>
                    <a:gd name="connsiteX24" fmla="*/ 957232 w 3020810"/>
                    <a:gd name="connsiteY24" fmla="*/ 148281 h 617838"/>
                    <a:gd name="connsiteX25" fmla="*/ 969589 w 3020810"/>
                    <a:gd name="connsiteY25" fmla="*/ 111210 h 617838"/>
                    <a:gd name="connsiteX26" fmla="*/ 994302 w 3020810"/>
                    <a:gd name="connsiteY26" fmla="*/ 74140 h 617838"/>
                    <a:gd name="connsiteX27" fmla="*/ 1142583 w 3020810"/>
                    <a:gd name="connsiteY27" fmla="*/ 86497 h 617838"/>
                    <a:gd name="connsiteX28" fmla="*/ 1179654 w 3020810"/>
                    <a:gd name="connsiteY28" fmla="*/ 123567 h 617838"/>
                    <a:gd name="connsiteX29" fmla="*/ 1204367 w 3020810"/>
                    <a:gd name="connsiteY29" fmla="*/ 210065 h 617838"/>
                    <a:gd name="connsiteX30" fmla="*/ 1216724 w 3020810"/>
                    <a:gd name="connsiteY30" fmla="*/ 247135 h 617838"/>
                    <a:gd name="connsiteX31" fmla="*/ 1229081 w 3020810"/>
                    <a:gd name="connsiteY31" fmla="*/ 296562 h 617838"/>
                    <a:gd name="connsiteX32" fmla="*/ 1241437 w 3020810"/>
                    <a:gd name="connsiteY32" fmla="*/ 333632 h 617838"/>
                    <a:gd name="connsiteX33" fmla="*/ 1278508 w 3020810"/>
                    <a:gd name="connsiteY33" fmla="*/ 457200 h 617838"/>
                    <a:gd name="connsiteX34" fmla="*/ 1315578 w 3020810"/>
                    <a:gd name="connsiteY34" fmla="*/ 531340 h 617838"/>
                    <a:gd name="connsiteX35" fmla="*/ 1389718 w 3020810"/>
                    <a:gd name="connsiteY35" fmla="*/ 568410 h 617838"/>
                    <a:gd name="connsiteX36" fmla="*/ 1463859 w 3020810"/>
                    <a:gd name="connsiteY36" fmla="*/ 556054 h 617838"/>
                    <a:gd name="connsiteX37" fmla="*/ 1500929 w 3020810"/>
                    <a:gd name="connsiteY37" fmla="*/ 543697 h 617838"/>
                    <a:gd name="connsiteX38" fmla="*/ 1525643 w 3020810"/>
                    <a:gd name="connsiteY38" fmla="*/ 469556 h 617838"/>
                    <a:gd name="connsiteX39" fmla="*/ 1538000 w 3020810"/>
                    <a:gd name="connsiteY39" fmla="*/ 432486 h 617838"/>
                    <a:gd name="connsiteX40" fmla="*/ 1550356 w 3020810"/>
                    <a:gd name="connsiteY40" fmla="*/ 395416 h 617838"/>
                    <a:gd name="connsiteX41" fmla="*/ 1562713 w 3020810"/>
                    <a:gd name="connsiteY41" fmla="*/ 358346 h 617838"/>
                    <a:gd name="connsiteX42" fmla="*/ 1575070 w 3020810"/>
                    <a:gd name="connsiteY42" fmla="*/ 284205 h 617838"/>
                    <a:gd name="connsiteX43" fmla="*/ 1587427 w 3020810"/>
                    <a:gd name="connsiteY43" fmla="*/ 247135 h 617838"/>
                    <a:gd name="connsiteX44" fmla="*/ 1612140 w 3020810"/>
                    <a:gd name="connsiteY44" fmla="*/ 123567 h 617838"/>
                    <a:gd name="connsiteX45" fmla="*/ 1624497 w 3020810"/>
                    <a:gd name="connsiteY45" fmla="*/ 86497 h 617838"/>
                    <a:gd name="connsiteX46" fmla="*/ 1698637 w 3020810"/>
                    <a:gd name="connsiteY46" fmla="*/ 49427 h 617838"/>
                    <a:gd name="connsiteX47" fmla="*/ 1785135 w 3020810"/>
                    <a:gd name="connsiteY47" fmla="*/ 61783 h 617838"/>
                    <a:gd name="connsiteX48" fmla="*/ 1809848 w 3020810"/>
                    <a:gd name="connsiteY48" fmla="*/ 98854 h 617838"/>
                    <a:gd name="connsiteX49" fmla="*/ 1846918 w 3020810"/>
                    <a:gd name="connsiteY49" fmla="*/ 135924 h 617838"/>
                    <a:gd name="connsiteX50" fmla="*/ 1859275 w 3020810"/>
                    <a:gd name="connsiteY50" fmla="*/ 185351 h 617838"/>
                    <a:gd name="connsiteX51" fmla="*/ 1883989 w 3020810"/>
                    <a:gd name="connsiteY51" fmla="*/ 259492 h 617838"/>
                    <a:gd name="connsiteX52" fmla="*/ 1908702 w 3020810"/>
                    <a:gd name="connsiteY52" fmla="*/ 333632 h 617838"/>
                    <a:gd name="connsiteX53" fmla="*/ 1933416 w 3020810"/>
                    <a:gd name="connsiteY53" fmla="*/ 407773 h 617838"/>
                    <a:gd name="connsiteX54" fmla="*/ 1958129 w 3020810"/>
                    <a:gd name="connsiteY54" fmla="*/ 506627 h 617838"/>
                    <a:gd name="connsiteX55" fmla="*/ 1982843 w 3020810"/>
                    <a:gd name="connsiteY55" fmla="*/ 543697 h 617838"/>
                    <a:gd name="connsiteX56" fmla="*/ 2019913 w 3020810"/>
                    <a:gd name="connsiteY56" fmla="*/ 617838 h 617838"/>
                    <a:gd name="connsiteX57" fmla="*/ 2056983 w 3020810"/>
                    <a:gd name="connsiteY57" fmla="*/ 605481 h 617838"/>
                    <a:gd name="connsiteX58" fmla="*/ 2131124 w 3020810"/>
                    <a:gd name="connsiteY58" fmla="*/ 556054 h 617838"/>
                    <a:gd name="connsiteX59" fmla="*/ 2192908 w 3020810"/>
                    <a:gd name="connsiteY59" fmla="*/ 481913 h 617838"/>
                    <a:gd name="connsiteX60" fmla="*/ 2242335 w 3020810"/>
                    <a:gd name="connsiteY60" fmla="*/ 407773 h 617838"/>
                    <a:gd name="connsiteX61" fmla="*/ 2267048 w 3020810"/>
                    <a:gd name="connsiteY61" fmla="*/ 370702 h 617838"/>
                    <a:gd name="connsiteX62" fmla="*/ 2291762 w 3020810"/>
                    <a:gd name="connsiteY62" fmla="*/ 296562 h 617838"/>
                    <a:gd name="connsiteX63" fmla="*/ 2304118 w 3020810"/>
                    <a:gd name="connsiteY63" fmla="*/ 259492 h 617838"/>
                    <a:gd name="connsiteX64" fmla="*/ 2328832 w 3020810"/>
                    <a:gd name="connsiteY64" fmla="*/ 222421 h 617838"/>
                    <a:gd name="connsiteX65" fmla="*/ 2353545 w 3020810"/>
                    <a:gd name="connsiteY65" fmla="*/ 148281 h 617838"/>
                    <a:gd name="connsiteX66" fmla="*/ 2378259 w 3020810"/>
                    <a:gd name="connsiteY66" fmla="*/ 111210 h 617838"/>
                    <a:gd name="connsiteX67" fmla="*/ 2390616 w 3020810"/>
                    <a:gd name="connsiteY67" fmla="*/ 74140 h 617838"/>
                    <a:gd name="connsiteX68" fmla="*/ 2427686 w 3020810"/>
                    <a:gd name="connsiteY68" fmla="*/ 61783 h 617838"/>
                    <a:gd name="connsiteX69" fmla="*/ 2464756 w 3020810"/>
                    <a:gd name="connsiteY69" fmla="*/ 37070 h 617838"/>
                    <a:gd name="connsiteX70" fmla="*/ 2538897 w 3020810"/>
                    <a:gd name="connsiteY70" fmla="*/ 49427 h 617838"/>
                    <a:gd name="connsiteX71" fmla="*/ 2563610 w 3020810"/>
                    <a:gd name="connsiteY71" fmla="*/ 86497 h 617838"/>
                    <a:gd name="connsiteX72" fmla="*/ 2600681 w 3020810"/>
                    <a:gd name="connsiteY72" fmla="*/ 111210 h 617838"/>
                    <a:gd name="connsiteX73" fmla="*/ 2625394 w 3020810"/>
                    <a:gd name="connsiteY73" fmla="*/ 197708 h 617838"/>
                    <a:gd name="connsiteX74" fmla="*/ 2650108 w 3020810"/>
                    <a:gd name="connsiteY74" fmla="*/ 247135 h 617838"/>
                    <a:gd name="connsiteX75" fmla="*/ 2674821 w 3020810"/>
                    <a:gd name="connsiteY75" fmla="*/ 321275 h 617838"/>
                    <a:gd name="connsiteX76" fmla="*/ 2687178 w 3020810"/>
                    <a:gd name="connsiteY76" fmla="*/ 358346 h 617838"/>
                    <a:gd name="connsiteX77" fmla="*/ 2711891 w 3020810"/>
                    <a:gd name="connsiteY77" fmla="*/ 395416 h 617838"/>
                    <a:gd name="connsiteX78" fmla="*/ 2736605 w 3020810"/>
                    <a:gd name="connsiteY78" fmla="*/ 469556 h 617838"/>
                    <a:gd name="connsiteX79" fmla="*/ 2761318 w 3020810"/>
                    <a:gd name="connsiteY79" fmla="*/ 506627 h 617838"/>
                    <a:gd name="connsiteX80" fmla="*/ 2773675 w 3020810"/>
                    <a:gd name="connsiteY80" fmla="*/ 543697 h 617838"/>
                    <a:gd name="connsiteX81" fmla="*/ 2810745 w 3020810"/>
                    <a:gd name="connsiteY81" fmla="*/ 568410 h 617838"/>
                    <a:gd name="connsiteX82" fmla="*/ 3020810 w 3020810"/>
                    <a:gd name="connsiteY82" fmla="*/ 593124 h 617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3020810" h="617838">
                      <a:moveTo>
                        <a:pt x="18118" y="593124"/>
                      </a:moveTo>
                      <a:cubicBezTo>
                        <a:pt x="-9505" y="455001"/>
                        <a:pt x="-2308" y="516962"/>
                        <a:pt x="18118" y="271848"/>
                      </a:cubicBezTo>
                      <a:cubicBezTo>
                        <a:pt x="19200" y="258868"/>
                        <a:pt x="24650" y="246428"/>
                        <a:pt x="30475" y="234778"/>
                      </a:cubicBezTo>
                      <a:cubicBezTo>
                        <a:pt x="37117" y="221495"/>
                        <a:pt x="46951" y="210065"/>
                        <a:pt x="55189" y="197708"/>
                      </a:cubicBezTo>
                      <a:cubicBezTo>
                        <a:pt x="86243" y="104540"/>
                        <a:pt x="44354" y="219375"/>
                        <a:pt x="92259" y="123567"/>
                      </a:cubicBezTo>
                      <a:cubicBezTo>
                        <a:pt x="108907" y="90271"/>
                        <a:pt x="97853" y="76969"/>
                        <a:pt x="129329" y="49427"/>
                      </a:cubicBezTo>
                      <a:cubicBezTo>
                        <a:pt x="151682" y="29868"/>
                        <a:pt x="203470" y="0"/>
                        <a:pt x="203470" y="0"/>
                      </a:cubicBezTo>
                      <a:cubicBezTo>
                        <a:pt x="240540" y="4119"/>
                        <a:pt x="278496" y="3310"/>
                        <a:pt x="314681" y="12356"/>
                      </a:cubicBezTo>
                      <a:cubicBezTo>
                        <a:pt x="365384" y="25032"/>
                        <a:pt x="347210" y="51392"/>
                        <a:pt x="376464" y="86497"/>
                      </a:cubicBezTo>
                      <a:cubicBezTo>
                        <a:pt x="385971" y="97906"/>
                        <a:pt x="401178" y="102972"/>
                        <a:pt x="413535" y="111210"/>
                      </a:cubicBezTo>
                      <a:lnTo>
                        <a:pt x="462962" y="185351"/>
                      </a:lnTo>
                      <a:cubicBezTo>
                        <a:pt x="471200" y="197708"/>
                        <a:pt x="482979" y="208332"/>
                        <a:pt x="487675" y="222421"/>
                      </a:cubicBezTo>
                      <a:cubicBezTo>
                        <a:pt x="517085" y="310651"/>
                        <a:pt x="497939" y="274887"/>
                        <a:pt x="537102" y="333632"/>
                      </a:cubicBezTo>
                      <a:cubicBezTo>
                        <a:pt x="555779" y="408337"/>
                        <a:pt x="544086" y="366940"/>
                        <a:pt x="574173" y="457200"/>
                      </a:cubicBezTo>
                      <a:cubicBezTo>
                        <a:pt x="574175" y="457205"/>
                        <a:pt x="598883" y="531336"/>
                        <a:pt x="598886" y="531340"/>
                      </a:cubicBezTo>
                      <a:cubicBezTo>
                        <a:pt x="607124" y="543697"/>
                        <a:pt x="611006" y="560539"/>
                        <a:pt x="623600" y="568410"/>
                      </a:cubicBezTo>
                      <a:cubicBezTo>
                        <a:pt x="645691" y="582217"/>
                        <a:pt x="697740" y="593124"/>
                        <a:pt x="697740" y="593124"/>
                      </a:cubicBezTo>
                      <a:cubicBezTo>
                        <a:pt x="726572" y="589005"/>
                        <a:pt x="757622" y="592596"/>
                        <a:pt x="784237" y="580767"/>
                      </a:cubicBezTo>
                      <a:cubicBezTo>
                        <a:pt x="808065" y="570177"/>
                        <a:pt x="831157" y="473316"/>
                        <a:pt x="833664" y="469556"/>
                      </a:cubicBezTo>
                      <a:cubicBezTo>
                        <a:pt x="841902" y="457199"/>
                        <a:pt x="852346" y="446057"/>
                        <a:pt x="858378" y="432486"/>
                      </a:cubicBezTo>
                      <a:cubicBezTo>
                        <a:pt x="868958" y="408681"/>
                        <a:pt x="874853" y="383059"/>
                        <a:pt x="883091" y="358346"/>
                      </a:cubicBezTo>
                      <a:cubicBezTo>
                        <a:pt x="887210" y="345989"/>
                        <a:pt x="892289" y="333912"/>
                        <a:pt x="895448" y="321275"/>
                      </a:cubicBezTo>
                      <a:cubicBezTo>
                        <a:pt x="899567" y="304799"/>
                        <a:pt x="901842" y="287749"/>
                        <a:pt x="907805" y="271848"/>
                      </a:cubicBezTo>
                      <a:cubicBezTo>
                        <a:pt x="914273" y="254601"/>
                        <a:pt x="925677" y="239524"/>
                        <a:pt x="932518" y="222421"/>
                      </a:cubicBezTo>
                      <a:cubicBezTo>
                        <a:pt x="942193" y="198234"/>
                        <a:pt x="948994" y="172994"/>
                        <a:pt x="957232" y="148281"/>
                      </a:cubicBezTo>
                      <a:cubicBezTo>
                        <a:pt x="961351" y="135924"/>
                        <a:pt x="962364" y="122048"/>
                        <a:pt x="969589" y="111210"/>
                      </a:cubicBezTo>
                      <a:lnTo>
                        <a:pt x="994302" y="74140"/>
                      </a:lnTo>
                      <a:cubicBezTo>
                        <a:pt x="1043729" y="78259"/>
                        <a:pt x="1094659" y="73717"/>
                        <a:pt x="1142583" y="86497"/>
                      </a:cubicBezTo>
                      <a:cubicBezTo>
                        <a:pt x="1159468" y="91000"/>
                        <a:pt x="1169961" y="109027"/>
                        <a:pt x="1179654" y="123567"/>
                      </a:cubicBezTo>
                      <a:cubicBezTo>
                        <a:pt x="1187058" y="134673"/>
                        <a:pt x="1202309" y="202862"/>
                        <a:pt x="1204367" y="210065"/>
                      </a:cubicBezTo>
                      <a:cubicBezTo>
                        <a:pt x="1207945" y="222589"/>
                        <a:pt x="1213146" y="234611"/>
                        <a:pt x="1216724" y="247135"/>
                      </a:cubicBezTo>
                      <a:cubicBezTo>
                        <a:pt x="1221390" y="263464"/>
                        <a:pt x="1224416" y="280233"/>
                        <a:pt x="1229081" y="296562"/>
                      </a:cubicBezTo>
                      <a:cubicBezTo>
                        <a:pt x="1232659" y="309086"/>
                        <a:pt x="1237859" y="321108"/>
                        <a:pt x="1241437" y="333632"/>
                      </a:cubicBezTo>
                      <a:cubicBezTo>
                        <a:pt x="1278784" y="464348"/>
                        <a:pt x="1219783" y="281023"/>
                        <a:pt x="1278508" y="457200"/>
                      </a:cubicBezTo>
                      <a:cubicBezTo>
                        <a:pt x="1288559" y="487353"/>
                        <a:pt x="1291622" y="507384"/>
                        <a:pt x="1315578" y="531340"/>
                      </a:cubicBezTo>
                      <a:cubicBezTo>
                        <a:pt x="1339534" y="555296"/>
                        <a:pt x="1359566" y="558360"/>
                        <a:pt x="1389718" y="568410"/>
                      </a:cubicBezTo>
                      <a:cubicBezTo>
                        <a:pt x="1414432" y="564291"/>
                        <a:pt x="1439401" y="561489"/>
                        <a:pt x="1463859" y="556054"/>
                      </a:cubicBezTo>
                      <a:cubicBezTo>
                        <a:pt x="1476574" y="553229"/>
                        <a:pt x="1493358" y="554296"/>
                        <a:pt x="1500929" y="543697"/>
                      </a:cubicBezTo>
                      <a:cubicBezTo>
                        <a:pt x="1516071" y="522499"/>
                        <a:pt x="1517405" y="494270"/>
                        <a:pt x="1525643" y="469556"/>
                      </a:cubicBezTo>
                      <a:lnTo>
                        <a:pt x="1538000" y="432486"/>
                      </a:lnTo>
                      <a:lnTo>
                        <a:pt x="1550356" y="395416"/>
                      </a:lnTo>
                      <a:lnTo>
                        <a:pt x="1562713" y="358346"/>
                      </a:lnTo>
                      <a:cubicBezTo>
                        <a:pt x="1566832" y="333632"/>
                        <a:pt x="1569635" y="308663"/>
                        <a:pt x="1575070" y="284205"/>
                      </a:cubicBezTo>
                      <a:cubicBezTo>
                        <a:pt x="1577896" y="271490"/>
                        <a:pt x="1584498" y="259827"/>
                        <a:pt x="1587427" y="247135"/>
                      </a:cubicBezTo>
                      <a:cubicBezTo>
                        <a:pt x="1596872" y="206206"/>
                        <a:pt x="1598857" y="163416"/>
                        <a:pt x="1612140" y="123567"/>
                      </a:cubicBezTo>
                      <a:cubicBezTo>
                        <a:pt x="1616259" y="111210"/>
                        <a:pt x="1616360" y="96668"/>
                        <a:pt x="1624497" y="86497"/>
                      </a:cubicBezTo>
                      <a:cubicBezTo>
                        <a:pt x="1641919" y="64719"/>
                        <a:pt x="1674215" y="57567"/>
                        <a:pt x="1698637" y="49427"/>
                      </a:cubicBezTo>
                      <a:cubicBezTo>
                        <a:pt x="1727470" y="53546"/>
                        <a:pt x="1758520" y="49954"/>
                        <a:pt x="1785135" y="61783"/>
                      </a:cubicBezTo>
                      <a:cubicBezTo>
                        <a:pt x="1798706" y="67815"/>
                        <a:pt x="1800341" y="87445"/>
                        <a:pt x="1809848" y="98854"/>
                      </a:cubicBezTo>
                      <a:cubicBezTo>
                        <a:pt x="1821035" y="112279"/>
                        <a:pt x="1834561" y="123567"/>
                        <a:pt x="1846918" y="135924"/>
                      </a:cubicBezTo>
                      <a:cubicBezTo>
                        <a:pt x="1851037" y="152400"/>
                        <a:pt x="1854395" y="169084"/>
                        <a:pt x="1859275" y="185351"/>
                      </a:cubicBezTo>
                      <a:cubicBezTo>
                        <a:pt x="1866761" y="210303"/>
                        <a:pt x="1875751" y="234778"/>
                        <a:pt x="1883989" y="259492"/>
                      </a:cubicBezTo>
                      <a:lnTo>
                        <a:pt x="1908702" y="333632"/>
                      </a:lnTo>
                      <a:cubicBezTo>
                        <a:pt x="1908703" y="333636"/>
                        <a:pt x="1933415" y="407770"/>
                        <a:pt x="1933416" y="407773"/>
                      </a:cubicBezTo>
                      <a:cubicBezTo>
                        <a:pt x="1938114" y="431264"/>
                        <a:pt x="1945466" y="481301"/>
                        <a:pt x="1958129" y="506627"/>
                      </a:cubicBezTo>
                      <a:cubicBezTo>
                        <a:pt x="1964770" y="519910"/>
                        <a:pt x="1976201" y="530414"/>
                        <a:pt x="1982843" y="543697"/>
                      </a:cubicBezTo>
                      <a:cubicBezTo>
                        <a:pt x="2034010" y="646029"/>
                        <a:pt x="1949079" y="511583"/>
                        <a:pt x="2019913" y="617838"/>
                      </a:cubicBezTo>
                      <a:cubicBezTo>
                        <a:pt x="2032270" y="613719"/>
                        <a:pt x="2045597" y="611807"/>
                        <a:pt x="2056983" y="605481"/>
                      </a:cubicBezTo>
                      <a:cubicBezTo>
                        <a:pt x="2082947" y="591056"/>
                        <a:pt x="2131124" y="556054"/>
                        <a:pt x="2131124" y="556054"/>
                      </a:cubicBezTo>
                      <a:cubicBezTo>
                        <a:pt x="2219416" y="423610"/>
                        <a:pt x="2081928" y="624600"/>
                        <a:pt x="2192908" y="481913"/>
                      </a:cubicBezTo>
                      <a:cubicBezTo>
                        <a:pt x="2211143" y="458468"/>
                        <a:pt x="2225860" y="432486"/>
                        <a:pt x="2242335" y="407773"/>
                      </a:cubicBezTo>
                      <a:cubicBezTo>
                        <a:pt x="2250573" y="395416"/>
                        <a:pt x="2262352" y="384791"/>
                        <a:pt x="2267048" y="370702"/>
                      </a:cubicBezTo>
                      <a:lnTo>
                        <a:pt x="2291762" y="296562"/>
                      </a:lnTo>
                      <a:cubicBezTo>
                        <a:pt x="2295881" y="284205"/>
                        <a:pt x="2296893" y="270329"/>
                        <a:pt x="2304118" y="259492"/>
                      </a:cubicBezTo>
                      <a:cubicBezTo>
                        <a:pt x="2312356" y="247135"/>
                        <a:pt x="2322800" y="235992"/>
                        <a:pt x="2328832" y="222421"/>
                      </a:cubicBezTo>
                      <a:cubicBezTo>
                        <a:pt x="2339412" y="198616"/>
                        <a:pt x="2339095" y="169956"/>
                        <a:pt x="2353545" y="148281"/>
                      </a:cubicBezTo>
                      <a:cubicBezTo>
                        <a:pt x="2361783" y="135924"/>
                        <a:pt x="2371617" y="124493"/>
                        <a:pt x="2378259" y="111210"/>
                      </a:cubicBezTo>
                      <a:cubicBezTo>
                        <a:pt x="2384084" y="99560"/>
                        <a:pt x="2381406" y="83350"/>
                        <a:pt x="2390616" y="74140"/>
                      </a:cubicBezTo>
                      <a:cubicBezTo>
                        <a:pt x="2399826" y="64930"/>
                        <a:pt x="2416036" y="67608"/>
                        <a:pt x="2427686" y="61783"/>
                      </a:cubicBezTo>
                      <a:cubicBezTo>
                        <a:pt x="2440969" y="55142"/>
                        <a:pt x="2452399" y="45308"/>
                        <a:pt x="2464756" y="37070"/>
                      </a:cubicBezTo>
                      <a:cubicBezTo>
                        <a:pt x="2489470" y="41189"/>
                        <a:pt x="2516488" y="38222"/>
                        <a:pt x="2538897" y="49427"/>
                      </a:cubicBezTo>
                      <a:cubicBezTo>
                        <a:pt x="2552180" y="56068"/>
                        <a:pt x="2553109" y="75996"/>
                        <a:pt x="2563610" y="86497"/>
                      </a:cubicBezTo>
                      <a:cubicBezTo>
                        <a:pt x="2574111" y="96998"/>
                        <a:pt x="2588324" y="102972"/>
                        <a:pt x="2600681" y="111210"/>
                      </a:cubicBezTo>
                      <a:cubicBezTo>
                        <a:pt x="2606953" y="136298"/>
                        <a:pt x="2614756" y="172885"/>
                        <a:pt x="2625394" y="197708"/>
                      </a:cubicBezTo>
                      <a:cubicBezTo>
                        <a:pt x="2632650" y="214639"/>
                        <a:pt x="2643267" y="230032"/>
                        <a:pt x="2650108" y="247135"/>
                      </a:cubicBezTo>
                      <a:cubicBezTo>
                        <a:pt x="2659783" y="271322"/>
                        <a:pt x="2666583" y="296562"/>
                        <a:pt x="2674821" y="321275"/>
                      </a:cubicBezTo>
                      <a:cubicBezTo>
                        <a:pt x="2678940" y="333632"/>
                        <a:pt x="2679953" y="347508"/>
                        <a:pt x="2687178" y="358346"/>
                      </a:cubicBezTo>
                      <a:cubicBezTo>
                        <a:pt x="2695416" y="370703"/>
                        <a:pt x="2705859" y="381845"/>
                        <a:pt x="2711891" y="395416"/>
                      </a:cubicBezTo>
                      <a:cubicBezTo>
                        <a:pt x="2722471" y="419221"/>
                        <a:pt x="2722155" y="447881"/>
                        <a:pt x="2736605" y="469556"/>
                      </a:cubicBezTo>
                      <a:cubicBezTo>
                        <a:pt x="2744843" y="481913"/>
                        <a:pt x="2754676" y="493344"/>
                        <a:pt x="2761318" y="506627"/>
                      </a:cubicBezTo>
                      <a:cubicBezTo>
                        <a:pt x="2767143" y="518277"/>
                        <a:pt x="2765538" y="533526"/>
                        <a:pt x="2773675" y="543697"/>
                      </a:cubicBezTo>
                      <a:cubicBezTo>
                        <a:pt x="2782952" y="555293"/>
                        <a:pt x="2797174" y="562379"/>
                        <a:pt x="2810745" y="568410"/>
                      </a:cubicBezTo>
                      <a:cubicBezTo>
                        <a:pt x="2898589" y="607452"/>
                        <a:pt x="2909760" y="593124"/>
                        <a:pt x="3020810" y="593124"/>
                      </a:cubicBezTo>
                    </a:path>
                  </a:pathLst>
                </a:custGeom>
                <a:noFill/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69" name="ZoneTexte 68"/>
            <p:cNvSpPr txBox="1"/>
            <p:nvPr/>
          </p:nvSpPr>
          <p:spPr>
            <a:xfrm>
              <a:off x="2236159" y="3795850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92D050"/>
                  </a:solidFill>
                </a:rPr>
                <a:t>Son aigu</a:t>
              </a:r>
              <a:endParaRPr lang="fr-FR" b="1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6687999" y="4224781"/>
            <a:ext cx="214462" cy="1462213"/>
            <a:chOff x="4085118" y="4174137"/>
            <a:chExt cx="201828" cy="1462213"/>
          </a:xfrm>
        </p:grpSpPr>
        <p:cxnSp>
          <p:nvCxnSpPr>
            <p:cNvPr id="76" name="Connecteur droit 75"/>
            <p:cNvCxnSpPr/>
            <p:nvPr/>
          </p:nvCxnSpPr>
          <p:spPr>
            <a:xfrm>
              <a:off x="4085118" y="4174137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4286946" y="4178253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8" name="Groupe 77"/>
          <p:cNvGrpSpPr/>
          <p:nvPr/>
        </p:nvGrpSpPr>
        <p:grpSpPr>
          <a:xfrm>
            <a:off x="6969242" y="4224781"/>
            <a:ext cx="214462" cy="1462213"/>
            <a:chOff x="4085118" y="4174137"/>
            <a:chExt cx="201828" cy="1462213"/>
          </a:xfrm>
        </p:grpSpPr>
        <p:cxnSp>
          <p:nvCxnSpPr>
            <p:cNvPr id="79" name="Connecteur droit 78"/>
            <p:cNvCxnSpPr/>
            <p:nvPr/>
          </p:nvCxnSpPr>
          <p:spPr>
            <a:xfrm>
              <a:off x="4085118" y="4174137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>
              <a:off x="4286946" y="4178253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1" name="Groupe 80"/>
          <p:cNvGrpSpPr/>
          <p:nvPr/>
        </p:nvGrpSpPr>
        <p:grpSpPr>
          <a:xfrm>
            <a:off x="7290935" y="4220665"/>
            <a:ext cx="214462" cy="1462213"/>
            <a:chOff x="4085118" y="4174137"/>
            <a:chExt cx="201828" cy="1462213"/>
          </a:xfrm>
        </p:grpSpPr>
        <p:cxnSp>
          <p:nvCxnSpPr>
            <p:cNvPr id="82" name="Connecteur droit 81"/>
            <p:cNvCxnSpPr/>
            <p:nvPr/>
          </p:nvCxnSpPr>
          <p:spPr>
            <a:xfrm>
              <a:off x="4085118" y="4174137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4286946" y="4178253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4" name="Groupe 83"/>
          <p:cNvGrpSpPr/>
          <p:nvPr/>
        </p:nvGrpSpPr>
        <p:grpSpPr>
          <a:xfrm>
            <a:off x="7582104" y="4228897"/>
            <a:ext cx="214462" cy="1462213"/>
            <a:chOff x="4085118" y="4174137"/>
            <a:chExt cx="201828" cy="1462213"/>
          </a:xfrm>
        </p:grpSpPr>
        <p:cxnSp>
          <p:nvCxnSpPr>
            <p:cNvPr id="85" name="Connecteur droit 84"/>
            <p:cNvCxnSpPr/>
            <p:nvPr/>
          </p:nvCxnSpPr>
          <p:spPr>
            <a:xfrm>
              <a:off x="4085118" y="4174137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>
              <a:off x="4286946" y="4178253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7" name="Ellipse 86"/>
          <p:cNvSpPr/>
          <p:nvPr/>
        </p:nvSpPr>
        <p:spPr>
          <a:xfrm>
            <a:off x="6742894" y="5053342"/>
            <a:ext cx="108000" cy="108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7031774" y="5055614"/>
            <a:ext cx="108000" cy="108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7361598" y="5071132"/>
            <a:ext cx="108000" cy="108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7650478" y="5086851"/>
            <a:ext cx="108000" cy="108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/>
          <p:cNvSpPr txBox="1"/>
          <p:nvPr/>
        </p:nvSpPr>
        <p:spPr>
          <a:xfrm>
            <a:off x="7975228" y="4782906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On n’entend pas le son!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8190899" y="4374263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On entend le son!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60" name="Groupe 59"/>
          <p:cNvGrpSpPr/>
          <p:nvPr/>
        </p:nvGrpSpPr>
        <p:grpSpPr>
          <a:xfrm>
            <a:off x="5918200" y="1458094"/>
            <a:ext cx="3188830" cy="954902"/>
            <a:chOff x="3149600" y="1458094"/>
            <a:chExt cx="3188830" cy="954902"/>
          </a:xfrm>
        </p:grpSpPr>
        <p:cxnSp>
          <p:nvCxnSpPr>
            <p:cNvPr id="11" name="Connecteur droit avec flèche 10"/>
            <p:cNvCxnSpPr/>
            <p:nvPr/>
          </p:nvCxnSpPr>
          <p:spPr>
            <a:xfrm flipV="1">
              <a:off x="3149600" y="1458094"/>
              <a:ext cx="0" cy="901943"/>
            </a:xfrm>
            <a:prstGeom prst="straightConnector1">
              <a:avLst/>
            </a:prstGeom>
            <a:ln w="57150">
              <a:solidFill>
                <a:srgbClr val="92D05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3" name="Connecteur droit avec flèche 92"/>
            <p:cNvCxnSpPr/>
            <p:nvPr/>
          </p:nvCxnSpPr>
          <p:spPr>
            <a:xfrm flipV="1">
              <a:off x="6338430" y="1511053"/>
              <a:ext cx="0" cy="901943"/>
            </a:xfrm>
            <a:prstGeom prst="straightConnector1">
              <a:avLst/>
            </a:prstGeom>
            <a:ln w="38100">
              <a:solidFill>
                <a:srgbClr val="92D050"/>
              </a:solidFill>
              <a:prstDash val="sys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6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97" name="Titre 1"/>
          <p:cNvSpPr txBox="1">
            <a:spLocks/>
          </p:cNvSpPr>
          <p:nvPr/>
        </p:nvSpPr>
        <p:spPr>
          <a:xfrm>
            <a:off x="2220912" y="0"/>
            <a:ext cx="9971087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4. Propriétés générales reliant l’écran diffractant et la figure de </a:t>
            </a: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diffraction</a:t>
            </a: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5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397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08893 0.0020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39" grpId="0" animBg="1"/>
      <p:bldP spid="40" grpId="0" animBg="1"/>
      <p:bldP spid="41" grpId="0" animBg="1"/>
      <p:bldP spid="66" grpId="0" animBg="1"/>
      <p:bldP spid="87" grpId="0" animBg="1"/>
      <p:bldP spid="88" grpId="0" animBg="1"/>
      <p:bldP spid="89" grpId="0" animBg="1"/>
      <p:bldP spid="90" grpId="0" animBg="1"/>
      <p:bldP spid="91" grpId="0"/>
      <p:bldP spid="9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3200" y="946715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Quelques propriétés du produit de convolution</a:t>
            </a: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93693" y="1605517"/>
            <a:ext cx="69984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/>
              <a:t>Commutatif </a:t>
            </a:r>
            <a:r>
              <a:rPr lang="fr-FR" dirty="0"/>
              <a:t>: 	</a:t>
            </a:r>
            <a:r>
              <a:rPr lang="fr-FR" i="1" dirty="0"/>
              <a:t>f * g (x) = g * f (x</a:t>
            </a:r>
            <a:r>
              <a:rPr lang="fr-FR" i="1" dirty="0" smtClean="0"/>
              <a:t>) </a:t>
            </a:r>
          </a:p>
          <a:p>
            <a:pPr lvl="0"/>
            <a:endParaRPr lang="fr-FR" dirty="0"/>
          </a:p>
          <a:p>
            <a:pPr lvl="0"/>
            <a:r>
              <a:rPr lang="fr-FR" b="1" dirty="0"/>
              <a:t>Associatif</a:t>
            </a:r>
            <a:r>
              <a:rPr lang="fr-FR" dirty="0"/>
              <a:t> : 	</a:t>
            </a:r>
            <a:r>
              <a:rPr lang="fr-FR" i="1" dirty="0"/>
              <a:t>f * ( g * h ) (x) = ( f * g ) * h (x)</a:t>
            </a:r>
            <a:endParaRPr lang="fr-FR" dirty="0"/>
          </a:p>
          <a:p>
            <a:endParaRPr lang="en-US" dirty="0" smtClean="0"/>
          </a:p>
          <a:p>
            <a:r>
              <a:rPr lang="en-US" b="1" dirty="0" err="1" smtClean="0"/>
              <a:t>Distributif</a:t>
            </a:r>
            <a:r>
              <a:rPr lang="en-US" b="1" dirty="0"/>
              <a:t> </a:t>
            </a:r>
            <a:r>
              <a:rPr lang="en-US" dirty="0"/>
              <a:t>: 	</a:t>
            </a:r>
            <a:r>
              <a:rPr lang="en-US" dirty="0" smtClean="0"/>
              <a:t>(</a:t>
            </a:r>
            <a:r>
              <a:rPr lang="en-US" i="1" dirty="0" smtClean="0"/>
              <a:t>[</a:t>
            </a:r>
            <a:r>
              <a:rPr lang="en-US" i="1" dirty="0" err="1"/>
              <a:t>a⋅</a:t>
            </a:r>
            <a:r>
              <a:rPr lang="en-US" i="1" dirty="0" err="1" smtClean="0"/>
              <a:t>f</a:t>
            </a:r>
            <a:r>
              <a:rPr lang="en-US" i="1" dirty="0" smtClean="0"/>
              <a:t> </a:t>
            </a:r>
            <a:r>
              <a:rPr lang="en-US" i="1" dirty="0"/>
              <a:t>+ </a:t>
            </a:r>
            <a:r>
              <a:rPr lang="en-US" i="1" dirty="0" err="1"/>
              <a:t>b⋅</a:t>
            </a:r>
            <a:r>
              <a:rPr lang="en-US" i="1" dirty="0" err="1" smtClean="0"/>
              <a:t>g</a:t>
            </a:r>
            <a:r>
              <a:rPr lang="en-US" i="1" dirty="0" smtClean="0"/>
              <a:t>] </a:t>
            </a:r>
            <a:r>
              <a:rPr lang="en-US" i="1" dirty="0"/>
              <a:t>* </a:t>
            </a:r>
            <a:r>
              <a:rPr lang="en-US" i="1" dirty="0" smtClean="0"/>
              <a:t>h)(</a:t>
            </a:r>
            <a:r>
              <a:rPr lang="en-US" i="1" dirty="0"/>
              <a:t>x) = a ⋅ [f * h](x) + b⋅[g*h] (x)</a:t>
            </a:r>
            <a:endParaRPr lang="fr-FR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2911" y="3149801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Convolution d’une fonction avec un Dirac</a:t>
            </a:r>
          </a:p>
        </p:txBody>
      </p:sp>
      <p:pic>
        <p:nvPicPr>
          <p:cNvPr id="12" name="Picture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62" y="3515295"/>
            <a:ext cx="356552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053225" y="3663989"/>
            <a:ext cx="7338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Arial Narrow" pitchFamily="34" charset="0"/>
                <a:sym typeface="Symbol" panose="05050102010706020507" pitchFamily="18" charset="2"/>
              </a:rPr>
              <a:t></a:t>
            </a:r>
            <a:r>
              <a:rPr lang="fr-FR" b="1" dirty="0" smtClean="0">
                <a:latin typeface="Arial Narrow" pitchFamily="34" charset="0"/>
                <a:sym typeface="Symbol" panose="05050102010706020507" pitchFamily="18" charset="2"/>
              </a:rPr>
              <a:t> </a:t>
            </a:r>
            <a:r>
              <a:rPr lang="fr-FR" dirty="0" smtClean="0">
                <a:latin typeface="Arial Narrow" pitchFamily="34" charset="0"/>
              </a:rPr>
              <a:t>Si on écrit                                                                       , il est facile de déduire :</a:t>
            </a:r>
            <a:endParaRPr lang="fr-FR" dirty="0">
              <a:latin typeface="Arial Narrow" pitchFamily="34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3307623" y="4204958"/>
            <a:ext cx="2962481" cy="520700"/>
            <a:chOff x="3723274" y="4204958"/>
            <a:chExt cx="2962481" cy="520700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3723274" y="4204958"/>
              <a:ext cx="2857500" cy="520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3735973" y="4274104"/>
                  <a:ext cx="29497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fr-FR" b="1" i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d>
                              <m:d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fr-FR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fr-FR" b="1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5973" y="4274104"/>
                  <a:ext cx="2949782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118033" r="-16942" b="-18524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/>
          <p:cNvSpPr/>
          <p:nvPr/>
        </p:nvSpPr>
        <p:spPr>
          <a:xfrm>
            <a:off x="6349063" y="4250991"/>
            <a:ext cx="405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Permet de translater des fonctions!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203200" y="4823562"/>
            <a:ext cx="9984279" cy="1814292"/>
            <a:chOff x="-1320800" y="4823562"/>
            <a:chExt cx="9984279" cy="1814292"/>
          </a:xfrm>
        </p:grpSpPr>
        <p:grpSp>
          <p:nvGrpSpPr>
            <p:cNvPr id="15" name="Groupe 14"/>
            <p:cNvGrpSpPr/>
            <p:nvPr/>
          </p:nvGrpSpPr>
          <p:grpSpPr>
            <a:xfrm>
              <a:off x="1331913" y="5295479"/>
              <a:ext cx="6432406" cy="891214"/>
              <a:chOff x="1412875" y="4922941"/>
              <a:chExt cx="6432406" cy="891214"/>
            </a:xfrm>
          </p:grpSpPr>
          <p:sp>
            <p:nvSpPr>
              <p:cNvPr id="18" name="Rectangle à coins arrondis 17"/>
              <p:cNvSpPr/>
              <p:nvPr/>
            </p:nvSpPr>
            <p:spPr>
              <a:xfrm>
                <a:off x="1790700" y="4922941"/>
                <a:ext cx="5664200" cy="8763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1412875" y="4951931"/>
                    <a:ext cx="6432406" cy="86222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d>
                            <m:d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∗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  <m:d>
                                <m:dPr>
                                  <m:ctrlP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fr-FR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𝒏𝒂</m:t>
                                  </m:r>
                                </m:e>
                              </m:d>
                            </m:e>
                          </m:nary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d>
                                <m:dPr>
                                  <m:begChr m:val=""/>
                                  <m:ctrlP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r>
                                    <a:rPr lang="fr-FR" b="1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fr-FR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𝒏𝒂</m:t>
                                  </m:r>
                                </m:e>
                              </m:d>
                            </m:e>
                          </m:nary>
                        </m:oMath>
                      </m:oMathPara>
                    </a14:m>
                    <a:endParaRPr lang="fr-FR" b="1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2875" y="4951931"/>
                    <a:ext cx="6432406" cy="86222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Rectangle 2"/>
            <p:cNvSpPr txBox="1">
              <a:spLocks noChangeArrowheads="1"/>
            </p:cNvSpPr>
            <p:nvPr/>
          </p:nvSpPr>
          <p:spPr>
            <a:xfrm>
              <a:off x="-1320800" y="4823562"/>
              <a:ext cx="9067800" cy="513169"/>
            </a:xfrm>
            <a:prstGeom prst="rect">
              <a:avLst/>
            </a:prstGeom>
          </p:spPr>
          <p:txBody>
            <a:bodyPr/>
            <a:lstStyle/>
            <a:p>
              <a:pPr marL="0" lvl="1"/>
              <a:r>
                <a:rPr lang="fr-FR" sz="2400" b="1" kern="0" dirty="0">
                  <a:solidFill>
                    <a:srgbClr val="DA6667"/>
                  </a:solidFill>
                  <a:latin typeface="Arial Narrow" pitchFamily="34" charset="0"/>
                  <a:sym typeface="Wingdings" pitchFamily="2" charset="2"/>
                </a:rPr>
                <a:t> </a:t>
              </a:r>
              <a:r>
                <a:rPr lang="fr-FR" sz="2400" b="1" kern="0" dirty="0">
                  <a:solidFill>
                    <a:srgbClr val="DA6667"/>
                  </a:solidFill>
                  <a:latin typeface="Arial Narrow" pitchFamily="34" charset="0"/>
                </a:rPr>
                <a:t>Convolution d’une fonction avec un peigne de Dirac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41838" y="6268522"/>
              <a:ext cx="4121641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Permet de </a:t>
              </a:r>
              <a:r>
                <a:rPr lang="fr-FR" b="1" dirty="0" smtClean="0">
                  <a:solidFill>
                    <a:srgbClr val="FF0000"/>
                  </a:solidFill>
                </a:rPr>
                <a:t>périodiser </a:t>
              </a:r>
              <a:r>
                <a:rPr lang="fr-FR" b="1" dirty="0">
                  <a:solidFill>
                    <a:srgbClr val="FF0000"/>
                  </a:solidFill>
                </a:rPr>
                <a:t>des fonctions!</a:t>
              </a:r>
            </a:p>
          </p:txBody>
        </p:sp>
      </p:grpSp>
      <p:sp>
        <p:nvSpPr>
          <p:cNvPr id="21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2220912" y="0"/>
            <a:ext cx="9971087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4. Propriétés générales reliant l’écran diffractant et la figure de </a:t>
            </a: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diffraction</a:t>
            </a: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8656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e 65"/>
          <p:cNvGrpSpPr/>
          <p:nvPr/>
        </p:nvGrpSpPr>
        <p:grpSpPr>
          <a:xfrm>
            <a:off x="6896100" y="3340100"/>
            <a:ext cx="2921000" cy="3124200"/>
            <a:chOff x="5372100" y="3340100"/>
            <a:chExt cx="2921000" cy="3124200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5435600" y="3787775"/>
              <a:ext cx="2857500" cy="520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057900" y="3340100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Convolution</a:t>
              </a:r>
              <a:endParaRPr lang="fr-FR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372100" y="4635500"/>
              <a:ext cx="2921000" cy="1828800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8" name="Groupe 33"/>
            <p:cNvGrpSpPr/>
            <p:nvPr/>
          </p:nvGrpSpPr>
          <p:grpSpPr>
            <a:xfrm>
              <a:off x="5610346" y="4705348"/>
              <a:ext cx="2037851" cy="1646328"/>
              <a:chOff x="6032500" y="4019551"/>
              <a:chExt cx="2283833" cy="1845051"/>
            </a:xfrm>
          </p:grpSpPr>
          <p:cxnSp>
            <p:nvCxnSpPr>
              <p:cNvPr id="50" name="Connecteur droit avec flèche 49"/>
              <p:cNvCxnSpPr/>
              <p:nvPr/>
            </p:nvCxnSpPr>
            <p:spPr>
              <a:xfrm rot="5400000" flipH="1" flipV="1">
                <a:off x="6326982" y="4874418"/>
                <a:ext cx="1244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avec flèche 50"/>
              <p:cNvCxnSpPr/>
              <p:nvPr/>
            </p:nvCxnSpPr>
            <p:spPr>
              <a:xfrm flipV="1">
                <a:off x="6032500" y="5493544"/>
                <a:ext cx="2116138" cy="55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54" name="ZoneTexte 53"/>
              <p:cNvSpPr txBox="1"/>
              <p:nvPr/>
            </p:nvSpPr>
            <p:spPr>
              <a:xfrm>
                <a:off x="6373957" y="4684578"/>
                <a:ext cx="512360" cy="413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  <a:sym typeface="Symbol"/>
                  </a:rPr>
                  <a:t>f(x)</a:t>
                </a:r>
                <a:endParaRPr lang="fr-FR" dirty="0">
                  <a:latin typeface="Arial Narrow" pitchFamily="34" charset="0"/>
                </a:endParaRPr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8003382" y="5450689"/>
                <a:ext cx="312951" cy="413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  <a:sym typeface="Symbol"/>
                  </a:rPr>
                  <a:t>x</a:t>
                </a:r>
                <a:endParaRPr lang="fr-FR" dirty="0">
                  <a:latin typeface="Arial Narrow" pitchFamily="34" charset="0"/>
                </a:endParaRPr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7487469" y="5398294"/>
                <a:ext cx="325525" cy="413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  <a:sym typeface="Symbol"/>
                  </a:rPr>
                  <a:t>a</a:t>
                </a:r>
                <a:endParaRPr lang="fr-FR" dirty="0">
                  <a:latin typeface="Arial Narrow" pitchFamily="34" charset="0"/>
                </a:endParaRPr>
              </a:p>
            </p:txBody>
          </p:sp>
          <p:sp>
            <p:nvSpPr>
              <p:cNvPr id="58" name="ZoneTexte 57"/>
              <p:cNvSpPr txBox="1"/>
              <p:nvPr/>
            </p:nvSpPr>
            <p:spPr>
              <a:xfrm>
                <a:off x="6803232" y="5431631"/>
                <a:ext cx="325525" cy="413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  <a:sym typeface="Symbol"/>
                  </a:rPr>
                  <a:t>0</a:t>
                </a:r>
                <a:endParaRPr lang="fr-FR" dirty="0">
                  <a:latin typeface="Arial Narrow" pitchFamily="34" charset="0"/>
                </a:endParaRPr>
              </a:p>
            </p:txBody>
          </p:sp>
          <p:sp>
            <p:nvSpPr>
              <p:cNvPr id="61" name="ZoneTexte 60"/>
              <p:cNvSpPr txBox="1"/>
              <p:nvPr/>
            </p:nvSpPr>
            <p:spPr>
              <a:xfrm>
                <a:off x="6946294" y="4019551"/>
                <a:ext cx="1193233" cy="413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  <a:latin typeface="Arial Narrow" pitchFamily="34" charset="0"/>
                    <a:sym typeface="Symbol"/>
                  </a:rPr>
                  <a:t>f(x)*(x-a)</a:t>
                </a:r>
                <a:endParaRPr lang="fr-FR" b="1" dirty="0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64" name="Forme libre 63"/>
            <p:cNvSpPr/>
            <p:nvPr/>
          </p:nvSpPr>
          <p:spPr>
            <a:xfrm>
              <a:off x="6262688" y="5400675"/>
              <a:ext cx="309562" cy="614363"/>
            </a:xfrm>
            <a:custGeom>
              <a:avLst/>
              <a:gdLst>
                <a:gd name="connsiteX0" fmla="*/ 0 w 309562"/>
                <a:gd name="connsiteY0" fmla="*/ 427831 h 427831"/>
                <a:gd name="connsiteX1" fmla="*/ 33337 w 309562"/>
                <a:gd name="connsiteY1" fmla="*/ 346868 h 427831"/>
                <a:gd name="connsiteX2" fmla="*/ 85725 w 309562"/>
                <a:gd name="connsiteY2" fmla="*/ 256381 h 427831"/>
                <a:gd name="connsiteX3" fmla="*/ 109537 w 309562"/>
                <a:gd name="connsiteY3" fmla="*/ 56356 h 427831"/>
                <a:gd name="connsiteX4" fmla="*/ 166687 w 309562"/>
                <a:gd name="connsiteY4" fmla="*/ 8731 h 427831"/>
                <a:gd name="connsiteX5" fmla="*/ 214312 w 309562"/>
                <a:gd name="connsiteY5" fmla="*/ 108743 h 427831"/>
                <a:gd name="connsiteX6" fmla="*/ 280987 w 309562"/>
                <a:gd name="connsiteY6" fmla="*/ 246856 h 427831"/>
                <a:gd name="connsiteX7" fmla="*/ 309562 w 309562"/>
                <a:gd name="connsiteY7" fmla="*/ 427831 h 42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562" h="427831">
                  <a:moveTo>
                    <a:pt x="0" y="427831"/>
                  </a:moveTo>
                  <a:cubicBezTo>
                    <a:pt x="9525" y="401637"/>
                    <a:pt x="19050" y="375443"/>
                    <a:pt x="33337" y="346868"/>
                  </a:cubicBezTo>
                  <a:cubicBezTo>
                    <a:pt x="47624" y="318293"/>
                    <a:pt x="73025" y="304800"/>
                    <a:pt x="85725" y="256381"/>
                  </a:cubicBezTo>
                  <a:cubicBezTo>
                    <a:pt x="98425" y="207962"/>
                    <a:pt x="96043" y="97631"/>
                    <a:pt x="109537" y="56356"/>
                  </a:cubicBezTo>
                  <a:cubicBezTo>
                    <a:pt x="123031" y="15081"/>
                    <a:pt x="149225" y="0"/>
                    <a:pt x="166687" y="8731"/>
                  </a:cubicBezTo>
                  <a:cubicBezTo>
                    <a:pt x="184149" y="17462"/>
                    <a:pt x="195262" y="69055"/>
                    <a:pt x="214312" y="108743"/>
                  </a:cubicBezTo>
                  <a:cubicBezTo>
                    <a:pt x="233362" y="148431"/>
                    <a:pt x="265112" y="193675"/>
                    <a:pt x="280987" y="246856"/>
                  </a:cubicBezTo>
                  <a:cubicBezTo>
                    <a:pt x="296862" y="300037"/>
                    <a:pt x="303212" y="363934"/>
                    <a:pt x="309562" y="427831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9" name="Connecteur droit avec flèche 58"/>
            <p:cNvCxnSpPr/>
            <p:nvPr/>
          </p:nvCxnSpPr>
          <p:spPr>
            <a:xfrm rot="16200000" flipV="1">
              <a:off x="6656786" y="5640640"/>
              <a:ext cx="762796" cy="141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0" name="ZoneTexte 59"/>
            <p:cNvSpPr txBox="1"/>
            <p:nvPr/>
          </p:nvSpPr>
          <p:spPr>
            <a:xfrm>
              <a:off x="7037476" y="5047470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 Narrow" pitchFamily="34" charset="0"/>
                  <a:sym typeface="Symbol"/>
                </a:rPr>
                <a:t>(x-a)</a:t>
              </a:r>
              <a:endParaRPr lang="fr-FR" dirty="0">
                <a:latin typeface="Arial Narrow" pitchFamily="34" charset="0"/>
              </a:endParaRPr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2117725" y="3340100"/>
            <a:ext cx="3397250" cy="3086100"/>
            <a:chOff x="593725" y="3340100"/>
            <a:chExt cx="3397250" cy="3086100"/>
          </a:xfrm>
        </p:grpSpPr>
        <p:grpSp>
          <p:nvGrpSpPr>
            <p:cNvPr id="55" name="Groupe 54"/>
            <p:cNvGrpSpPr/>
            <p:nvPr/>
          </p:nvGrpSpPr>
          <p:grpSpPr>
            <a:xfrm>
              <a:off x="800100" y="4597400"/>
              <a:ext cx="2921000" cy="1828800"/>
              <a:chOff x="800100" y="4597400"/>
              <a:chExt cx="2921000" cy="18288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800100" y="4597400"/>
                <a:ext cx="2921000" cy="1828800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Forme libre 11"/>
              <p:cNvSpPr/>
              <p:nvPr/>
            </p:nvSpPr>
            <p:spPr>
              <a:xfrm>
                <a:off x="981684" y="5387314"/>
                <a:ext cx="1858470" cy="168093"/>
              </a:xfrm>
              <a:custGeom>
                <a:avLst/>
                <a:gdLst>
                  <a:gd name="connsiteX0" fmla="*/ 0 w 2082800"/>
                  <a:gd name="connsiteY0" fmla="*/ 42333 h 188383"/>
                  <a:gd name="connsiteX1" fmla="*/ 571500 w 2082800"/>
                  <a:gd name="connsiteY1" fmla="*/ 182033 h 188383"/>
                  <a:gd name="connsiteX2" fmla="*/ 1320800 w 2082800"/>
                  <a:gd name="connsiteY2" fmla="*/ 4233 h 188383"/>
                  <a:gd name="connsiteX3" fmla="*/ 2082800 w 2082800"/>
                  <a:gd name="connsiteY3" fmla="*/ 156633 h 18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2800" h="188383">
                    <a:moveTo>
                      <a:pt x="0" y="42333"/>
                    </a:moveTo>
                    <a:cubicBezTo>
                      <a:pt x="175683" y="115358"/>
                      <a:pt x="351367" y="188383"/>
                      <a:pt x="571500" y="182033"/>
                    </a:cubicBezTo>
                    <a:cubicBezTo>
                      <a:pt x="791633" y="175683"/>
                      <a:pt x="1068917" y="8466"/>
                      <a:pt x="1320800" y="4233"/>
                    </a:cubicBezTo>
                    <a:cubicBezTo>
                      <a:pt x="1572683" y="0"/>
                      <a:pt x="1827741" y="78316"/>
                      <a:pt x="2082800" y="156633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" name="Connecteur droit avec flèche 13"/>
              <p:cNvCxnSpPr/>
              <p:nvPr/>
            </p:nvCxnSpPr>
            <p:spPr>
              <a:xfrm rot="5400000" flipH="1" flipV="1">
                <a:off x="1301109" y="5430044"/>
                <a:ext cx="1110549" cy="141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 flipV="1">
                <a:off x="1038345" y="5982486"/>
                <a:ext cx="1888217" cy="49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avec flèche 18"/>
              <p:cNvCxnSpPr/>
              <p:nvPr/>
            </p:nvCxnSpPr>
            <p:spPr>
              <a:xfrm rot="16200000" flipV="1">
                <a:off x="2085504" y="5600385"/>
                <a:ext cx="762796" cy="141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1" name="ZoneTexte 20"/>
              <p:cNvSpPr txBox="1"/>
              <p:nvPr/>
            </p:nvSpPr>
            <p:spPr>
              <a:xfrm>
                <a:off x="2466194" y="5007215"/>
                <a:ext cx="6864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  <a:sym typeface="Symbol"/>
                  </a:rPr>
                  <a:t>(x-a)</a:t>
                </a:r>
                <a:endParaRPr lang="fr-FR" dirty="0">
                  <a:latin typeface="Arial Narrow" pitchFamily="34" charset="0"/>
                </a:endParaRP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914400" y="5136826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  <a:sym typeface="Symbol"/>
                  </a:rPr>
                  <a:t>f(x)</a:t>
                </a:r>
                <a:endParaRPr lang="fr-FR" dirty="0">
                  <a:latin typeface="Arial Narrow" pitchFamily="34" charset="0"/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2796951" y="5944247"/>
                <a:ext cx="279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  <a:sym typeface="Symbol"/>
                  </a:rPr>
                  <a:t>x</a:t>
                </a:r>
                <a:endParaRPr lang="fr-FR" dirty="0">
                  <a:latin typeface="Arial Narrow" pitchFamily="34" charset="0"/>
                </a:endParaRP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2336604" y="5897495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  <a:sym typeface="Symbol"/>
                  </a:rPr>
                  <a:t>a</a:t>
                </a:r>
                <a:endParaRPr lang="fr-FR" dirty="0">
                  <a:latin typeface="Arial Narrow" pitchFamily="34" charset="0"/>
                </a:endParaRP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1726065" y="5927243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  <a:sym typeface="Symbol"/>
                  </a:rPr>
                  <a:t>0</a:t>
                </a:r>
                <a:endParaRPr lang="fr-FR" dirty="0">
                  <a:latin typeface="Arial Narrow" pitchFamily="34" charset="0"/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1853718" y="4667251"/>
                <a:ext cx="1101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  <a:latin typeface="Arial Narrow" pitchFamily="34" charset="0"/>
                    <a:sym typeface="Symbol"/>
                  </a:rPr>
                  <a:t>f(x)</a:t>
                </a:r>
                <a:r>
                  <a:rPr lang="fr-FR" dirty="0" smtClean="0">
                    <a:solidFill>
                      <a:srgbClr val="FF0000"/>
                    </a:solidFill>
                    <a:latin typeface="Arial Narrow" pitchFamily="34" charset="0"/>
                    <a:sym typeface="Symbol"/>
                  </a:rPr>
                  <a:t>×</a:t>
                </a:r>
                <a:r>
                  <a:rPr lang="fr-FR" b="1" dirty="0" smtClean="0">
                    <a:solidFill>
                      <a:srgbClr val="FF0000"/>
                    </a:solidFill>
                    <a:latin typeface="Arial Narrow" pitchFamily="34" charset="0"/>
                    <a:sym typeface="Symbol"/>
                  </a:rPr>
                  <a:t>(x-a)</a:t>
                </a:r>
                <a:endParaRPr lang="fr-FR" b="1" dirty="0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36" name="ZoneTexte 35"/>
            <p:cNvSpPr txBox="1"/>
            <p:nvPr/>
          </p:nvSpPr>
          <p:spPr>
            <a:xfrm>
              <a:off x="1562100" y="3340100"/>
              <a:ext cx="1404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Multiplication</a:t>
              </a:r>
              <a:endParaRPr lang="fr-FR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40" name="Rectangle à coins arrondis 39"/>
            <p:cNvSpPr/>
            <p:nvPr/>
          </p:nvSpPr>
          <p:spPr>
            <a:xfrm>
              <a:off x="593725" y="3787775"/>
              <a:ext cx="3397250" cy="520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0" y="972115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Convolution ou multiplication ?</a:t>
            </a: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9176" y="1358900"/>
            <a:ext cx="837882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dirty="0" smtClean="0">
                <a:latin typeface="Arial Narrow" pitchFamily="34" charset="0"/>
              </a:rPr>
              <a:t>Pas de hasard!!!</a:t>
            </a:r>
          </a:p>
          <a:p>
            <a:pPr marL="35560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 Narrow" pitchFamily="34" charset="0"/>
              </a:rPr>
              <a:t> On utilisera la </a:t>
            </a:r>
            <a:r>
              <a:rPr lang="fr-FR" b="1" dirty="0" smtClean="0">
                <a:latin typeface="Arial Narrow" pitchFamily="34" charset="0"/>
              </a:rPr>
              <a:t>multiplication</a:t>
            </a:r>
            <a:r>
              <a:rPr lang="fr-FR" dirty="0" smtClean="0">
                <a:latin typeface="Arial Narrow" pitchFamily="34" charset="0"/>
              </a:rPr>
              <a:t> pour </a:t>
            </a:r>
            <a:r>
              <a:rPr lang="fr-FR" b="1" dirty="0" smtClean="0">
                <a:latin typeface="Arial Narrow" pitchFamily="34" charset="0"/>
              </a:rPr>
              <a:t>modifier les amplitudes d’une fonction</a:t>
            </a:r>
            <a:endParaRPr lang="fr-FR" dirty="0" smtClean="0">
              <a:latin typeface="Arial Narrow" pitchFamily="34" charset="0"/>
            </a:endParaRPr>
          </a:p>
          <a:p>
            <a:pPr marL="35560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 Narrow" pitchFamily="34" charset="0"/>
              </a:rPr>
              <a:t> On utilisera la </a:t>
            </a:r>
            <a:r>
              <a:rPr lang="fr-FR" b="1" dirty="0" smtClean="0">
                <a:latin typeface="Arial Narrow" pitchFamily="34" charset="0"/>
              </a:rPr>
              <a:t>convolution</a:t>
            </a:r>
            <a:r>
              <a:rPr lang="fr-FR" dirty="0" smtClean="0">
                <a:latin typeface="Arial Narrow" pitchFamily="34" charset="0"/>
              </a:rPr>
              <a:t> avec un Dirac pour </a:t>
            </a:r>
            <a:r>
              <a:rPr lang="fr-FR" b="1" dirty="0" smtClean="0">
                <a:latin typeface="Arial Narrow" pitchFamily="34" charset="0"/>
              </a:rPr>
              <a:t>translater une fonction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00200" y="2709859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Convolution ou multiplication avec un </a:t>
            </a:r>
            <a:r>
              <a:rPr lang="fr-FR" sz="2400" b="1" kern="0" dirty="0" err="1">
                <a:solidFill>
                  <a:srgbClr val="DA6667"/>
                </a:solidFill>
                <a:latin typeface="Arial Narrow" pitchFamily="34" charset="0"/>
              </a:rPr>
              <a:t>dirac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?</a:t>
            </a:r>
          </a:p>
        </p:txBody>
      </p:sp>
      <p:grpSp>
        <p:nvGrpSpPr>
          <p:cNvPr id="62" name="Groupe 61"/>
          <p:cNvGrpSpPr/>
          <p:nvPr/>
        </p:nvGrpSpPr>
        <p:grpSpPr>
          <a:xfrm>
            <a:off x="8405813" y="5326063"/>
            <a:ext cx="1312068" cy="698500"/>
            <a:chOff x="6881813" y="5326063"/>
            <a:chExt cx="1312068" cy="698500"/>
          </a:xfrm>
        </p:grpSpPr>
        <p:sp>
          <p:nvSpPr>
            <p:cNvPr id="47" name="ZoneTexte 46"/>
            <p:cNvSpPr txBox="1"/>
            <p:nvPr/>
          </p:nvSpPr>
          <p:spPr>
            <a:xfrm>
              <a:off x="7071519" y="5326063"/>
              <a:ext cx="1122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  <a:sym typeface="Symbol"/>
                </a:rPr>
                <a:t> f(x-a)</a:t>
              </a:r>
              <a:endParaRPr lang="fr-FR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65" name="Forme libre 64"/>
            <p:cNvSpPr/>
            <p:nvPr/>
          </p:nvSpPr>
          <p:spPr>
            <a:xfrm>
              <a:off x="6881813" y="5410200"/>
              <a:ext cx="309562" cy="614363"/>
            </a:xfrm>
            <a:custGeom>
              <a:avLst/>
              <a:gdLst>
                <a:gd name="connsiteX0" fmla="*/ 0 w 309562"/>
                <a:gd name="connsiteY0" fmla="*/ 427831 h 427831"/>
                <a:gd name="connsiteX1" fmla="*/ 33337 w 309562"/>
                <a:gd name="connsiteY1" fmla="*/ 346868 h 427831"/>
                <a:gd name="connsiteX2" fmla="*/ 85725 w 309562"/>
                <a:gd name="connsiteY2" fmla="*/ 256381 h 427831"/>
                <a:gd name="connsiteX3" fmla="*/ 109537 w 309562"/>
                <a:gd name="connsiteY3" fmla="*/ 56356 h 427831"/>
                <a:gd name="connsiteX4" fmla="*/ 166687 w 309562"/>
                <a:gd name="connsiteY4" fmla="*/ 8731 h 427831"/>
                <a:gd name="connsiteX5" fmla="*/ 214312 w 309562"/>
                <a:gd name="connsiteY5" fmla="*/ 108743 h 427831"/>
                <a:gd name="connsiteX6" fmla="*/ 280987 w 309562"/>
                <a:gd name="connsiteY6" fmla="*/ 246856 h 427831"/>
                <a:gd name="connsiteX7" fmla="*/ 309562 w 309562"/>
                <a:gd name="connsiteY7" fmla="*/ 427831 h 42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562" h="427831">
                  <a:moveTo>
                    <a:pt x="0" y="427831"/>
                  </a:moveTo>
                  <a:cubicBezTo>
                    <a:pt x="9525" y="401637"/>
                    <a:pt x="19050" y="375443"/>
                    <a:pt x="33337" y="346868"/>
                  </a:cubicBezTo>
                  <a:cubicBezTo>
                    <a:pt x="47624" y="318293"/>
                    <a:pt x="73025" y="304800"/>
                    <a:pt x="85725" y="256381"/>
                  </a:cubicBezTo>
                  <a:cubicBezTo>
                    <a:pt x="98425" y="207962"/>
                    <a:pt x="96043" y="97631"/>
                    <a:pt x="109537" y="56356"/>
                  </a:cubicBezTo>
                  <a:cubicBezTo>
                    <a:pt x="123031" y="15081"/>
                    <a:pt x="149225" y="0"/>
                    <a:pt x="166687" y="8731"/>
                  </a:cubicBezTo>
                  <a:cubicBezTo>
                    <a:pt x="184149" y="17462"/>
                    <a:pt x="195262" y="69055"/>
                    <a:pt x="214312" y="108743"/>
                  </a:cubicBezTo>
                  <a:cubicBezTo>
                    <a:pt x="233362" y="148431"/>
                    <a:pt x="265112" y="193675"/>
                    <a:pt x="280987" y="246856"/>
                  </a:cubicBezTo>
                  <a:cubicBezTo>
                    <a:pt x="296862" y="300037"/>
                    <a:pt x="303212" y="363934"/>
                    <a:pt x="309562" y="427831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2590800" y="5419422"/>
            <a:ext cx="2619374" cy="562279"/>
            <a:chOff x="1066800" y="5419421"/>
            <a:chExt cx="2619374" cy="562279"/>
          </a:xfrm>
        </p:grpSpPr>
        <p:sp>
          <p:nvSpPr>
            <p:cNvPr id="30" name="ZoneTexte 29"/>
            <p:cNvSpPr txBox="1"/>
            <p:nvPr/>
          </p:nvSpPr>
          <p:spPr>
            <a:xfrm>
              <a:off x="2471737" y="5516563"/>
              <a:ext cx="1214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  <a:sym typeface="Symbol"/>
                </a:rPr>
                <a:t> f(a) </a:t>
              </a:r>
              <a:r>
                <a:rPr lang="fr-FR" dirty="0" smtClean="0">
                  <a:solidFill>
                    <a:srgbClr val="FF0000"/>
                  </a:solidFill>
                  <a:latin typeface="Arial Narrow" pitchFamily="34" charset="0"/>
                  <a:sym typeface="Symbol"/>
                </a:rPr>
                <a:t>×</a:t>
              </a:r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  <a:sym typeface="Symbol"/>
                </a:rPr>
                <a:t>(x-a)</a:t>
              </a:r>
              <a:endParaRPr lang="fr-FR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rot="16200000" flipV="1">
              <a:off x="2187495" y="5698123"/>
              <a:ext cx="560942" cy="353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flipV="1">
              <a:off x="1066800" y="5969000"/>
              <a:ext cx="1739900" cy="1270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2" name="Groupe 51"/>
          <p:cNvGrpSpPr/>
          <p:nvPr/>
        </p:nvGrpSpPr>
        <p:grpSpPr>
          <a:xfrm>
            <a:off x="3390300" y="5423671"/>
            <a:ext cx="571565" cy="498944"/>
            <a:chOff x="1866299" y="5423670"/>
            <a:chExt cx="571565" cy="498944"/>
          </a:xfrm>
        </p:grpSpPr>
        <p:sp>
          <p:nvSpPr>
            <p:cNvPr id="31" name="Forme libre 30"/>
            <p:cNvSpPr/>
            <p:nvPr/>
          </p:nvSpPr>
          <p:spPr>
            <a:xfrm flipV="1">
              <a:off x="2191390" y="5423670"/>
              <a:ext cx="246474" cy="220977"/>
            </a:xfrm>
            <a:custGeom>
              <a:avLst/>
              <a:gdLst>
                <a:gd name="connsiteX0" fmla="*/ 0 w 276225"/>
                <a:gd name="connsiteY0" fmla="*/ 0 h 295275"/>
                <a:gd name="connsiteX1" fmla="*/ 142875 w 276225"/>
                <a:gd name="connsiteY1" fmla="*/ 85725 h 295275"/>
                <a:gd name="connsiteX2" fmla="*/ 276225 w 276225"/>
                <a:gd name="connsiteY2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225" h="295275">
                  <a:moveTo>
                    <a:pt x="0" y="0"/>
                  </a:moveTo>
                  <a:cubicBezTo>
                    <a:pt x="48418" y="18256"/>
                    <a:pt x="96837" y="36512"/>
                    <a:pt x="142875" y="85725"/>
                  </a:cubicBezTo>
                  <a:cubicBezTo>
                    <a:pt x="188913" y="134938"/>
                    <a:pt x="232569" y="215106"/>
                    <a:pt x="276225" y="295275"/>
                  </a:cubicBezTo>
                </a:path>
              </a:pathLst>
            </a:cu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1866299" y="5553282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 Narrow" pitchFamily="34" charset="0"/>
                  <a:sym typeface="Symbol"/>
                </a:rPr>
                <a:t>f(a)</a:t>
              </a:r>
              <a:endParaRPr lang="fr-FR" dirty="0">
                <a:latin typeface="Arial Narrow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30922" y="3841770"/>
                <a:ext cx="2949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𝜹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922" y="3841770"/>
                <a:ext cx="2949782" cy="369332"/>
              </a:xfrm>
              <a:prstGeom prst="rect">
                <a:avLst/>
              </a:prstGeom>
              <a:blipFill>
                <a:blip r:embed="rId2"/>
                <a:stretch>
                  <a:fillRect t="-118033" r="-16942" b="-1852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2129906" y="3841770"/>
                <a:ext cx="34613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fr-F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𝜹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906" y="3841770"/>
                <a:ext cx="3461397" cy="369332"/>
              </a:xfrm>
              <a:prstGeom prst="rect">
                <a:avLst/>
              </a:prstGeom>
              <a:blipFill>
                <a:blip r:embed="rId3"/>
                <a:stretch>
                  <a:fillRect t="-118033" b="-1852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itre 1"/>
          <p:cNvSpPr txBox="1">
            <a:spLocks/>
          </p:cNvSpPr>
          <p:nvPr/>
        </p:nvSpPr>
        <p:spPr>
          <a:xfrm>
            <a:off x="2220912" y="0"/>
            <a:ext cx="9971087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4. Propriétés générales reliant l’écran diffractant et la figure de diffraction</a:t>
            </a:r>
          </a:p>
          <a:p>
            <a:pPr>
              <a:defRPr/>
            </a:pP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0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72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6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5387" y="1062361"/>
            <a:ext cx="8537944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</a:rPr>
              <a:t>Principe de Huygens Fresnel</a:t>
            </a:r>
            <a:endParaRPr lang="fr-FR" dirty="0" smtClean="0">
              <a:solidFill>
                <a:srgbClr val="AEA6A4"/>
              </a:solidFill>
              <a:latin typeface="Arial Narrow" pitchFamily="34" charset="0"/>
            </a:endParaRPr>
          </a:p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</a:rPr>
              <a:t>Diffraction par des diaphragmes plans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Approximation de Fresnel : diffraction à distance finie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Approximation de Fraunhofer : diffraction à l’infini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Relation entre fréquences spatiales (</a:t>
            </a:r>
            <a:r>
              <a:rPr lang="fr-FR" dirty="0" err="1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u,v</a:t>
            </a: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) et angles d’inclinaison (</a:t>
            </a: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Symbol"/>
              </a:rPr>
              <a:t>,)</a:t>
            </a:r>
            <a:endParaRPr lang="fr-FR" dirty="0" smtClean="0">
              <a:solidFill>
                <a:srgbClr val="AEA6A4"/>
              </a:solidFill>
              <a:latin typeface="Arial Narrow" pitchFamily="34" charset="0"/>
              <a:sym typeface="Wingdings" pitchFamily="2" charset="2"/>
            </a:endParaRP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Où se trouve l’infini ?</a:t>
            </a:r>
          </a:p>
          <a:p>
            <a:pPr marL="6985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Diffraction par une lentille</a:t>
            </a:r>
          </a:p>
          <a:p>
            <a:pPr marL="6985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Propriétés générales reliant l’écran diffractant et la figure de diffraction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Deux distributions usuelles et leur TF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Dilatation et contraction de l’ouverture du diaphragme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Translation dans son plan du diaphragme D limitant la surface d’onde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Convolution</a:t>
            </a:r>
            <a:endParaRPr lang="fr-FR" dirty="0">
              <a:solidFill>
                <a:srgbClr val="AEA6A4"/>
              </a:solidFill>
              <a:latin typeface="Arial Narrow" pitchFamily="34" charset="0"/>
              <a:sym typeface="Wingdings" pitchFamily="2" charset="2"/>
            </a:endParaRPr>
          </a:p>
          <a:p>
            <a:pPr marL="69850" lvl="1" indent="-342900">
              <a:lnSpc>
                <a:spcPts val="2800"/>
              </a:lnSpc>
              <a:buFontTx/>
              <a:buAutoNum type="arabicPeriod" startAt="5"/>
            </a:pPr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Lien entre variation d’intensité dans une image et fréquences spatiales</a:t>
            </a:r>
          </a:p>
          <a:p>
            <a:pPr marL="69850" lvl="1" indent="-342900">
              <a:lnSpc>
                <a:spcPts val="2800"/>
              </a:lnSpc>
              <a:buFontTx/>
              <a:buAutoNum type="arabicPeriod" startAt="5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Traitement des images</a:t>
            </a:r>
            <a:endParaRPr lang="fr-FR" b="1" dirty="0">
              <a:solidFill>
                <a:srgbClr val="AEA6A4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225159" y="419733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Plan</a:t>
            </a:r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40626" y="2398728"/>
            <a:ext cx="24096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Arial Narrow" pitchFamily="34" charset="0"/>
              </a:rPr>
              <a:t>Soit l’intensité en </a:t>
            </a:r>
            <a:r>
              <a:rPr lang="fr-FR" sz="2000" i="1" dirty="0">
                <a:latin typeface="Arial Narrow" pitchFamily="34" charset="0"/>
              </a:rPr>
              <a:t>u=v=0</a:t>
            </a:r>
          </a:p>
        </p:txBody>
      </p:sp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801226" y="5036852"/>
            <a:ext cx="5219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 Narrow" pitchFamily="34" charset="0"/>
              </a:rPr>
              <a:t>En </a:t>
            </a:r>
            <a:r>
              <a:rPr lang="fr-FR" b="1" i="1" dirty="0" smtClean="0">
                <a:latin typeface="Arial Narrow" pitchFamily="34" charset="0"/>
              </a:rPr>
              <a:t>u=v=0</a:t>
            </a:r>
            <a:r>
              <a:rPr lang="fr-FR" b="1" dirty="0" smtClean="0">
                <a:latin typeface="Arial Narrow" pitchFamily="34" charset="0"/>
              </a:rPr>
              <a:t>, on retrouve 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</a:rPr>
              <a:t>la moyenne </a:t>
            </a:r>
            <a:r>
              <a:rPr lang="fr-FR" b="1" dirty="0" smtClean="0">
                <a:latin typeface="Arial Narrow" pitchFamily="34" charset="0"/>
              </a:rPr>
              <a:t>du champ dans le plan focal objet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84200" y="1212196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A quoi correspond la </a:t>
            </a:r>
            <a:r>
              <a:rPr lang="fr-FR" sz="2400" b="1" kern="0" dirty="0">
                <a:solidFill>
                  <a:srgbClr val="FF3300"/>
                </a:solidFill>
                <a:latin typeface="Arial Narrow" pitchFamily="34" charset="0"/>
                <a:sym typeface="Wingdings" pitchFamily="2" charset="2"/>
              </a:rPr>
              <a:t>fréquence nulle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dans une image?</a:t>
            </a:r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13" name="Flèche à angle droit 12"/>
          <p:cNvSpPr/>
          <p:nvPr/>
        </p:nvSpPr>
        <p:spPr>
          <a:xfrm rot="5400000">
            <a:off x="3229726" y="4872654"/>
            <a:ext cx="495300" cy="4826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01227" y="2398729"/>
                <a:ext cx="5750857" cy="2260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−∞à+∞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𝑖𝑛𝑐𝑖𝑑𝑒𝑛𝑡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</a:rPr>
                        <m:t>𝑑𝑥𝑑𝑦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∝ 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−∞à+∞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𝑖𝑛𝑐𝑖𝑑𝑒𝑛𝑡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fr-FR" i="1">
                          <a:latin typeface="Cambria Math" panose="02040503050406030204" pitchFamily="18" charset="0"/>
                        </a:rPr>
                        <m:t>𝑑𝑥𝑑𝑦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227" y="2398729"/>
                <a:ext cx="5750857" cy="2260555"/>
              </a:xfrm>
              <a:prstGeom prst="rect">
                <a:avLst/>
              </a:prstGeom>
              <a:blipFill>
                <a:blip r:embed="rId2"/>
                <a:stretch>
                  <a:fillRect t="-385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226475" y="-654"/>
            <a:ext cx="9971074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6. Lien entre variation d’intensité dans une image et </a:t>
            </a: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fréquence spatiale</a:t>
            </a: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11677" y="1210140"/>
            <a:ext cx="98171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A quoi correspondent dans une image les </a:t>
            </a:r>
            <a:r>
              <a:rPr lang="fr-FR" sz="2400" b="1" kern="0" dirty="0">
                <a:solidFill>
                  <a:srgbClr val="FF3300"/>
                </a:solidFill>
                <a:latin typeface="Arial Narrow" pitchFamily="34" charset="0"/>
                <a:sym typeface="Wingdings" pitchFamily="2" charset="2"/>
              </a:rPr>
              <a:t>basses ou les hautes fréquences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 ?</a:t>
            </a:r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24001" y="2112454"/>
            <a:ext cx="408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Arial Narrow" pitchFamily="34" charset="0"/>
              </a:rPr>
              <a:t>Prenons l’exemple d’un réseau sinusoïdal :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6975964" y="5317295"/>
            <a:ext cx="3692036" cy="604282"/>
            <a:chOff x="4575664" y="4362450"/>
            <a:chExt cx="3692036" cy="604282"/>
          </a:xfrm>
        </p:grpSpPr>
        <p:sp>
          <p:nvSpPr>
            <p:cNvPr id="14" name="Accolade fermante 13"/>
            <p:cNvSpPr/>
            <p:nvPr/>
          </p:nvSpPr>
          <p:spPr>
            <a:xfrm rot="5400000">
              <a:off x="5797578" y="3473422"/>
              <a:ext cx="311094" cy="2089150"/>
            </a:xfrm>
            <a:prstGeom prst="rightBrac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575664" y="4597400"/>
              <a:ext cx="36920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i="1" dirty="0" smtClean="0">
                  <a:solidFill>
                    <a:srgbClr val="FF0000"/>
                  </a:solidFill>
                  <a:latin typeface="Arial Narrow" pitchFamily="34" charset="0"/>
                </a:rPr>
                <a:t>Information sur la fréquence du réseau</a:t>
              </a:r>
              <a:endParaRPr lang="fr-FR" b="1" i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6514817" y="4145388"/>
            <a:ext cx="4314783" cy="647700"/>
            <a:chOff x="4210050" y="3149600"/>
            <a:chExt cx="4314783" cy="647700"/>
          </a:xfrm>
        </p:grpSpPr>
        <p:sp>
          <p:nvSpPr>
            <p:cNvPr id="16" name="ZoneTexte 15"/>
            <p:cNvSpPr txBox="1"/>
            <p:nvPr/>
          </p:nvSpPr>
          <p:spPr>
            <a:xfrm>
              <a:off x="4294188" y="3149600"/>
              <a:ext cx="4230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i="1" dirty="0" smtClean="0">
                  <a:solidFill>
                    <a:srgbClr val="FF0000"/>
                  </a:solidFill>
                  <a:latin typeface="Arial Narrow" pitchFamily="34" charset="0"/>
                </a:rPr>
                <a:t>Information sur la valeur moyenne du réseau</a:t>
              </a:r>
              <a:endParaRPr lang="fr-FR" b="1" i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7" name="Accolade fermante 16"/>
            <p:cNvSpPr/>
            <p:nvPr/>
          </p:nvSpPr>
          <p:spPr>
            <a:xfrm rot="16200000" flipV="1">
              <a:off x="4343400" y="3352800"/>
              <a:ext cx="311150" cy="577850"/>
            </a:xfrm>
            <a:prstGeom prst="rightBrac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2864017" y="2565780"/>
            <a:ext cx="2030981" cy="1310185"/>
            <a:chOff x="889640" y="3767197"/>
            <a:chExt cx="2813537" cy="724131"/>
          </a:xfrm>
        </p:grpSpPr>
        <p:sp>
          <p:nvSpPr>
            <p:cNvPr id="25" name="Rectangle 58"/>
            <p:cNvSpPr>
              <a:spLocks noChangeArrowheads="1"/>
            </p:cNvSpPr>
            <p:nvPr/>
          </p:nvSpPr>
          <p:spPr bwMode="auto">
            <a:xfrm rot="16200000">
              <a:off x="1408350" y="3951871"/>
              <a:ext cx="724131" cy="35478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6" name="Rectangle 59"/>
            <p:cNvSpPr>
              <a:spLocks noChangeArrowheads="1"/>
            </p:cNvSpPr>
            <p:nvPr/>
          </p:nvSpPr>
          <p:spPr bwMode="auto">
            <a:xfrm rot="16200000">
              <a:off x="2110498" y="3951871"/>
              <a:ext cx="724131" cy="35478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7" name="Rectangle 60"/>
            <p:cNvSpPr>
              <a:spLocks noChangeArrowheads="1"/>
            </p:cNvSpPr>
            <p:nvPr/>
          </p:nvSpPr>
          <p:spPr bwMode="auto">
            <a:xfrm rot="16200000">
              <a:off x="2813883" y="3951871"/>
              <a:ext cx="724131" cy="35478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8" name="Rectangle 61"/>
            <p:cNvSpPr>
              <a:spLocks noChangeArrowheads="1"/>
            </p:cNvSpPr>
            <p:nvPr/>
          </p:nvSpPr>
          <p:spPr bwMode="auto">
            <a:xfrm rot="16200000" flipV="1">
              <a:off x="2464045" y="3951871"/>
              <a:ext cx="724131" cy="35478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9" name="Rectangle 62"/>
            <p:cNvSpPr>
              <a:spLocks noChangeArrowheads="1"/>
            </p:cNvSpPr>
            <p:nvPr/>
          </p:nvSpPr>
          <p:spPr bwMode="auto">
            <a:xfrm rot="16200000" flipV="1">
              <a:off x="1760661" y="3951871"/>
              <a:ext cx="724131" cy="35478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30" name="Rectangle 63"/>
            <p:cNvSpPr>
              <a:spLocks noChangeArrowheads="1"/>
            </p:cNvSpPr>
            <p:nvPr/>
          </p:nvSpPr>
          <p:spPr bwMode="auto">
            <a:xfrm rot="16200000" flipV="1">
              <a:off x="1058511" y="3951871"/>
              <a:ext cx="724131" cy="35478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31" name="Rectangle 64"/>
            <p:cNvSpPr>
              <a:spLocks noChangeArrowheads="1"/>
            </p:cNvSpPr>
            <p:nvPr/>
          </p:nvSpPr>
          <p:spPr bwMode="auto">
            <a:xfrm rot="16200000">
              <a:off x="704966" y="3951871"/>
              <a:ext cx="724131" cy="35478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32" name="Rectangle 65"/>
            <p:cNvSpPr>
              <a:spLocks noChangeArrowheads="1"/>
            </p:cNvSpPr>
            <p:nvPr/>
          </p:nvSpPr>
          <p:spPr bwMode="auto">
            <a:xfrm rot="16200000" flipV="1">
              <a:off x="3163720" y="3951871"/>
              <a:ext cx="724131" cy="35478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08774" y="2710712"/>
                <a:ext cx="3974101" cy="723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eqArr>
                                <m:eqArr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é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𝑠𝑒𝑎𝑢</m:t>
                                  </m:r>
                                </m:e>
                                <m:e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𝑖𝑛𝑓𝑖𝑛𝑖</m:t>
                                  </m:r>
                                </m:e>
                              </m:eqAr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774" y="2710712"/>
                <a:ext cx="3974101" cy="7234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e 9"/>
          <p:cNvGrpSpPr/>
          <p:nvPr/>
        </p:nvGrpSpPr>
        <p:grpSpPr>
          <a:xfrm>
            <a:off x="1537649" y="4605888"/>
            <a:ext cx="9291951" cy="808235"/>
            <a:chOff x="13648" y="4605887"/>
            <a:chExt cx="9291951" cy="808235"/>
          </a:xfrm>
        </p:grpSpPr>
        <p:sp>
          <p:nvSpPr>
            <p:cNvPr id="12" name="ZoneTexte 11"/>
            <p:cNvSpPr txBox="1"/>
            <p:nvPr/>
          </p:nvSpPr>
          <p:spPr>
            <a:xfrm>
              <a:off x="13648" y="4906133"/>
              <a:ext cx="2832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latin typeface="Arial Narrow" pitchFamily="34" charset="0"/>
                </a:rPr>
                <a:t>Le spectre de ce réseau est : </a:t>
              </a:r>
              <a:endParaRPr lang="fr-FR" b="1" dirty="0">
                <a:latin typeface="Arial Narrow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485699" y="4605887"/>
                  <a:ext cx="6819900" cy="8082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eqArr>
                                  <m:eqArr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é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𝑠𝑒𝑎𝑢</m:t>
                                    </m:r>
                                  </m:e>
                                  <m:e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𝑖𝑛𝑓𝑖𝑛𝑖</m:t>
                                    </m:r>
                                  </m:e>
                                </m:eqArr>
                              </m:sub>
                            </m:sSub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5699" y="4605887"/>
                  <a:ext cx="6819900" cy="80823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2226475" y="-654"/>
            <a:ext cx="9971074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6. Lien entre variation d’intensité dans une image et </a:t>
            </a: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fréquence spatiale</a:t>
            </a: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220913" y="421660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Intro : Historique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19224" y="1492371"/>
            <a:ext cx="5669373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 Narrow" pitchFamily="34" charset="0"/>
              </a:rPr>
              <a:t> 1</a:t>
            </a:r>
            <a:r>
              <a:rPr lang="fr-FR" baseline="30000" dirty="0" smtClean="0">
                <a:latin typeface="Arial Narrow" pitchFamily="34" charset="0"/>
              </a:rPr>
              <a:t>ère</a:t>
            </a:r>
            <a:r>
              <a:rPr lang="fr-FR" dirty="0" smtClean="0">
                <a:latin typeface="Arial Narrow" pitchFamily="34" charset="0"/>
              </a:rPr>
              <a:t> observation : F. Grimaldi (1660)</a:t>
            </a:r>
          </a:p>
          <a:p>
            <a:pPr>
              <a:lnSpc>
                <a:spcPct val="150000"/>
              </a:lnSpc>
            </a:pPr>
            <a:endParaRPr lang="fr-FR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 Narrow" pitchFamily="34" charset="0"/>
              </a:rPr>
              <a:t> 1</a:t>
            </a:r>
            <a:r>
              <a:rPr lang="fr-FR" baseline="30000" dirty="0" smtClean="0">
                <a:latin typeface="Arial Narrow" pitchFamily="34" charset="0"/>
              </a:rPr>
              <a:t>ères</a:t>
            </a:r>
            <a:r>
              <a:rPr lang="fr-FR" dirty="0" smtClean="0">
                <a:latin typeface="Arial Narrow" pitchFamily="34" charset="0"/>
              </a:rPr>
              <a:t> interprétation : Huygens (1676) et Fresnel (1818)</a:t>
            </a:r>
          </a:p>
          <a:p>
            <a:pPr lvl="1">
              <a:lnSpc>
                <a:spcPct val="150000"/>
              </a:lnSpc>
              <a:buFont typeface="Wingdings"/>
              <a:buChar char="è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Description simple</a:t>
            </a:r>
          </a:p>
          <a:p>
            <a:pPr>
              <a:lnSpc>
                <a:spcPct val="150000"/>
              </a:lnSpc>
              <a:buFont typeface="Wingdings"/>
              <a:buChar char="è"/>
            </a:pPr>
            <a:endParaRPr lang="fr-FR" dirty="0" smtClean="0">
              <a:latin typeface="Arial Narrow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 Narrow" pitchFamily="34" charset="0"/>
              </a:rPr>
              <a:t> Équations de Maxwell (1865) + </a:t>
            </a:r>
            <a:r>
              <a:rPr lang="fr-FR" dirty="0" err="1" smtClean="0">
                <a:latin typeface="Arial Narrow" pitchFamily="34" charset="0"/>
              </a:rPr>
              <a:t>cond</a:t>
            </a:r>
            <a:r>
              <a:rPr lang="fr-FR" dirty="0" smtClean="0">
                <a:latin typeface="Arial Narrow" pitchFamily="34" charset="0"/>
              </a:rPr>
              <a:t>. Aux limites du diaphragme</a:t>
            </a:r>
          </a:p>
          <a:p>
            <a:pPr lvl="1">
              <a:lnSpc>
                <a:spcPct val="150000"/>
              </a:lnSpc>
              <a:buFont typeface="Wingdings"/>
              <a:buChar char="è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Description plus complète mais plus complexe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 </a:t>
            </a:r>
            <a:endParaRPr lang="fr-FR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endParaRPr lang="fr-FR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endParaRPr lang="fr-FR" dirty="0">
              <a:latin typeface="Arial Narrow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132794" y="4366785"/>
            <a:ext cx="1460955" cy="1767554"/>
            <a:chOff x="7496655" y="4202891"/>
            <a:chExt cx="1460955" cy="1767554"/>
          </a:xfrm>
        </p:grpSpPr>
        <p:pic>
          <p:nvPicPr>
            <p:cNvPr id="302082" name="Picture 2" descr="James Clerk Maxwell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96655" y="4202891"/>
              <a:ext cx="1383106" cy="1663070"/>
            </a:xfrm>
            <a:prstGeom prst="rect">
              <a:avLst/>
            </a:prstGeom>
            <a:noFill/>
          </p:spPr>
        </p:pic>
        <p:sp>
          <p:nvSpPr>
            <p:cNvPr id="7" name="ZoneTexte 6"/>
            <p:cNvSpPr txBox="1"/>
            <p:nvPr/>
          </p:nvSpPr>
          <p:spPr>
            <a:xfrm>
              <a:off x="7504968" y="5693446"/>
              <a:ext cx="1452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latin typeface="Arial Narrow" pitchFamily="34" charset="0"/>
                </a:rPr>
                <a:t>James </a:t>
              </a:r>
              <a:r>
                <a:rPr lang="fr-FR" sz="1200" b="1" dirty="0" err="1">
                  <a:latin typeface="Arial Narrow" pitchFamily="34" charset="0"/>
                </a:rPr>
                <a:t>Clerk</a:t>
              </a:r>
              <a:r>
                <a:rPr lang="fr-FR" sz="1200" b="1" dirty="0">
                  <a:latin typeface="Arial Narrow" pitchFamily="34" charset="0"/>
                </a:rPr>
                <a:t> Maxwell</a:t>
              </a:r>
            </a:p>
          </p:txBody>
        </p:sp>
      </p:grpSp>
      <p:pic>
        <p:nvPicPr>
          <p:cNvPr id="302084" name="Picture 4" descr="Francesco Maria Grimal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8498" y="1483774"/>
            <a:ext cx="958039" cy="1224922"/>
          </a:xfrm>
          <a:prstGeom prst="rect">
            <a:avLst/>
          </a:prstGeom>
          <a:noFill/>
        </p:spPr>
      </p:pic>
      <p:grpSp>
        <p:nvGrpSpPr>
          <p:cNvPr id="12" name="Groupe 11"/>
          <p:cNvGrpSpPr/>
          <p:nvPr/>
        </p:nvGrpSpPr>
        <p:grpSpPr>
          <a:xfrm>
            <a:off x="8235352" y="2342903"/>
            <a:ext cx="1301959" cy="1703839"/>
            <a:chOff x="5218981" y="988555"/>
            <a:chExt cx="1301959" cy="1703839"/>
          </a:xfrm>
        </p:grpSpPr>
        <p:pic>
          <p:nvPicPr>
            <p:cNvPr id="302086" name="Picture 6" descr="Description de cette image, également commentée ci-aprè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65632" y="988555"/>
              <a:ext cx="1022493" cy="1426843"/>
            </a:xfrm>
            <a:prstGeom prst="rect">
              <a:avLst/>
            </a:prstGeom>
            <a:noFill/>
          </p:spPr>
        </p:pic>
        <p:sp>
          <p:nvSpPr>
            <p:cNvPr id="10" name="ZoneTexte 9"/>
            <p:cNvSpPr txBox="1"/>
            <p:nvPr/>
          </p:nvSpPr>
          <p:spPr>
            <a:xfrm>
              <a:off x="5218981" y="2415395"/>
              <a:ext cx="13019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latin typeface="Arial Narrow" pitchFamily="34" charset="0"/>
                </a:rPr>
                <a:t>Christian Huygens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9451000" y="2372355"/>
            <a:ext cx="1217000" cy="1680137"/>
            <a:chOff x="6484190" y="897237"/>
            <a:chExt cx="1217000" cy="1680137"/>
          </a:xfrm>
        </p:grpSpPr>
        <p:pic>
          <p:nvPicPr>
            <p:cNvPr id="302088" name="Picture 8" descr="Description de cette image, également commentée ci-aprè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01115" y="897237"/>
              <a:ext cx="1131585" cy="1388764"/>
            </a:xfrm>
            <a:prstGeom prst="rect">
              <a:avLst/>
            </a:prstGeom>
            <a:noFill/>
          </p:spPr>
        </p:pic>
        <p:sp>
          <p:nvSpPr>
            <p:cNvPr id="14" name="ZoneTexte 13"/>
            <p:cNvSpPr txBox="1"/>
            <p:nvPr/>
          </p:nvSpPr>
          <p:spPr>
            <a:xfrm>
              <a:off x="6484190" y="2300375"/>
              <a:ext cx="12170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latin typeface="Arial Narrow" pitchFamily="34" charset="0"/>
                </a:rPr>
                <a:t>Augustin Fresnel</a:t>
              </a:r>
            </a:p>
          </p:txBody>
        </p:sp>
      </p:grpSp>
      <p:sp>
        <p:nvSpPr>
          <p:cNvPr id="17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3" name="Groupe 72"/>
          <p:cNvGrpSpPr/>
          <p:nvPr/>
        </p:nvGrpSpPr>
        <p:grpSpPr>
          <a:xfrm>
            <a:off x="1920876" y="1317625"/>
            <a:ext cx="8610125" cy="3394080"/>
            <a:chOff x="-61913" y="2536825"/>
            <a:chExt cx="9230311" cy="3638555"/>
          </a:xfrm>
        </p:grpSpPr>
        <p:grpSp>
          <p:nvGrpSpPr>
            <p:cNvPr id="74" name="Groupe 189"/>
            <p:cNvGrpSpPr>
              <a:grpSpLocks/>
            </p:cNvGrpSpPr>
            <p:nvPr/>
          </p:nvGrpSpPr>
          <p:grpSpPr bwMode="auto">
            <a:xfrm>
              <a:off x="-61913" y="2562228"/>
              <a:ext cx="9230311" cy="3613152"/>
              <a:chOff x="-62213" y="2562225"/>
              <a:chExt cx="9230611" cy="3612692"/>
            </a:xfrm>
          </p:grpSpPr>
          <p:grpSp>
            <p:nvGrpSpPr>
              <p:cNvPr id="80" name="Groupe 28"/>
              <p:cNvGrpSpPr/>
              <p:nvPr/>
            </p:nvGrpSpPr>
            <p:grpSpPr bwMode="auto">
              <a:xfrm>
                <a:off x="1704375" y="3299459"/>
                <a:ext cx="3538186" cy="464580"/>
                <a:chOff x="2044700" y="3340106"/>
                <a:chExt cx="4940299" cy="635001"/>
              </a:xfrm>
              <a:scene3d>
                <a:camera prst="isometricOffAxis2Left"/>
                <a:lightRig rig="threePt" dir="t"/>
              </a:scene3d>
            </p:grpSpPr>
            <p:sp>
              <p:nvSpPr>
                <p:cNvPr id="137" name="Rectangle 136"/>
                <p:cNvSpPr/>
                <p:nvPr/>
              </p:nvSpPr>
              <p:spPr>
                <a:xfrm>
                  <a:off x="2044700" y="3340106"/>
                  <a:ext cx="4940299" cy="635001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38" name="Ellipse 137"/>
                <p:cNvSpPr/>
                <p:nvPr/>
              </p:nvSpPr>
              <p:spPr>
                <a:xfrm>
                  <a:off x="4924416" y="3567906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A0600">
                        <a:shade val="30000"/>
                        <a:satMod val="115000"/>
                      </a:srgbClr>
                    </a:gs>
                    <a:gs pos="50000">
                      <a:srgbClr val="FA0600">
                        <a:shade val="67500"/>
                        <a:satMod val="115000"/>
                      </a:srgbClr>
                    </a:gs>
                    <a:gs pos="100000">
                      <a:srgbClr val="FA06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grpSp>
              <p:nvGrpSpPr>
                <p:cNvPr id="139" name="Groupe 27"/>
                <p:cNvGrpSpPr/>
                <p:nvPr/>
              </p:nvGrpSpPr>
              <p:grpSpPr>
                <a:xfrm flipH="1">
                  <a:off x="3839116" y="3513900"/>
                  <a:ext cx="815246" cy="288000"/>
                  <a:chOff x="4478724" y="4275900"/>
                  <a:chExt cx="815246" cy="288000"/>
                </a:xfrm>
              </p:grpSpPr>
              <p:sp>
                <p:nvSpPr>
                  <p:cNvPr id="140" name="Ellipse 139"/>
                  <p:cNvSpPr/>
                  <p:nvPr/>
                </p:nvSpPr>
                <p:spPr>
                  <a:xfrm>
                    <a:off x="4478724" y="4275900"/>
                    <a:ext cx="288000" cy="288000"/>
                  </a:xfrm>
                  <a:prstGeom prst="ellipse">
                    <a:avLst/>
                  </a:prstGeom>
                  <a:gradFill flip="none" rotWithShape="1">
                    <a:gsLst>
                      <a:gs pos="14000">
                        <a:srgbClr val="FA0600">
                          <a:shade val="30000"/>
                          <a:satMod val="115000"/>
                        </a:srgbClr>
                      </a:gs>
                      <a:gs pos="50000">
                        <a:srgbClr val="FA0600">
                          <a:shade val="67500"/>
                          <a:satMod val="115000"/>
                        </a:srgbClr>
                      </a:gs>
                      <a:gs pos="45000">
                        <a:srgbClr val="FA06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41" name="Ellipse 140"/>
                  <p:cNvSpPr/>
                  <p:nvPr/>
                </p:nvSpPr>
                <p:spPr>
                  <a:xfrm>
                    <a:off x="5113970" y="4329901"/>
                    <a:ext cx="180000" cy="180000"/>
                  </a:xfrm>
                  <a:prstGeom prst="ellipse">
                    <a:avLst/>
                  </a:prstGeom>
                  <a:gradFill flip="none" rotWithShape="1">
                    <a:gsLst>
                      <a:gs pos="14000">
                        <a:srgbClr val="FA0600">
                          <a:shade val="30000"/>
                          <a:satMod val="115000"/>
                        </a:srgbClr>
                      </a:gs>
                      <a:gs pos="50000">
                        <a:srgbClr val="FA0600">
                          <a:shade val="67500"/>
                          <a:satMod val="115000"/>
                        </a:srgbClr>
                      </a:gs>
                      <a:gs pos="100000">
                        <a:srgbClr val="FA06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</p:grpSp>
          </p:grpSp>
          <p:cxnSp>
            <p:nvCxnSpPr>
              <p:cNvPr id="81" name="Connecteur droit avec flèche 80"/>
              <p:cNvCxnSpPr/>
              <p:nvPr/>
            </p:nvCxnSpPr>
            <p:spPr bwMode="auto">
              <a:xfrm rot="5400000" flipH="1" flipV="1">
                <a:off x="2600189" y="3617721"/>
                <a:ext cx="966665" cy="73503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82" name="Ellipse 81"/>
              <p:cNvSpPr/>
              <p:nvPr/>
            </p:nvSpPr>
            <p:spPr bwMode="auto">
              <a:xfrm>
                <a:off x="2233115" y="3967158"/>
                <a:ext cx="1015054" cy="1003492"/>
              </a:xfrm>
              <a:prstGeom prst="ellipse">
                <a:avLst/>
              </a:prstGeom>
              <a:gradFill flip="none" rotWithShape="1">
                <a:gsLst>
                  <a:gs pos="0">
                    <a:srgbClr val="DAEDEF">
                      <a:lumMod val="90000"/>
                      <a:shade val="30000"/>
                      <a:satMod val="115000"/>
                    </a:srgbClr>
                  </a:gs>
                  <a:gs pos="50000">
                    <a:srgbClr val="DAEDEF">
                      <a:lumMod val="90000"/>
                      <a:shade val="67500"/>
                      <a:satMod val="115000"/>
                    </a:srgbClr>
                  </a:gs>
                  <a:gs pos="100000">
                    <a:srgbClr val="DAEDEF">
                      <a:lumMod val="90000"/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  <a:scene3d>
                <a:camera prst="isometricOffAxis2Left"/>
                <a:lightRig rig="threePt" dir="t"/>
              </a:scene3d>
              <a:sp3d>
                <a:bevelT w="469900" h="107950"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83" name="Connecteur droit avec flèche 82"/>
              <p:cNvCxnSpPr/>
              <p:nvPr/>
            </p:nvCxnSpPr>
            <p:spPr bwMode="auto">
              <a:xfrm rot="5400000" flipH="1" flipV="1">
                <a:off x="1804037" y="4588349"/>
                <a:ext cx="1031744" cy="792189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tailEnd type="none"/>
              </a:ln>
              <a:effectLst/>
            </p:spPr>
          </p:cxnSp>
          <p:grpSp>
            <p:nvGrpSpPr>
              <p:cNvPr id="84" name="Groupe 154"/>
              <p:cNvGrpSpPr>
                <a:grpSpLocks/>
              </p:cNvGrpSpPr>
              <p:nvPr/>
            </p:nvGrpSpPr>
            <p:grpSpPr bwMode="auto">
              <a:xfrm>
                <a:off x="4570421" y="3299459"/>
                <a:ext cx="4573579" cy="2875458"/>
                <a:chOff x="4570421" y="3695699"/>
                <a:chExt cx="4573579" cy="2875458"/>
              </a:xfrm>
            </p:grpSpPr>
            <p:grpSp>
              <p:nvGrpSpPr>
                <p:cNvPr id="101" name="Groupe 28"/>
                <p:cNvGrpSpPr/>
                <p:nvPr/>
              </p:nvGrpSpPr>
              <p:grpSpPr bwMode="auto">
                <a:xfrm>
                  <a:off x="5605814" y="3695699"/>
                  <a:ext cx="3538186" cy="464580"/>
                  <a:chOff x="2044700" y="3340106"/>
                  <a:chExt cx="4940299" cy="635001"/>
                </a:xfrm>
                <a:scene3d>
                  <a:camera prst="isometricOffAxis2Left"/>
                  <a:lightRig rig="threePt" dir="t"/>
                </a:scene3d>
              </p:grpSpPr>
              <p:sp>
                <p:nvSpPr>
                  <p:cNvPr id="132" name="Rectangle 131"/>
                  <p:cNvSpPr/>
                  <p:nvPr/>
                </p:nvSpPr>
                <p:spPr>
                  <a:xfrm>
                    <a:off x="2044700" y="3340106"/>
                    <a:ext cx="4940299" cy="635001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solidFill>
                      <a:srgbClr val="000000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33" name="Ellipse 132"/>
                  <p:cNvSpPr/>
                  <p:nvPr/>
                </p:nvSpPr>
                <p:spPr>
                  <a:xfrm>
                    <a:off x="6177236" y="3567906"/>
                    <a:ext cx="180000" cy="180000"/>
                  </a:xfrm>
                  <a:prstGeom prst="ellipse">
                    <a:avLst/>
                  </a:prstGeom>
                  <a:gradFill flip="none" rotWithShape="1">
                    <a:gsLst>
                      <a:gs pos="14000">
                        <a:srgbClr val="FA0600">
                          <a:shade val="30000"/>
                          <a:satMod val="115000"/>
                        </a:srgbClr>
                      </a:gs>
                      <a:gs pos="50000">
                        <a:srgbClr val="FA0600">
                          <a:shade val="67500"/>
                          <a:satMod val="115000"/>
                        </a:srgbClr>
                      </a:gs>
                      <a:gs pos="100000">
                        <a:srgbClr val="FA06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134" name="Groupe 27"/>
                  <p:cNvGrpSpPr/>
                  <p:nvPr/>
                </p:nvGrpSpPr>
                <p:grpSpPr>
                  <a:xfrm flipH="1">
                    <a:off x="2753870" y="3513900"/>
                    <a:ext cx="1900492" cy="288000"/>
                    <a:chOff x="4478724" y="4275900"/>
                    <a:chExt cx="1900492" cy="288000"/>
                  </a:xfrm>
                </p:grpSpPr>
                <p:sp>
                  <p:nvSpPr>
                    <p:cNvPr id="135" name="Ellipse 134"/>
                    <p:cNvSpPr/>
                    <p:nvPr/>
                  </p:nvSpPr>
                  <p:spPr>
                    <a:xfrm>
                      <a:off x="4478724" y="4275900"/>
                      <a:ext cx="288000" cy="288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14000">
                          <a:srgbClr val="FA0600">
                            <a:shade val="30000"/>
                            <a:satMod val="115000"/>
                          </a:srgbClr>
                        </a:gs>
                        <a:gs pos="50000">
                          <a:srgbClr val="FA0600">
                            <a:shade val="67500"/>
                            <a:satMod val="115000"/>
                          </a:srgbClr>
                        </a:gs>
                        <a:gs pos="45000">
                          <a:srgbClr val="FA06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36" name="Ellipse 135"/>
                    <p:cNvSpPr/>
                    <p:nvPr/>
                  </p:nvSpPr>
                  <p:spPr>
                    <a:xfrm>
                      <a:off x="6199216" y="4329901"/>
                      <a:ext cx="180000" cy="180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14000">
                          <a:srgbClr val="FA0600">
                            <a:shade val="30000"/>
                            <a:satMod val="115000"/>
                          </a:srgbClr>
                        </a:gs>
                        <a:gs pos="50000">
                          <a:srgbClr val="FA0600">
                            <a:shade val="67500"/>
                            <a:satMod val="115000"/>
                          </a:srgbClr>
                        </a:gs>
                        <a:gs pos="100000">
                          <a:srgbClr val="FA06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</p:grpSp>
            </p:grpSp>
            <p:cxnSp>
              <p:nvCxnSpPr>
                <p:cNvPr id="102" name="Connecteur droit avec flèche 101"/>
                <p:cNvCxnSpPr/>
                <p:nvPr/>
              </p:nvCxnSpPr>
              <p:spPr bwMode="auto">
                <a:xfrm rot="5400000" flipH="1" flipV="1">
                  <a:off x="6502391" y="4013961"/>
                  <a:ext cx="966665" cy="735036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103" name="Ellipse 102"/>
                <p:cNvSpPr/>
                <p:nvPr/>
              </p:nvSpPr>
              <p:spPr bwMode="auto">
                <a:xfrm>
                  <a:off x="6134554" y="4363398"/>
                  <a:ext cx="1015054" cy="100349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EF">
                        <a:lumMod val="90000"/>
                        <a:shade val="30000"/>
                        <a:satMod val="115000"/>
                      </a:srgbClr>
                    </a:gs>
                    <a:gs pos="50000">
                      <a:srgbClr val="DAEDEF">
                        <a:lumMod val="90000"/>
                        <a:shade val="67500"/>
                        <a:satMod val="115000"/>
                      </a:srgbClr>
                    </a:gs>
                    <a:gs pos="100000">
                      <a:srgbClr val="DAEDEF">
                        <a:lumMod val="90000"/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solidFill>
                    <a:srgbClr val="BBE0E3">
                      <a:shade val="50000"/>
                    </a:srgbClr>
                  </a:solidFill>
                  <a:prstDash val="solid"/>
                </a:ln>
                <a:effectLst/>
                <a:scene3d>
                  <a:camera prst="isometricOffAxis2Left"/>
                  <a:lightRig rig="threePt" dir="t"/>
                </a:scene3d>
                <a:sp3d>
                  <a:bevelT w="469900" h="107950"/>
                </a:sp3d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cxnSp>
              <p:nvCxnSpPr>
                <p:cNvPr id="104" name="Connecteur droit avec flèche 103"/>
                <p:cNvCxnSpPr/>
                <p:nvPr/>
              </p:nvCxnSpPr>
              <p:spPr bwMode="auto">
                <a:xfrm rot="5400000" flipH="1" flipV="1">
                  <a:off x="5705445" y="4983796"/>
                  <a:ext cx="1031744" cy="793776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  <a:tailEnd type="none"/>
                </a:ln>
                <a:effectLst/>
              </p:spPr>
            </p:cxnSp>
            <p:grpSp>
              <p:nvGrpSpPr>
                <p:cNvPr id="105" name="Groupe 85"/>
                <p:cNvGrpSpPr/>
                <p:nvPr/>
              </p:nvGrpSpPr>
              <p:grpSpPr>
                <a:xfrm>
                  <a:off x="4570421" y="5566366"/>
                  <a:ext cx="818479" cy="776191"/>
                  <a:chOff x="6504316" y="5253486"/>
                  <a:chExt cx="1803535" cy="1060883"/>
                </a:xfrm>
                <a:scene3d>
                  <a:camera prst="isometricOffAxis2Left"/>
                  <a:lightRig rig="threePt" dir="t"/>
                </a:scene3d>
              </p:grpSpPr>
              <p:sp>
                <p:nvSpPr>
                  <p:cNvPr id="124" name="Rectangle 58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538470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5" name="Rectangle 59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988561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6" name="Rectangle 60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7439445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7" name="Rectangle 61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7215192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8" name="Rectangle 62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6764308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9" name="Rectangle 63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6314216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30" name="Rectangle 6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087586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31" name="Rectangle 65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7663698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6" name="Groupe 85"/>
                <p:cNvGrpSpPr/>
                <p:nvPr/>
              </p:nvGrpSpPr>
              <p:grpSpPr>
                <a:xfrm>
                  <a:off x="5302664" y="5680666"/>
                  <a:ext cx="818479" cy="776191"/>
                  <a:chOff x="6504316" y="5253486"/>
                  <a:chExt cx="1803535" cy="1060883"/>
                </a:xfrm>
                <a:scene3d>
                  <a:camera prst="isometricOffAxis2Left"/>
                  <a:lightRig rig="threePt" dir="t"/>
                </a:scene3d>
              </p:grpSpPr>
              <p:sp>
                <p:nvSpPr>
                  <p:cNvPr id="116" name="Rectangle 58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538470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7" name="Rectangle 59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988561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8" name="Rectangle 60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7439445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9" name="Rectangle 61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7215192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0" name="Rectangle 62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6764308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1" name="Rectangle 63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6314216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2" name="Rectangle 6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087586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3" name="Rectangle 65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7663698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7" name="Groupe 85"/>
                <p:cNvGrpSpPr/>
                <p:nvPr/>
              </p:nvGrpSpPr>
              <p:grpSpPr>
                <a:xfrm>
                  <a:off x="6029095" y="5794966"/>
                  <a:ext cx="818479" cy="776191"/>
                  <a:chOff x="6504316" y="5253486"/>
                  <a:chExt cx="1803535" cy="1060883"/>
                </a:xfrm>
                <a:scene3d>
                  <a:camera prst="isometricOffAxis2Left"/>
                  <a:lightRig rig="threePt" dir="t"/>
                </a:scene3d>
              </p:grpSpPr>
              <p:sp>
                <p:nvSpPr>
                  <p:cNvPr id="108" name="Rectangle 58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538470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9" name="Rectangle 59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988561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0" name="Rectangle 60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7439445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1" name="Rectangle 61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7215192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2" name="Rectangle 62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6764308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3" name="Rectangle 63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6314216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4" name="Rectangle 6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087586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5" name="Rectangle 65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7663698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85" name="Groupe 85"/>
              <p:cNvGrpSpPr/>
              <p:nvPr/>
            </p:nvGrpSpPr>
            <p:grpSpPr>
              <a:xfrm>
                <a:off x="466063" y="5162506"/>
                <a:ext cx="3016294" cy="776191"/>
                <a:chOff x="6504316" y="5253486"/>
                <a:chExt cx="1803535" cy="1060883"/>
              </a:xfrm>
              <a:scene3d>
                <a:camera prst="isometricOffAxis2Left"/>
                <a:lightRig rig="threePt" dir="t"/>
              </a:scene3d>
            </p:grpSpPr>
            <p:sp>
              <p:nvSpPr>
                <p:cNvPr id="93" name="Rectangle 58"/>
                <p:cNvSpPr>
                  <a:spLocks noChangeArrowheads="1"/>
                </p:cNvSpPr>
                <p:nvPr/>
              </p:nvSpPr>
              <p:spPr bwMode="auto">
                <a:xfrm rot="16200000">
                  <a:off x="6538470" y="5670216"/>
                  <a:ext cx="1060883" cy="22742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94" name="Rectangle 59"/>
                <p:cNvSpPr>
                  <a:spLocks noChangeArrowheads="1"/>
                </p:cNvSpPr>
                <p:nvPr/>
              </p:nvSpPr>
              <p:spPr bwMode="auto">
                <a:xfrm rot="16200000">
                  <a:off x="6988561" y="5670216"/>
                  <a:ext cx="1060883" cy="22742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95" name="Rectangle 60"/>
                <p:cNvSpPr>
                  <a:spLocks noChangeArrowheads="1"/>
                </p:cNvSpPr>
                <p:nvPr/>
              </p:nvSpPr>
              <p:spPr bwMode="auto">
                <a:xfrm rot="16200000">
                  <a:off x="7439445" y="5670216"/>
                  <a:ext cx="1060883" cy="22742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96" name="Rectangle 61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7215192" y="5670216"/>
                  <a:ext cx="1060883" cy="22742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97" name="Rectangle 62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6764308" y="5670216"/>
                  <a:ext cx="1060883" cy="22742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98" name="Rectangle 63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6314216" y="5670216"/>
                  <a:ext cx="1060883" cy="22742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99" name="Rectangle 64"/>
                <p:cNvSpPr>
                  <a:spLocks noChangeArrowheads="1"/>
                </p:cNvSpPr>
                <p:nvPr/>
              </p:nvSpPr>
              <p:spPr bwMode="auto">
                <a:xfrm rot="16200000">
                  <a:off x="6087586" y="5670216"/>
                  <a:ext cx="1060883" cy="22742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0" name="Rectangle 65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7663698" y="5670216"/>
                  <a:ext cx="1060883" cy="22742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86" name="Groupe 161"/>
              <p:cNvGrpSpPr>
                <a:grpSpLocks/>
              </p:cNvGrpSpPr>
              <p:nvPr/>
            </p:nvGrpSpPr>
            <p:grpSpPr bwMode="auto">
              <a:xfrm>
                <a:off x="5925328" y="2562225"/>
                <a:ext cx="2917328" cy="766665"/>
                <a:chOff x="5925328" y="2667000"/>
                <a:chExt cx="2917328" cy="766665"/>
              </a:xfrm>
            </p:grpSpPr>
            <p:sp>
              <p:nvSpPr>
                <p:cNvPr id="90" name="ZoneTexte 89"/>
                <p:cNvSpPr txBox="1"/>
                <p:nvPr/>
              </p:nvSpPr>
              <p:spPr>
                <a:xfrm>
                  <a:off x="6874910" y="2819400"/>
                  <a:ext cx="1048643" cy="461865"/>
                </a:xfrm>
                <a:prstGeom prst="rect">
                  <a:avLst/>
                </a:prstGeom>
                <a:solidFill>
                  <a:srgbClr val="FF5050"/>
                </a:solidFill>
                <a:scene3d>
                  <a:camera prst="isometricOffAxis2Left"/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100" b="1" kern="0" dirty="0">
                      <a:solidFill>
                        <a:sysClr val="windowText" lastClr="000000"/>
                      </a:solidFill>
                      <a:latin typeface="Arial" charset="0"/>
                    </a:rPr>
                    <a:t>Basses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100" b="1" kern="0" dirty="0">
                      <a:solidFill>
                        <a:sysClr val="windowText" lastClr="000000"/>
                      </a:solidFill>
                      <a:latin typeface="Arial" charset="0"/>
                    </a:rPr>
                    <a:t>Fréquences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7845568" y="2971800"/>
                  <a:ext cx="997088" cy="461865"/>
                </a:xfrm>
                <a:prstGeom prst="rect">
                  <a:avLst/>
                </a:prstGeom>
                <a:solidFill>
                  <a:srgbClr val="92D050"/>
                </a:solidFill>
                <a:scene3d>
                  <a:camera prst="isometricOffAxis2Left"/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100" kern="0" dirty="0">
                      <a:solidFill>
                        <a:sysClr val="windowText" lastClr="000000"/>
                      </a:solidFill>
                      <a:latin typeface="Arial" charset="0"/>
                    </a:rPr>
                    <a:t>Hautes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100" kern="0" dirty="0">
                      <a:solidFill>
                        <a:sysClr val="windowText" lastClr="000000"/>
                      </a:solidFill>
                      <a:latin typeface="Arial" charset="0"/>
                    </a:rPr>
                    <a:t>Fréquences</a:t>
                  </a:r>
                </a:p>
              </p:txBody>
            </p:sp>
            <p:sp>
              <p:nvSpPr>
                <p:cNvPr id="92" name="ZoneTexte 91"/>
                <p:cNvSpPr txBox="1"/>
                <p:nvPr/>
              </p:nvSpPr>
              <p:spPr>
                <a:xfrm>
                  <a:off x="5925328" y="2667000"/>
                  <a:ext cx="997088" cy="461865"/>
                </a:xfrm>
                <a:prstGeom prst="rect">
                  <a:avLst/>
                </a:prstGeom>
                <a:solidFill>
                  <a:srgbClr val="92D050"/>
                </a:solidFill>
                <a:scene3d>
                  <a:camera prst="isometricOffAxis2Left"/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100" kern="0" dirty="0">
                      <a:solidFill>
                        <a:sysClr val="windowText" lastClr="000000"/>
                      </a:solidFill>
                      <a:latin typeface="Arial" charset="0"/>
                    </a:rPr>
                    <a:t>Hautes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100" kern="0" dirty="0">
                      <a:solidFill>
                        <a:sysClr val="windowText" lastClr="000000"/>
                      </a:solidFill>
                      <a:latin typeface="Arial" charset="0"/>
                    </a:rPr>
                    <a:t>Fréquences</a:t>
                  </a:r>
                </a:p>
              </p:txBody>
            </p:sp>
          </p:grpSp>
          <p:cxnSp>
            <p:nvCxnSpPr>
              <p:cNvPr id="87" name="Connecteur droit avec flèche 86"/>
              <p:cNvCxnSpPr/>
              <p:nvPr/>
            </p:nvCxnSpPr>
            <p:spPr>
              <a:xfrm>
                <a:off x="5991122" y="2917780"/>
                <a:ext cx="2933796" cy="48571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88" name="ZoneTexte 87"/>
              <p:cNvSpPr txBox="1"/>
              <p:nvPr/>
            </p:nvSpPr>
            <p:spPr>
              <a:xfrm>
                <a:off x="8805446" y="3100943"/>
                <a:ext cx="362952" cy="395885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kern="0" dirty="0">
                    <a:solidFill>
                      <a:sysClr val="windowText" lastClr="000000"/>
                    </a:solidFill>
                    <a:latin typeface="Arial" charset="0"/>
                  </a:rPr>
                  <a:t>X</a:t>
                </a:r>
              </a:p>
            </p:txBody>
          </p:sp>
          <p:sp>
            <p:nvSpPr>
              <p:cNvPr id="89" name="ZoneTexte 88"/>
              <p:cNvSpPr txBox="1"/>
              <p:nvPr/>
            </p:nvSpPr>
            <p:spPr bwMode="auto">
              <a:xfrm>
                <a:off x="-62213" y="5016913"/>
                <a:ext cx="1103636" cy="560836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kern="0" dirty="0">
                    <a:solidFill>
                      <a:sysClr val="windowText" lastClr="000000"/>
                    </a:solidFill>
                    <a:latin typeface="Arial" charset="0"/>
                  </a:rPr>
                  <a:t>Plan focal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kern="0" dirty="0">
                    <a:solidFill>
                      <a:sysClr val="windowText" lastClr="000000"/>
                    </a:solidFill>
                    <a:latin typeface="Arial" charset="0"/>
                  </a:rPr>
                  <a:t>objet</a:t>
                </a:r>
              </a:p>
            </p:txBody>
          </p:sp>
        </p:grpSp>
        <p:sp>
          <p:nvSpPr>
            <p:cNvPr id="75" name="ZoneTexte 74"/>
            <p:cNvSpPr txBox="1"/>
            <p:nvPr/>
          </p:nvSpPr>
          <p:spPr bwMode="auto">
            <a:xfrm>
              <a:off x="2976083" y="2689244"/>
              <a:ext cx="1048609" cy="461924"/>
            </a:xfrm>
            <a:prstGeom prst="rect">
              <a:avLst/>
            </a:prstGeom>
            <a:solidFill>
              <a:srgbClr val="FF5050"/>
            </a:solidFill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kern="0" dirty="0">
                  <a:solidFill>
                    <a:sysClr val="windowText" lastClr="000000"/>
                  </a:solidFill>
                  <a:latin typeface="Arial" charset="0"/>
                </a:rPr>
                <a:t>Basses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kern="0" dirty="0">
                  <a:solidFill>
                    <a:sysClr val="windowText" lastClr="000000"/>
                  </a:solidFill>
                  <a:latin typeface="Arial" charset="0"/>
                </a:rPr>
                <a:t>Fréquences</a:t>
              </a:r>
            </a:p>
          </p:txBody>
        </p:sp>
        <p:sp>
          <p:nvSpPr>
            <p:cNvPr id="76" name="ZoneTexte 75"/>
            <p:cNvSpPr txBox="1"/>
            <p:nvPr/>
          </p:nvSpPr>
          <p:spPr bwMode="auto">
            <a:xfrm>
              <a:off x="3946710" y="2841664"/>
              <a:ext cx="997055" cy="461924"/>
            </a:xfrm>
            <a:prstGeom prst="rect">
              <a:avLst/>
            </a:prstGeom>
            <a:solidFill>
              <a:srgbClr val="92D050"/>
            </a:solidFill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kern="0" dirty="0">
                  <a:solidFill>
                    <a:sysClr val="windowText" lastClr="000000"/>
                  </a:solidFill>
                  <a:latin typeface="Arial" charset="0"/>
                </a:rPr>
                <a:t>Hautes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kern="0" dirty="0">
                  <a:solidFill>
                    <a:sysClr val="windowText" lastClr="000000"/>
                  </a:solidFill>
                  <a:latin typeface="Arial" charset="0"/>
                </a:rPr>
                <a:t>Fréquences</a:t>
              </a:r>
            </a:p>
          </p:txBody>
        </p:sp>
        <p:sp>
          <p:nvSpPr>
            <p:cNvPr id="77" name="ZoneTexte 76"/>
            <p:cNvSpPr txBox="1"/>
            <p:nvPr/>
          </p:nvSpPr>
          <p:spPr bwMode="auto">
            <a:xfrm>
              <a:off x="2026533" y="2536825"/>
              <a:ext cx="997055" cy="461924"/>
            </a:xfrm>
            <a:prstGeom prst="rect">
              <a:avLst/>
            </a:prstGeom>
            <a:solidFill>
              <a:srgbClr val="92D050"/>
            </a:solidFill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kern="0" dirty="0">
                  <a:solidFill>
                    <a:sysClr val="windowText" lastClr="000000"/>
                  </a:solidFill>
                  <a:latin typeface="Arial" charset="0"/>
                </a:rPr>
                <a:t>Hautes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kern="0" dirty="0">
                  <a:solidFill>
                    <a:sysClr val="windowText" lastClr="000000"/>
                  </a:solidFill>
                  <a:latin typeface="Arial" charset="0"/>
                </a:rPr>
                <a:t>Fréquences</a:t>
              </a:r>
            </a:p>
          </p:txBody>
        </p:sp>
        <p:cxnSp>
          <p:nvCxnSpPr>
            <p:cNvPr id="78" name="Connecteur droit avec flèche 77"/>
            <p:cNvCxnSpPr/>
            <p:nvPr/>
          </p:nvCxnSpPr>
          <p:spPr bwMode="auto">
            <a:xfrm>
              <a:off x="2092325" y="2892425"/>
              <a:ext cx="2933700" cy="48577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79" name="ZoneTexte 78"/>
            <p:cNvSpPr txBox="1"/>
            <p:nvPr/>
          </p:nvSpPr>
          <p:spPr bwMode="auto">
            <a:xfrm>
              <a:off x="4906557" y="3075611"/>
              <a:ext cx="362940" cy="395935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kern="0" dirty="0">
                  <a:solidFill>
                    <a:sysClr val="windowText" lastClr="000000"/>
                  </a:solidFill>
                  <a:latin typeface="Arial" charset="0"/>
                </a:rPr>
                <a:t>X</a:t>
              </a:r>
            </a:p>
          </p:txBody>
        </p:sp>
      </p:grpSp>
      <p:grpSp>
        <p:nvGrpSpPr>
          <p:cNvPr id="144" name="Groupe 143"/>
          <p:cNvGrpSpPr/>
          <p:nvPr/>
        </p:nvGrpSpPr>
        <p:grpSpPr>
          <a:xfrm>
            <a:off x="1765301" y="4746625"/>
            <a:ext cx="5224463" cy="1708150"/>
            <a:chOff x="241300" y="4746625"/>
            <a:chExt cx="5224463" cy="1708150"/>
          </a:xfrm>
        </p:grpSpPr>
        <p:pic>
          <p:nvPicPr>
            <p:cNvPr id="142" name="Image 141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32213" y="4746625"/>
              <a:ext cx="1733550" cy="170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" name="ZoneTexte 142"/>
            <p:cNvSpPr txBox="1"/>
            <p:nvPr/>
          </p:nvSpPr>
          <p:spPr>
            <a:xfrm>
              <a:off x="241300" y="5461000"/>
              <a:ext cx="3265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 Narrow" pitchFamily="34" charset="0"/>
                </a:rPr>
                <a:t>Pour une image à deux dimensions :</a:t>
              </a:r>
              <a:endParaRPr lang="fr-FR" dirty="0">
                <a:latin typeface="Arial Narrow" pitchFamily="34" charset="0"/>
              </a:endParaRPr>
            </a:p>
          </p:txBody>
        </p:sp>
      </p:grpSp>
      <p:sp>
        <p:nvSpPr>
          <p:cNvPr id="145" name="Rectangle 2"/>
          <p:cNvSpPr txBox="1">
            <a:spLocks noChangeArrowheads="1"/>
          </p:cNvSpPr>
          <p:nvPr/>
        </p:nvSpPr>
        <p:spPr>
          <a:xfrm>
            <a:off x="1524000" y="921315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A quoi correspondent dans une image les basses ou les hautes fréquences ?</a:t>
            </a:r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146" name="Titre 1"/>
          <p:cNvSpPr txBox="1">
            <a:spLocks/>
          </p:cNvSpPr>
          <p:nvPr/>
        </p:nvSpPr>
        <p:spPr>
          <a:xfrm>
            <a:off x="2226475" y="-654"/>
            <a:ext cx="9971074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6. Lien entre variation d’intensité dans une image et </a:t>
            </a: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fréquence spatiale</a:t>
            </a: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51" name="Groupe 150"/>
          <p:cNvGrpSpPr/>
          <p:nvPr/>
        </p:nvGrpSpPr>
        <p:grpSpPr>
          <a:xfrm>
            <a:off x="6337300" y="4872336"/>
            <a:ext cx="4025900" cy="646331"/>
            <a:chOff x="4813300" y="4872335"/>
            <a:chExt cx="4025900" cy="646331"/>
          </a:xfrm>
        </p:grpSpPr>
        <p:sp>
          <p:nvSpPr>
            <p:cNvPr id="147" name="Rectangle 146"/>
            <p:cNvSpPr/>
            <p:nvPr/>
          </p:nvSpPr>
          <p:spPr>
            <a:xfrm>
              <a:off x="5649912" y="4872335"/>
              <a:ext cx="3189288" cy="64633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dirty="0" smtClean="0">
                  <a:latin typeface="Arial Narrow" pitchFamily="34" charset="0"/>
                </a:rPr>
                <a:t>Variations rapides : contours d’un objet, détails, rayures …</a:t>
              </a:r>
              <a:endParaRPr lang="fr-FR" dirty="0">
                <a:latin typeface="Arial Narrow" pitchFamily="34" charset="0"/>
              </a:endParaRPr>
            </a:p>
          </p:txBody>
        </p:sp>
        <p:sp>
          <p:nvSpPr>
            <p:cNvPr id="148" name="Forme libre 147"/>
            <p:cNvSpPr/>
            <p:nvPr/>
          </p:nvSpPr>
          <p:spPr>
            <a:xfrm>
              <a:off x="4813300" y="5090583"/>
              <a:ext cx="762000" cy="319617"/>
            </a:xfrm>
            <a:custGeom>
              <a:avLst/>
              <a:gdLst>
                <a:gd name="connsiteX0" fmla="*/ 0 w 762000"/>
                <a:gd name="connsiteY0" fmla="*/ 319617 h 319617"/>
                <a:gd name="connsiteX1" fmla="*/ 190500 w 762000"/>
                <a:gd name="connsiteY1" fmla="*/ 52917 h 319617"/>
                <a:gd name="connsiteX2" fmla="*/ 762000 w 762000"/>
                <a:gd name="connsiteY2" fmla="*/ 2117 h 31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319617">
                  <a:moveTo>
                    <a:pt x="0" y="319617"/>
                  </a:moveTo>
                  <a:cubicBezTo>
                    <a:pt x="31750" y="212725"/>
                    <a:pt x="63500" y="105834"/>
                    <a:pt x="190500" y="52917"/>
                  </a:cubicBezTo>
                  <a:cubicBezTo>
                    <a:pt x="317500" y="0"/>
                    <a:pt x="539750" y="1058"/>
                    <a:pt x="762000" y="2117"/>
                  </a:cubicBezTo>
                </a:path>
              </a:pathLst>
            </a:cu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2" name="Groupe 151"/>
          <p:cNvGrpSpPr/>
          <p:nvPr/>
        </p:nvGrpSpPr>
        <p:grpSpPr>
          <a:xfrm>
            <a:off x="6007100" y="5658535"/>
            <a:ext cx="4279900" cy="923330"/>
            <a:chOff x="4483100" y="5658535"/>
            <a:chExt cx="4279900" cy="923330"/>
          </a:xfrm>
        </p:grpSpPr>
        <p:sp>
          <p:nvSpPr>
            <p:cNvPr id="149" name="Rectangle 148"/>
            <p:cNvSpPr/>
            <p:nvPr/>
          </p:nvSpPr>
          <p:spPr>
            <a:xfrm>
              <a:off x="5624512" y="5658535"/>
              <a:ext cx="3138488" cy="92333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dirty="0" smtClean="0">
                  <a:latin typeface="Arial Narrow" pitchFamily="34" charset="0"/>
                </a:rPr>
                <a:t>Variations lentes : couleurs uniformes, valeur moyenne de l’image… </a:t>
              </a:r>
              <a:endParaRPr lang="fr-FR" dirty="0">
                <a:latin typeface="Arial Narrow" pitchFamily="34" charset="0"/>
              </a:endParaRPr>
            </a:p>
          </p:txBody>
        </p:sp>
        <p:sp>
          <p:nvSpPr>
            <p:cNvPr id="150" name="Forme libre 149"/>
            <p:cNvSpPr/>
            <p:nvPr/>
          </p:nvSpPr>
          <p:spPr>
            <a:xfrm>
              <a:off x="4483100" y="5867400"/>
              <a:ext cx="1054100" cy="372533"/>
            </a:xfrm>
            <a:custGeom>
              <a:avLst/>
              <a:gdLst>
                <a:gd name="connsiteX0" fmla="*/ 0 w 1054100"/>
                <a:gd name="connsiteY0" fmla="*/ 0 h 372533"/>
                <a:gd name="connsiteX1" fmla="*/ 457200 w 1054100"/>
                <a:gd name="connsiteY1" fmla="*/ 317500 h 372533"/>
                <a:gd name="connsiteX2" fmla="*/ 1054100 w 1054100"/>
                <a:gd name="connsiteY2" fmla="*/ 330200 h 37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372533">
                  <a:moveTo>
                    <a:pt x="0" y="0"/>
                  </a:moveTo>
                  <a:cubicBezTo>
                    <a:pt x="140758" y="131233"/>
                    <a:pt x="281517" y="262467"/>
                    <a:pt x="457200" y="317500"/>
                  </a:cubicBezTo>
                  <a:cubicBezTo>
                    <a:pt x="632883" y="372533"/>
                    <a:pt x="843491" y="351366"/>
                    <a:pt x="1054100" y="330200"/>
                  </a:cubicBezTo>
                </a:path>
              </a:pathLst>
            </a:cu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4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39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5387" y="1062361"/>
            <a:ext cx="8537944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</a:rPr>
              <a:t>Principe de Huygens Fresnel</a:t>
            </a:r>
            <a:endParaRPr lang="fr-FR" dirty="0" smtClean="0">
              <a:solidFill>
                <a:srgbClr val="AEA6A4"/>
              </a:solidFill>
              <a:latin typeface="Arial Narrow" pitchFamily="34" charset="0"/>
            </a:endParaRPr>
          </a:p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</a:rPr>
              <a:t>Diffraction par des diaphragmes plans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Approximation de Fresnel : diffraction à distance finie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Approximation de Fraunhofer : diffraction à l’infini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Relation entre fréquences spatiales (</a:t>
            </a:r>
            <a:r>
              <a:rPr lang="fr-FR" dirty="0" err="1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u,v</a:t>
            </a: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) et angles d’inclinaison (</a:t>
            </a: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Symbol"/>
              </a:rPr>
              <a:t>,)</a:t>
            </a:r>
            <a:endParaRPr lang="fr-FR" dirty="0" smtClean="0">
              <a:solidFill>
                <a:srgbClr val="AEA6A4"/>
              </a:solidFill>
              <a:latin typeface="Arial Narrow" pitchFamily="34" charset="0"/>
              <a:sym typeface="Wingdings" pitchFamily="2" charset="2"/>
            </a:endParaRP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Où se trouve l’infini ?</a:t>
            </a:r>
          </a:p>
          <a:p>
            <a:pPr marL="6985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Diffraction par une lentille</a:t>
            </a:r>
          </a:p>
          <a:p>
            <a:pPr marL="6985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Propriétés générales reliant l’écran diffractant et la figure de diffraction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Deux distributions usuelles et leur TF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Dilatation et contraction de l’ouverture du diaphragme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Translation dans son plan du diaphragme D limitant la surface d’onde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Convolution</a:t>
            </a:r>
            <a:endParaRPr lang="fr-FR" dirty="0">
              <a:solidFill>
                <a:srgbClr val="AEA6A4"/>
              </a:solidFill>
              <a:latin typeface="Arial Narrow" pitchFamily="34" charset="0"/>
              <a:sym typeface="Wingdings" pitchFamily="2" charset="2"/>
            </a:endParaRPr>
          </a:p>
          <a:p>
            <a:pPr marL="69850" lvl="1" indent="-342900">
              <a:lnSpc>
                <a:spcPts val="2800"/>
              </a:lnSpc>
              <a:buFontTx/>
              <a:buAutoNum type="arabicPeriod" startAt="5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Lien entre variation d’intensité dans une image et fréquences spatiales</a:t>
            </a:r>
          </a:p>
          <a:p>
            <a:pPr marL="69850" lvl="1" indent="-342900">
              <a:lnSpc>
                <a:spcPts val="2800"/>
              </a:lnSpc>
              <a:buFontTx/>
              <a:buAutoNum type="arabicPeriod" startAt="5"/>
            </a:pPr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Traitement des images</a:t>
            </a:r>
            <a:endParaRPr lang="fr-FR" b="1" dirty="0"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225159" y="413584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Plan</a:t>
            </a:r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227474" y="419789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5. Traitement des images</a:t>
            </a:r>
          </a:p>
          <a:p>
            <a:pPr>
              <a:defRPr/>
            </a:pP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0" y="934015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>
              <a:buFont typeface="Wingdings" pitchFamily="2" charset="2"/>
              <a:buChar char="è"/>
            </a:pP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Filtrage</a:t>
            </a:r>
          </a:p>
          <a:p>
            <a:pPr marL="0" lvl="1">
              <a:buFont typeface="Wingdings" pitchFamily="2" charset="2"/>
              <a:buChar char="è"/>
            </a:pP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Montage 4f</a:t>
            </a: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p:grpSp>
        <p:nvGrpSpPr>
          <p:cNvPr id="169" name="Groupe 361"/>
          <p:cNvGrpSpPr>
            <a:grpSpLocks/>
          </p:cNvGrpSpPr>
          <p:nvPr/>
        </p:nvGrpSpPr>
        <p:grpSpPr bwMode="auto">
          <a:xfrm>
            <a:off x="1684980" y="921834"/>
            <a:ext cx="3911200" cy="5880736"/>
            <a:chOff x="58340" y="333370"/>
            <a:chExt cx="3910727" cy="5880243"/>
          </a:xfrm>
        </p:grpSpPr>
        <p:cxnSp>
          <p:nvCxnSpPr>
            <p:cNvPr id="282" name="Connecteur droit 281"/>
            <p:cNvCxnSpPr/>
            <p:nvPr/>
          </p:nvCxnSpPr>
          <p:spPr>
            <a:xfrm flipV="1">
              <a:off x="3491046" y="1302167"/>
              <a:ext cx="0" cy="860353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283" name="Connecteur droit 282"/>
            <p:cNvCxnSpPr/>
            <p:nvPr/>
          </p:nvCxnSpPr>
          <p:spPr>
            <a:xfrm flipV="1">
              <a:off x="2768820" y="2241888"/>
              <a:ext cx="0" cy="860353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pic>
          <p:nvPicPr>
            <p:cNvPr id="284" name="Image 283" descr="180px-Joseph_Fourier_bi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3069203" y="452548"/>
              <a:ext cx="899864" cy="1095154"/>
            </a:xfrm>
            <a:prstGeom prst="rect">
              <a:avLst/>
            </a:prstGeom>
            <a:ln w="57150">
              <a:solidFill>
                <a:srgbClr val="000000"/>
              </a:solidFill>
            </a:ln>
            <a:scene3d>
              <a:camera prst="isometricOffAxis2Left"/>
              <a:lightRig rig="threePt" dir="t"/>
            </a:scene3d>
          </p:spPr>
        </p:pic>
        <p:cxnSp>
          <p:nvCxnSpPr>
            <p:cNvPr id="285" name="Connecteur droit 284"/>
            <p:cNvCxnSpPr/>
            <p:nvPr/>
          </p:nvCxnSpPr>
          <p:spPr>
            <a:xfrm flipV="1">
              <a:off x="2821202" y="1018029"/>
              <a:ext cx="666669" cy="863528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286" name="Ellipse 285"/>
            <p:cNvSpPr/>
            <p:nvPr/>
          </p:nvSpPr>
          <p:spPr bwMode="auto">
            <a:xfrm>
              <a:off x="2311203" y="1471787"/>
              <a:ext cx="939063" cy="928514"/>
            </a:xfrm>
            <a:prstGeom prst="ellipse">
              <a:avLst/>
            </a:prstGeom>
            <a:gradFill flip="none" rotWithShape="1">
              <a:gsLst>
                <a:gs pos="0">
                  <a:srgbClr val="DAEDEF">
                    <a:lumMod val="90000"/>
                    <a:shade val="30000"/>
                    <a:satMod val="115000"/>
                  </a:srgbClr>
                </a:gs>
                <a:gs pos="50000">
                  <a:srgbClr val="DAEDEF">
                    <a:lumMod val="90000"/>
                    <a:shade val="67500"/>
                    <a:satMod val="115000"/>
                  </a:srgbClr>
                </a:gs>
                <a:gs pos="100000">
                  <a:srgbClr val="DAEDEF">
                    <a:lumMod val="90000"/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  <a:scene3d>
              <a:camera prst="isometricOffAxis2Left"/>
              <a:lightRig rig="threePt" dir="t"/>
            </a:scene3d>
            <a:sp3d>
              <a:bevelT w="469900" h="10795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287" name="Connecteur droit 286"/>
            <p:cNvCxnSpPr/>
            <p:nvPr/>
          </p:nvCxnSpPr>
          <p:spPr>
            <a:xfrm flipV="1">
              <a:off x="2043421" y="1943463"/>
              <a:ext cx="739686" cy="939721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grpSp>
          <p:nvGrpSpPr>
            <p:cNvPr id="288" name="Groupe 247"/>
            <p:cNvGrpSpPr/>
            <p:nvPr/>
          </p:nvGrpSpPr>
          <p:grpSpPr>
            <a:xfrm>
              <a:off x="1443352" y="2254255"/>
              <a:ext cx="1200148" cy="1247775"/>
              <a:chOff x="4902209" y="2593967"/>
              <a:chExt cx="1581151" cy="1581145"/>
            </a:xfrm>
            <a:scene3d>
              <a:camera prst="isometricOffAxis2Left"/>
              <a:lightRig rig="threePt" dir="t"/>
            </a:scene3d>
          </p:grpSpPr>
          <p:sp>
            <p:nvSpPr>
              <p:cNvPr id="315" name="Ellipse 314"/>
              <p:cNvSpPr/>
              <p:nvPr/>
            </p:nvSpPr>
            <p:spPr>
              <a:xfrm>
                <a:off x="5556258" y="3330564"/>
                <a:ext cx="273051" cy="10794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16" name="Ellipse 315"/>
              <p:cNvSpPr/>
              <p:nvPr/>
            </p:nvSpPr>
            <p:spPr>
              <a:xfrm>
                <a:off x="5975358" y="3343264"/>
                <a:ext cx="196850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17" name="Ellipse 316"/>
              <p:cNvSpPr/>
              <p:nvPr/>
            </p:nvSpPr>
            <p:spPr>
              <a:xfrm>
                <a:off x="6318260" y="3355963"/>
                <a:ext cx="165100" cy="5714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18" name="Ellipse 317"/>
              <p:cNvSpPr/>
              <p:nvPr/>
            </p:nvSpPr>
            <p:spPr>
              <a:xfrm>
                <a:off x="5213358" y="3343264"/>
                <a:ext cx="196850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19" name="Ellipse 318"/>
              <p:cNvSpPr/>
              <p:nvPr/>
            </p:nvSpPr>
            <p:spPr>
              <a:xfrm>
                <a:off x="4902209" y="3355963"/>
                <a:ext cx="165100" cy="5714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20" name="Ellipse 319"/>
              <p:cNvSpPr/>
              <p:nvPr/>
            </p:nvSpPr>
            <p:spPr>
              <a:xfrm rot="16200000">
                <a:off x="5556260" y="3330564"/>
                <a:ext cx="273049" cy="1079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21" name="Ellipse 320"/>
              <p:cNvSpPr/>
              <p:nvPr/>
            </p:nvSpPr>
            <p:spPr>
              <a:xfrm rot="16200000">
                <a:off x="5594360" y="2962265"/>
                <a:ext cx="196849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22" name="Ellipse 321"/>
              <p:cNvSpPr/>
              <p:nvPr/>
            </p:nvSpPr>
            <p:spPr>
              <a:xfrm rot="16200000">
                <a:off x="5610235" y="2647942"/>
                <a:ext cx="165100" cy="571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23" name="Ellipse 322"/>
              <p:cNvSpPr/>
              <p:nvPr/>
            </p:nvSpPr>
            <p:spPr>
              <a:xfrm rot="16200000">
                <a:off x="5594360" y="3724264"/>
                <a:ext cx="196849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24" name="Ellipse 323"/>
              <p:cNvSpPr/>
              <p:nvPr/>
            </p:nvSpPr>
            <p:spPr>
              <a:xfrm rot="16200000">
                <a:off x="5610235" y="4063987"/>
                <a:ext cx="165100" cy="571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25" name="Ellipse 324"/>
              <p:cNvSpPr/>
              <p:nvPr/>
            </p:nvSpPr>
            <p:spPr>
              <a:xfrm rot="13500000">
                <a:off x="5213360" y="2962267"/>
                <a:ext cx="196849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26" name="Ellipse 325"/>
              <p:cNvSpPr/>
              <p:nvPr/>
            </p:nvSpPr>
            <p:spPr>
              <a:xfrm rot="13500000">
                <a:off x="5978536" y="3736963"/>
                <a:ext cx="196849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27" name="Ellipse 326"/>
              <p:cNvSpPr/>
              <p:nvPr/>
            </p:nvSpPr>
            <p:spPr>
              <a:xfrm rot="8100000">
                <a:off x="5978535" y="2968617"/>
                <a:ext cx="196850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28" name="Ellipse 327"/>
              <p:cNvSpPr/>
              <p:nvPr/>
            </p:nvSpPr>
            <p:spPr>
              <a:xfrm rot="8100000">
                <a:off x="5222874" y="3730625"/>
                <a:ext cx="196850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cxnSp>
          <p:nvCxnSpPr>
            <p:cNvPr id="289" name="Connecteur droit 288"/>
            <p:cNvCxnSpPr/>
            <p:nvPr/>
          </p:nvCxnSpPr>
          <p:spPr>
            <a:xfrm>
              <a:off x="1351355" y="2765719"/>
              <a:ext cx="1320640" cy="212707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290" name="Picture 4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6618" y="3184525"/>
              <a:ext cx="931863" cy="1077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1" name="Rectangle 167"/>
            <p:cNvSpPr>
              <a:spLocks noChangeArrowheads="1"/>
            </p:cNvSpPr>
            <p:nvPr/>
          </p:nvSpPr>
          <p:spPr bwMode="auto">
            <a:xfrm>
              <a:off x="467043" y="5967413"/>
              <a:ext cx="251642" cy="24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kern="0">
                  <a:solidFill>
                    <a:srgbClr val="000000"/>
                  </a:solidFill>
                </a:rPr>
                <a:t>(a)</a:t>
              </a:r>
              <a:endParaRPr lang="fr-FR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92" name="Connecteur droit 291"/>
            <p:cNvCxnSpPr/>
            <p:nvPr/>
          </p:nvCxnSpPr>
          <p:spPr>
            <a:xfrm flipH="1" flipV="1">
              <a:off x="2037072" y="2162520"/>
              <a:ext cx="9524" cy="1212748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93" name="Connecteur droit avec flèche 292"/>
            <p:cNvCxnSpPr/>
            <p:nvPr/>
          </p:nvCxnSpPr>
          <p:spPr>
            <a:xfrm flipV="1">
              <a:off x="3202156" y="2019657"/>
              <a:ext cx="300001" cy="38096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94" name="Connecteur droit avec flèche 293"/>
            <p:cNvCxnSpPr/>
            <p:nvPr/>
          </p:nvCxnSpPr>
          <p:spPr>
            <a:xfrm flipV="1">
              <a:off x="2768820" y="2576823"/>
              <a:ext cx="300002" cy="38096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295" name="Connecteur droit 294"/>
            <p:cNvCxnSpPr/>
            <p:nvPr/>
          </p:nvCxnSpPr>
          <p:spPr>
            <a:xfrm flipV="1">
              <a:off x="2046596" y="3183197"/>
              <a:ext cx="0" cy="860353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296" name="Connecteur droit 295"/>
            <p:cNvCxnSpPr/>
            <p:nvPr/>
          </p:nvCxnSpPr>
          <p:spPr>
            <a:xfrm flipV="1">
              <a:off x="1324370" y="4121330"/>
              <a:ext cx="0" cy="860353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297" name="Connecteur droit avec flèche 296"/>
            <p:cNvCxnSpPr/>
            <p:nvPr/>
          </p:nvCxnSpPr>
          <p:spPr>
            <a:xfrm flipV="1">
              <a:off x="2045008" y="3519719"/>
              <a:ext cx="300002" cy="38096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298" name="Connecteur droit avec flèche 297"/>
            <p:cNvCxnSpPr/>
            <p:nvPr/>
          </p:nvCxnSpPr>
          <p:spPr>
            <a:xfrm flipV="1">
              <a:off x="1325958" y="4448328"/>
              <a:ext cx="300001" cy="38096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299" name="Connecteur droit 298"/>
            <p:cNvCxnSpPr/>
            <p:nvPr/>
          </p:nvCxnSpPr>
          <p:spPr>
            <a:xfrm flipV="1">
              <a:off x="595796" y="5064226"/>
              <a:ext cx="0" cy="860353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300" name="Connecteur droit avec flèche 299"/>
            <p:cNvCxnSpPr/>
            <p:nvPr/>
          </p:nvCxnSpPr>
          <p:spPr>
            <a:xfrm flipV="1">
              <a:off x="592621" y="5400748"/>
              <a:ext cx="300001" cy="38096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301" name="Connecteur droit avec flèche 300"/>
            <p:cNvCxnSpPr/>
            <p:nvPr/>
          </p:nvCxnSpPr>
          <p:spPr>
            <a:xfrm flipV="1">
              <a:off x="2478343" y="2953028"/>
              <a:ext cx="300001" cy="38096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02" name="Connecteur droit avec flèche 301"/>
            <p:cNvCxnSpPr/>
            <p:nvPr/>
          </p:nvCxnSpPr>
          <p:spPr>
            <a:xfrm flipV="1">
              <a:off x="1745007" y="3905448"/>
              <a:ext cx="300001" cy="38096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03" name="Connecteur droit avec flèche 302"/>
            <p:cNvCxnSpPr/>
            <p:nvPr/>
          </p:nvCxnSpPr>
          <p:spPr>
            <a:xfrm flipV="1">
              <a:off x="1025956" y="4838820"/>
              <a:ext cx="300002" cy="38096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04" name="Connecteur droit 303"/>
            <p:cNvCxnSpPr/>
            <p:nvPr/>
          </p:nvCxnSpPr>
          <p:spPr>
            <a:xfrm flipV="1">
              <a:off x="1491038" y="2883184"/>
              <a:ext cx="552383" cy="730189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305" name="Ellipse 304"/>
            <p:cNvSpPr/>
            <p:nvPr/>
          </p:nvSpPr>
          <p:spPr bwMode="auto">
            <a:xfrm>
              <a:off x="872929" y="3300590"/>
              <a:ext cx="939063" cy="928514"/>
            </a:xfrm>
            <a:prstGeom prst="ellipse">
              <a:avLst/>
            </a:prstGeom>
            <a:gradFill flip="none" rotWithShape="1">
              <a:gsLst>
                <a:gs pos="0">
                  <a:srgbClr val="DAEDEF">
                    <a:lumMod val="90000"/>
                    <a:shade val="30000"/>
                    <a:satMod val="115000"/>
                  </a:srgbClr>
                </a:gs>
                <a:gs pos="50000">
                  <a:srgbClr val="DAEDEF">
                    <a:lumMod val="90000"/>
                    <a:shade val="67500"/>
                    <a:satMod val="115000"/>
                  </a:srgbClr>
                </a:gs>
                <a:gs pos="100000">
                  <a:srgbClr val="DAEDEF">
                    <a:lumMod val="90000"/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  <a:scene3d>
              <a:camera prst="isometricOffAxis2Left"/>
              <a:lightRig rig="threePt" dir="t"/>
            </a:scene3d>
            <a:sp3d>
              <a:bevelT w="469900" h="10795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306" name="Connecteur droit 305"/>
            <p:cNvCxnSpPr/>
            <p:nvPr/>
          </p:nvCxnSpPr>
          <p:spPr>
            <a:xfrm flipV="1">
              <a:off x="619605" y="3776872"/>
              <a:ext cx="712702" cy="931784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307" name="Image 306" descr="180px-Joseph_Fourier_bi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266" y="4129091"/>
              <a:ext cx="899864" cy="1095154"/>
            </a:xfrm>
            <a:prstGeom prst="rect">
              <a:avLst/>
            </a:prstGeom>
            <a:ln w="57150">
              <a:solidFill>
                <a:srgbClr val="000000"/>
              </a:solidFill>
            </a:ln>
            <a:scene3d>
              <a:camera prst="isometricOffAxis2Left"/>
              <a:lightRig rig="threePt" dir="t"/>
            </a:scene3d>
          </p:spPr>
        </p:pic>
        <p:sp>
          <p:nvSpPr>
            <p:cNvPr id="308" name="ZoneTexte 307"/>
            <p:cNvSpPr txBox="1"/>
            <p:nvPr/>
          </p:nvSpPr>
          <p:spPr>
            <a:xfrm>
              <a:off x="1217183" y="1871658"/>
              <a:ext cx="1106393" cy="461665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Plan de Fourier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T(X,Y)</a:t>
              </a:r>
            </a:p>
          </p:txBody>
        </p:sp>
        <p:sp>
          <p:nvSpPr>
            <p:cNvPr id="309" name="ZoneTexte 308"/>
            <p:cNvSpPr txBox="1"/>
            <p:nvPr/>
          </p:nvSpPr>
          <p:spPr>
            <a:xfrm>
              <a:off x="58340" y="3667126"/>
              <a:ext cx="830677" cy="461665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Plan focal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Objet (</a:t>
              </a:r>
              <a:r>
                <a:rPr lang="fr-FR" sz="1200" b="1" kern="0" dirty="0" err="1">
                  <a:solidFill>
                    <a:sysClr val="windowText" lastClr="000000"/>
                  </a:solidFill>
                  <a:latin typeface="Arial Narrow" pitchFamily="34" charset="0"/>
                </a:rPr>
                <a:t>x,y</a:t>
              </a: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)</a:t>
              </a:r>
            </a:p>
          </p:txBody>
        </p:sp>
        <p:sp>
          <p:nvSpPr>
            <p:cNvPr id="310" name="ZoneTexte 309"/>
            <p:cNvSpPr txBox="1"/>
            <p:nvPr/>
          </p:nvSpPr>
          <p:spPr>
            <a:xfrm>
              <a:off x="2231595" y="333370"/>
              <a:ext cx="853119" cy="461665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Plan Image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(x’,y’)</a:t>
              </a:r>
            </a:p>
          </p:txBody>
        </p:sp>
        <p:sp>
          <p:nvSpPr>
            <p:cNvPr id="311" name="ZoneTexte 310"/>
            <p:cNvSpPr txBox="1"/>
            <p:nvPr/>
          </p:nvSpPr>
          <p:spPr>
            <a:xfrm>
              <a:off x="3036458" y="2333621"/>
              <a:ext cx="226344" cy="276999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f</a:t>
              </a:r>
            </a:p>
          </p:txBody>
        </p:sp>
        <p:sp>
          <p:nvSpPr>
            <p:cNvPr id="312" name="ZoneTexte 311"/>
            <p:cNvSpPr txBox="1"/>
            <p:nvPr/>
          </p:nvSpPr>
          <p:spPr>
            <a:xfrm>
              <a:off x="2288745" y="3300408"/>
              <a:ext cx="226344" cy="276999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f</a:t>
              </a:r>
            </a:p>
          </p:txBody>
        </p:sp>
        <p:sp>
          <p:nvSpPr>
            <p:cNvPr id="313" name="ZoneTexte 312"/>
            <p:cNvSpPr txBox="1"/>
            <p:nvPr/>
          </p:nvSpPr>
          <p:spPr>
            <a:xfrm>
              <a:off x="1574370" y="4219570"/>
              <a:ext cx="226344" cy="276999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f</a:t>
              </a:r>
            </a:p>
          </p:txBody>
        </p:sp>
        <p:sp>
          <p:nvSpPr>
            <p:cNvPr id="314" name="ZoneTexte 313"/>
            <p:cNvSpPr txBox="1"/>
            <p:nvPr/>
          </p:nvSpPr>
          <p:spPr>
            <a:xfrm>
              <a:off x="826658" y="5186358"/>
              <a:ext cx="226344" cy="276999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f</a:t>
              </a:r>
            </a:p>
          </p:txBody>
        </p:sp>
      </p:grpSp>
      <p:cxnSp>
        <p:nvCxnSpPr>
          <p:cNvPr id="172" name="Connecteur droit avec flèche 171"/>
          <p:cNvCxnSpPr/>
          <p:nvPr/>
        </p:nvCxnSpPr>
        <p:spPr bwMode="auto">
          <a:xfrm flipV="1">
            <a:off x="2009776" y="5237163"/>
            <a:ext cx="474662" cy="620713"/>
          </a:xfrm>
          <a:prstGeom prst="straightConnector1">
            <a:avLst/>
          </a:prstGeom>
          <a:noFill/>
          <a:ln w="50800" cap="flat" cmpd="tri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3" name="Connecteur droit avec flèche 172"/>
          <p:cNvCxnSpPr/>
          <p:nvPr/>
        </p:nvCxnSpPr>
        <p:spPr bwMode="auto">
          <a:xfrm flipV="1">
            <a:off x="1577976" y="5237163"/>
            <a:ext cx="474663" cy="620713"/>
          </a:xfrm>
          <a:prstGeom prst="straightConnector1">
            <a:avLst/>
          </a:prstGeom>
          <a:noFill/>
          <a:ln w="50800" cap="flat" cmpd="tri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78" name="ZoneTexte 177"/>
          <p:cNvSpPr txBox="1"/>
          <p:nvPr/>
        </p:nvSpPr>
        <p:spPr bwMode="auto">
          <a:xfrm>
            <a:off x="1552575" y="5738838"/>
            <a:ext cx="680076" cy="64638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rgbClr val="FF0000"/>
                </a:solidFill>
                <a:latin typeface="Arial Narrow" pitchFamily="34" charset="0"/>
              </a:rPr>
              <a:t>Onde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rgbClr val="FF0000"/>
                </a:solidFill>
                <a:latin typeface="Arial Narrow" pitchFamily="34" charset="0"/>
              </a:rPr>
              <a:t>plane</a:t>
            </a:r>
          </a:p>
        </p:txBody>
      </p:sp>
      <p:grpSp>
        <p:nvGrpSpPr>
          <p:cNvPr id="331" name="Groupe 330"/>
          <p:cNvGrpSpPr/>
          <p:nvPr/>
        </p:nvGrpSpPr>
        <p:grpSpPr>
          <a:xfrm>
            <a:off x="7151281" y="783801"/>
            <a:ext cx="977684" cy="1382111"/>
            <a:chOff x="5627281" y="783800"/>
            <a:chExt cx="977684" cy="1382111"/>
          </a:xfrm>
        </p:grpSpPr>
        <p:pic>
          <p:nvPicPr>
            <p:cNvPr id="332" name="Image 331" descr="180px-Joseph_Fourier_bis_Floue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rot="10800000">
              <a:off x="5656395" y="1011384"/>
              <a:ext cx="948570" cy="1154527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  <p:sp>
          <p:nvSpPr>
            <p:cNvPr id="333" name="ZoneTexte 332"/>
            <p:cNvSpPr txBox="1"/>
            <p:nvPr/>
          </p:nvSpPr>
          <p:spPr bwMode="auto">
            <a:xfrm>
              <a:off x="5627281" y="783800"/>
              <a:ext cx="886781" cy="277022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Image floue</a:t>
              </a:r>
            </a:p>
          </p:txBody>
        </p:sp>
      </p:grpSp>
      <p:grpSp>
        <p:nvGrpSpPr>
          <p:cNvPr id="334" name="Groupe 333"/>
          <p:cNvGrpSpPr/>
          <p:nvPr/>
        </p:nvGrpSpPr>
        <p:grpSpPr>
          <a:xfrm>
            <a:off x="4059238" y="1606552"/>
            <a:ext cx="3602842" cy="5196042"/>
            <a:chOff x="2535238" y="1606552"/>
            <a:chExt cx="3602842" cy="5196042"/>
          </a:xfrm>
        </p:grpSpPr>
        <p:cxnSp>
          <p:nvCxnSpPr>
            <p:cNvPr id="335" name="Connecteur droit 334"/>
            <p:cNvCxnSpPr/>
            <p:nvPr/>
          </p:nvCxnSpPr>
          <p:spPr bwMode="auto">
            <a:xfrm flipV="1">
              <a:off x="6128556" y="1890714"/>
              <a:ext cx="0" cy="86042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grpSp>
          <p:nvGrpSpPr>
            <p:cNvPr id="336" name="Groupe 230"/>
            <p:cNvGrpSpPr>
              <a:grpSpLocks/>
            </p:cNvGrpSpPr>
            <p:nvPr/>
          </p:nvGrpSpPr>
          <p:grpSpPr bwMode="auto">
            <a:xfrm>
              <a:off x="4202946" y="2995291"/>
              <a:ext cx="942975" cy="952580"/>
              <a:chOff x="4088606" y="2307908"/>
              <a:chExt cx="942975" cy="952500"/>
            </a:xfrm>
          </p:grpSpPr>
          <p:sp>
            <p:nvSpPr>
              <p:cNvPr id="383" name="Rectangle 382"/>
              <p:cNvSpPr/>
              <p:nvPr/>
            </p:nvSpPr>
            <p:spPr>
              <a:xfrm>
                <a:off x="4088606" y="2307908"/>
                <a:ext cx="942975" cy="952500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  <a:scene3d>
                <a:camera prst="isometricOffAxis2Lef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grpSp>
            <p:nvGrpSpPr>
              <p:cNvPr id="384" name="Groupe 228"/>
              <p:cNvGrpSpPr/>
              <p:nvPr/>
            </p:nvGrpSpPr>
            <p:grpSpPr>
              <a:xfrm>
                <a:off x="4331494" y="2512222"/>
                <a:ext cx="473868" cy="479791"/>
                <a:chOff x="5419725" y="2686053"/>
                <a:chExt cx="473868" cy="479791"/>
              </a:xfrm>
              <a:scene3d>
                <a:camera prst="isometricOffAxis2Left"/>
                <a:lightRig rig="threePt" dir="t"/>
              </a:scene3d>
            </p:grpSpPr>
            <p:sp>
              <p:nvSpPr>
                <p:cNvPr id="385" name="Ellipse 384"/>
                <p:cNvSpPr/>
                <p:nvPr/>
              </p:nvSpPr>
              <p:spPr>
                <a:xfrm>
                  <a:off x="5422110" y="2709859"/>
                  <a:ext cx="452437" cy="453600"/>
                </a:xfrm>
                <a:prstGeom prst="ellipse">
                  <a:avLst/>
                </a:prstGeom>
                <a:solidFill>
                  <a:srgbClr val="BBE0E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386" name="Arc 385"/>
                <p:cNvSpPr/>
                <p:nvPr/>
              </p:nvSpPr>
              <p:spPr>
                <a:xfrm>
                  <a:off x="5488774" y="2686053"/>
                  <a:ext cx="404819" cy="452438"/>
                </a:xfrm>
                <a:prstGeom prst="arc">
                  <a:avLst>
                    <a:gd name="adj1" fmla="val 3350413"/>
                    <a:gd name="adj2" fmla="val 14368215"/>
                  </a:avLst>
                </a:prstGeom>
                <a:solidFill>
                  <a:srgbClr val="FFFFFF"/>
                </a:solidFill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87" name="Arc 386"/>
                <p:cNvSpPr/>
                <p:nvPr/>
              </p:nvSpPr>
              <p:spPr>
                <a:xfrm>
                  <a:off x="5419725" y="2712244"/>
                  <a:ext cx="453600" cy="453600"/>
                </a:xfrm>
                <a:prstGeom prst="arc">
                  <a:avLst>
                    <a:gd name="adj1" fmla="val 15210957"/>
                    <a:gd name="adj2" fmla="val 2523840"/>
                  </a:avLst>
                </a:prstGeom>
                <a:solidFill>
                  <a:srgbClr val="FFFFFF"/>
                </a:solidFill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cxnSp>
          <p:nvCxnSpPr>
            <p:cNvPr id="337" name="Connecteur droit 336"/>
            <p:cNvCxnSpPr/>
            <p:nvPr/>
          </p:nvCxnSpPr>
          <p:spPr bwMode="auto">
            <a:xfrm flipV="1">
              <a:off x="5406331" y="2830515"/>
              <a:ext cx="0" cy="86042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338" name="Connecteur droit 337"/>
            <p:cNvCxnSpPr/>
            <p:nvPr/>
          </p:nvCxnSpPr>
          <p:spPr bwMode="auto">
            <a:xfrm flipV="1">
              <a:off x="5457125" y="1606552"/>
              <a:ext cx="666669" cy="86360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339" name="Ellipse 338"/>
            <p:cNvSpPr/>
            <p:nvPr/>
          </p:nvSpPr>
          <p:spPr bwMode="auto">
            <a:xfrm>
              <a:off x="4947763" y="2060349"/>
              <a:ext cx="939063" cy="928592"/>
            </a:xfrm>
            <a:prstGeom prst="ellipse">
              <a:avLst/>
            </a:prstGeom>
            <a:gradFill flip="none" rotWithShape="1">
              <a:gsLst>
                <a:gs pos="0">
                  <a:srgbClr val="DAEDEF">
                    <a:lumMod val="90000"/>
                    <a:shade val="30000"/>
                    <a:satMod val="115000"/>
                  </a:srgbClr>
                </a:gs>
                <a:gs pos="50000">
                  <a:srgbClr val="DAEDEF">
                    <a:lumMod val="90000"/>
                    <a:shade val="67500"/>
                    <a:satMod val="115000"/>
                  </a:srgbClr>
                </a:gs>
                <a:gs pos="100000">
                  <a:srgbClr val="DAEDEF">
                    <a:lumMod val="90000"/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  <a:scene3d>
              <a:camera prst="isometricOffAxis2Left"/>
              <a:lightRig rig="threePt" dir="t"/>
            </a:scene3d>
            <a:sp3d>
              <a:bevelT w="469900" h="10795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340" name="Connecteur droit 339"/>
            <p:cNvCxnSpPr/>
            <p:nvPr/>
          </p:nvCxnSpPr>
          <p:spPr bwMode="auto">
            <a:xfrm flipV="1">
              <a:off x="4679344" y="2532065"/>
              <a:ext cx="739686" cy="93980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grpSp>
          <p:nvGrpSpPr>
            <p:cNvPr id="341" name="Groupe 247"/>
            <p:cNvGrpSpPr/>
            <p:nvPr/>
          </p:nvGrpSpPr>
          <p:grpSpPr bwMode="auto">
            <a:xfrm>
              <a:off x="4079912" y="2842880"/>
              <a:ext cx="1200148" cy="1247877"/>
              <a:chOff x="4902209" y="2593967"/>
              <a:chExt cx="1581151" cy="1581145"/>
            </a:xfrm>
            <a:scene3d>
              <a:camera prst="isometricOffAxis2Left"/>
              <a:lightRig rig="threePt" dir="t"/>
            </a:scene3d>
          </p:grpSpPr>
          <p:sp>
            <p:nvSpPr>
              <p:cNvPr id="369" name="Ellipse 368"/>
              <p:cNvSpPr/>
              <p:nvPr/>
            </p:nvSpPr>
            <p:spPr>
              <a:xfrm>
                <a:off x="5556258" y="3330564"/>
                <a:ext cx="273051" cy="10794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70" name="Ellipse 369"/>
              <p:cNvSpPr/>
              <p:nvPr/>
            </p:nvSpPr>
            <p:spPr>
              <a:xfrm>
                <a:off x="5975358" y="3343264"/>
                <a:ext cx="196850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71" name="Ellipse 370"/>
              <p:cNvSpPr/>
              <p:nvPr/>
            </p:nvSpPr>
            <p:spPr>
              <a:xfrm>
                <a:off x="6318260" y="3355963"/>
                <a:ext cx="165100" cy="5714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72" name="Ellipse 371"/>
              <p:cNvSpPr/>
              <p:nvPr/>
            </p:nvSpPr>
            <p:spPr>
              <a:xfrm>
                <a:off x="5213358" y="3343264"/>
                <a:ext cx="196850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73" name="Ellipse 372"/>
              <p:cNvSpPr/>
              <p:nvPr/>
            </p:nvSpPr>
            <p:spPr>
              <a:xfrm>
                <a:off x="4902209" y="3355963"/>
                <a:ext cx="165100" cy="5714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74" name="Ellipse 373"/>
              <p:cNvSpPr/>
              <p:nvPr/>
            </p:nvSpPr>
            <p:spPr>
              <a:xfrm rot="16200000">
                <a:off x="5556260" y="3330564"/>
                <a:ext cx="273049" cy="1079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75" name="Ellipse 374"/>
              <p:cNvSpPr/>
              <p:nvPr/>
            </p:nvSpPr>
            <p:spPr>
              <a:xfrm rot="16200000">
                <a:off x="5594360" y="2962265"/>
                <a:ext cx="196849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76" name="Ellipse 375"/>
              <p:cNvSpPr/>
              <p:nvPr/>
            </p:nvSpPr>
            <p:spPr>
              <a:xfrm rot="16200000">
                <a:off x="5610235" y="2647942"/>
                <a:ext cx="165100" cy="571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77" name="Ellipse 376"/>
              <p:cNvSpPr/>
              <p:nvPr/>
            </p:nvSpPr>
            <p:spPr>
              <a:xfrm rot="16200000">
                <a:off x="5594360" y="3724264"/>
                <a:ext cx="196849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78" name="Ellipse 377"/>
              <p:cNvSpPr/>
              <p:nvPr/>
            </p:nvSpPr>
            <p:spPr>
              <a:xfrm rot="16200000">
                <a:off x="5610235" y="4063987"/>
                <a:ext cx="165100" cy="571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79" name="Ellipse 378"/>
              <p:cNvSpPr/>
              <p:nvPr/>
            </p:nvSpPr>
            <p:spPr>
              <a:xfrm rot="13500000">
                <a:off x="5213360" y="2962267"/>
                <a:ext cx="196849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80" name="Ellipse 379"/>
              <p:cNvSpPr/>
              <p:nvPr/>
            </p:nvSpPr>
            <p:spPr>
              <a:xfrm rot="13500000">
                <a:off x="5978536" y="3736963"/>
                <a:ext cx="196849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81" name="Ellipse 380"/>
              <p:cNvSpPr/>
              <p:nvPr/>
            </p:nvSpPr>
            <p:spPr>
              <a:xfrm rot="8100000">
                <a:off x="5978535" y="2968617"/>
                <a:ext cx="196850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82" name="Ellipse 381"/>
              <p:cNvSpPr/>
              <p:nvPr/>
            </p:nvSpPr>
            <p:spPr>
              <a:xfrm rot="8100000">
                <a:off x="5222874" y="3730625"/>
                <a:ext cx="196850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cxnSp>
          <p:nvCxnSpPr>
            <p:cNvPr id="342" name="Connecteur droit 341"/>
            <p:cNvCxnSpPr/>
            <p:nvPr/>
          </p:nvCxnSpPr>
          <p:spPr bwMode="auto">
            <a:xfrm>
              <a:off x="3987278" y="3354390"/>
              <a:ext cx="1320640" cy="21272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343" name="Picture 4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13178" y="3773231"/>
              <a:ext cx="931863" cy="1078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4" name="Rectangle 167"/>
            <p:cNvSpPr>
              <a:spLocks noChangeArrowheads="1"/>
            </p:cNvSpPr>
            <p:nvPr/>
          </p:nvSpPr>
          <p:spPr bwMode="auto">
            <a:xfrm>
              <a:off x="3103603" y="6556352"/>
              <a:ext cx="262892" cy="246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kern="0">
                  <a:solidFill>
                    <a:srgbClr val="000000"/>
                  </a:solidFill>
                </a:rPr>
                <a:t>(b)</a:t>
              </a:r>
              <a:endParaRPr lang="fr-FR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345" name="Connecteur droit 344"/>
            <p:cNvCxnSpPr/>
            <p:nvPr/>
          </p:nvCxnSpPr>
          <p:spPr bwMode="auto">
            <a:xfrm flipH="1" flipV="1">
              <a:off x="4672995" y="2751139"/>
              <a:ext cx="9524" cy="121285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46" name="Connecteur droit avec flèche 345"/>
            <p:cNvCxnSpPr/>
            <p:nvPr/>
          </p:nvCxnSpPr>
          <p:spPr bwMode="auto">
            <a:xfrm flipV="1">
              <a:off x="5838079" y="2608264"/>
              <a:ext cx="300001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47" name="Connecteur droit avec flèche 346"/>
            <p:cNvCxnSpPr/>
            <p:nvPr/>
          </p:nvCxnSpPr>
          <p:spPr bwMode="auto">
            <a:xfrm flipV="1">
              <a:off x="5404743" y="3165478"/>
              <a:ext cx="300002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348" name="Connecteur droit 347"/>
            <p:cNvCxnSpPr/>
            <p:nvPr/>
          </p:nvCxnSpPr>
          <p:spPr bwMode="auto">
            <a:xfrm flipV="1">
              <a:off x="4684105" y="3771903"/>
              <a:ext cx="0" cy="86042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349" name="Connecteur droit 348"/>
            <p:cNvCxnSpPr/>
            <p:nvPr/>
          </p:nvCxnSpPr>
          <p:spPr bwMode="auto">
            <a:xfrm flipV="1">
              <a:off x="3961881" y="4710114"/>
              <a:ext cx="0" cy="86042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350" name="Connecteur droit avec flèche 349"/>
            <p:cNvCxnSpPr/>
            <p:nvPr/>
          </p:nvCxnSpPr>
          <p:spPr bwMode="auto">
            <a:xfrm flipV="1">
              <a:off x="4680931" y="4108453"/>
              <a:ext cx="300002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351" name="Connecteur droit avec flèche 350"/>
            <p:cNvCxnSpPr/>
            <p:nvPr/>
          </p:nvCxnSpPr>
          <p:spPr bwMode="auto">
            <a:xfrm flipV="1">
              <a:off x="3961881" y="5037140"/>
              <a:ext cx="300001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352" name="Connecteur droit 351"/>
            <p:cNvCxnSpPr/>
            <p:nvPr/>
          </p:nvCxnSpPr>
          <p:spPr bwMode="auto">
            <a:xfrm flipV="1">
              <a:off x="3233306" y="5653090"/>
              <a:ext cx="0" cy="86042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353" name="Connecteur droit avec flèche 352"/>
            <p:cNvCxnSpPr/>
            <p:nvPr/>
          </p:nvCxnSpPr>
          <p:spPr bwMode="auto">
            <a:xfrm flipV="1">
              <a:off x="3228544" y="5989640"/>
              <a:ext cx="300001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354" name="Connecteur droit avec flèche 353"/>
            <p:cNvCxnSpPr/>
            <p:nvPr/>
          </p:nvCxnSpPr>
          <p:spPr bwMode="auto">
            <a:xfrm flipV="1">
              <a:off x="5114266" y="3541714"/>
              <a:ext cx="300001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55" name="Connecteur droit avec flèche 354"/>
            <p:cNvCxnSpPr/>
            <p:nvPr/>
          </p:nvCxnSpPr>
          <p:spPr bwMode="auto">
            <a:xfrm flipV="1">
              <a:off x="4380930" y="4494214"/>
              <a:ext cx="300001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56" name="Connecteur droit avec flèche 355"/>
            <p:cNvCxnSpPr/>
            <p:nvPr/>
          </p:nvCxnSpPr>
          <p:spPr bwMode="auto">
            <a:xfrm flipV="1">
              <a:off x="3661879" y="5427665"/>
              <a:ext cx="300002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57" name="Connecteur droit 356"/>
            <p:cNvCxnSpPr/>
            <p:nvPr/>
          </p:nvCxnSpPr>
          <p:spPr bwMode="auto">
            <a:xfrm flipV="1">
              <a:off x="4126961" y="3471865"/>
              <a:ext cx="552383" cy="73025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358" name="Ellipse 357"/>
            <p:cNvSpPr/>
            <p:nvPr/>
          </p:nvSpPr>
          <p:spPr bwMode="auto">
            <a:xfrm>
              <a:off x="3509489" y="3889306"/>
              <a:ext cx="939063" cy="928592"/>
            </a:xfrm>
            <a:prstGeom prst="ellipse">
              <a:avLst/>
            </a:prstGeom>
            <a:gradFill flip="none" rotWithShape="1">
              <a:gsLst>
                <a:gs pos="0">
                  <a:srgbClr val="DAEDEF">
                    <a:lumMod val="90000"/>
                    <a:shade val="30000"/>
                    <a:satMod val="115000"/>
                  </a:srgbClr>
                </a:gs>
                <a:gs pos="50000">
                  <a:srgbClr val="DAEDEF">
                    <a:lumMod val="90000"/>
                    <a:shade val="67500"/>
                    <a:satMod val="115000"/>
                  </a:srgbClr>
                </a:gs>
                <a:gs pos="100000">
                  <a:srgbClr val="DAEDEF">
                    <a:lumMod val="90000"/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  <a:scene3d>
              <a:camera prst="isometricOffAxis2Left"/>
              <a:lightRig rig="threePt" dir="t"/>
            </a:scene3d>
            <a:sp3d>
              <a:bevelT w="469900" h="10795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359" name="Connecteur droit 358"/>
            <p:cNvCxnSpPr/>
            <p:nvPr/>
          </p:nvCxnSpPr>
          <p:spPr bwMode="auto">
            <a:xfrm flipV="1">
              <a:off x="3255528" y="4365628"/>
              <a:ext cx="712702" cy="931862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360" name="Image 359" descr="180px-Joseph_Fourier_bi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2776826" y="4717876"/>
              <a:ext cx="899864" cy="1095246"/>
            </a:xfrm>
            <a:prstGeom prst="rect">
              <a:avLst/>
            </a:prstGeom>
            <a:ln w="57150">
              <a:solidFill>
                <a:srgbClr val="000000"/>
              </a:solidFill>
            </a:ln>
            <a:scene3d>
              <a:camera prst="isometricOffAxis2Left"/>
              <a:lightRig rig="threePt" dir="t"/>
            </a:scene3d>
          </p:spPr>
        </p:pic>
        <p:sp>
          <p:nvSpPr>
            <p:cNvPr id="361" name="ZoneTexte 360"/>
            <p:cNvSpPr txBox="1"/>
            <p:nvPr/>
          </p:nvSpPr>
          <p:spPr bwMode="auto">
            <a:xfrm>
              <a:off x="4000394" y="2494762"/>
              <a:ext cx="811441" cy="461704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Filtre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Passe-bas</a:t>
              </a:r>
            </a:p>
          </p:txBody>
        </p:sp>
        <p:sp>
          <p:nvSpPr>
            <p:cNvPr id="362" name="ZoneTexte 361"/>
            <p:cNvSpPr txBox="1"/>
            <p:nvPr/>
          </p:nvSpPr>
          <p:spPr bwMode="auto">
            <a:xfrm>
              <a:off x="2694900" y="4255872"/>
              <a:ext cx="830677" cy="461704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Plan focal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Objet (</a:t>
              </a:r>
              <a:r>
                <a:rPr lang="fr-FR" sz="1200" b="1" kern="0" dirty="0" err="1">
                  <a:solidFill>
                    <a:sysClr val="windowText" lastClr="000000"/>
                  </a:solidFill>
                  <a:latin typeface="Arial Narrow" pitchFamily="34" charset="0"/>
                </a:rPr>
                <a:t>x,y</a:t>
              </a: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)</a:t>
              </a:r>
            </a:p>
          </p:txBody>
        </p:sp>
        <p:sp>
          <p:nvSpPr>
            <p:cNvPr id="363" name="ZoneTexte 362"/>
            <p:cNvSpPr txBox="1"/>
            <p:nvPr/>
          </p:nvSpPr>
          <p:spPr bwMode="auto">
            <a:xfrm>
              <a:off x="5673018" y="2922255"/>
              <a:ext cx="226344" cy="277022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f</a:t>
              </a:r>
            </a:p>
          </p:txBody>
        </p:sp>
        <p:sp>
          <p:nvSpPr>
            <p:cNvPr id="364" name="ZoneTexte 363"/>
            <p:cNvSpPr txBox="1"/>
            <p:nvPr/>
          </p:nvSpPr>
          <p:spPr bwMode="auto">
            <a:xfrm>
              <a:off x="4925305" y="3889124"/>
              <a:ext cx="226344" cy="277022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f</a:t>
              </a:r>
            </a:p>
          </p:txBody>
        </p:sp>
        <p:sp>
          <p:nvSpPr>
            <p:cNvPr id="365" name="ZoneTexte 364"/>
            <p:cNvSpPr txBox="1"/>
            <p:nvPr/>
          </p:nvSpPr>
          <p:spPr bwMode="auto">
            <a:xfrm>
              <a:off x="4210930" y="4808363"/>
              <a:ext cx="226344" cy="277022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f</a:t>
              </a:r>
            </a:p>
          </p:txBody>
        </p:sp>
        <p:sp>
          <p:nvSpPr>
            <p:cNvPr id="366" name="ZoneTexte 365"/>
            <p:cNvSpPr txBox="1"/>
            <p:nvPr/>
          </p:nvSpPr>
          <p:spPr bwMode="auto">
            <a:xfrm>
              <a:off x="3463218" y="5775232"/>
              <a:ext cx="226344" cy="277022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f</a:t>
              </a:r>
            </a:p>
          </p:txBody>
        </p:sp>
        <p:cxnSp>
          <p:nvCxnSpPr>
            <p:cNvPr id="367" name="Connecteur droit avec flèche 366"/>
            <p:cNvCxnSpPr/>
            <p:nvPr/>
          </p:nvCxnSpPr>
          <p:spPr bwMode="auto">
            <a:xfrm flipV="1">
              <a:off x="2967038" y="5208587"/>
              <a:ext cx="473075" cy="620713"/>
            </a:xfrm>
            <a:prstGeom prst="straightConnector1">
              <a:avLst/>
            </a:prstGeom>
            <a:noFill/>
            <a:ln w="50800" cap="flat" cmpd="tri" algn="ctr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68" name="Connecteur droit avec flèche 6"/>
            <p:cNvCxnSpPr/>
            <p:nvPr/>
          </p:nvCxnSpPr>
          <p:spPr bwMode="auto">
            <a:xfrm flipV="1">
              <a:off x="2535238" y="5208587"/>
              <a:ext cx="474663" cy="620713"/>
            </a:xfrm>
            <a:prstGeom prst="straightConnector1">
              <a:avLst/>
            </a:prstGeom>
            <a:noFill/>
            <a:ln w="50800" cap="flat" cmpd="tri" algn="ctr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388" name="Groupe 387"/>
          <p:cNvGrpSpPr/>
          <p:nvPr/>
        </p:nvGrpSpPr>
        <p:grpSpPr>
          <a:xfrm>
            <a:off x="9236063" y="749300"/>
            <a:ext cx="1495922" cy="1386126"/>
            <a:chOff x="7712063" y="749300"/>
            <a:chExt cx="1495922" cy="1386126"/>
          </a:xfrm>
        </p:grpSpPr>
        <p:pic>
          <p:nvPicPr>
            <p:cNvPr id="389" name="Image 388" descr="180px-Joseph_Fourier_bis_Contour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0800000">
              <a:off x="8158875" y="988520"/>
              <a:ext cx="942309" cy="1146906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  <p:sp>
          <p:nvSpPr>
            <p:cNvPr id="390" name="ZoneTexte 389"/>
            <p:cNvSpPr txBox="1"/>
            <p:nvPr/>
          </p:nvSpPr>
          <p:spPr bwMode="auto">
            <a:xfrm>
              <a:off x="7712063" y="749300"/>
              <a:ext cx="1495922" cy="277022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Contours uniquement</a:t>
              </a:r>
            </a:p>
          </p:txBody>
        </p:sp>
      </p:grpSp>
      <p:grpSp>
        <p:nvGrpSpPr>
          <p:cNvPr id="391" name="Groupe 390"/>
          <p:cNvGrpSpPr/>
          <p:nvPr/>
        </p:nvGrpSpPr>
        <p:grpSpPr>
          <a:xfrm>
            <a:off x="6688139" y="1606551"/>
            <a:ext cx="3508925" cy="5196039"/>
            <a:chOff x="5164138" y="1606550"/>
            <a:chExt cx="3508925" cy="5196039"/>
          </a:xfrm>
        </p:grpSpPr>
        <p:cxnSp>
          <p:nvCxnSpPr>
            <p:cNvPr id="392" name="Connecteur droit 391"/>
            <p:cNvCxnSpPr/>
            <p:nvPr/>
          </p:nvCxnSpPr>
          <p:spPr bwMode="auto">
            <a:xfrm flipV="1">
              <a:off x="8661951" y="1890711"/>
              <a:ext cx="0" cy="86042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393" name="Connecteur droit 392"/>
            <p:cNvCxnSpPr/>
            <p:nvPr/>
          </p:nvCxnSpPr>
          <p:spPr bwMode="auto">
            <a:xfrm flipV="1">
              <a:off x="7939727" y="2830512"/>
              <a:ext cx="0" cy="86042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394" name="Connecteur droit 393"/>
            <p:cNvCxnSpPr/>
            <p:nvPr/>
          </p:nvCxnSpPr>
          <p:spPr bwMode="auto">
            <a:xfrm flipV="1">
              <a:off x="7992107" y="1606550"/>
              <a:ext cx="666669" cy="86360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395" name="Ellipse 394"/>
            <p:cNvSpPr/>
            <p:nvPr/>
          </p:nvSpPr>
          <p:spPr bwMode="auto">
            <a:xfrm>
              <a:off x="7481135" y="2060346"/>
              <a:ext cx="939063" cy="928591"/>
            </a:xfrm>
            <a:prstGeom prst="ellipse">
              <a:avLst/>
            </a:prstGeom>
            <a:gradFill flip="none" rotWithShape="1">
              <a:gsLst>
                <a:gs pos="0">
                  <a:srgbClr val="DAEDEF">
                    <a:lumMod val="90000"/>
                    <a:shade val="30000"/>
                    <a:satMod val="115000"/>
                  </a:srgbClr>
                </a:gs>
                <a:gs pos="50000">
                  <a:srgbClr val="DAEDEF">
                    <a:lumMod val="90000"/>
                    <a:shade val="67500"/>
                    <a:satMod val="115000"/>
                  </a:srgbClr>
                </a:gs>
                <a:gs pos="100000">
                  <a:srgbClr val="DAEDEF">
                    <a:lumMod val="90000"/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  <a:scene3d>
              <a:camera prst="isometricOffAxis2Left"/>
              <a:lightRig rig="threePt" dir="t"/>
            </a:scene3d>
            <a:sp3d>
              <a:bevelT w="469900" h="10795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396" name="Connecteur droit 395"/>
            <p:cNvCxnSpPr/>
            <p:nvPr/>
          </p:nvCxnSpPr>
          <p:spPr bwMode="auto">
            <a:xfrm flipV="1">
              <a:off x="7212740" y="2532062"/>
              <a:ext cx="739685" cy="939799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97" name="Connecteur droit 396"/>
            <p:cNvCxnSpPr/>
            <p:nvPr/>
          </p:nvCxnSpPr>
          <p:spPr bwMode="auto">
            <a:xfrm>
              <a:off x="6520673" y="3354386"/>
              <a:ext cx="1322227" cy="21272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398" name="Picture 4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46550" y="3773227"/>
              <a:ext cx="931863" cy="1078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" name="Rectangle 167"/>
            <p:cNvSpPr>
              <a:spLocks noChangeArrowheads="1"/>
            </p:cNvSpPr>
            <p:nvPr/>
          </p:nvSpPr>
          <p:spPr bwMode="auto">
            <a:xfrm>
              <a:off x="5636975" y="6556347"/>
              <a:ext cx="251672" cy="246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kern="0">
                  <a:solidFill>
                    <a:srgbClr val="000000"/>
                  </a:solidFill>
                </a:rPr>
                <a:t>(c)</a:t>
              </a:r>
              <a:endParaRPr lang="fr-FR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400" name="Connecteur droit 399"/>
            <p:cNvCxnSpPr/>
            <p:nvPr/>
          </p:nvCxnSpPr>
          <p:spPr bwMode="auto">
            <a:xfrm flipH="1" flipV="1">
              <a:off x="7206390" y="2751136"/>
              <a:ext cx="9524" cy="1212849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01" name="Connecteur droit avec flèche 400"/>
            <p:cNvCxnSpPr/>
            <p:nvPr/>
          </p:nvCxnSpPr>
          <p:spPr bwMode="auto">
            <a:xfrm flipV="1">
              <a:off x="8373061" y="2608261"/>
              <a:ext cx="300002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02" name="Connecteur droit avec flèche 401"/>
            <p:cNvCxnSpPr/>
            <p:nvPr/>
          </p:nvCxnSpPr>
          <p:spPr bwMode="auto">
            <a:xfrm flipV="1">
              <a:off x="7939727" y="3165475"/>
              <a:ext cx="300001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403" name="Connecteur droit 402"/>
            <p:cNvCxnSpPr/>
            <p:nvPr/>
          </p:nvCxnSpPr>
          <p:spPr bwMode="auto">
            <a:xfrm flipV="1">
              <a:off x="7217501" y="3771899"/>
              <a:ext cx="0" cy="86042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404" name="Connecteur droit 403"/>
            <p:cNvCxnSpPr/>
            <p:nvPr/>
          </p:nvCxnSpPr>
          <p:spPr bwMode="auto">
            <a:xfrm flipV="1">
              <a:off x="6495277" y="4710110"/>
              <a:ext cx="0" cy="86042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405" name="Connecteur droit avec flèche 404"/>
            <p:cNvCxnSpPr/>
            <p:nvPr/>
          </p:nvCxnSpPr>
          <p:spPr bwMode="auto">
            <a:xfrm flipV="1">
              <a:off x="7214326" y="4108449"/>
              <a:ext cx="300002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406" name="Connecteur droit avec flèche 405"/>
            <p:cNvCxnSpPr/>
            <p:nvPr/>
          </p:nvCxnSpPr>
          <p:spPr bwMode="auto">
            <a:xfrm flipV="1">
              <a:off x="6495277" y="5037136"/>
              <a:ext cx="300001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407" name="Connecteur droit 406"/>
            <p:cNvCxnSpPr/>
            <p:nvPr/>
          </p:nvCxnSpPr>
          <p:spPr bwMode="auto">
            <a:xfrm flipV="1">
              <a:off x="5766702" y="5653085"/>
              <a:ext cx="0" cy="86042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408" name="Connecteur droit avec flèche 407"/>
            <p:cNvCxnSpPr/>
            <p:nvPr/>
          </p:nvCxnSpPr>
          <p:spPr bwMode="auto">
            <a:xfrm flipV="1">
              <a:off x="5761940" y="5989635"/>
              <a:ext cx="300001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409" name="Connecteur droit avec flèche 408"/>
            <p:cNvCxnSpPr/>
            <p:nvPr/>
          </p:nvCxnSpPr>
          <p:spPr bwMode="auto">
            <a:xfrm flipV="1">
              <a:off x="7649249" y="3541711"/>
              <a:ext cx="300002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10" name="Connecteur droit avec flèche 409"/>
            <p:cNvCxnSpPr/>
            <p:nvPr/>
          </p:nvCxnSpPr>
          <p:spPr bwMode="auto">
            <a:xfrm flipV="1">
              <a:off x="6914326" y="4494210"/>
              <a:ext cx="300001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11" name="Connecteur droit avec flèche 410"/>
            <p:cNvCxnSpPr/>
            <p:nvPr/>
          </p:nvCxnSpPr>
          <p:spPr bwMode="auto">
            <a:xfrm flipV="1">
              <a:off x="6195275" y="5427660"/>
              <a:ext cx="300002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12" name="Connecteur droit 411"/>
            <p:cNvCxnSpPr/>
            <p:nvPr/>
          </p:nvCxnSpPr>
          <p:spPr bwMode="auto">
            <a:xfrm flipV="1">
              <a:off x="6660357" y="3471861"/>
              <a:ext cx="552383" cy="73025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413" name="Ellipse 412"/>
            <p:cNvSpPr/>
            <p:nvPr/>
          </p:nvSpPr>
          <p:spPr bwMode="auto">
            <a:xfrm>
              <a:off x="6042861" y="3889302"/>
              <a:ext cx="939063" cy="928591"/>
            </a:xfrm>
            <a:prstGeom prst="ellipse">
              <a:avLst/>
            </a:prstGeom>
            <a:gradFill flip="none" rotWithShape="1">
              <a:gsLst>
                <a:gs pos="0">
                  <a:srgbClr val="DAEDEF">
                    <a:lumMod val="90000"/>
                    <a:shade val="30000"/>
                    <a:satMod val="115000"/>
                  </a:srgbClr>
                </a:gs>
                <a:gs pos="50000">
                  <a:srgbClr val="DAEDEF">
                    <a:lumMod val="90000"/>
                    <a:shade val="67500"/>
                    <a:satMod val="115000"/>
                  </a:srgbClr>
                </a:gs>
                <a:gs pos="100000">
                  <a:srgbClr val="DAEDEF">
                    <a:lumMod val="90000"/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  <a:scene3d>
              <a:camera prst="isometricOffAxis2Left"/>
              <a:lightRig rig="threePt" dir="t"/>
            </a:scene3d>
            <a:sp3d>
              <a:bevelT w="469900" h="10795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414" name="Connecteur droit 413"/>
            <p:cNvCxnSpPr/>
            <p:nvPr/>
          </p:nvCxnSpPr>
          <p:spPr bwMode="auto">
            <a:xfrm flipV="1">
              <a:off x="5788924" y="4365624"/>
              <a:ext cx="712702" cy="931862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415" name="Image 414" descr="180px-Joseph_Fourier_bi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5310198" y="4717872"/>
              <a:ext cx="899864" cy="1095245"/>
            </a:xfrm>
            <a:prstGeom prst="rect">
              <a:avLst/>
            </a:prstGeom>
            <a:ln w="57150">
              <a:solidFill>
                <a:srgbClr val="000000"/>
              </a:solidFill>
            </a:ln>
            <a:scene3d>
              <a:camera prst="isometricOffAxis2Left"/>
              <a:lightRig rig="threePt" dir="t"/>
            </a:scene3d>
          </p:spPr>
        </p:pic>
        <p:sp>
          <p:nvSpPr>
            <p:cNvPr id="416" name="ZoneTexte 415"/>
            <p:cNvSpPr txBox="1"/>
            <p:nvPr/>
          </p:nvSpPr>
          <p:spPr bwMode="auto">
            <a:xfrm>
              <a:off x="6387115" y="2460251"/>
              <a:ext cx="859531" cy="461704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Filtre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Passe-haut</a:t>
              </a:r>
            </a:p>
          </p:txBody>
        </p:sp>
        <p:sp>
          <p:nvSpPr>
            <p:cNvPr id="417" name="ZoneTexte 416"/>
            <p:cNvSpPr txBox="1"/>
            <p:nvPr/>
          </p:nvSpPr>
          <p:spPr bwMode="auto">
            <a:xfrm>
              <a:off x="5228272" y="4255869"/>
              <a:ext cx="830677" cy="461704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Plan focal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Objet (</a:t>
              </a:r>
              <a:r>
                <a:rPr lang="fr-FR" sz="1200" b="1" kern="0" dirty="0" err="1">
                  <a:solidFill>
                    <a:sysClr val="windowText" lastClr="000000"/>
                  </a:solidFill>
                  <a:latin typeface="Arial Narrow" pitchFamily="34" charset="0"/>
                </a:rPr>
                <a:t>x,y</a:t>
              </a: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)</a:t>
              </a:r>
            </a:p>
          </p:txBody>
        </p:sp>
        <p:sp>
          <p:nvSpPr>
            <p:cNvPr id="418" name="ZoneTexte 417"/>
            <p:cNvSpPr txBox="1"/>
            <p:nvPr/>
          </p:nvSpPr>
          <p:spPr bwMode="auto">
            <a:xfrm>
              <a:off x="8206390" y="2922252"/>
              <a:ext cx="226344" cy="277022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f</a:t>
              </a:r>
            </a:p>
          </p:txBody>
        </p:sp>
        <p:sp>
          <p:nvSpPr>
            <p:cNvPr id="419" name="ZoneTexte 418"/>
            <p:cNvSpPr txBox="1"/>
            <p:nvPr/>
          </p:nvSpPr>
          <p:spPr bwMode="auto">
            <a:xfrm>
              <a:off x="7458677" y="3889120"/>
              <a:ext cx="226344" cy="277022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f</a:t>
              </a:r>
            </a:p>
          </p:txBody>
        </p:sp>
        <p:sp>
          <p:nvSpPr>
            <p:cNvPr id="420" name="ZoneTexte 419"/>
            <p:cNvSpPr txBox="1"/>
            <p:nvPr/>
          </p:nvSpPr>
          <p:spPr bwMode="auto">
            <a:xfrm>
              <a:off x="6744302" y="4808359"/>
              <a:ext cx="226344" cy="277022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f</a:t>
              </a:r>
            </a:p>
          </p:txBody>
        </p:sp>
        <p:sp>
          <p:nvSpPr>
            <p:cNvPr id="421" name="ZoneTexte 420"/>
            <p:cNvSpPr txBox="1"/>
            <p:nvPr/>
          </p:nvSpPr>
          <p:spPr bwMode="auto">
            <a:xfrm>
              <a:off x="5996590" y="5775227"/>
              <a:ext cx="226344" cy="277022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Arial Narrow" pitchFamily="34" charset="0"/>
                </a:rPr>
                <a:t>f</a:t>
              </a:r>
            </a:p>
          </p:txBody>
        </p:sp>
        <p:grpSp>
          <p:nvGrpSpPr>
            <p:cNvPr id="422" name="Groupe 366"/>
            <p:cNvGrpSpPr>
              <a:grpSpLocks/>
            </p:cNvGrpSpPr>
            <p:nvPr/>
          </p:nvGrpSpPr>
          <p:grpSpPr bwMode="auto">
            <a:xfrm>
              <a:off x="7068582" y="3312022"/>
              <a:ext cx="313531" cy="301517"/>
              <a:chOff x="7131050" y="4641058"/>
              <a:chExt cx="313531" cy="301492"/>
            </a:xfrm>
          </p:grpSpPr>
          <p:sp>
            <p:nvSpPr>
              <p:cNvPr id="440" name="Arc 439"/>
              <p:cNvSpPr/>
              <p:nvPr/>
            </p:nvSpPr>
            <p:spPr>
              <a:xfrm>
                <a:off x="7142163" y="4641058"/>
                <a:ext cx="302418" cy="295275"/>
              </a:xfrm>
              <a:prstGeom prst="arc">
                <a:avLst>
                  <a:gd name="adj1" fmla="val 11791817"/>
                  <a:gd name="adj2" fmla="val 5816605"/>
                </a:avLst>
              </a:prstGeom>
              <a:solidFill>
                <a:srgbClr val="FFFFFF"/>
              </a:solidFill>
              <a:ln w="952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/>
              <a:scene3d>
                <a:camera prst="isometricOffAxis2Left"/>
                <a:lightRig rig="threePt" dir="t"/>
              </a:scene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1" name="Ellipse 440"/>
              <p:cNvSpPr/>
              <p:nvPr/>
            </p:nvSpPr>
            <p:spPr>
              <a:xfrm>
                <a:off x="7131050" y="4654550"/>
                <a:ext cx="288000" cy="288000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  <a:scene3d>
                <a:camera prst="isometricOffAxis2Left"/>
                <a:lightRig rig="threePt" dir="t"/>
              </a:scene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423" name="Groupe 247"/>
            <p:cNvGrpSpPr/>
            <p:nvPr/>
          </p:nvGrpSpPr>
          <p:grpSpPr bwMode="auto">
            <a:xfrm>
              <a:off x="6613284" y="2842879"/>
              <a:ext cx="1200148" cy="1247877"/>
              <a:chOff x="4902209" y="2593967"/>
              <a:chExt cx="1581151" cy="1581145"/>
            </a:xfrm>
            <a:scene3d>
              <a:camera prst="isometricOffAxis2Left"/>
              <a:lightRig rig="threePt" dir="t"/>
            </a:scene3d>
          </p:grpSpPr>
          <p:sp>
            <p:nvSpPr>
              <p:cNvPr id="426" name="Ellipse 425"/>
              <p:cNvSpPr/>
              <p:nvPr/>
            </p:nvSpPr>
            <p:spPr>
              <a:xfrm>
                <a:off x="5556258" y="3330564"/>
                <a:ext cx="273051" cy="10794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27" name="Ellipse 426"/>
              <p:cNvSpPr/>
              <p:nvPr/>
            </p:nvSpPr>
            <p:spPr>
              <a:xfrm>
                <a:off x="5975358" y="3343264"/>
                <a:ext cx="196850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28" name="Ellipse 427"/>
              <p:cNvSpPr/>
              <p:nvPr/>
            </p:nvSpPr>
            <p:spPr>
              <a:xfrm>
                <a:off x="6318260" y="3355963"/>
                <a:ext cx="165100" cy="5714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29" name="Ellipse 428"/>
              <p:cNvSpPr/>
              <p:nvPr/>
            </p:nvSpPr>
            <p:spPr>
              <a:xfrm>
                <a:off x="5213358" y="3343264"/>
                <a:ext cx="196850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30" name="Ellipse 429"/>
              <p:cNvSpPr/>
              <p:nvPr/>
            </p:nvSpPr>
            <p:spPr>
              <a:xfrm>
                <a:off x="4902209" y="3355963"/>
                <a:ext cx="165100" cy="5714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31" name="Ellipse 430"/>
              <p:cNvSpPr/>
              <p:nvPr/>
            </p:nvSpPr>
            <p:spPr>
              <a:xfrm rot="16200000">
                <a:off x="5556260" y="3330564"/>
                <a:ext cx="273049" cy="1079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32" name="Ellipse 431"/>
              <p:cNvSpPr/>
              <p:nvPr/>
            </p:nvSpPr>
            <p:spPr>
              <a:xfrm rot="16200000">
                <a:off x="5594360" y="2962265"/>
                <a:ext cx="196849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33" name="Ellipse 432"/>
              <p:cNvSpPr/>
              <p:nvPr/>
            </p:nvSpPr>
            <p:spPr>
              <a:xfrm rot="16200000">
                <a:off x="5610235" y="2647942"/>
                <a:ext cx="165100" cy="571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34" name="Ellipse 433"/>
              <p:cNvSpPr/>
              <p:nvPr/>
            </p:nvSpPr>
            <p:spPr>
              <a:xfrm rot="16200000">
                <a:off x="5594360" y="3724264"/>
                <a:ext cx="196849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35" name="Ellipse 434"/>
              <p:cNvSpPr/>
              <p:nvPr/>
            </p:nvSpPr>
            <p:spPr>
              <a:xfrm rot="16200000">
                <a:off x="5610235" y="4063987"/>
                <a:ext cx="165100" cy="571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36" name="Ellipse 435"/>
              <p:cNvSpPr/>
              <p:nvPr/>
            </p:nvSpPr>
            <p:spPr>
              <a:xfrm rot="13500000">
                <a:off x="5213360" y="2962267"/>
                <a:ext cx="196849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37" name="Ellipse 436"/>
              <p:cNvSpPr/>
              <p:nvPr/>
            </p:nvSpPr>
            <p:spPr>
              <a:xfrm rot="13500000">
                <a:off x="5978536" y="3736963"/>
                <a:ext cx="196849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38" name="Ellipse 437"/>
              <p:cNvSpPr/>
              <p:nvPr/>
            </p:nvSpPr>
            <p:spPr>
              <a:xfrm rot="8100000">
                <a:off x="5978535" y="2968617"/>
                <a:ext cx="196850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39" name="Ellipse 438"/>
              <p:cNvSpPr/>
              <p:nvPr/>
            </p:nvSpPr>
            <p:spPr>
              <a:xfrm rot="8100000">
                <a:off x="5222874" y="3730625"/>
                <a:ext cx="196850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cxnSp>
          <p:nvCxnSpPr>
            <p:cNvPr id="424" name="Connecteur droit avec flèche 423"/>
            <p:cNvCxnSpPr/>
            <p:nvPr/>
          </p:nvCxnSpPr>
          <p:spPr bwMode="auto">
            <a:xfrm flipV="1">
              <a:off x="5594351" y="5230812"/>
              <a:ext cx="474662" cy="622300"/>
            </a:xfrm>
            <a:prstGeom prst="straightConnector1">
              <a:avLst/>
            </a:prstGeom>
            <a:noFill/>
            <a:ln w="50800" cap="flat" cmpd="tri" algn="ctr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25" name="Connecteur droit avec flèche 424"/>
            <p:cNvCxnSpPr/>
            <p:nvPr/>
          </p:nvCxnSpPr>
          <p:spPr bwMode="auto">
            <a:xfrm flipV="1">
              <a:off x="5164138" y="5230812"/>
              <a:ext cx="473075" cy="622300"/>
            </a:xfrm>
            <a:prstGeom prst="straightConnector1">
              <a:avLst/>
            </a:prstGeom>
            <a:noFill/>
            <a:ln w="50800" cap="flat" cmpd="tri" algn="ctr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68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41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e 18"/>
          <p:cNvGrpSpPr>
            <a:grpSpLocks/>
          </p:cNvGrpSpPr>
          <p:nvPr/>
        </p:nvGrpSpPr>
        <p:grpSpPr bwMode="auto">
          <a:xfrm>
            <a:off x="2066926" y="2143126"/>
            <a:ext cx="8278813" cy="2703513"/>
            <a:chOff x="542925" y="2143125"/>
            <a:chExt cx="8278812" cy="2702957"/>
          </a:xfrm>
        </p:grpSpPr>
        <p:grpSp>
          <p:nvGrpSpPr>
            <p:cNvPr id="137" name="Groupe 15"/>
            <p:cNvGrpSpPr>
              <a:grpSpLocks/>
            </p:cNvGrpSpPr>
            <p:nvPr/>
          </p:nvGrpSpPr>
          <p:grpSpPr bwMode="auto">
            <a:xfrm>
              <a:off x="542925" y="2143125"/>
              <a:ext cx="2085975" cy="2702957"/>
              <a:chOff x="542925" y="2143125"/>
              <a:chExt cx="2085975" cy="2702957"/>
            </a:xfrm>
          </p:grpSpPr>
          <p:grpSp>
            <p:nvGrpSpPr>
              <p:cNvPr id="149" name="Groupe 8"/>
              <p:cNvGrpSpPr>
                <a:grpSpLocks/>
              </p:cNvGrpSpPr>
              <p:nvPr/>
            </p:nvGrpSpPr>
            <p:grpSpPr bwMode="auto">
              <a:xfrm>
                <a:off x="542925" y="2143125"/>
                <a:ext cx="2085975" cy="2009362"/>
                <a:chOff x="542925" y="2143125"/>
                <a:chExt cx="2085975" cy="2009362"/>
              </a:xfrm>
            </p:grpSpPr>
            <p:sp>
              <p:nvSpPr>
                <p:cNvPr id="151" name="Rectangle 1"/>
                <p:cNvSpPr/>
                <p:nvPr/>
              </p:nvSpPr>
              <p:spPr>
                <a:xfrm>
                  <a:off x="542925" y="2143125"/>
                  <a:ext cx="2085975" cy="2009362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52" name="Ellipse 2"/>
                <p:cNvSpPr/>
                <p:nvPr/>
              </p:nvSpPr>
              <p:spPr>
                <a:xfrm>
                  <a:off x="1225550" y="2787518"/>
                  <a:ext cx="720725" cy="720577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150" name="ZoneTexte 11"/>
              <p:cNvSpPr txBox="1">
                <a:spLocks noChangeArrowheads="1"/>
              </p:cNvSpPr>
              <p:nvPr/>
            </p:nvSpPr>
            <p:spPr bwMode="auto">
              <a:xfrm>
                <a:off x="1045540" y="4476750"/>
                <a:ext cx="108074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kern="0">
                    <a:solidFill>
                      <a:sysClr val="windowText" lastClr="000000"/>
                    </a:solidFill>
                    <a:latin typeface="Arial Narrow" pitchFamily="34" charset="0"/>
                  </a:rPr>
                  <a:t>Passe-bas</a:t>
                </a:r>
              </a:p>
            </p:txBody>
          </p:sp>
        </p:grpSp>
        <p:grpSp>
          <p:nvGrpSpPr>
            <p:cNvPr id="138" name="Groupe 16"/>
            <p:cNvGrpSpPr>
              <a:grpSpLocks/>
            </p:cNvGrpSpPr>
            <p:nvPr/>
          </p:nvGrpSpPr>
          <p:grpSpPr bwMode="auto">
            <a:xfrm>
              <a:off x="3638550" y="2162171"/>
              <a:ext cx="2085975" cy="2683911"/>
              <a:chOff x="3656807" y="2162171"/>
              <a:chExt cx="2085975" cy="2683911"/>
            </a:xfrm>
          </p:grpSpPr>
          <p:grpSp>
            <p:nvGrpSpPr>
              <p:cNvPr id="144" name="Groupe 143"/>
              <p:cNvGrpSpPr>
                <a:grpSpLocks/>
              </p:cNvGrpSpPr>
              <p:nvPr/>
            </p:nvGrpSpPr>
            <p:grpSpPr bwMode="auto">
              <a:xfrm>
                <a:off x="3656807" y="2162171"/>
                <a:ext cx="2085975" cy="2009362"/>
                <a:chOff x="3656807" y="2162171"/>
                <a:chExt cx="2085975" cy="2009362"/>
              </a:xfrm>
            </p:grpSpPr>
            <p:sp>
              <p:nvSpPr>
                <p:cNvPr id="146" name="Rectangle 3"/>
                <p:cNvSpPr/>
                <p:nvPr/>
              </p:nvSpPr>
              <p:spPr>
                <a:xfrm>
                  <a:off x="3656807" y="2162171"/>
                  <a:ext cx="2085975" cy="2009362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47" name="Ellipse 4"/>
                <p:cNvSpPr/>
                <p:nvPr/>
              </p:nvSpPr>
              <p:spPr>
                <a:xfrm>
                  <a:off x="3979070" y="2447862"/>
                  <a:ext cx="1441450" cy="143798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48" name="Ellipse 5"/>
                <p:cNvSpPr/>
                <p:nvPr/>
              </p:nvSpPr>
              <p:spPr>
                <a:xfrm>
                  <a:off x="4374357" y="2841481"/>
                  <a:ext cx="650875" cy="650741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145" name="ZoneTexte 12"/>
              <p:cNvSpPr txBox="1">
                <a:spLocks noChangeArrowheads="1"/>
              </p:cNvSpPr>
              <p:nvPr/>
            </p:nvSpPr>
            <p:spPr bwMode="auto">
              <a:xfrm>
                <a:off x="4048806" y="4476750"/>
                <a:ext cx="13035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kern="0">
                    <a:solidFill>
                      <a:sysClr val="windowText" lastClr="000000"/>
                    </a:solidFill>
                    <a:latin typeface="Arial Narrow" pitchFamily="34" charset="0"/>
                  </a:rPr>
                  <a:t>Passe-bande</a:t>
                </a:r>
              </a:p>
            </p:txBody>
          </p:sp>
        </p:grpSp>
        <p:grpSp>
          <p:nvGrpSpPr>
            <p:cNvPr id="139" name="Groupe 17"/>
            <p:cNvGrpSpPr>
              <a:grpSpLocks/>
            </p:cNvGrpSpPr>
            <p:nvPr/>
          </p:nvGrpSpPr>
          <p:grpSpPr bwMode="auto">
            <a:xfrm>
              <a:off x="6735762" y="2143125"/>
              <a:ext cx="2085975" cy="2702957"/>
              <a:chOff x="6735762" y="2143125"/>
              <a:chExt cx="2085975" cy="2702957"/>
            </a:xfrm>
          </p:grpSpPr>
          <p:grpSp>
            <p:nvGrpSpPr>
              <p:cNvPr id="140" name="Groupe 10"/>
              <p:cNvGrpSpPr>
                <a:grpSpLocks/>
              </p:cNvGrpSpPr>
              <p:nvPr/>
            </p:nvGrpSpPr>
            <p:grpSpPr bwMode="auto">
              <a:xfrm>
                <a:off x="6735762" y="2143125"/>
                <a:ext cx="2085975" cy="2009362"/>
                <a:chOff x="6735762" y="2143125"/>
                <a:chExt cx="2085975" cy="2009362"/>
              </a:xfrm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6735762" y="2143125"/>
                  <a:ext cx="2085975" cy="200936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43" name="Ellipse 142"/>
                <p:cNvSpPr/>
                <p:nvPr/>
              </p:nvSpPr>
              <p:spPr>
                <a:xfrm>
                  <a:off x="7453312" y="2822435"/>
                  <a:ext cx="650875" cy="650741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141" name="ZoneTexte 13"/>
              <p:cNvSpPr txBox="1">
                <a:spLocks noChangeArrowheads="1"/>
              </p:cNvSpPr>
              <p:nvPr/>
            </p:nvSpPr>
            <p:spPr bwMode="auto">
              <a:xfrm>
                <a:off x="7206317" y="4476750"/>
                <a:ext cx="114486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kern="0">
                    <a:solidFill>
                      <a:sysClr val="windowText" lastClr="000000"/>
                    </a:solidFill>
                    <a:latin typeface="Arial Narrow" pitchFamily="34" charset="0"/>
                  </a:rPr>
                  <a:t>Passe-haut</a:t>
                </a:r>
              </a:p>
            </p:txBody>
          </p:sp>
        </p:grpSp>
      </p:grpSp>
      <p:sp>
        <p:nvSpPr>
          <p:cNvPr id="153" name="Titre 1"/>
          <p:cNvSpPr txBox="1">
            <a:spLocks/>
          </p:cNvSpPr>
          <p:nvPr/>
        </p:nvSpPr>
        <p:spPr>
          <a:xfrm>
            <a:off x="2227265" y="419702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5. Traitement des images</a:t>
            </a:r>
          </a:p>
          <a:p>
            <a:pPr>
              <a:defRPr/>
            </a:pP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4" name="Rectangle 2"/>
          <p:cNvSpPr txBox="1">
            <a:spLocks noChangeArrowheads="1"/>
          </p:cNvSpPr>
          <p:nvPr/>
        </p:nvSpPr>
        <p:spPr>
          <a:xfrm>
            <a:off x="1524000" y="934015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>
              <a:buFont typeface="Wingdings" pitchFamily="2" charset="2"/>
              <a:buChar char="è"/>
            </a:pP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Filtres</a:t>
            </a:r>
          </a:p>
        </p:txBody>
      </p:sp>
      <p:sp>
        <p:nvSpPr>
          <p:cNvPr id="24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218811" y="419834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Intro : phénomène de diffraction ?</a:t>
            </a:r>
          </a:p>
        </p:txBody>
      </p:sp>
      <p:pic>
        <p:nvPicPr>
          <p:cNvPr id="303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1" y="1292136"/>
            <a:ext cx="4092659" cy="230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31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1292136"/>
            <a:ext cx="2568009" cy="230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790701" y="3636314"/>
            <a:ext cx="420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NON !!!   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 Réfraction et dispersion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03112" name="Picture 8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7" y="4005646"/>
            <a:ext cx="2625725" cy="262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7083822" y="3646044"/>
            <a:ext cx="317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NON !!!   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 Interférences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671205" y="3987448"/>
            <a:ext cx="4333319" cy="2444883"/>
            <a:chOff x="1562100" y="161925"/>
            <a:chExt cx="5619750" cy="3170695"/>
          </a:xfrm>
        </p:grpSpPr>
        <p:grpSp>
          <p:nvGrpSpPr>
            <p:cNvPr id="57" name="Group 47"/>
            <p:cNvGrpSpPr>
              <a:grpSpLocks/>
            </p:cNvGrpSpPr>
            <p:nvPr/>
          </p:nvGrpSpPr>
          <p:grpSpPr bwMode="auto">
            <a:xfrm rot="-5400000">
              <a:off x="5867400" y="161925"/>
              <a:ext cx="542925" cy="542925"/>
              <a:chOff x="3540" y="1224"/>
              <a:chExt cx="342" cy="342"/>
            </a:xfrm>
          </p:grpSpPr>
          <p:sp>
            <p:nvSpPr>
              <p:cNvPr id="58" name="Arc 43"/>
              <p:cNvSpPr>
                <a:spLocks/>
              </p:cNvSpPr>
              <p:nvPr/>
            </p:nvSpPr>
            <p:spPr bwMode="auto">
              <a:xfrm flipH="1">
                <a:off x="3606" y="1302"/>
                <a:ext cx="216" cy="2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Line 44"/>
              <p:cNvSpPr>
                <a:spLocks noChangeShapeType="1"/>
              </p:cNvSpPr>
              <p:nvPr/>
            </p:nvSpPr>
            <p:spPr bwMode="auto">
              <a:xfrm flipH="1" flipV="1">
                <a:off x="3804" y="1224"/>
                <a:ext cx="78" cy="3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Line 45"/>
              <p:cNvSpPr>
                <a:spLocks noChangeShapeType="1"/>
              </p:cNvSpPr>
              <p:nvPr/>
            </p:nvSpPr>
            <p:spPr bwMode="auto">
              <a:xfrm flipH="1" flipV="1">
                <a:off x="3540" y="1512"/>
                <a:ext cx="34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Oval 46"/>
              <p:cNvSpPr>
                <a:spLocks noChangeArrowheads="1"/>
              </p:cNvSpPr>
              <p:nvPr/>
            </p:nvSpPr>
            <p:spPr bwMode="auto">
              <a:xfrm>
                <a:off x="3708" y="1386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2" name="Groupe 61"/>
            <p:cNvGrpSpPr/>
            <p:nvPr/>
          </p:nvGrpSpPr>
          <p:grpSpPr>
            <a:xfrm>
              <a:off x="1562100" y="685800"/>
              <a:ext cx="5619750" cy="2646820"/>
              <a:chOff x="1562100" y="685800"/>
              <a:chExt cx="5619750" cy="2646820"/>
            </a:xfrm>
          </p:grpSpPr>
          <p:sp>
            <p:nvSpPr>
              <p:cNvPr id="63" name="AutoShape 8"/>
              <p:cNvSpPr>
                <a:spLocks noChangeArrowheads="1"/>
              </p:cNvSpPr>
              <p:nvPr/>
            </p:nvSpPr>
            <p:spPr bwMode="auto">
              <a:xfrm>
                <a:off x="1562100" y="685800"/>
                <a:ext cx="390525" cy="352425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Line 9"/>
              <p:cNvSpPr>
                <a:spLocks noChangeShapeType="1"/>
              </p:cNvSpPr>
              <p:nvPr/>
            </p:nvSpPr>
            <p:spPr bwMode="auto">
              <a:xfrm>
                <a:off x="2200275" y="1657350"/>
                <a:ext cx="476250" cy="4476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Line 10"/>
              <p:cNvSpPr>
                <a:spLocks noChangeShapeType="1"/>
              </p:cNvSpPr>
              <p:nvPr/>
            </p:nvSpPr>
            <p:spPr bwMode="auto">
              <a:xfrm>
                <a:off x="2349500" y="1539875"/>
                <a:ext cx="476250" cy="4476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Line 11"/>
              <p:cNvSpPr>
                <a:spLocks noChangeShapeType="1"/>
              </p:cNvSpPr>
              <p:nvPr/>
            </p:nvSpPr>
            <p:spPr bwMode="auto">
              <a:xfrm>
                <a:off x="2622550" y="1298575"/>
                <a:ext cx="476250" cy="4476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Line 12"/>
              <p:cNvSpPr>
                <a:spLocks noChangeShapeType="1"/>
              </p:cNvSpPr>
              <p:nvPr/>
            </p:nvSpPr>
            <p:spPr bwMode="auto">
              <a:xfrm>
                <a:off x="2486025" y="1409700"/>
                <a:ext cx="476250" cy="4476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Text Box 13"/>
              <p:cNvSpPr txBox="1">
                <a:spLocks noChangeArrowheads="1"/>
              </p:cNvSpPr>
              <p:nvPr/>
            </p:nvSpPr>
            <p:spPr bwMode="auto">
              <a:xfrm rot="19036890">
                <a:off x="1657535" y="1157854"/>
                <a:ext cx="1266457" cy="359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>
                    <a:solidFill>
                      <a:srgbClr val="000000"/>
                    </a:solidFill>
                  </a:rPr>
                  <a:t>Onde plane</a:t>
                </a:r>
              </a:p>
            </p:txBody>
          </p:sp>
          <p:sp>
            <p:nvSpPr>
              <p:cNvPr id="69" name="Rectangle 14"/>
              <p:cNvSpPr>
                <a:spLocks noChangeArrowheads="1"/>
              </p:cNvSpPr>
              <p:nvPr/>
            </p:nvSpPr>
            <p:spPr bwMode="auto">
              <a:xfrm>
                <a:off x="2247900" y="2505075"/>
                <a:ext cx="4933950" cy="50482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Text Box 15"/>
              <p:cNvSpPr txBox="1">
                <a:spLocks noChangeArrowheads="1"/>
              </p:cNvSpPr>
              <p:nvPr/>
            </p:nvSpPr>
            <p:spPr bwMode="auto">
              <a:xfrm>
                <a:off x="2193925" y="2252663"/>
                <a:ext cx="459849" cy="359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>
                    <a:solidFill>
                      <a:srgbClr val="000000"/>
                    </a:solidFill>
                  </a:rPr>
                  <a:t>air</a:t>
                </a:r>
              </a:p>
            </p:txBody>
          </p:sp>
          <p:sp>
            <p:nvSpPr>
              <p:cNvPr id="71" name="Text Box 16"/>
              <p:cNvSpPr txBox="1">
                <a:spLocks noChangeArrowheads="1"/>
              </p:cNvSpPr>
              <p:nvPr/>
            </p:nvSpPr>
            <p:spPr bwMode="auto">
              <a:xfrm>
                <a:off x="2190750" y="2973388"/>
                <a:ext cx="459849" cy="359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>
                    <a:solidFill>
                      <a:srgbClr val="000000"/>
                    </a:solidFill>
                  </a:rPr>
                  <a:t>air</a:t>
                </a:r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>
                <a:off x="2905125" y="1924050"/>
                <a:ext cx="657225" cy="581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Line 18"/>
              <p:cNvSpPr>
                <a:spLocks noChangeShapeType="1"/>
              </p:cNvSpPr>
              <p:nvPr/>
            </p:nvSpPr>
            <p:spPr bwMode="auto">
              <a:xfrm flipV="1">
                <a:off x="3562350" y="1819275"/>
                <a:ext cx="0" cy="11239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Text Box 19"/>
              <p:cNvSpPr txBox="1">
                <a:spLocks noChangeArrowheads="1"/>
              </p:cNvSpPr>
              <p:nvPr/>
            </p:nvSpPr>
            <p:spPr bwMode="auto">
              <a:xfrm>
                <a:off x="3282950" y="2030413"/>
                <a:ext cx="357985" cy="359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>
                    <a:solidFill>
                      <a:srgbClr val="000000"/>
                    </a:solidFill>
                  </a:rPr>
                  <a:t>i</a:t>
                </a:r>
                <a:r>
                  <a:rPr lang="fr-FR" sz="1200" baseline="-25000">
                    <a:solidFill>
                      <a:srgbClr val="000000"/>
                    </a:solidFill>
                  </a:rPr>
                  <a:t>0</a:t>
                </a:r>
                <a:endParaRPr lang="fr-FR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Line 20"/>
              <p:cNvSpPr>
                <a:spLocks noChangeShapeType="1"/>
              </p:cNvSpPr>
              <p:nvPr/>
            </p:nvSpPr>
            <p:spPr bwMode="auto">
              <a:xfrm>
                <a:off x="3571875" y="2505075"/>
                <a:ext cx="266700" cy="514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Line 22"/>
              <p:cNvSpPr>
                <a:spLocks noChangeShapeType="1"/>
              </p:cNvSpPr>
              <p:nvPr/>
            </p:nvSpPr>
            <p:spPr bwMode="auto">
              <a:xfrm flipH="1">
                <a:off x="3559175" y="1130300"/>
                <a:ext cx="1562100" cy="1371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Line 23"/>
              <p:cNvSpPr>
                <a:spLocks noChangeShapeType="1"/>
              </p:cNvSpPr>
              <p:nvPr/>
            </p:nvSpPr>
            <p:spPr bwMode="auto">
              <a:xfrm flipH="1">
                <a:off x="4089400" y="1355725"/>
                <a:ext cx="1304925" cy="11620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Text Box 24"/>
              <p:cNvSpPr txBox="1">
                <a:spLocks noChangeArrowheads="1"/>
              </p:cNvSpPr>
              <p:nvPr/>
            </p:nvSpPr>
            <p:spPr bwMode="auto">
              <a:xfrm>
                <a:off x="5299075" y="909638"/>
                <a:ext cx="453614" cy="478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>
                    <a:solidFill>
                      <a:srgbClr val="000000"/>
                    </a:solidFill>
                    <a:sym typeface="Symbol" pitchFamily="18" charset="2"/>
                  </a:rPr>
                  <a:t></a:t>
                </a:r>
              </a:p>
            </p:txBody>
          </p:sp>
          <p:sp>
            <p:nvSpPr>
              <p:cNvPr id="79" name="Line 25"/>
              <p:cNvSpPr>
                <a:spLocks noChangeShapeType="1"/>
              </p:cNvSpPr>
              <p:nvPr/>
            </p:nvSpPr>
            <p:spPr bwMode="auto">
              <a:xfrm flipV="1">
                <a:off x="5238750" y="1162050"/>
                <a:ext cx="133350" cy="1047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Text Box 26"/>
              <p:cNvSpPr txBox="1">
                <a:spLocks noChangeArrowheads="1"/>
              </p:cNvSpPr>
              <p:nvPr/>
            </p:nvSpPr>
            <p:spPr bwMode="auto">
              <a:xfrm>
                <a:off x="4260849" y="1535113"/>
                <a:ext cx="330959" cy="319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000" b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81" name="Text Box 27"/>
              <p:cNvSpPr txBox="1">
                <a:spLocks noChangeArrowheads="1"/>
              </p:cNvSpPr>
              <p:nvPr/>
            </p:nvSpPr>
            <p:spPr bwMode="auto">
              <a:xfrm>
                <a:off x="4708525" y="1868488"/>
                <a:ext cx="330959" cy="319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000" b="1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82" name="Line 28"/>
              <p:cNvSpPr>
                <a:spLocks noChangeShapeType="1"/>
              </p:cNvSpPr>
              <p:nvPr/>
            </p:nvSpPr>
            <p:spPr bwMode="auto">
              <a:xfrm flipH="1">
                <a:off x="3835400" y="2501900"/>
                <a:ext cx="266700" cy="514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Text Box 30"/>
              <p:cNvSpPr txBox="1">
                <a:spLocks noChangeArrowheads="1"/>
              </p:cNvSpPr>
              <p:nvPr/>
            </p:nvSpPr>
            <p:spPr bwMode="auto">
              <a:xfrm>
                <a:off x="2251075" y="2601913"/>
                <a:ext cx="368378" cy="399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000000"/>
                    </a:solidFill>
                  </a:rPr>
                  <a:t>n</a:t>
                </a:r>
              </a:p>
            </p:txBody>
          </p:sp>
          <p:sp>
            <p:nvSpPr>
              <p:cNvPr id="84" name="Line 31"/>
              <p:cNvSpPr>
                <a:spLocks noChangeShapeType="1"/>
              </p:cNvSpPr>
              <p:nvPr/>
            </p:nvSpPr>
            <p:spPr bwMode="auto">
              <a:xfrm flipV="1">
                <a:off x="3835400" y="2663825"/>
                <a:ext cx="0" cy="3238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Line 32"/>
              <p:cNvSpPr>
                <a:spLocks noChangeShapeType="1"/>
              </p:cNvSpPr>
              <p:nvPr/>
            </p:nvSpPr>
            <p:spPr bwMode="auto">
              <a:xfrm>
                <a:off x="4105275" y="2505075"/>
                <a:ext cx="0" cy="3143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Arc 37"/>
              <p:cNvSpPr>
                <a:spLocks/>
              </p:cNvSpPr>
              <p:nvPr/>
            </p:nvSpPr>
            <p:spPr bwMode="auto">
              <a:xfrm rot="8516907">
                <a:off x="4027488" y="2647950"/>
                <a:ext cx="88900" cy="69850"/>
              </a:xfrm>
              <a:custGeom>
                <a:avLst/>
                <a:gdLst>
                  <a:gd name="T0" fmla="*/ 2147483647 w 21600"/>
                  <a:gd name="T1" fmla="*/ 0 h 19861"/>
                  <a:gd name="T2" fmla="*/ 2147483647 w 21600"/>
                  <a:gd name="T3" fmla="*/ 2147483647 h 19861"/>
                  <a:gd name="T4" fmla="*/ 0 w 21600"/>
                  <a:gd name="T5" fmla="*/ 2147483647 h 1986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861"/>
                  <a:gd name="T11" fmla="*/ 21600 w 21600"/>
                  <a:gd name="T12" fmla="*/ 19861 h 198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861" fill="none" extrusionOk="0">
                    <a:moveTo>
                      <a:pt x="8491" y="-1"/>
                    </a:moveTo>
                    <a:cubicBezTo>
                      <a:pt x="16442" y="3399"/>
                      <a:pt x="21600" y="11213"/>
                      <a:pt x="21600" y="19861"/>
                    </a:cubicBezTo>
                  </a:path>
                  <a:path w="21600" h="19861" stroke="0" extrusionOk="0">
                    <a:moveTo>
                      <a:pt x="8491" y="-1"/>
                    </a:moveTo>
                    <a:cubicBezTo>
                      <a:pt x="16442" y="3399"/>
                      <a:pt x="21600" y="11213"/>
                      <a:pt x="21600" y="19861"/>
                    </a:cubicBezTo>
                    <a:lnTo>
                      <a:pt x="0" y="1986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Arc 38"/>
              <p:cNvSpPr>
                <a:spLocks/>
              </p:cNvSpPr>
              <p:nvPr/>
            </p:nvSpPr>
            <p:spPr bwMode="auto">
              <a:xfrm rot="6851395">
                <a:off x="3570288" y="2622550"/>
                <a:ext cx="88900" cy="69850"/>
              </a:xfrm>
              <a:custGeom>
                <a:avLst/>
                <a:gdLst>
                  <a:gd name="T0" fmla="*/ 2147483647 w 21600"/>
                  <a:gd name="T1" fmla="*/ 0 h 19861"/>
                  <a:gd name="T2" fmla="*/ 2147483647 w 21600"/>
                  <a:gd name="T3" fmla="*/ 2147483647 h 19861"/>
                  <a:gd name="T4" fmla="*/ 0 w 21600"/>
                  <a:gd name="T5" fmla="*/ 2147483647 h 1986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861"/>
                  <a:gd name="T11" fmla="*/ 21600 w 21600"/>
                  <a:gd name="T12" fmla="*/ 19861 h 198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861" fill="none" extrusionOk="0">
                    <a:moveTo>
                      <a:pt x="8491" y="-1"/>
                    </a:moveTo>
                    <a:cubicBezTo>
                      <a:pt x="16442" y="3399"/>
                      <a:pt x="21600" y="11213"/>
                      <a:pt x="21600" y="19861"/>
                    </a:cubicBezTo>
                  </a:path>
                  <a:path w="21600" h="19861" stroke="0" extrusionOk="0">
                    <a:moveTo>
                      <a:pt x="8491" y="-1"/>
                    </a:moveTo>
                    <a:cubicBezTo>
                      <a:pt x="16442" y="3399"/>
                      <a:pt x="21600" y="11213"/>
                      <a:pt x="21600" y="19861"/>
                    </a:cubicBezTo>
                    <a:lnTo>
                      <a:pt x="0" y="1986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Arc 39"/>
              <p:cNvSpPr>
                <a:spLocks/>
              </p:cNvSpPr>
              <p:nvPr/>
            </p:nvSpPr>
            <p:spPr bwMode="auto">
              <a:xfrm rot="-4068984">
                <a:off x="3739356" y="2812257"/>
                <a:ext cx="84137" cy="69850"/>
              </a:xfrm>
              <a:custGeom>
                <a:avLst/>
                <a:gdLst>
                  <a:gd name="T0" fmla="*/ 2147483647 w 21600"/>
                  <a:gd name="T1" fmla="*/ 0 h 19861"/>
                  <a:gd name="T2" fmla="*/ 2147483647 w 21600"/>
                  <a:gd name="T3" fmla="*/ 2147483647 h 19861"/>
                  <a:gd name="T4" fmla="*/ 0 w 21600"/>
                  <a:gd name="T5" fmla="*/ 2147483647 h 1986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861"/>
                  <a:gd name="T11" fmla="*/ 21600 w 21600"/>
                  <a:gd name="T12" fmla="*/ 19861 h 198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861" fill="none" extrusionOk="0">
                    <a:moveTo>
                      <a:pt x="8491" y="-1"/>
                    </a:moveTo>
                    <a:cubicBezTo>
                      <a:pt x="16442" y="3399"/>
                      <a:pt x="21600" y="11213"/>
                      <a:pt x="21600" y="19861"/>
                    </a:cubicBezTo>
                  </a:path>
                  <a:path w="21600" h="19861" stroke="0" extrusionOk="0">
                    <a:moveTo>
                      <a:pt x="8491" y="-1"/>
                    </a:moveTo>
                    <a:cubicBezTo>
                      <a:pt x="16442" y="3399"/>
                      <a:pt x="21600" y="11213"/>
                      <a:pt x="21600" y="19861"/>
                    </a:cubicBezTo>
                    <a:lnTo>
                      <a:pt x="0" y="1986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Arc 40"/>
              <p:cNvSpPr>
                <a:spLocks/>
              </p:cNvSpPr>
              <p:nvPr/>
            </p:nvSpPr>
            <p:spPr bwMode="auto">
              <a:xfrm rot="-1420996">
                <a:off x="3824288" y="2813050"/>
                <a:ext cx="84137" cy="69850"/>
              </a:xfrm>
              <a:custGeom>
                <a:avLst/>
                <a:gdLst>
                  <a:gd name="T0" fmla="*/ 2147483647 w 21600"/>
                  <a:gd name="T1" fmla="*/ 0 h 19861"/>
                  <a:gd name="T2" fmla="*/ 2147483647 w 21600"/>
                  <a:gd name="T3" fmla="*/ 2147483647 h 19861"/>
                  <a:gd name="T4" fmla="*/ 0 w 21600"/>
                  <a:gd name="T5" fmla="*/ 2147483647 h 1986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861"/>
                  <a:gd name="T11" fmla="*/ 21600 w 21600"/>
                  <a:gd name="T12" fmla="*/ 19861 h 198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861" fill="none" extrusionOk="0">
                    <a:moveTo>
                      <a:pt x="8491" y="-1"/>
                    </a:moveTo>
                    <a:cubicBezTo>
                      <a:pt x="16442" y="3399"/>
                      <a:pt x="21600" y="11213"/>
                      <a:pt x="21600" y="19861"/>
                    </a:cubicBezTo>
                  </a:path>
                  <a:path w="21600" h="19861" stroke="0" extrusionOk="0">
                    <a:moveTo>
                      <a:pt x="8491" y="-1"/>
                    </a:moveTo>
                    <a:cubicBezTo>
                      <a:pt x="16442" y="3399"/>
                      <a:pt x="21600" y="11213"/>
                      <a:pt x="21600" y="19861"/>
                    </a:cubicBezTo>
                    <a:lnTo>
                      <a:pt x="0" y="1986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Arc 41"/>
              <p:cNvSpPr>
                <a:spLocks/>
              </p:cNvSpPr>
              <p:nvPr/>
            </p:nvSpPr>
            <p:spPr bwMode="auto">
              <a:xfrm rot="-4392343">
                <a:off x="3437731" y="2307432"/>
                <a:ext cx="115887" cy="76200"/>
              </a:xfrm>
              <a:custGeom>
                <a:avLst/>
                <a:gdLst>
                  <a:gd name="T0" fmla="*/ 0 w 29723"/>
                  <a:gd name="T1" fmla="*/ 2147483647 h 21600"/>
                  <a:gd name="T2" fmla="*/ 2147483647 w 29723"/>
                  <a:gd name="T3" fmla="*/ 2147483647 h 21600"/>
                  <a:gd name="T4" fmla="*/ 2147483647 w 29723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9723"/>
                  <a:gd name="T10" fmla="*/ 0 h 21600"/>
                  <a:gd name="T11" fmla="*/ 29723 w 297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23" h="21600" fill="none" extrusionOk="0">
                    <a:moveTo>
                      <a:pt x="-1" y="1585"/>
                    </a:moveTo>
                    <a:cubicBezTo>
                      <a:pt x="2580" y="538"/>
                      <a:pt x="5338" y="-1"/>
                      <a:pt x="8123" y="0"/>
                    </a:cubicBezTo>
                    <a:cubicBezTo>
                      <a:pt x="20052" y="0"/>
                      <a:pt x="29723" y="9670"/>
                      <a:pt x="29723" y="21600"/>
                    </a:cubicBezTo>
                  </a:path>
                  <a:path w="29723" h="21600" stroke="0" extrusionOk="0">
                    <a:moveTo>
                      <a:pt x="-1" y="1585"/>
                    </a:moveTo>
                    <a:cubicBezTo>
                      <a:pt x="2580" y="538"/>
                      <a:pt x="5338" y="-1"/>
                      <a:pt x="8123" y="0"/>
                    </a:cubicBezTo>
                    <a:cubicBezTo>
                      <a:pt x="20052" y="0"/>
                      <a:pt x="29723" y="9670"/>
                      <a:pt x="29723" y="21600"/>
                    </a:cubicBezTo>
                    <a:lnTo>
                      <a:pt x="812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Line 49"/>
              <p:cNvSpPr>
                <a:spLocks noChangeShapeType="1"/>
              </p:cNvSpPr>
              <p:nvPr/>
            </p:nvSpPr>
            <p:spPr bwMode="auto">
              <a:xfrm flipH="1" flipV="1">
                <a:off x="3771900" y="2124075"/>
                <a:ext cx="323850" cy="3714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50"/>
              <p:cNvSpPr>
                <a:spLocks noChangeArrowheads="1"/>
              </p:cNvSpPr>
              <p:nvPr/>
            </p:nvSpPr>
            <p:spPr bwMode="auto">
              <a:xfrm rot="-2320019">
                <a:off x="4048125" y="2362200"/>
                <a:ext cx="107950" cy="1143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Line 76"/>
              <p:cNvSpPr>
                <a:spLocks noChangeShapeType="1"/>
              </p:cNvSpPr>
              <p:nvPr/>
            </p:nvSpPr>
            <p:spPr bwMode="auto">
              <a:xfrm>
                <a:off x="6191250" y="2505075"/>
                <a:ext cx="0" cy="495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Text Box 77"/>
              <p:cNvSpPr txBox="1">
                <a:spLocks noChangeArrowheads="1"/>
              </p:cNvSpPr>
              <p:nvPr/>
            </p:nvSpPr>
            <p:spPr bwMode="auto">
              <a:xfrm>
                <a:off x="6394450" y="2601913"/>
                <a:ext cx="368378" cy="399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000000"/>
                    </a:solidFill>
                  </a:rPr>
                  <a:t>e</a:t>
                </a:r>
              </a:p>
            </p:txBody>
          </p:sp>
        </p:grpSp>
      </p:grpSp>
      <p:grpSp>
        <p:nvGrpSpPr>
          <p:cNvPr id="104" name="Groupe 103"/>
          <p:cNvGrpSpPr/>
          <p:nvPr/>
        </p:nvGrpSpPr>
        <p:grpSpPr>
          <a:xfrm>
            <a:off x="6186703" y="3906856"/>
            <a:ext cx="3776708" cy="2267306"/>
            <a:chOff x="4589938" y="2236788"/>
            <a:chExt cx="4023837" cy="2767012"/>
          </a:xfrm>
        </p:grpSpPr>
        <p:sp>
          <p:nvSpPr>
            <p:cNvPr id="105" name="Rectangle 79"/>
            <p:cNvSpPr>
              <a:spLocks noChangeArrowheads="1"/>
            </p:cNvSpPr>
            <p:nvPr/>
          </p:nvSpPr>
          <p:spPr bwMode="auto">
            <a:xfrm>
              <a:off x="4787900" y="4489450"/>
              <a:ext cx="3429000" cy="5143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06" name="Line 81"/>
            <p:cNvSpPr>
              <a:spLocks noChangeShapeType="1"/>
            </p:cNvSpPr>
            <p:nvPr/>
          </p:nvSpPr>
          <p:spPr bwMode="auto">
            <a:xfrm flipV="1">
              <a:off x="5692775" y="3060700"/>
              <a:ext cx="2571750" cy="1419225"/>
            </a:xfrm>
            <a:prstGeom prst="line">
              <a:avLst/>
            </a:prstGeom>
            <a:noFill/>
            <a:ln w="9525">
              <a:solidFill>
                <a:srgbClr val="FA0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07" name="Line 82"/>
            <p:cNvSpPr>
              <a:spLocks noChangeShapeType="1"/>
            </p:cNvSpPr>
            <p:nvPr/>
          </p:nvSpPr>
          <p:spPr bwMode="auto">
            <a:xfrm flipV="1">
              <a:off x="7581900" y="3095625"/>
              <a:ext cx="723900" cy="13843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08" name="Line 83"/>
            <p:cNvSpPr>
              <a:spLocks noChangeShapeType="1"/>
            </p:cNvSpPr>
            <p:nvPr/>
          </p:nvSpPr>
          <p:spPr bwMode="auto">
            <a:xfrm flipV="1">
              <a:off x="7146925" y="3140075"/>
              <a:ext cx="1120775" cy="1365250"/>
            </a:xfrm>
            <a:prstGeom prst="line">
              <a:avLst/>
            </a:prstGeom>
            <a:noFill/>
            <a:ln w="9525">
              <a:solidFill>
                <a:srgbClr val="FA0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09" name="Line 84"/>
            <p:cNvSpPr>
              <a:spLocks noChangeShapeType="1"/>
            </p:cNvSpPr>
            <p:nvPr/>
          </p:nvSpPr>
          <p:spPr bwMode="auto">
            <a:xfrm flipV="1">
              <a:off x="6562725" y="3060700"/>
              <a:ext cx="1746250" cy="143192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0" name="Line 85"/>
            <p:cNvSpPr>
              <a:spLocks noChangeShapeType="1"/>
            </p:cNvSpPr>
            <p:nvPr/>
          </p:nvSpPr>
          <p:spPr bwMode="auto">
            <a:xfrm flipV="1">
              <a:off x="7413625" y="3076575"/>
              <a:ext cx="873125" cy="142875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1" name="AutoShape 88"/>
            <p:cNvSpPr>
              <a:spLocks noChangeArrowheads="1"/>
            </p:cNvSpPr>
            <p:nvPr/>
          </p:nvSpPr>
          <p:spPr bwMode="auto">
            <a:xfrm>
              <a:off x="4746625" y="2641600"/>
              <a:ext cx="390525" cy="352425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grpSp>
          <p:nvGrpSpPr>
            <p:cNvPr id="112" name="Group 89"/>
            <p:cNvGrpSpPr>
              <a:grpSpLocks/>
            </p:cNvGrpSpPr>
            <p:nvPr/>
          </p:nvGrpSpPr>
          <p:grpSpPr bwMode="auto">
            <a:xfrm rot="16200000">
              <a:off x="8070850" y="2743200"/>
              <a:ext cx="542925" cy="542925"/>
              <a:chOff x="3540" y="1224"/>
              <a:chExt cx="342" cy="342"/>
            </a:xfrm>
          </p:grpSpPr>
          <p:sp>
            <p:nvSpPr>
              <p:cNvPr id="123" name="Arc 90"/>
              <p:cNvSpPr>
                <a:spLocks/>
              </p:cNvSpPr>
              <p:nvPr/>
            </p:nvSpPr>
            <p:spPr bwMode="auto">
              <a:xfrm flipH="1">
                <a:off x="3606" y="1302"/>
                <a:ext cx="216" cy="2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Line 91"/>
              <p:cNvSpPr>
                <a:spLocks noChangeShapeType="1"/>
              </p:cNvSpPr>
              <p:nvPr/>
            </p:nvSpPr>
            <p:spPr bwMode="auto">
              <a:xfrm flipH="1" flipV="1">
                <a:off x="3804" y="1224"/>
                <a:ext cx="78" cy="3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Line 92"/>
              <p:cNvSpPr>
                <a:spLocks noChangeShapeType="1"/>
              </p:cNvSpPr>
              <p:nvPr/>
            </p:nvSpPr>
            <p:spPr bwMode="auto">
              <a:xfrm flipH="1" flipV="1">
                <a:off x="3540" y="1512"/>
                <a:ext cx="34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Oval 93"/>
              <p:cNvSpPr>
                <a:spLocks noChangeArrowheads="1"/>
              </p:cNvSpPr>
              <p:nvPr/>
            </p:nvSpPr>
            <p:spPr bwMode="auto">
              <a:xfrm>
                <a:off x="3708" y="1386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3" name="Line 95"/>
            <p:cNvSpPr>
              <a:spLocks noChangeShapeType="1"/>
            </p:cNvSpPr>
            <p:nvPr/>
          </p:nvSpPr>
          <p:spPr bwMode="auto">
            <a:xfrm>
              <a:off x="5070475" y="3527425"/>
              <a:ext cx="476250" cy="447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4" name="Line 96"/>
            <p:cNvSpPr>
              <a:spLocks noChangeShapeType="1"/>
            </p:cNvSpPr>
            <p:nvPr/>
          </p:nvSpPr>
          <p:spPr bwMode="auto">
            <a:xfrm>
              <a:off x="5219700" y="3409950"/>
              <a:ext cx="476250" cy="447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5" name="Line 97"/>
            <p:cNvSpPr>
              <a:spLocks noChangeShapeType="1"/>
            </p:cNvSpPr>
            <p:nvPr/>
          </p:nvSpPr>
          <p:spPr bwMode="auto">
            <a:xfrm>
              <a:off x="5518150" y="3168650"/>
              <a:ext cx="488950" cy="460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6" name="Line 98"/>
            <p:cNvSpPr>
              <a:spLocks noChangeShapeType="1"/>
            </p:cNvSpPr>
            <p:nvPr/>
          </p:nvSpPr>
          <p:spPr bwMode="auto">
            <a:xfrm>
              <a:off x="5356225" y="3279775"/>
              <a:ext cx="476250" cy="447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7" name="Text Box 99"/>
            <p:cNvSpPr txBox="1">
              <a:spLocks noChangeArrowheads="1"/>
            </p:cNvSpPr>
            <p:nvPr/>
          </p:nvSpPr>
          <p:spPr bwMode="auto">
            <a:xfrm rot="19036890">
              <a:off x="4589938" y="3000419"/>
              <a:ext cx="1040450" cy="338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>
                  <a:solidFill>
                    <a:srgbClr val="000000"/>
                  </a:solidFill>
                </a:rPr>
                <a:t>Onde plane</a:t>
              </a:r>
            </a:p>
          </p:txBody>
        </p:sp>
        <p:sp>
          <p:nvSpPr>
            <p:cNvPr id="118" name="Text Box 102"/>
            <p:cNvSpPr txBox="1">
              <a:spLocks noChangeArrowheads="1"/>
            </p:cNvSpPr>
            <p:nvPr/>
          </p:nvSpPr>
          <p:spPr bwMode="auto">
            <a:xfrm>
              <a:off x="6042025" y="4484689"/>
              <a:ext cx="960180" cy="375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</a:rPr>
                <a:t>Irisations</a:t>
              </a:r>
            </a:p>
          </p:txBody>
        </p:sp>
        <p:sp>
          <p:nvSpPr>
            <p:cNvPr id="119" name="Text Box 103"/>
            <p:cNvSpPr txBox="1">
              <a:spLocks noChangeArrowheads="1"/>
            </p:cNvSpPr>
            <p:nvPr/>
          </p:nvSpPr>
          <p:spPr bwMode="auto">
            <a:xfrm>
              <a:off x="7591425" y="2236788"/>
              <a:ext cx="876492" cy="63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</a:rPr>
                <a:t>Position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</a:rPr>
                <a:t>fixe</a:t>
              </a:r>
            </a:p>
          </p:txBody>
        </p:sp>
        <p:sp>
          <p:nvSpPr>
            <p:cNvPr id="120" name="Line 105"/>
            <p:cNvSpPr>
              <a:spLocks noChangeShapeType="1"/>
            </p:cNvSpPr>
            <p:nvPr/>
          </p:nvSpPr>
          <p:spPr bwMode="auto">
            <a:xfrm flipV="1">
              <a:off x="6130925" y="3101975"/>
              <a:ext cx="2105025" cy="140335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21" name="Text Box 108"/>
            <p:cNvSpPr txBox="1">
              <a:spLocks noChangeArrowheads="1"/>
            </p:cNvSpPr>
            <p:nvPr/>
          </p:nvSpPr>
          <p:spPr bwMode="auto">
            <a:xfrm>
              <a:off x="7705725" y="4078288"/>
              <a:ext cx="558800" cy="375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</a:rPr>
                <a:t>k=1</a:t>
              </a:r>
            </a:p>
          </p:txBody>
        </p:sp>
        <p:sp>
          <p:nvSpPr>
            <p:cNvPr id="122" name="Text Box 109"/>
            <p:cNvSpPr txBox="1">
              <a:spLocks noChangeArrowheads="1"/>
            </p:cNvSpPr>
            <p:nvPr/>
          </p:nvSpPr>
          <p:spPr bwMode="auto">
            <a:xfrm>
              <a:off x="6245224" y="3735388"/>
              <a:ext cx="558800" cy="375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</a:rPr>
                <a:t>k=2</a:t>
              </a:r>
            </a:p>
          </p:txBody>
        </p:sp>
      </p:grpSp>
      <p:sp>
        <p:nvSpPr>
          <p:cNvPr id="87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918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021013" y="2374900"/>
            <a:ext cx="649408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600" b="1" dirty="0" smtClean="0"/>
              <a:t>FIN</a:t>
            </a:r>
          </a:p>
          <a:p>
            <a:pPr algn="ctr"/>
            <a:r>
              <a:rPr lang="fr-FR" sz="6600" b="1" dirty="0" smtClean="0"/>
              <a:t>Des questions?</a:t>
            </a:r>
            <a:endParaRPr lang="fr-FR" sz="6600" b="1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755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0" y="895915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Distribution peigne de Dirac</a:t>
            </a: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 </a:t>
            </a: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1524000" y="2439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841501" y="1663700"/>
            <a:ext cx="301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 smtClean="0">
                <a:latin typeface="Arial Narrow" pitchFamily="34" charset="0"/>
              </a:rPr>
              <a:t> Peigne de </a:t>
            </a:r>
            <a:r>
              <a:rPr lang="fr-FR" b="1" dirty="0" err="1" smtClean="0">
                <a:latin typeface="Arial Narrow" pitchFamily="34" charset="0"/>
              </a:rPr>
              <a:t>Diracs</a:t>
            </a:r>
            <a:r>
              <a:rPr lang="fr-FR" b="1" dirty="0" smtClean="0">
                <a:latin typeface="Arial Narrow" pitchFamily="34" charset="0"/>
              </a:rPr>
              <a:t> de raison </a:t>
            </a:r>
            <a:r>
              <a:rPr lang="fr-FR" b="1" i="1" dirty="0" smtClean="0">
                <a:latin typeface="Arial Narrow" pitchFamily="34" charset="0"/>
              </a:rPr>
              <a:t>a</a:t>
            </a:r>
            <a:r>
              <a:rPr lang="fr-FR" b="1" dirty="0" smtClean="0">
                <a:latin typeface="Arial Narrow" pitchFamily="34" charset="0"/>
              </a:rPr>
              <a:t> :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7270" name="Rectangle 6"/>
          <p:cNvSpPr>
            <a:spLocks noChangeArrowheads="1"/>
          </p:cNvSpPr>
          <p:nvPr/>
        </p:nvSpPr>
        <p:spPr bwMode="auto">
          <a:xfrm>
            <a:off x="1524000" y="272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cxnSp>
        <p:nvCxnSpPr>
          <p:cNvPr id="48" name="Connecteur droit avec flèche 47"/>
          <p:cNvCxnSpPr/>
          <p:nvPr/>
        </p:nvCxnSpPr>
        <p:spPr bwMode="auto">
          <a:xfrm>
            <a:off x="2022476" y="5701476"/>
            <a:ext cx="2938903" cy="0"/>
          </a:xfrm>
          <a:prstGeom prst="straightConnector1">
            <a:avLst/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9" name="Connecteur droit avec flèche 48"/>
          <p:cNvCxnSpPr/>
          <p:nvPr/>
        </p:nvCxnSpPr>
        <p:spPr bwMode="auto">
          <a:xfrm flipV="1">
            <a:off x="3445200" y="4347996"/>
            <a:ext cx="0" cy="1353480"/>
          </a:xfrm>
          <a:prstGeom prst="straightConnector1">
            <a:avLst/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50" name="Connecteur droit 49"/>
          <p:cNvCxnSpPr/>
          <p:nvPr/>
        </p:nvCxnSpPr>
        <p:spPr bwMode="auto">
          <a:xfrm flipH="1" flipV="1">
            <a:off x="3445105" y="4894444"/>
            <a:ext cx="0" cy="81286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1" name="ZoneTexte 58"/>
          <p:cNvSpPr txBox="1">
            <a:spLocks noChangeArrowheads="1"/>
          </p:cNvSpPr>
          <p:nvPr/>
        </p:nvSpPr>
        <p:spPr bwMode="auto">
          <a:xfrm>
            <a:off x="3291617" y="5723810"/>
            <a:ext cx="266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>
                <a:solidFill>
                  <a:sysClr val="windowText" lastClr="000000"/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52" name="Rectangle 59"/>
          <p:cNvSpPr>
            <a:spLocks noChangeArrowheads="1"/>
          </p:cNvSpPr>
          <p:nvPr/>
        </p:nvSpPr>
        <p:spPr bwMode="auto">
          <a:xfrm>
            <a:off x="4639074" y="5694242"/>
            <a:ext cx="279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kern="0">
                <a:solidFill>
                  <a:sysClr val="windowText" lastClr="000000"/>
                </a:solidFill>
                <a:latin typeface="Arial Narrow" pitchFamily="34" charset="0"/>
                <a:sym typeface="Symbol" pitchFamily="18" charset="2"/>
              </a:rPr>
              <a:t>x</a:t>
            </a:r>
            <a:endParaRPr lang="fr-FR" kern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graphicFrame>
        <p:nvGraphicFramePr>
          <p:cNvPr id="58" name="Object 10"/>
          <p:cNvGraphicFramePr>
            <a:graphicFrameLocks noChangeAspect="1"/>
          </p:cNvGraphicFramePr>
          <p:nvPr/>
        </p:nvGraphicFramePr>
        <p:xfrm>
          <a:off x="3462398" y="4020951"/>
          <a:ext cx="590664" cy="383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96" name="Équation" r:id="rId3" imgW="381000" imgH="228600" progId="Equation.3">
                  <p:embed/>
                </p:oleObj>
              </mc:Choice>
              <mc:Fallback>
                <p:oleObj name="Équation" r:id="rId3" imgW="381000" imgH="2286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98" y="4020951"/>
                        <a:ext cx="590664" cy="383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ZoneTexte 67"/>
          <p:cNvSpPr txBox="1">
            <a:spLocks noChangeArrowheads="1"/>
          </p:cNvSpPr>
          <p:nvPr/>
        </p:nvSpPr>
        <p:spPr bwMode="auto">
          <a:xfrm>
            <a:off x="3481782" y="4631366"/>
            <a:ext cx="266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>
                <a:solidFill>
                  <a:sysClr val="windowText" lastClr="000000"/>
                </a:solidFill>
                <a:latin typeface="Arial Narrow" pitchFamily="34" charset="0"/>
              </a:rPr>
              <a:t>1</a:t>
            </a:r>
          </a:p>
        </p:txBody>
      </p:sp>
      <p:cxnSp>
        <p:nvCxnSpPr>
          <p:cNvPr id="61" name="Connecteur droit 60"/>
          <p:cNvCxnSpPr/>
          <p:nvPr/>
        </p:nvCxnSpPr>
        <p:spPr bwMode="auto">
          <a:xfrm flipH="1" flipV="1">
            <a:off x="3749442" y="4894444"/>
            <a:ext cx="0" cy="81286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2" name="Connecteur droit 61"/>
          <p:cNvCxnSpPr/>
          <p:nvPr/>
        </p:nvCxnSpPr>
        <p:spPr bwMode="auto">
          <a:xfrm flipH="1" flipV="1">
            <a:off x="4053777" y="4894444"/>
            <a:ext cx="1801" cy="81286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3" name="Connecteur droit 62"/>
          <p:cNvCxnSpPr/>
          <p:nvPr/>
        </p:nvCxnSpPr>
        <p:spPr bwMode="auto">
          <a:xfrm flipH="1" flipV="1">
            <a:off x="4358111" y="4894444"/>
            <a:ext cx="1800" cy="81286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4" name="Connecteur droit 63"/>
          <p:cNvCxnSpPr/>
          <p:nvPr/>
        </p:nvCxnSpPr>
        <p:spPr bwMode="auto">
          <a:xfrm flipH="1" flipV="1">
            <a:off x="4662446" y="4894444"/>
            <a:ext cx="1801" cy="81286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5" name="Connecteur droit 64"/>
          <p:cNvCxnSpPr/>
          <p:nvPr/>
        </p:nvCxnSpPr>
        <p:spPr bwMode="auto">
          <a:xfrm flipH="1" flipV="1">
            <a:off x="2225965" y="4894444"/>
            <a:ext cx="0" cy="81286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6" name="Connecteur droit 65"/>
          <p:cNvCxnSpPr/>
          <p:nvPr/>
        </p:nvCxnSpPr>
        <p:spPr bwMode="auto">
          <a:xfrm flipH="1" flipV="1">
            <a:off x="2530301" y="4894444"/>
            <a:ext cx="0" cy="81286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7" name="Connecteur droit 66"/>
          <p:cNvCxnSpPr/>
          <p:nvPr/>
        </p:nvCxnSpPr>
        <p:spPr bwMode="auto">
          <a:xfrm flipH="1" flipV="1">
            <a:off x="2834636" y="4894444"/>
            <a:ext cx="1800" cy="81286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8" name="Connecteur droit 67"/>
          <p:cNvCxnSpPr/>
          <p:nvPr/>
        </p:nvCxnSpPr>
        <p:spPr bwMode="auto">
          <a:xfrm flipH="1" flipV="1">
            <a:off x="3138971" y="4894444"/>
            <a:ext cx="1801" cy="81286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9" name="ZoneTexte 77"/>
          <p:cNvSpPr txBox="1">
            <a:spLocks noChangeArrowheads="1"/>
          </p:cNvSpPr>
          <p:nvPr/>
        </p:nvSpPr>
        <p:spPr bwMode="auto">
          <a:xfrm>
            <a:off x="3594152" y="5714473"/>
            <a:ext cx="266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>
                <a:solidFill>
                  <a:sysClr val="windowText" lastClr="000000"/>
                </a:solidFill>
                <a:latin typeface="Arial Narrow" pitchFamily="34" charset="0"/>
              </a:rPr>
              <a:t>a</a:t>
            </a:r>
          </a:p>
        </p:txBody>
      </p:sp>
      <p:grpSp>
        <p:nvGrpSpPr>
          <p:cNvPr id="81" name="Groupe 80"/>
          <p:cNvGrpSpPr/>
          <p:nvPr/>
        </p:nvGrpSpPr>
        <p:grpSpPr>
          <a:xfrm>
            <a:off x="1828800" y="2730500"/>
            <a:ext cx="8330272" cy="3333074"/>
            <a:chOff x="304800" y="2730500"/>
            <a:chExt cx="8330272" cy="3333074"/>
          </a:xfrm>
        </p:grpSpPr>
        <p:sp>
          <p:nvSpPr>
            <p:cNvPr id="11" name="ZoneTexte 10"/>
            <p:cNvSpPr txBox="1"/>
            <p:nvPr/>
          </p:nvSpPr>
          <p:spPr>
            <a:xfrm>
              <a:off x="304800" y="2730500"/>
              <a:ext cx="4206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fr-FR" b="1" dirty="0" smtClean="0">
                  <a:latin typeface="Arial Narrow" pitchFamily="34" charset="0"/>
                </a:rPr>
                <a:t> Spectre d’un peigne de </a:t>
              </a:r>
              <a:r>
                <a:rPr lang="fr-FR" b="1" dirty="0" err="1" smtClean="0">
                  <a:latin typeface="Arial Narrow" pitchFamily="34" charset="0"/>
                </a:rPr>
                <a:t>Diracs</a:t>
              </a:r>
              <a:r>
                <a:rPr lang="fr-FR" b="1" dirty="0" smtClean="0">
                  <a:latin typeface="Arial Narrow" pitchFamily="34" charset="0"/>
                </a:rPr>
                <a:t> de raison </a:t>
              </a:r>
              <a:r>
                <a:rPr lang="fr-FR" b="1" i="1" dirty="0" smtClean="0">
                  <a:latin typeface="Arial Narrow" pitchFamily="34" charset="0"/>
                </a:rPr>
                <a:t>a</a:t>
              </a:r>
              <a:r>
                <a:rPr lang="fr-FR" b="1" dirty="0" smtClean="0">
                  <a:latin typeface="Arial Narrow" pitchFamily="34" charset="0"/>
                </a:rPr>
                <a:t> :</a:t>
              </a:r>
              <a:endParaRPr lang="fr-FR" b="1" dirty="0">
                <a:latin typeface="Arial Narrow" pitchFamily="34" charset="0"/>
              </a:endParaRPr>
            </a:p>
          </p:txBody>
        </p:sp>
        <p:grpSp>
          <p:nvGrpSpPr>
            <p:cNvPr id="80" name="Groupe 79"/>
            <p:cNvGrpSpPr/>
            <p:nvPr/>
          </p:nvGrpSpPr>
          <p:grpSpPr>
            <a:xfrm>
              <a:off x="4046048" y="3873501"/>
              <a:ext cx="4589024" cy="2190073"/>
              <a:chOff x="4046048" y="3873501"/>
              <a:chExt cx="4589024" cy="2190073"/>
            </a:xfrm>
          </p:grpSpPr>
          <p:cxnSp>
            <p:nvCxnSpPr>
              <p:cNvPr id="53" name="Connecteur droit avec flèche 52"/>
              <p:cNvCxnSpPr/>
              <p:nvPr/>
            </p:nvCxnSpPr>
            <p:spPr bwMode="auto">
              <a:xfrm>
                <a:off x="4046048" y="5468118"/>
                <a:ext cx="1132703" cy="0"/>
              </a:xfrm>
              <a:prstGeom prst="straightConnector1">
                <a:avLst/>
              </a:prstGeom>
              <a:noFill/>
              <a:ln w="76200" cap="flat" cmpd="dbl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54" name="ZoneTexte 61"/>
              <p:cNvSpPr txBox="1">
                <a:spLocks noChangeArrowheads="1"/>
              </p:cNvSpPr>
              <p:nvPr/>
            </p:nvSpPr>
            <p:spPr bwMode="auto">
              <a:xfrm>
                <a:off x="4357958" y="4936378"/>
                <a:ext cx="415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kern="0">
                    <a:solidFill>
                      <a:sysClr val="windowText" lastClr="000000"/>
                    </a:solidFill>
                    <a:latin typeface="Arial Narrow" pitchFamily="34" charset="0"/>
                  </a:rPr>
                  <a:t>TF</a:t>
                </a:r>
              </a:p>
            </p:txBody>
          </p:sp>
          <p:cxnSp>
            <p:nvCxnSpPr>
              <p:cNvPr id="55" name="Connecteur droit avec flèche 54"/>
              <p:cNvCxnSpPr/>
              <p:nvPr/>
            </p:nvCxnSpPr>
            <p:spPr bwMode="auto">
              <a:xfrm>
                <a:off x="5546114" y="5693698"/>
                <a:ext cx="2938903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56" name="Connecteur droit avec flèche 55"/>
              <p:cNvCxnSpPr/>
              <p:nvPr/>
            </p:nvCxnSpPr>
            <p:spPr bwMode="auto">
              <a:xfrm flipV="1">
                <a:off x="6956138" y="4340218"/>
                <a:ext cx="0" cy="135348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57" name="Rectangle 64"/>
              <p:cNvSpPr>
                <a:spLocks noChangeArrowheads="1"/>
              </p:cNvSpPr>
              <p:nvPr/>
            </p:nvSpPr>
            <p:spPr bwMode="auto">
              <a:xfrm>
                <a:off x="8344608" y="5694242"/>
                <a:ext cx="2904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i="1" kern="0">
                    <a:solidFill>
                      <a:sysClr val="windowText" lastClr="000000"/>
                    </a:solidFill>
                    <a:latin typeface="Arial Narrow" pitchFamily="34" charset="0"/>
                    <a:sym typeface="Symbol" pitchFamily="18" charset="2"/>
                  </a:rPr>
                  <a:t>u</a:t>
                </a:r>
                <a:endParaRPr lang="fr-FR" kern="0">
                  <a:solidFill>
                    <a:sysClr val="windowText" lastClr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60" name="ZoneTexte 68"/>
              <p:cNvSpPr txBox="1">
                <a:spLocks noChangeArrowheads="1"/>
              </p:cNvSpPr>
              <p:nvPr/>
            </p:nvSpPr>
            <p:spPr bwMode="auto">
              <a:xfrm>
                <a:off x="6453651" y="4332288"/>
                <a:ext cx="38985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kern="0">
                    <a:solidFill>
                      <a:sysClr val="windowText" lastClr="000000"/>
                    </a:solidFill>
                    <a:latin typeface="Arial Narrow" pitchFamily="34" charset="0"/>
                  </a:rPr>
                  <a:t>1/a</a:t>
                </a:r>
              </a:p>
            </p:txBody>
          </p:sp>
          <p:graphicFrame>
            <p:nvGraphicFramePr>
              <p:cNvPr id="70" name="Object 12"/>
              <p:cNvGraphicFramePr>
                <a:graphicFrameLocks noChangeAspect="1"/>
              </p:cNvGraphicFramePr>
              <p:nvPr/>
            </p:nvGraphicFramePr>
            <p:xfrm>
              <a:off x="7056282" y="3873501"/>
              <a:ext cx="678640" cy="6240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7497" name="Équation" r:id="rId5" imgW="508000" imgH="431800" progId="Equation.3">
                      <p:embed/>
                    </p:oleObj>
                  </mc:Choice>
                  <mc:Fallback>
                    <p:oleObj name="Équation" r:id="rId5" imgW="508000" imgH="431800" progId="Equation.3">
                      <p:embed/>
                      <p:pic>
                        <p:nvPicPr>
                          <p:cNvPr id="0" name="Picture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56282" y="3873501"/>
                            <a:ext cx="678640" cy="6240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71" name="Groupe 93"/>
              <p:cNvGrpSpPr>
                <a:grpSpLocks/>
              </p:cNvGrpSpPr>
              <p:nvPr/>
            </p:nvGrpSpPr>
            <p:grpSpPr bwMode="auto">
              <a:xfrm>
                <a:off x="5740600" y="4524957"/>
                <a:ext cx="2438281" cy="1164849"/>
                <a:chOff x="5082210" y="5604177"/>
                <a:chExt cx="2149469" cy="664678"/>
              </a:xfrm>
            </p:grpSpPr>
            <p:cxnSp>
              <p:nvCxnSpPr>
                <p:cNvPr id="74" name="Connecteur droit 73"/>
                <p:cNvCxnSpPr/>
                <p:nvPr/>
              </p:nvCxnSpPr>
              <p:spPr>
                <a:xfrm flipH="1" flipV="1">
                  <a:off x="6156944" y="5604177"/>
                  <a:ext cx="0" cy="66467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75" name="Connecteur droit 74"/>
                <p:cNvCxnSpPr/>
                <p:nvPr/>
              </p:nvCxnSpPr>
              <p:spPr>
                <a:xfrm flipH="1" flipV="1">
                  <a:off x="6693518" y="5604177"/>
                  <a:ext cx="1588" cy="66467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76" name="Connecteur droit 75"/>
                <p:cNvCxnSpPr/>
                <p:nvPr/>
              </p:nvCxnSpPr>
              <p:spPr>
                <a:xfrm flipH="1" flipV="1">
                  <a:off x="7230091" y="5604177"/>
                  <a:ext cx="1588" cy="66467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77" name="Connecteur droit 76"/>
                <p:cNvCxnSpPr/>
                <p:nvPr/>
              </p:nvCxnSpPr>
              <p:spPr>
                <a:xfrm flipH="1" flipV="1">
                  <a:off x="5082210" y="5604177"/>
                  <a:ext cx="1587" cy="66467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78" name="Connecteur droit 77"/>
                <p:cNvCxnSpPr/>
                <p:nvPr/>
              </p:nvCxnSpPr>
              <p:spPr>
                <a:xfrm flipH="1" flipV="1">
                  <a:off x="5618784" y="5604177"/>
                  <a:ext cx="1587" cy="66467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</p:grpSp>
          <p:sp>
            <p:nvSpPr>
              <p:cNvPr id="72" name="ZoneTexte 94"/>
              <p:cNvSpPr txBox="1">
                <a:spLocks noChangeArrowheads="1"/>
              </p:cNvSpPr>
              <p:nvPr/>
            </p:nvSpPr>
            <p:spPr bwMode="auto">
              <a:xfrm>
                <a:off x="7342905" y="5695798"/>
                <a:ext cx="38985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kern="0">
                    <a:solidFill>
                      <a:sysClr val="windowText" lastClr="000000"/>
                    </a:solidFill>
                    <a:latin typeface="Arial Narrow" pitchFamily="34" charset="0"/>
                  </a:rPr>
                  <a:t>1/a</a:t>
                </a:r>
              </a:p>
            </p:txBody>
          </p:sp>
          <p:sp>
            <p:nvSpPr>
              <p:cNvPr id="73" name="ZoneTexte 95"/>
              <p:cNvSpPr txBox="1">
                <a:spLocks noChangeArrowheads="1"/>
              </p:cNvSpPr>
              <p:nvPr/>
            </p:nvSpPr>
            <p:spPr bwMode="auto">
              <a:xfrm>
                <a:off x="6806986" y="5695798"/>
                <a:ext cx="26642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kern="0">
                    <a:solidFill>
                      <a:sysClr val="windowText" lastClr="000000"/>
                    </a:solidFill>
                    <a:latin typeface="Arial Narrow" pitchFamily="34" charset="0"/>
                  </a:rPr>
                  <a:t>0</a:t>
                </a:r>
              </a:p>
            </p:txBody>
          </p:sp>
        </p:grpSp>
      </p:grpSp>
      <p:sp>
        <p:nvSpPr>
          <p:cNvPr id="83" name="Titre 1"/>
          <p:cNvSpPr txBox="1">
            <a:spLocks/>
          </p:cNvSpPr>
          <p:nvPr/>
        </p:nvSpPr>
        <p:spPr>
          <a:xfrm>
            <a:off x="3021013" y="0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4. Propriétés générales reliant l’écran diffractant et la figure de diffraction</a:t>
            </a:r>
          </a:p>
          <a:p>
            <a:pPr>
              <a:defRPr/>
            </a:pP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35401" y="1397355"/>
                <a:ext cx="2932662" cy="947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𝑛𝑎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401" y="1397355"/>
                <a:ext cx="2932662" cy="9478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41927" y="2490507"/>
                <a:ext cx="4313681" cy="862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𝑇𝐹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f>
                            <m:f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fr-FR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fr-FR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b="0" i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fr-FR" b="0" i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fr-FR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fr-FR" b="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927" y="2490507"/>
                <a:ext cx="4313681" cy="8622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82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995613" y="444500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5. Quelques TF de distributions usuelles </a:t>
            </a:r>
          </a:p>
          <a:p>
            <a:pPr>
              <a:defRPr/>
            </a:pP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800" b="1" kern="0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073715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Convolution d’une fonction avec un Dirac ou un peigne de Dirac</a:t>
            </a:r>
          </a:p>
          <a:p>
            <a:pPr marL="0" lvl="1"/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 </a:t>
            </a: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1524000" y="34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8294" name="Rectangle 6"/>
          <p:cNvSpPr>
            <a:spLocks noChangeArrowheads="1"/>
          </p:cNvSpPr>
          <p:nvPr/>
        </p:nvSpPr>
        <p:spPr bwMode="auto">
          <a:xfrm>
            <a:off x="1524000" y="310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8297" name="Rectangle 9"/>
          <p:cNvSpPr>
            <a:spLocks noChangeArrowheads="1"/>
          </p:cNvSpPr>
          <p:nvPr/>
        </p:nvSpPr>
        <p:spPr bwMode="auto">
          <a:xfrm>
            <a:off x="1524000" y="153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8299" name="Rectangle 11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8300" name="Rectangle 12"/>
          <p:cNvSpPr>
            <a:spLocks noChangeArrowheads="1"/>
          </p:cNvSpPr>
          <p:nvPr/>
        </p:nvSpPr>
        <p:spPr bwMode="auto">
          <a:xfrm>
            <a:off x="1524000" y="2439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524001" y="1760022"/>
            <a:ext cx="417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 smtClean="0">
                <a:latin typeface="Arial Narrow" pitchFamily="34" charset="0"/>
              </a:rPr>
              <a:t> Convolution d’une fonction avec un Dirac :</a:t>
            </a:r>
            <a:endParaRPr lang="fr-FR" b="1" dirty="0">
              <a:latin typeface="Arial Narrow" pitchFamily="34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3454400" y="2120900"/>
            <a:ext cx="4784522" cy="491054"/>
            <a:chOff x="1930400" y="2120900"/>
            <a:chExt cx="4784522" cy="491054"/>
          </a:xfrm>
        </p:grpSpPr>
        <p:sp>
          <p:nvSpPr>
            <p:cNvPr id="21" name="Flèche à angle droit 20"/>
            <p:cNvSpPr/>
            <p:nvPr/>
          </p:nvSpPr>
          <p:spPr>
            <a:xfrm rot="5400000">
              <a:off x="1905000" y="2146300"/>
              <a:ext cx="419100" cy="368300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336800" y="2242622"/>
              <a:ext cx="4378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latin typeface="Arial Narrow" pitchFamily="34" charset="0"/>
                </a:rPr>
                <a:t>Le Dirac est l’élément neutre de la convolution</a:t>
              </a:r>
              <a:endParaRPr lang="fr-FR" b="1" dirty="0">
                <a:latin typeface="Arial Narrow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882775" y="3870006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dirty="0" smtClean="0">
                <a:latin typeface="Arial Narrow" pitchFamily="34" charset="0"/>
              </a:rPr>
              <a:t>La convolution d’une fonction avec un Dirac décentré redonne la même fonction mais centrée à la position du Dirac.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</a:rPr>
              <a:t>Cette opération permet donc de translater une fonction</a:t>
            </a:r>
            <a:r>
              <a:rPr lang="fr-FR" dirty="0" smtClean="0">
                <a:latin typeface="Arial Narrow" pitchFamily="34" charset="0"/>
              </a:rPr>
              <a:t>. 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67644" y="5799241"/>
            <a:ext cx="9040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 Narrow" pitchFamily="34" charset="0"/>
                <a:sym typeface="Wingdings" panose="05000000000000000000" pitchFamily="2" charset="2"/>
              </a:rPr>
              <a:t></a:t>
            </a:r>
            <a:r>
              <a:rPr lang="fr-FR" dirty="0" smtClean="0">
                <a:latin typeface="Arial Narrow" pitchFamily="34" charset="0"/>
              </a:rPr>
              <a:t>La convolution d’une fonction avec une somme de </a:t>
            </a:r>
            <a:r>
              <a:rPr lang="fr-FR" dirty="0" err="1" smtClean="0">
                <a:latin typeface="Arial Narrow" pitchFamily="34" charset="0"/>
              </a:rPr>
              <a:t>Diracpermet</a:t>
            </a:r>
            <a:r>
              <a:rPr lang="fr-FR" dirty="0" smtClean="0">
                <a:latin typeface="Arial Narrow" pitchFamily="34" charset="0"/>
              </a:rPr>
              <a:t> donc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</a:rPr>
              <a:t>périodiser une fonction</a:t>
            </a:r>
            <a:r>
              <a:rPr lang="fr-FR" b="1" dirty="0" smtClean="0">
                <a:latin typeface="Arial Narrow" pitchFamily="34" charset="0"/>
              </a:rPr>
              <a:t>.</a:t>
            </a:r>
            <a:endParaRPr lang="fr-FR" b="1" dirty="0"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49349" y="1719428"/>
                <a:ext cx="532025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𝑇𝐹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𝑇𝐹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𝑇𝐹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𝑇𝐹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349" y="1719428"/>
                <a:ext cx="5320251" cy="369332"/>
              </a:xfrm>
              <a:prstGeom prst="rect">
                <a:avLst/>
              </a:prstGeom>
              <a:blipFill>
                <a:blip r:embed="rId2"/>
                <a:stretch>
                  <a:fillRect t="-118033" r="-4582" b="-1852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e 8"/>
          <p:cNvGrpSpPr/>
          <p:nvPr/>
        </p:nvGrpSpPr>
        <p:grpSpPr>
          <a:xfrm>
            <a:off x="1524001" y="2588274"/>
            <a:ext cx="7338869" cy="1209697"/>
            <a:chOff x="0" y="2588273"/>
            <a:chExt cx="7338869" cy="1209697"/>
          </a:xfrm>
        </p:grpSpPr>
        <p:grpSp>
          <p:nvGrpSpPr>
            <p:cNvPr id="7" name="Groupe 6"/>
            <p:cNvGrpSpPr/>
            <p:nvPr/>
          </p:nvGrpSpPr>
          <p:grpSpPr>
            <a:xfrm>
              <a:off x="0" y="2588273"/>
              <a:ext cx="7338869" cy="1209697"/>
              <a:chOff x="0" y="2588273"/>
              <a:chExt cx="7338869" cy="1209697"/>
            </a:xfrm>
          </p:grpSpPr>
          <p:pic>
            <p:nvPicPr>
              <p:cNvPr id="268393" name="Picture 1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9537" y="2588273"/>
                <a:ext cx="3565525" cy="846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ZoneTexte 22"/>
              <p:cNvSpPr txBox="1"/>
              <p:nvPr/>
            </p:nvSpPr>
            <p:spPr>
              <a:xfrm>
                <a:off x="0" y="2736967"/>
                <a:ext cx="73388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>
                    <a:latin typeface="Arial Narrow" pitchFamily="34" charset="0"/>
                    <a:sym typeface="Symbol" panose="05050102010706020507" pitchFamily="18" charset="2"/>
                  </a:rPr>
                  <a:t></a:t>
                </a:r>
                <a:r>
                  <a:rPr lang="fr-FR" b="1" dirty="0" smtClean="0">
                    <a:latin typeface="Arial Narrow" pitchFamily="34" charset="0"/>
                    <a:sym typeface="Symbol" panose="05050102010706020507" pitchFamily="18" charset="2"/>
                  </a:rPr>
                  <a:t> </a:t>
                </a:r>
                <a:r>
                  <a:rPr lang="fr-FR" dirty="0" smtClean="0">
                    <a:latin typeface="Arial Narrow" pitchFamily="34" charset="0"/>
                  </a:rPr>
                  <a:t>Si on écrit                                                                       , il est facile de déduire :</a:t>
                </a:r>
                <a:endParaRPr lang="fr-FR" dirty="0">
                  <a:latin typeface="Arial Narrow" pitchFamily="34" charset="0"/>
                </a:endParaRPr>
              </a:p>
            </p:txBody>
          </p:sp>
          <p:sp>
            <p:nvSpPr>
              <p:cNvPr id="24" name="Rectangle à coins arrondis 23"/>
              <p:cNvSpPr/>
              <p:nvPr/>
            </p:nvSpPr>
            <p:spPr>
              <a:xfrm>
                <a:off x="3162300" y="3277270"/>
                <a:ext cx="2857500" cy="5207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147909" y="3329530"/>
                  <a:ext cx="29497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7909" y="3329530"/>
                  <a:ext cx="2949782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118033" r="-16736" b="-18524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e 10"/>
          <p:cNvGrpSpPr/>
          <p:nvPr/>
        </p:nvGrpSpPr>
        <p:grpSpPr>
          <a:xfrm>
            <a:off x="1524000" y="4513015"/>
            <a:ext cx="9040812" cy="1301140"/>
            <a:chOff x="0" y="4513015"/>
            <a:chExt cx="9040812" cy="1301140"/>
          </a:xfrm>
        </p:grpSpPr>
        <p:grpSp>
          <p:nvGrpSpPr>
            <p:cNvPr id="6" name="Groupe 5"/>
            <p:cNvGrpSpPr/>
            <p:nvPr/>
          </p:nvGrpSpPr>
          <p:grpSpPr>
            <a:xfrm>
              <a:off x="0" y="4513015"/>
              <a:ext cx="9040812" cy="1286226"/>
              <a:chOff x="0" y="4657372"/>
              <a:chExt cx="9040812" cy="1286226"/>
            </a:xfrm>
          </p:grpSpPr>
          <p:sp>
            <p:nvSpPr>
              <p:cNvPr id="25" name="Rectangle à coins arrondis 24"/>
              <p:cNvSpPr/>
              <p:nvPr/>
            </p:nvSpPr>
            <p:spPr>
              <a:xfrm>
                <a:off x="1790700" y="5067298"/>
                <a:ext cx="5664200" cy="8763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4657372"/>
                <a:ext cx="90408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1" dirty="0" smtClean="0">
                    <a:latin typeface="Arial Narrow" pitchFamily="34" charset="0"/>
                  </a:rPr>
                  <a:t>Convolution d’une fonction avec une somme de Dirac</a:t>
                </a:r>
                <a:endParaRPr lang="fr-FR" b="1" dirty="0">
                  <a:latin typeface="Arial Narrow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412875" y="4951931"/>
                  <a:ext cx="6432406" cy="8622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i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i="0">
                            <a:latin typeface="Cambria Math" panose="02040503050406030204" pitchFamily="18" charset="0"/>
                          </a:rPr>
                          <m:t>∗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=−∞</m:t>
                            </m:r>
                          </m:sub>
                          <m:sup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+∞</m:t>
                            </m:r>
                          </m:sup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𝑛𝑎</m:t>
                                </m:r>
                              </m:e>
                            </m:d>
                          </m:e>
                        </m:nary>
                        <m:r>
                          <a:rPr lang="fr-FR" i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=−∞</m:t>
                            </m:r>
                          </m:sub>
                          <m:sup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+∞</m:t>
                            </m:r>
                          </m:sup>
                          <m:e>
                            <m:d>
                              <m:dPr>
                                <m:begChr m:val="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𝑛𝑎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2875" y="4951931"/>
                  <a:ext cx="6432406" cy="86222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34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5387" y="1062361"/>
            <a:ext cx="8537944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latin typeface="Arial Narrow" pitchFamily="34" charset="0"/>
              </a:rPr>
              <a:t>Principe de Huygens Fresnel</a:t>
            </a:r>
            <a:endParaRPr lang="fr-FR" dirty="0" smtClean="0">
              <a:latin typeface="Arial Narrow" pitchFamily="34" charset="0"/>
            </a:endParaRPr>
          </a:p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latin typeface="Arial Narrow" pitchFamily="34" charset="0"/>
              </a:rPr>
              <a:t>Diffraction par des diaphragmes plans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Approximation de Fresnel : diffraction à distance finie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Approximation de Fraunhofer : diffraction à l’infini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Relation entre fréquences spatiales (</a:t>
            </a:r>
            <a:r>
              <a:rPr lang="fr-FR" dirty="0" err="1" smtClean="0">
                <a:latin typeface="Arial Narrow" pitchFamily="34" charset="0"/>
                <a:sym typeface="Wingdings" pitchFamily="2" charset="2"/>
              </a:rPr>
              <a:t>u,v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) et angles d’inclinaison (</a:t>
            </a:r>
            <a:r>
              <a:rPr lang="fr-FR" dirty="0" smtClean="0">
                <a:latin typeface="Arial Narrow" pitchFamily="34" charset="0"/>
                <a:sym typeface="Symbol"/>
              </a:rPr>
              <a:t>,)</a:t>
            </a:r>
            <a:endParaRPr lang="fr-FR" dirty="0" smtClean="0">
              <a:latin typeface="Arial Narrow" pitchFamily="34" charset="0"/>
              <a:sym typeface="Wingdings" pitchFamily="2" charset="2"/>
            </a:endParaRP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Où se trouve l’infini ?</a:t>
            </a:r>
          </a:p>
          <a:p>
            <a:pPr marL="6985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Diffraction par une lentille</a:t>
            </a:r>
          </a:p>
          <a:p>
            <a:pPr marL="6985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>
                <a:latin typeface="Arial Narrow" pitchFamily="34" charset="0"/>
                <a:sym typeface="Wingdings" pitchFamily="2" charset="2"/>
              </a:rPr>
              <a:t>Propriétés générales reliant l’écran diffractant et la figure de diffraction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latin typeface="Arial Narrow" pitchFamily="34" charset="0"/>
              </a:rPr>
              <a:t>Deux distributions usuelles et leur TF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latin typeface="Arial Narrow" pitchFamily="34" charset="0"/>
              </a:rPr>
              <a:t>Dilatation et contraction de l’ouverture du diaphragme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latin typeface="Arial Narrow" pitchFamily="34" charset="0"/>
              </a:rPr>
              <a:t>Translation dans son plan du diaphragme D limitant la surface d’onde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latin typeface="Arial Narrow" pitchFamily="34" charset="0"/>
              </a:rPr>
              <a:t>Convolution</a:t>
            </a:r>
            <a:endParaRPr lang="fr-FR" dirty="0">
              <a:latin typeface="Arial Narrow" pitchFamily="34" charset="0"/>
              <a:sym typeface="Wingdings" pitchFamily="2" charset="2"/>
            </a:endParaRPr>
          </a:p>
          <a:p>
            <a:pPr marL="69850" lvl="1" indent="-342900">
              <a:lnSpc>
                <a:spcPts val="2800"/>
              </a:lnSpc>
              <a:buFontTx/>
              <a:buAutoNum type="arabicPeriod" startAt="5"/>
            </a:pPr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Lien entre variation d’intensité dans une image et fréquences spatiales</a:t>
            </a:r>
          </a:p>
          <a:p>
            <a:pPr marL="69850" lvl="1" indent="-342900">
              <a:lnSpc>
                <a:spcPts val="2800"/>
              </a:lnSpc>
              <a:buFontTx/>
              <a:buAutoNum type="arabicPeriod" startAt="5"/>
            </a:pPr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Traitement des images</a:t>
            </a:r>
            <a:endParaRPr lang="fr-FR" b="1" dirty="0"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225159" y="413584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Plan</a:t>
            </a:r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220913" y="421131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1. Principe de Huygens-Fresnel</a:t>
            </a:r>
          </a:p>
        </p:txBody>
      </p:sp>
      <p:pic>
        <p:nvPicPr>
          <p:cNvPr id="5" name="Picture 4" descr="principe HuygensDiffra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8032" y="1383602"/>
            <a:ext cx="5649912" cy="26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e 8"/>
          <p:cNvGrpSpPr/>
          <p:nvPr/>
        </p:nvGrpSpPr>
        <p:grpSpPr>
          <a:xfrm>
            <a:off x="2029619" y="4057759"/>
            <a:ext cx="8577262" cy="1003300"/>
            <a:chOff x="338138" y="4864100"/>
            <a:chExt cx="8577262" cy="1003300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368300" y="4864100"/>
              <a:ext cx="8547100" cy="10033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38138" y="4875937"/>
              <a:ext cx="85217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 smtClean="0">
                  <a:latin typeface="Arial Narrow" pitchFamily="34" charset="0"/>
                </a:rPr>
                <a:t>Chaque point de l’espace éclairé par une onde plane se comporte comme une source secondaire et réémet dans toutes les directions des ondes sphériques </a:t>
              </a:r>
            </a:p>
            <a:p>
              <a:pPr algn="ctr"/>
              <a:r>
                <a:rPr lang="fr-FR" b="1" dirty="0" smtClean="0">
                  <a:latin typeface="Arial Narrow" pitchFamily="34" charset="0"/>
                </a:rPr>
                <a:t>cohérentes entre elles.</a:t>
              </a:r>
              <a:endParaRPr lang="fr-FR" dirty="0">
                <a:latin typeface="Arial Narrow" pitchFamily="34" charset="0"/>
              </a:endParaRP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2406" y="956009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Enoncé du principe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348333" y="5975067"/>
            <a:ext cx="1758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 Narrow" panose="020B0606020202030204" pitchFamily="34" charset="0"/>
                <a:sym typeface="Wingdings" panose="05000000000000000000" pitchFamily="2" charset="2"/>
              </a:rPr>
              <a:t> Facteur d’inclinaison</a:t>
            </a:r>
            <a:endParaRPr lang="fr-FR" sz="1400" dirty="0">
              <a:latin typeface="Arial Narrow" panose="020B060602020203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625107" y="5219492"/>
            <a:ext cx="8787307" cy="1433558"/>
            <a:chOff x="101106" y="5219492"/>
            <a:chExt cx="8787307" cy="1433558"/>
          </a:xfrm>
        </p:grpSpPr>
        <p:sp>
          <p:nvSpPr>
            <p:cNvPr id="10" name="ZoneTexte 9"/>
            <p:cNvSpPr txBox="1"/>
            <p:nvPr/>
          </p:nvSpPr>
          <p:spPr>
            <a:xfrm>
              <a:off x="101106" y="5237278"/>
              <a:ext cx="7394973" cy="1415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/>
                <a:buChar char="è"/>
              </a:pPr>
              <a:r>
                <a:rPr lang="fr-FR" dirty="0" smtClean="0">
                  <a:latin typeface="Arial Narrow" pitchFamily="34" charset="0"/>
                </a:rPr>
                <a:t>Compatible avec la propagation d’une onde plane !!</a:t>
              </a:r>
            </a:p>
            <a:p>
              <a:pPr marL="285750" indent="-285750">
                <a:buFont typeface="Wingdings"/>
                <a:buChar char="è"/>
              </a:pPr>
              <a:r>
                <a:rPr lang="fr-FR" dirty="0" smtClean="0">
                  <a:latin typeface="Arial Narrow" pitchFamily="34" charset="0"/>
                </a:rPr>
                <a:t>En pratique, l’</a:t>
              </a:r>
              <a:r>
                <a:rPr lang="fr-FR" b="1" dirty="0" smtClean="0">
                  <a:latin typeface="Arial Narrow" pitchFamily="34" charset="0"/>
                </a:rPr>
                <a:t>amplitude</a:t>
              </a:r>
              <a:r>
                <a:rPr lang="fr-FR" dirty="0" smtClean="0">
                  <a:latin typeface="Arial Narrow" pitchFamily="34" charset="0"/>
                </a:rPr>
                <a:t> rayonnée par chaque onde sphérique n’est pas uniforme:</a:t>
              </a:r>
            </a:p>
            <a:p>
              <a:r>
                <a:rPr lang="fr-FR" dirty="0">
                  <a:latin typeface="Arial Narrow" pitchFamily="34" charset="0"/>
                </a:rPr>
                <a:t>	</a:t>
              </a:r>
              <a:r>
                <a:rPr lang="fr-FR" sz="1400" dirty="0">
                  <a:latin typeface="Arial Narrow" panose="020B0606020202030204" pitchFamily="34" charset="0"/>
                </a:rPr>
                <a:t>1) anisotropie dans la distribution de l'énergie diffractée.</a:t>
              </a:r>
            </a:p>
            <a:p>
              <a:r>
                <a:rPr lang="fr-FR" sz="1400" dirty="0">
                  <a:latin typeface="Arial Narrow" panose="020B0606020202030204" pitchFamily="34" charset="0"/>
                </a:rPr>
                <a:t>	2) l'absence de diffraction « arrière ».</a:t>
              </a:r>
            </a:p>
            <a:p>
              <a:r>
                <a:rPr lang="fr-FR" dirty="0" smtClean="0">
                  <a:latin typeface="Arial Narrow" pitchFamily="34" charset="0"/>
                </a:rPr>
                <a:t> </a:t>
              </a:r>
              <a:endParaRPr lang="fr-FR" dirty="0">
                <a:latin typeface="Arial Narrow" pitchFamily="34" charset="0"/>
              </a:endParaRPr>
            </a:p>
          </p:txBody>
        </p:sp>
        <p:pic>
          <p:nvPicPr>
            <p:cNvPr id="306178" name="Picture 2" descr="Résultat de recherche d'images pour &quot;facteur d'inclinaison huygens&quot;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25061" y="5219492"/>
              <a:ext cx="1063351" cy="1063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Connecteur droit avec flèche 93"/>
          <p:cNvCxnSpPr/>
          <p:nvPr/>
        </p:nvCxnSpPr>
        <p:spPr>
          <a:xfrm flipV="1">
            <a:off x="9427585" y="2205067"/>
            <a:ext cx="0" cy="2009714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5" name="Connecteur droit avec flèche 94"/>
          <p:cNvCxnSpPr/>
          <p:nvPr/>
        </p:nvCxnSpPr>
        <p:spPr>
          <a:xfrm flipV="1">
            <a:off x="2406282" y="2200445"/>
            <a:ext cx="0" cy="2009714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7" name="Connecteur droit 116"/>
          <p:cNvCxnSpPr/>
          <p:nvPr/>
        </p:nvCxnSpPr>
        <p:spPr>
          <a:xfrm>
            <a:off x="1524000" y="3279944"/>
            <a:ext cx="904240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18" name="ZoneTexte 117"/>
          <p:cNvSpPr txBox="1"/>
          <p:nvPr/>
        </p:nvSpPr>
        <p:spPr>
          <a:xfrm rot="16445490">
            <a:off x="6731129" y="2801014"/>
            <a:ext cx="494046" cy="769441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kern="0" dirty="0">
                <a:solidFill>
                  <a:prstClr val="black"/>
                </a:solidFill>
                <a:latin typeface="Calibri" panose="020F0502020204030204"/>
                <a:sym typeface="Symbol" panose="05050102010706020507" pitchFamily="18" charset="2"/>
              </a:rPr>
              <a:t></a:t>
            </a:r>
            <a:endParaRPr lang="fr-FR" sz="4400" b="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48" name="Groupe 147"/>
          <p:cNvGrpSpPr/>
          <p:nvPr/>
        </p:nvGrpSpPr>
        <p:grpSpPr>
          <a:xfrm>
            <a:off x="1987923" y="2521119"/>
            <a:ext cx="2280044" cy="1517650"/>
            <a:chOff x="463923" y="2077759"/>
            <a:chExt cx="2280044" cy="1517650"/>
          </a:xfrm>
        </p:grpSpPr>
        <p:grpSp>
          <p:nvGrpSpPr>
            <p:cNvPr id="96" name="Groupe 95"/>
            <p:cNvGrpSpPr/>
            <p:nvPr/>
          </p:nvGrpSpPr>
          <p:grpSpPr>
            <a:xfrm>
              <a:off x="852361" y="2077759"/>
              <a:ext cx="1891606" cy="1517650"/>
              <a:chOff x="614676" y="3787230"/>
              <a:chExt cx="1891606" cy="1517650"/>
            </a:xfrm>
          </p:grpSpPr>
          <p:pic>
            <p:nvPicPr>
              <p:cNvPr id="9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569" y="3787230"/>
                <a:ext cx="1890713" cy="1517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8" name="Rectangle 97"/>
              <p:cNvSpPr/>
              <p:nvPr/>
            </p:nvSpPr>
            <p:spPr>
              <a:xfrm rot="20120646">
                <a:off x="614676" y="4136208"/>
                <a:ext cx="1849471" cy="6030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1427009" flipV="1">
                <a:off x="625836" y="4917126"/>
                <a:ext cx="1849471" cy="6030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19" name="ZoneTexte 118"/>
            <p:cNvSpPr txBox="1"/>
            <p:nvPr/>
          </p:nvSpPr>
          <p:spPr>
            <a:xfrm>
              <a:off x="463923" y="2603343"/>
              <a:ext cx="396262" cy="46166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b="1" kern="0" dirty="0">
                  <a:solidFill>
                    <a:srgbClr val="FF0000"/>
                  </a:solidFill>
                  <a:latin typeface="Calibri" panose="020F0502020204030204"/>
                </a:rPr>
                <a:t>t</a:t>
              </a:r>
              <a:r>
                <a:rPr lang="fr-FR" sz="2400" b="1" kern="0" baseline="-25000" dirty="0">
                  <a:solidFill>
                    <a:srgbClr val="FF0000"/>
                  </a:solidFill>
                  <a:latin typeface="Calibri" panose="020F0502020204030204"/>
                </a:rPr>
                <a:t>1</a:t>
              </a:r>
              <a:endParaRPr lang="fr-FR" sz="2400" b="1" kern="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147" name="Groupe 146"/>
          <p:cNvGrpSpPr/>
          <p:nvPr/>
        </p:nvGrpSpPr>
        <p:grpSpPr>
          <a:xfrm>
            <a:off x="1975835" y="2074056"/>
            <a:ext cx="2288057" cy="1542422"/>
            <a:chOff x="451834" y="1630696"/>
            <a:chExt cx="2288057" cy="1542422"/>
          </a:xfrm>
        </p:grpSpPr>
        <p:sp>
          <p:nvSpPr>
            <p:cNvPr id="120" name="ZoneTexte 119"/>
            <p:cNvSpPr txBox="1"/>
            <p:nvPr/>
          </p:nvSpPr>
          <p:spPr>
            <a:xfrm>
              <a:off x="451834" y="2037119"/>
              <a:ext cx="396262" cy="46166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b="1" kern="0" dirty="0">
                  <a:solidFill>
                    <a:srgbClr val="FF3399"/>
                  </a:solidFill>
                  <a:latin typeface="Calibri" panose="020F0502020204030204"/>
                </a:rPr>
                <a:t>t</a:t>
              </a:r>
              <a:r>
                <a:rPr lang="fr-FR" sz="2400" b="1" kern="0" baseline="-25000" dirty="0">
                  <a:solidFill>
                    <a:srgbClr val="FF3399"/>
                  </a:solidFill>
                  <a:latin typeface="Calibri" panose="020F0502020204030204"/>
                </a:rPr>
                <a:t>2</a:t>
              </a:r>
              <a:endParaRPr lang="fr-FR" sz="2400" b="1" kern="0" dirty="0">
                <a:solidFill>
                  <a:srgbClr val="FF3399"/>
                </a:solidFill>
                <a:latin typeface="Calibri" panose="020F0502020204030204"/>
              </a:endParaRPr>
            </a:p>
          </p:txBody>
        </p:sp>
        <p:grpSp>
          <p:nvGrpSpPr>
            <p:cNvPr id="121" name="Groupe 120"/>
            <p:cNvGrpSpPr/>
            <p:nvPr/>
          </p:nvGrpSpPr>
          <p:grpSpPr>
            <a:xfrm>
              <a:off x="836621" y="1630696"/>
              <a:ext cx="1903270" cy="1542422"/>
              <a:chOff x="1360244" y="4547067"/>
              <a:chExt cx="1903270" cy="1542422"/>
            </a:xfrm>
          </p:grpSpPr>
          <p:pic>
            <p:nvPicPr>
              <p:cNvPr id="122" name="Image 1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9687" y="4547067"/>
                <a:ext cx="1883827" cy="1542422"/>
              </a:xfrm>
              <a:prstGeom prst="rect">
                <a:avLst/>
              </a:prstGeom>
            </p:spPr>
          </p:pic>
          <p:sp>
            <p:nvSpPr>
              <p:cNvPr id="123" name="Rectangle 122"/>
              <p:cNvSpPr/>
              <p:nvPr/>
            </p:nvSpPr>
            <p:spPr>
              <a:xfrm rot="20359197">
                <a:off x="1403283" y="4848093"/>
                <a:ext cx="1849471" cy="6030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 rot="1665560" flipV="1">
                <a:off x="1360244" y="5638267"/>
                <a:ext cx="1849471" cy="6030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125" name="ZoneTexte 124"/>
          <p:cNvSpPr txBox="1"/>
          <p:nvPr/>
        </p:nvSpPr>
        <p:spPr>
          <a:xfrm>
            <a:off x="6677535" y="3424243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</a:t>
            </a:r>
            <a:r>
              <a:rPr lang="fr-FR" dirty="0" smtClean="0">
                <a:solidFill>
                  <a:prstClr val="black"/>
                </a:solidFill>
                <a:latin typeface="Calibri" panose="020F0502020204030204"/>
                <a:sym typeface="Symbol" panose="05050102010706020507" pitchFamily="18" charset="2"/>
              </a:rPr>
              <a:t></a:t>
            </a:r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6" name="ZoneTexte 125"/>
          <p:cNvSpPr txBox="1"/>
          <p:nvPr/>
        </p:nvSpPr>
        <p:spPr>
          <a:xfrm>
            <a:off x="2448090" y="188827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prstClr val="black"/>
                </a:solidFill>
                <a:latin typeface="Calibri" panose="020F0502020204030204"/>
              </a:rPr>
              <a:t>x</a:t>
            </a:r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ZoneTexte 126"/>
          <p:cNvSpPr txBox="1"/>
          <p:nvPr/>
        </p:nvSpPr>
        <p:spPr>
          <a:xfrm>
            <a:off x="10377448" y="3305029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prstClr val="black"/>
                </a:solidFill>
                <a:latin typeface="Calibri" panose="020F0502020204030204"/>
              </a:rPr>
              <a:t>z</a:t>
            </a:r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8" name="ZoneTexte 127"/>
          <p:cNvSpPr txBox="1"/>
          <p:nvPr/>
        </p:nvSpPr>
        <p:spPr>
          <a:xfrm>
            <a:off x="9432628" y="197225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X</a:t>
            </a:r>
          </a:p>
        </p:txBody>
      </p:sp>
      <p:grpSp>
        <p:nvGrpSpPr>
          <p:cNvPr id="146" name="Groupe 145"/>
          <p:cNvGrpSpPr/>
          <p:nvPr/>
        </p:nvGrpSpPr>
        <p:grpSpPr>
          <a:xfrm>
            <a:off x="8529916" y="2560362"/>
            <a:ext cx="2193986" cy="1506128"/>
            <a:chOff x="7005916" y="2117002"/>
            <a:chExt cx="2193986" cy="1506128"/>
          </a:xfrm>
        </p:grpSpPr>
        <p:grpSp>
          <p:nvGrpSpPr>
            <p:cNvPr id="100" name="Groupe 99"/>
            <p:cNvGrpSpPr/>
            <p:nvPr/>
          </p:nvGrpSpPr>
          <p:grpSpPr>
            <a:xfrm>
              <a:off x="7005916" y="2117002"/>
              <a:ext cx="914400" cy="1506128"/>
              <a:chOff x="7005916" y="2493518"/>
              <a:chExt cx="914400" cy="1506128"/>
            </a:xfrm>
          </p:grpSpPr>
          <p:cxnSp>
            <p:nvCxnSpPr>
              <p:cNvPr id="101" name="Connecteur droit 100"/>
              <p:cNvCxnSpPr/>
              <p:nvPr/>
            </p:nvCxnSpPr>
            <p:spPr>
              <a:xfrm>
                <a:off x="7005916" y="2493518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Connecteur droit 101"/>
              <p:cNvCxnSpPr/>
              <p:nvPr/>
            </p:nvCxnSpPr>
            <p:spPr>
              <a:xfrm>
                <a:off x="7158316" y="2493518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Connecteur droit 102"/>
              <p:cNvCxnSpPr/>
              <p:nvPr/>
            </p:nvCxnSpPr>
            <p:spPr>
              <a:xfrm>
                <a:off x="7310716" y="2493518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Connecteur droit 103"/>
              <p:cNvCxnSpPr/>
              <p:nvPr/>
            </p:nvCxnSpPr>
            <p:spPr>
              <a:xfrm>
                <a:off x="7463116" y="2493518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Connecteur droit 104"/>
              <p:cNvCxnSpPr/>
              <p:nvPr/>
            </p:nvCxnSpPr>
            <p:spPr>
              <a:xfrm>
                <a:off x="7615516" y="2493518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" name="Connecteur droit 105"/>
              <p:cNvCxnSpPr/>
              <p:nvPr/>
            </p:nvCxnSpPr>
            <p:spPr>
              <a:xfrm>
                <a:off x="7767916" y="2493518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7" name="Connecteur droit 106"/>
              <p:cNvCxnSpPr/>
              <p:nvPr/>
            </p:nvCxnSpPr>
            <p:spPr>
              <a:xfrm>
                <a:off x="7920316" y="2493518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9" name="Groupe 128"/>
            <p:cNvGrpSpPr/>
            <p:nvPr/>
          </p:nvGrpSpPr>
          <p:grpSpPr>
            <a:xfrm>
              <a:off x="8085040" y="2330550"/>
              <a:ext cx="1114862" cy="432362"/>
              <a:chOff x="6236218" y="5305298"/>
              <a:chExt cx="1114862" cy="4323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ZoneTexte 129"/>
                  <p:cNvSpPr txBox="1"/>
                  <p:nvPr/>
                </p:nvSpPr>
                <p:spPr>
                  <a:xfrm>
                    <a:off x="6507066" y="5305298"/>
                    <a:ext cx="844014" cy="43236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𝒋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fr-FR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acc>
                                <m:accPr>
                                  <m:chr m:val="⃗"/>
                                  <m:ctrlP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sup>
                          </m:sSup>
                        </m:oMath>
                      </m:oMathPara>
                    </a14:m>
                    <a:endParaRPr lang="fr-FR" b="1" dirty="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78" name="ZoneTexte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07066" y="5305298"/>
                    <a:ext cx="844014" cy="43236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ZoneTexte 130"/>
                  <p:cNvSpPr txBox="1"/>
                  <p:nvPr/>
                </p:nvSpPr>
                <p:spPr>
                  <a:xfrm>
                    <a:off x="6236218" y="5358085"/>
                    <a:ext cx="4442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fr-FR" b="1" dirty="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80" name="ZoneTexte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6218" y="5358085"/>
                    <a:ext cx="44428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5" name="Groupe 144"/>
          <p:cNvGrpSpPr/>
          <p:nvPr/>
        </p:nvGrpSpPr>
        <p:grpSpPr>
          <a:xfrm>
            <a:off x="1975834" y="2555903"/>
            <a:ext cx="8692166" cy="1506130"/>
            <a:chOff x="451834" y="2112547"/>
            <a:chExt cx="8692166" cy="1506130"/>
          </a:xfrm>
        </p:grpSpPr>
        <p:grpSp>
          <p:nvGrpSpPr>
            <p:cNvPr id="108" name="Groupe 107"/>
            <p:cNvGrpSpPr/>
            <p:nvPr/>
          </p:nvGrpSpPr>
          <p:grpSpPr>
            <a:xfrm rot="338701">
              <a:off x="7005916" y="2112547"/>
              <a:ext cx="914400" cy="1506130"/>
              <a:chOff x="7804193" y="2493517"/>
              <a:chExt cx="914400" cy="1506130"/>
            </a:xfrm>
          </p:grpSpPr>
          <p:cxnSp>
            <p:nvCxnSpPr>
              <p:cNvPr id="109" name="Connecteur droit 108"/>
              <p:cNvCxnSpPr/>
              <p:nvPr/>
            </p:nvCxnSpPr>
            <p:spPr>
              <a:xfrm>
                <a:off x="7804193" y="2493519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3399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110" name="Connecteur droit 109"/>
              <p:cNvCxnSpPr/>
              <p:nvPr/>
            </p:nvCxnSpPr>
            <p:spPr>
              <a:xfrm>
                <a:off x="7956593" y="2493518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3399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111" name="Connecteur droit 110"/>
              <p:cNvCxnSpPr/>
              <p:nvPr/>
            </p:nvCxnSpPr>
            <p:spPr>
              <a:xfrm>
                <a:off x="8108993" y="2493518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3399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112" name="Connecteur droit 111"/>
              <p:cNvCxnSpPr/>
              <p:nvPr/>
            </p:nvCxnSpPr>
            <p:spPr>
              <a:xfrm>
                <a:off x="8261393" y="2493518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3399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113" name="Connecteur droit 112"/>
              <p:cNvCxnSpPr/>
              <p:nvPr/>
            </p:nvCxnSpPr>
            <p:spPr>
              <a:xfrm>
                <a:off x="8413793" y="2493518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3399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114" name="Connecteur droit 113"/>
              <p:cNvCxnSpPr/>
              <p:nvPr/>
            </p:nvCxnSpPr>
            <p:spPr>
              <a:xfrm>
                <a:off x="8566193" y="2493517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3399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115" name="Connecteur droit 114"/>
              <p:cNvCxnSpPr/>
              <p:nvPr/>
            </p:nvCxnSpPr>
            <p:spPr>
              <a:xfrm>
                <a:off x="8718593" y="2493518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3399"/>
                </a:solidFill>
                <a:prstDash val="dash"/>
                <a:miter lim="800000"/>
              </a:ln>
              <a:effectLst/>
            </p:spPr>
          </p:cxnSp>
        </p:grpSp>
        <p:cxnSp>
          <p:nvCxnSpPr>
            <p:cNvPr id="116" name="Connecteur droit 115"/>
            <p:cNvCxnSpPr/>
            <p:nvPr/>
          </p:nvCxnSpPr>
          <p:spPr>
            <a:xfrm>
              <a:off x="451834" y="2267561"/>
              <a:ext cx="8692166" cy="665792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dashDot"/>
              <a:miter lim="800000"/>
            </a:ln>
            <a:effectLst/>
          </p:spPr>
        </p:cxnSp>
        <p:grpSp>
          <p:nvGrpSpPr>
            <p:cNvPr id="132" name="Groupe 131"/>
            <p:cNvGrpSpPr/>
            <p:nvPr/>
          </p:nvGrpSpPr>
          <p:grpSpPr>
            <a:xfrm rot="174809">
              <a:off x="7999035" y="2934132"/>
              <a:ext cx="1086334" cy="432362"/>
              <a:chOff x="3218586" y="924764"/>
              <a:chExt cx="1086334" cy="4323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ZoneTexte 132"/>
                  <p:cNvSpPr txBox="1"/>
                  <p:nvPr/>
                </p:nvSpPr>
                <p:spPr>
                  <a:xfrm rot="300029">
                    <a:off x="3218586" y="930670"/>
                    <a:ext cx="4442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fr-FR" b="1" dirty="0">
                      <a:solidFill>
                        <a:srgbClr val="FF3399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33" name="ZoneTexte 1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0029">
                    <a:off x="3218586" y="930670"/>
                    <a:ext cx="44428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ZoneTexte 133"/>
                  <p:cNvSpPr txBox="1"/>
                  <p:nvPr/>
                </p:nvSpPr>
                <p:spPr>
                  <a:xfrm rot="269128">
                    <a:off x="3460906" y="924764"/>
                    <a:ext cx="844014" cy="43236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fr-FR" b="1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fr-FR" b="1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b="1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𝒋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1" i="1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b="1" i="1" smtClean="0">
                                          <a:solidFill>
                                            <a:srgbClr val="FF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 smtClean="0">
                                          <a:solidFill>
                                            <a:srgbClr val="FF3399"/>
                                          </a:solidFill>
                                          <a:latin typeface="Cambria Math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fr-FR" b="1" i="1" smtClean="0">
                                          <a:solidFill>
                                            <a:srgbClr val="FF3399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  <m:acc>
                                <m:accPr>
                                  <m:chr m:val="⃗"/>
                                  <m:ctrlPr>
                                    <a:rPr lang="fr-FR" b="1" i="1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1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sup>
                          </m:sSup>
                        </m:oMath>
                      </m:oMathPara>
                    </a14:m>
                    <a:endParaRPr lang="fr-FR" b="1" dirty="0">
                      <a:solidFill>
                        <a:srgbClr val="FF3399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34" name="ZoneTexte 1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69128">
                    <a:off x="3460906" y="924764"/>
                    <a:ext cx="844014" cy="43236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135" name="Connecteur droit avec flèche 134"/>
          <p:cNvCxnSpPr/>
          <p:nvPr/>
        </p:nvCxnSpPr>
        <p:spPr>
          <a:xfrm>
            <a:off x="2406283" y="4216569"/>
            <a:ext cx="7021303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36" name="ZoneTexte 135"/>
          <p:cNvSpPr txBox="1"/>
          <p:nvPr/>
        </p:nvSpPr>
        <p:spPr>
          <a:xfrm>
            <a:off x="5634534" y="427869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dirty="0" smtClean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lang="fr-FR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1649810" y="1373131"/>
            <a:ext cx="154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prstClr val="black"/>
                </a:solidFill>
                <a:latin typeface="Calibri" panose="020F0502020204030204"/>
              </a:rPr>
              <a:t>Points sources</a:t>
            </a:r>
            <a:endParaRPr lang="fr-FR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8" name="ZoneTexte 137"/>
          <p:cNvSpPr txBox="1"/>
          <p:nvPr/>
        </p:nvSpPr>
        <p:spPr>
          <a:xfrm>
            <a:off x="8138742" y="1369104"/>
            <a:ext cx="2468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prstClr val="black"/>
                </a:solidFill>
                <a:latin typeface="Calibri" panose="020F0502020204030204"/>
              </a:rPr>
              <a:t>Figure de d’interférence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prstClr val="black"/>
                </a:solidFill>
                <a:latin typeface="Calibri" panose="020F0502020204030204"/>
              </a:rPr>
              <a:t>= </a:t>
            </a:r>
            <a:r>
              <a:rPr lang="fr-FR" b="1" dirty="0" smtClean="0">
                <a:solidFill>
                  <a:prstClr val="black"/>
                </a:solidFill>
                <a:latin typeface="Calibri" panose="020F0502020204030204"/>
                <a:sym typeface="Symbol" panose="05050102010706020507" pitchFamily="18" charset="2"/>
              </a:rPr>
              <a:t> Ondes planes</a:t>
            </a:r>
            <a:endParaRPr lang="fr-FR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49" name="Groupe 148"/>
          <p:cNvGrpSpPr/>
          <p:nvPr/>
        </p:nvGrpSpPr>
        <p:grpSpPr>
          <a:xfrm>
            <a:off x="1649809" y="4674702"/>
            <a:ext cx="8403520" cy="763094"/>
            <a:chOff x="125809" y="4674702"/>
            <a:chExt cx="8403520" cy="7630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138"/>
                <p:cNvSpPr/>
                <p:nvPr/>
              </p:nvSpPr>
              <p:spPr>
                <a:xfrm>
                  <a:off x="4558306" y="4674702"/>
                  <a:ext cx="3971023" cy="7630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fr-FR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fr-FR" i="0">
                            <a:latin typeface="Cambria Math" panose="02040503050406030204" pitchFamily="18" charset="0"/>
                          </a:rPr>
                          <m:t>)∝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fr-FR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sup>
                                </m:sSup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fr-FR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sup>
                                </m:sSup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39" name="Rectangle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8306" y="4674702"/>
                  <a:ext cx="3971023" cy="76309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1" name="ZoneTexte 140"/>
            <p:cNvSpPr txBox="1"/>
            <p:nvPr/>
          </p:nvSpPr>
          <p:spPr>
            <a:xfrm>
              <a:off x="125809" y="4827494"/>
              <a:ext cx="3630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Sur l’écran de diffraction à l’infini :</a:t>
              </a:r>
              <a:endParaRPr lang="fr-FR" dirty="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1598667" y="5375469"/>
            <a:ext cx="5523198" cy="1181211"/>
            <a:chOff x="74667" y="5375468"/>
            <a:chExt cx="5523198" cy="11812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139"/>
                <p:cNvSpPr/>
                <p:nvPr/>
              </p:nvSpPr>
              <p:spPr>
                <a:xfrm>
                  <a:off x="2950537" y="5640146"/>
                  <a:ext cx="2647328" cy="9165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fr-FR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fr-FR" b="1" i="0">
                            <a:latin typeface="Cambria Math" panose="02040503050406030204" pitchFamily="18" charset="0"/>
                          </a:rPr>
                          <m:t>)∝</m:t>
                        </m:r>
                        <m:nary>
                          <m:naryPr>
                            <m:limLoc m:val="undOvr"/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fr-FR" b="1" i="0">
                                <a:latin typeface="Cambria Math" panose="02040503050406030204" pitchFamily="18" charset="0"/>
                              </a:rPr>
                              <m:t>−∞</m:t>
                            </m:r>
                          </m:sub>
                          <m:sup>
                            <m:r>
                              <a:rPr lang="fr-FR" b="1" i="0">
                                <a:latin typeface="Cambria Math" panose="02040503050406030204" pitchFamily="18" charset="0"/>
                              </a:rPr>
                              <m:t>+∞</m:t>
                            </m:r>
                          </m:sup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fr-FR" b="1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b="1" i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fr-FR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</m:acc>
                                <m:acc>
                                  <m:accPr>
                                    <m:chr m:val="⃗"/>
                                    <m:ctrlP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acc>
                              </m:sup>
                            </m:sSup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nary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40" name="Rectangle 1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0537" y="5640146"/>
                  <a:ext cx="2647328" cy="9165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2" name="ZoneTexte 141"/>
            <p:cNvSpPr txBox="1"/>
            <p:nvPr/>
          </p:nvSpPr>
          <p:spPr>
            <a:xfrm>
              <a:off x="74667" y="5375468"/>
              <a:ext cx="4912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Si t(x) est la transmittance de l’objet diffractant</a:t>
              </a:r>
              <a:endParaRPr lang="fr-FR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7281364" y="5623108"/>
            <a:ext cx="4718548" cy="933572"/>
            <a:chOff x="5782233" y="5644107"/>
            <a:chExt cx="5766380" cy="933572"/>
          </a:xfrm>
        </p:grpSpPr>
        <p:grpSp>
          <p:nvGrpSpPr>
            <p:cNvPr id="4" name="Groupe 3"/>
            <p:cNvGrpSpPr/>
            <p:nvPr/>
          </p:nvGrpSpPr>
          <p:grpSpPr>
            <a:xfrm>
              <a:off x="5782233" y="5644107"/>
              <a:ext cx="5766380" cy="933572"/>
              <a:chOff x="5782233" y="5644107"/>
              <a:chExt cx="5766380" cy="933572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6907591" y="5644107"/>
                <a:ext cx="4641022" cy="933572"/>
              </a:xfrm>
              <a:prstGeom prst="roundRect">
                <a:avLst/>
              </a:prstGeom>
              <a:ln w="571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3" name="Flèche droite 142"/>
              <p:cNvSpPr/>
              <p:nvPr/>
            </p:nvSpPr>
            <p:spPr>
              <a:xfrm>
                <a:off x="5782233" y="5910154"/>
                <a:ext cx="761584" cy="354776"/>
              </a:xfrm>
              <a:prstGeom prst="rightArrow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4" name="ZoneTexte 143"/>
            <p:cNvSpPr txBox="1"/>
            <p:nvPr/>
          </p:nvSpPr>
          <p:spPr>
            <a:xfrm>
              <a:off x="7024233" y="5654349"/>
              <a:ext cx="44772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C’est une TF!</a:t>
              </a:r>
            </a:p>
            <a:p>
              <a:r>
                <a:rPr lang="fr-FR" b="1" dirty="0" err="1" smtClean="0"/>
                <a:t>Càd</a:t>
              </a:r>
              <a:r>
                <a:rPr lang="fr-FR" b="1" dirty="0" smtClean="0"/>
                <a:t> une décomposition sur une base d’ondes planes</a:t>
              </a:r>
              <a:endParaRPr lang="fr-FR" b="1" dirty="0"/>
            </a:p>
          </p:txBody>
        </p:sp>
      </p:grpSp>
      <p:sp>
        <p:nvSpPr>
          <p:cNvPr id="152" name="Titre 1"/>
          <p:cNvSpPr txBox="1">
            <a:spLocks/>
          </p:cNvSpPr>
          <p:nvPr/>
        </p:nvSpPr>
        <p:spPr>
          <a:xfrm>
            <a:off x="2228068" y="419304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1. Principe de Huygens-Fresnel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197656" y="950501"/>
            <a:ext cx="5740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000" b="1" kern="0" dirty="0" smtClean="0">
                <a:solidFill>
                  <a:srgbClr val="DA6667"/>
                </a:solidFill>
                <a:latin typeface="Arial Narrow" pitchFamily="34" charset="0"/>
              </a:rPr>
              <a:t>Etude intuitive de la diffraction à l’infini (Fraunhofer)</a:t>
            </a:r>
            <a:endParaRPr lang="fr-FR" sz="20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66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7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838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222123" y="418771"/>
            <a:ext cx="7391400" cy="54506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 sz="2800" b="1" kern="0" dirty="0">
                <a:solidFill>
                  <a:srgbClr val="DA6667"/>
                </a:solidFill>
              </a:rPr>
              <a:t>1. Principe de Huygens-Fresnel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9648" y="946154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Amplitude complexe en un point de l’espace</a:t>
            </a:r>
          </a:p>
          <a:p>
            <a:endParaRPr lang="fr-FR" sz="24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0" name="ZoneTexte 129"/>
          <p:cNvSpPr txBox="1"/>
          <p:nvPr/>
        </p:nvSpPr>
        <p:spPr>
          <a:xfrm>
            <a:off x="4954318" y="5842000"/>
            <a:ext cx="5759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avec :              ,                ,            (cas d’une onde sphérique)        </a:t>
            </a:r>
            <a:endParaRPr lang="fr-FR" dirty="0">
              <a:latin typeface="Arial Narrow" pitchFamily="34" charset="0"/>
            </a:endParaRPr>
          </a:p>
        </p:txBody>
      </p:sp>
      <p:grpSp>
        <p:nvGrpSpPr>
          <p:cNvPr id="134" name="Groupe 133"/>
          <p:cNvGrpSpPr/>
          <p:nvPr/>
        </p:nvGrpSpPr>
        <p:grpSpPr>
          <a:xfrm>
            <a:off x="2330073" y="1344614"/>
            <a:ext cx="4792663" cy="2905125"/>
            <a:chOff x="222250" y="1420813"/>
            <a:chExt cx="4792663" cy="2905125"/>
          </a:xfrm>
        </p:grpSpPr>
        <p:sp>
          <p:nvSpPr>
            <p:cNvPr id="135" name="AutoShape 5"/>
            <p:cNvSpPr>
              <a:spLocks noChangeArrowheads="1"/>
            </p:cNvSpPr>
            <p:nvPr/>
          </p:nvSpPr>
          <p:spPr bwMode="auto">
            <a:xfrm rot="5400000" flipH="1">
              <a:off x="1009650" y="2365376"/>
              <a:ext cx="2347913" cy="1263650"/>
            </a:xfrm>
            <a:prstGeom prst="parallelogram">
              <a:avLst>
                <a:gd name="adj" fmla="val 76575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" name="Freeform 6"/>
            <p:cNvSpPr>
              <a:spLocks/>
            </p:cNvSpPr>
            <p:nvPr/>
          </p:nvSpPr>
          <p:spPr bwMode="auto">
            <a:xfrm>
              <a:off x="1597025" y="2257426"/>
              <a:ext cx="1127125" cy="1290638"/>
            </a:xfrm>
            <a:custGeom>
              <a:avLst/>
              <a:gdLst>
                <a:gd name="T0" fmla="*/ 210 w 733"/>
                <a:gd name="T1" fmla="*/ 7148 h 602"/>
                <a:gd name="T2" fmla="*/ 24 w 733"/>
                <a:gd name="T3" fmla="*/ 11853 h 602"/>
                <a:gd name="T4" fmla="*/ 69 w 733"/>
                <a:gd name="T5" fmla="*/ 20387 h 602"/>
                <a:gd name="T6" fmla="*/ 156 w 733"/>
                <a:gd name="T7" fmla="*/ 21288 h 602"/>
                <a:gd name="T8" fmla="*/ 199 w 733"/>
                <a:gd name="T9" fmla="*/ 21865 h 602"/>
                <a:gd name="T10" fmla="*/ 221 w 733"/>
                <a:gd name="T11" fmla="*/ 22160 h 602"/>
                <a:gd name="T12" fmla="*/ 324 w 733"/>
                <a:gd name="T13" fmla="*/ 21865 h 602"/>
                <a:gd name="T14" fmla="*/ 391 w 733"/>
                <a:gd name="T15" fmla="*/ 16879 h 602"/>
                <a:gd name="T16" fmla="*/ 434 w 733"/>
                <a:gd name="T17" fmla="*/ 13635 h 602"/>
                <a:gd name="T18" fmla="*/ 482 w 733"/>
                <a:gd name="T19" fmla="*/ 10400 h 602"/>
                <a:gd name="T20" fmla="*/ 434 w 733"/>
                <a:gd name="T21" fmla="*/ 3337 h 602"/>
                <a:gd name="T22" fmla="*/ 429 w 733"/>
                <a:gd name="T23" fmla="*/ 2425 h 602"/>
                <a:gd name="T24" fmla="*/ 391 w 733"/>
                <a:gd name="T25" fmla="*/ 74 h 602"/>
                <a:gd name="T26" fmla="*/ 303 w 733"/>
                <a:gd name="T27" fmla="*/ 381 h 602"/>
                <a:gd name="T28" fmla="*/ 297 w 733"/>
                <a:gd name="T29" fmla="*/ 1256 h 602"/>
                <a:gd name="T30" fmla="*/ 281 w 733"/>
                <a:gd name="T31" fmla="*/ 1546 h 602"/>
                <a:gd name="T32" fmla="*/ 270 w 733"/>
                <a:gd name="T33" fmla="*/ 6547 h 602"/>
                <a:gd name="T34" fmla="*/ 210 w 733"/>
                <a:gd name="T35" fmla="*/ 7148 h 6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3"/>
                <a:gd name="T55" fmla="*/ 0 h 602"/>
                <a:gd name="T56" fmla="*/ 733 w 733"/>
                <a:gd name="T57" fmla="*/ 602 h 6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3" h="602">
                  <a:moveTo>
                    <a:pt x="308" y="194"/>
                  </a:moveTo>
                  <a:cubicBezTo>
                    <a:pt x="188" y="206"/>
                    <a:pt x="81" y="188"/>
                    <a:pt x="36" y="322"/>
                  </a:cubicBezTo>
                  <a:cubicBezTo>
                    <a:pt x="42" y="462"/>
                    <a:pt x="0" y="504"/>
                    <a:pt x="100" y="554"/>
                  </a:cubicBezTo>
                  <a:cubicBezTo>
                    <a:pt x="138" y="573"/>
                    <a:pt x="188" y="570"/>
                    <a:pt x="228" y="578"/>
                  </a:cubicBezTo>
                  <a:cubicBezTo>
                    <a:pt x="250" y="582"/>
                    <a:pt x="271" y="589"/>
                    <a:pt x="292" y="594"/>
                  </a:cubicBezTo>
                  <a:cubicBezTo>
                    <a:pt x="303" y="597"/>
                    <a:pt x="324" y="602"/>
                    <a:pt x="324" y="602"/>
                  </a:cubicBezTo>
                  <a:cubicBezTo>
                    <a:pt x="375" y="599"/>
                    <a:pt x="425" y="598"/>
                    <a:pt x="476" y="594"/>
                  </a:cubicBezTo>
                  <a:cubicBezTo>
                    <a:pt x="544" y="588"/>
                    <a:pt x="528" y="502"/>
                    <a:pt x="572" y="458"/>
                  </a:cubicBezTo>
                  <a:cubicBezTo>
                    <a:pt x="589" y="408"/>
                    <a:pt x="592" y="399"/>
                    <a:pt x="636" y="370"/>
                  </a:cubicBezTo>
                  <a:cubicBezTo>
                    <a:pt x="663" y="330"/>
                    <a:pt x="664" y="311"/>
                    <a:pt x="708" y="282"/>
                  </a:cubicBezTo>
                  <a:cubicBezTo>
                    <a:pt x="733" y="208"/>
                    <a:pt x="674" y="148"/>
                    <a:pt x="636" y="90"/>
                  </a:cubicBezTo>
                  <a:cubicBezTo>
                    <a:pt x="631" y="83"/>
                    <a:pt x="632" y="73"/>
                    <a:pt x="628" y="66"/>
                  </a:cubicBezTo>
                  <a:cubicBezTo>
                    <a:pt x="601" y="17"/>
                    <a:pt x="607" y="25"/>
                    <a:pt x="572" y="2"/>
                  </a:cubicBezTo>
                  <a:cubicBezTo>
                    <a:pt x="529" y="5"/>
                    <a:pt x="486" y="0"/>
                    <a:pt x="444" y="10"/>
                  </a:cubicBezTo>
                  <a:cubicBezTo>
                    <a:pt x="436" y="12"/>
                    <a:pt x="442" y="28"/>
                    <a:pt x="436" y="34"/>
                  </a:cubicBezTo>
                  <a:cubicBezTo>
                    <a:pt x="430" y="40"/>
                    <a:pt x="420" y="39"/>
                    <a:pt x="412" y="42"/>
                  </a:cubicBezTo>
                  <a:cubicBezTo>
                    <a:pt x="398" y="85"/>
                    <a:pt x="421" y="140"/>
                    <a:pt x="396" y="178"/>
                  </a:cubicBezTo>
                  <a:cubicBezTo>
                    <a:pt x="379" y="203"/>
                    <a:pt x="335" y="181"/>
                    <a:pt x="308" y="19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" name="Line 7"/>
            <p:cNvSpPr>
              <a:spLocks noChangeShapeType="1"/>
            </p:cNvSpPr>
            <p:nvPr/>
          </p:nvSpPr>
          <p:spPr bwMode="auto">
            <a:xfrm>
              <a:off x="1654175" y="3238501"/>
              <a:ext cx="3108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" name="Line 9"/>
            <p:cNvSpPr>
              <a:spLocks noChangeShapeType="1"/>
            </p:cNvSpPr>
            <p:nvPr/>
          </p:nvSpPr>
          <p:spPr bwMode="auto">
            <a:xfrm flipH="1">
              <a:off x="1549400" y="3238501"/>
              <a:ext cx="184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" name="Line 10"/>
            <p:cNvSpPr>
              <a:spLocks noChangeShapeType="1"/>
            </p:cNvSpPr>
            <p:nvPr/>
          </p:nvSpPr>
          <p:spPr bwMode="auto">
            <a:xfrm flipH="1">
              <a:off x="1187450" y="3238501"/>
              <a:ext cx="352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" name="Line 11"/>
            <p:cNvSpPr>
              <a:spLocks noChangeShapeType="1"/>
            </p:cNvSpPr>
            <p:nvPr/>
          </p:nvSpPr>
          <p:spPr bwMode="auto">
            <a:xfrm flipV="1">
              <a:off x="2157413" y="2154238"/>
              <a:ext cx="0" cy="10842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" name="Line 12"/>
            <p:cNvSpPr>
              <a:spLocks noChangeShapeType="1"/>
            </p:cNvSpPr>
            <p:nvPr/>
          </p:nvSpPr>
          <p:spPr bwMode="auto">
            <a:xfrm flipH="1">
              <a:off x="1266825" y="3248026"/>
              <a:ext cx="890588" cy="565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" name="Text Box 13"/>
            <p:cNvSpPr txBox="1">
              <a:spLocks noChangeArrowheads="1"/>
            </p:cNvSpPr>
            <p:nvPr/>
          </p:nvSpPr>
          <p:spPr bwMode="auto">
            <a:xfrm>
              <a:off x="1960563" y="1914526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>
                  <a:solidFill>
                    <a:sysClr val="windowText" lastClr="000000"/>
                  </a:solidFill>
                </a:rPr>
                <a:t>x</a:t>
              </a:r>
            </a:p>
          </p:txBody>
        </p:sp>
        <p:sp>
          <p:nvSpPr>
            <p:cNvPr id="143" name="Text Box 14"/>
            <p:cNvSpPr txBox="1">
              <a:spLocks noChangeArrowheads="1"/>
            </p:cNvSpPr>
            <p:nvPr/>
          </p:nvSpPr>
          <p:spPr bwMode="auto">
            <a:xfrm>
              <a:off x="4741863" y="3279776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>
                  <a:solidFill>
                    <a:sysClr val="windowText" lastClr="000000"/>
                  </a:solidFill>
                </a:rPr>
                <a:t>z</a:t>
              </a:r>
            </a:p>
          </p:txBody>
        </p:sp>
        <p:sp>
          <p:nvSpPr>
            <p:cNvPr id="144" name="Text Box 15"/>
            <p:cNvSpPr txBox="1">
              <a:spLocks noChangeArrowheads="1"/>
            </p:cNvSpPr>
            <p:nvPr/>
          </p:nvSpPr>
          <p:spPr bwMode="auto">
            <a:xfrm>
              <a:off x="928688" y="4021138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>
                  <a:solidFill>
                    <a:sysClr val="windowText" lastClr="000000"/>
                  </a:solidFill>
                </a:rPr>
                <a:t>y</a:t>
              </a:r>
            </a:p>
          </p:txBody>
        </p:sp>
        <p:sp>
          <p:nvSpPr>
            <p:cNvPr id="145" name="Line 16"/>
            <p:cNvSpPr>
              <a:spLocks noChangeShapeType="1"/>
            </p:cNvSpPr>
            <p:nvPr/>
          </p:nvSpPr>
          <p:spPr bwMode="auto">
            <a:xfrm flipV="1">
              <a:off x="4373563" y="2144713"/>
              <a:ext cx="0" cy="1085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" name="Line 17"/>
            <p:cNvSpPr>
              <a:spLocks noChangeShapeType="1"/>
            </p:cNvSpPr>
            <p:nvPr/>
          </p:nvSpPr>
          <p:spPr bwMode="auto">
            <a:xfrm flipH="1">
              <a:off x="3535363" y="3238501"/>
              <a:ext cx="847725" cy="530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" name="Line 18"/>
            <p:cNvSpPr>
              <a:spLocks noChangeShapeType="1"/>
            </p:cNvSpPr>
            <p:nvPr/>
          </p:nvSpPr>
          <p:spPr bwMode="auto">
            <a:xfrm flipV="1">
              <a:off x="1857375" y="3038476"/>
              <a:ext cx="0" cy="3413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" name="Line 19"/>
            <p:cNvSpPr>
              <a:spLocks noChangeShapeType="1"/>
            </p:cNvSpPr>
            <p:nvPr/>
          </p:nvSpPr>
          <p:spPr bwMode="auto">
            <a:xfrm flipV="1">
              <a:off x="1946275" y="2854326"/>
              <a:ext cx="211138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" name="Line 20"/>
            <p:cNvSpPr>
              <a:spLocks noChangeShapeType="1"/>
            </p:cNvSpPr>
            <p:nvPr/>
          </p:nvSpPr>
          <p:spPr bwMode="auto">
            <a:xfrm flipV="1">
              <a:off x="3932238" y="2833688"/>
              <a:ext cx="0" cy="669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0" name="Line 21"/>
            <p:cNvSpPr>
              <a:spLocks noChangeShapeType="1"/>
            </p:cNvSpPr>
            <p:nvPr/>
          </p:nvSpPr>
          <p:spPr bwMode="auto">
            <a:xfrm flipV="1">
              <a:off x="3932238" y="2533651"/>
              <a:ext cx="433388" cy="290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1" name="Text Box 22"/>
            <p:cNvSpPr txBox="1">
              <a:spLocks noChangeArrowheads="1"/>
            </p:cNvSpPr>
            <p:nvPr/>
          </p:nvSpPr>
          <p:spPr bwMode="auto">
            <a:xfrm rot="19659247">
              <a:off x="1565275" y="2655888"/>
              <a:ext cx="6953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>
                  <a:solidFill>
                    <a:sysClr val="windowText" lastClr="000000"/>
                  </a:solidFill>
                </a:rPr>
                <a:t>M(x,y)</a:t>
              </a:r>
            </a:p>
          </p:txBody>
        </p:sp>
        <p:sp>
          <p:nvSpPr>
            <p:cNvPr id="152" name="Text Box 23"/>
            <p:cNvSpPr txBox="1">
              <a:spLocks noChangeArrowheads="1"/>
            </p:cNvSpPr>
            <p:nvPr/>
          </p:nvSpPr>
          <p:spPr bwMode="auto">
            <a:xfrm rot="19687224">
              <a:off x="3644900" y="2428876"/>
              <a:ext cx="7080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>
                  <a:solidFill>
                    <a:sysClr val="windowText" lastClr="000000"/>
                  </a:solidFill>
                </a:rPr>
                <a:t>P(X,Y)</a:t>
              </a:r>
            </a:p>
          </p:txBody>
        </p:sp>
        <p:sp>
          <p:nvSpPr>
            <p:cNvPr id="153" name="Text Box 24"/>
            <p:cNvSpPr txBox="1">
              <a:spLocks noChangeArrowheads="1"/>
            </p:cNvSpPr>
            <p:nvPr/>
          </p:nvSpPr>
          <p:spPr bwMode="auto">
            <a:xfrm>
              <a:off x="4354513" y="3324226"/>
              <a:ext cx="37221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>
                  <a:solidFill>
                    <a:sysClr val="windowText" lastClr="000000"/>
                  </a:solidFill>
                </a:rPr>
                <a:t>P</a:t>
              </a:r>
              <a:r>
                <a:rPr lang="fr-FR" sz="1400" kern="0" baseline="-2500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54" name="Oval 25"/>
            <p:cNvSpPr>
              <a:spLocks noChangeArrowheads="1"/>
            </p:cNvSpPr>
            <p:nvPr/>
          </p:nvSpPr>
          <p:spPr bwMode="auto">
            <a:xfrm>
              <a:off x="3905250" y="2789238"/>
              <a:ext cx="61913" cy="619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" name="Oval 26"/>
            <p:cNvSpPr>
              <a:spLocks noChangeArrowheads="1"/>
            </p:cNvSpPr>
            <p:nvPr/>
          </p:nvSpPr>
          <p:spPr bwMode="auto">
            <a:xfrm>
              <a:off x="1843088" y="3001963"/>
              <a:ext cx="61913" cy="619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" name="Line 27"/>
            <p:cNvSpPr>
              <a:spLocks noChangeShapeType="1"/>
            </p:cNvSpPr>
            <p:nvPr/>
          </p:nvSpPr>
          <p:spPr bwMode="auto">
            <a:xfrm>
              <a:off x="488950" y="3000376"/>
              <a:ext cx="592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" name="Line 28"/>
            <p:cNvSpPr>
              <a:spLocks noChangeShapeType="1"/>
            </p:cNvSpPr>
            <p:nvPr/>
          </p:nvSpPr>
          <p:spPr bwMode="auto">
            <a:xfrm>
              <a:off x="488950" y="3151188"/>
              <a:ext cx="592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" name="Line 29"/>
            <p:cNvSpPr>
              <a:spLocks noChangeShapeType="1"/>
            </p:cNvSpPr>
            <p:nvPr/>
          </p:nvSpPr>
          <p:spPr bwMode="auto">
            <a:xfrm>
              <a:off x="488950" y="3300413"/>
              <a:ext cx="592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" name="Line 30"/>
            <p:cNvSpPr>
              <a:spLocks noChangeShapeType="1"/>
            </p:cNvSpPr>
            <p:nvPr/>
          </p:nvSpPr>
          <p:spPr bwMode="auto">
            <a:xfrm>
              <a:off x="488950" y="3451226"/>
              <a:ext cx="592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" name="Text Box 31"/>
            <p:cNvSpPr txBox="1">
              <a:spLocks noChangeArrowheads="1"/>
            </p:cNvSpPr>
            <p:nvPr/>
          </p:nvSpPr>
          <p:spPr bwMode="auto">
            <a:xfrm>
              <a:off x="222250" y="2530476"/>
              <a:ext cx="11095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>
                  <a:solidFill>
                    <a:sysClr val="windowText" lastClr="000000"/>
                  </a:solidFill>
                </a:rPr>
                <a:t>Onde plane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>
                  <a:solidFill>
                    <a:sysClr val="windowText" lastClr="000000"/>
                  </a:solidFill>
                </a:rPr>
                <a:t>// à Oz</a:t>
              </a:r>
            </a:p>
          </p:txBody>
        </p:sp>
        <p:sp>
          <p:nvSpPr>
            <p:cNvPr id="161" name="Text Box 32"/>
            <p:cNvSpPr txBox="1">
              <a:spLocks noChangeArrowheads="1"/>
            </p:cNvSpPr>
            <p:nvPr/>
          </p:nvSpPr>
          <p:spPr bwMode="auto">
            <a:xfrm>
              <a:off x="2076450" y="3262313"/>
              <a:ext cx="3222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>
                  <a:solidFill>
                    <a:sysClr val="windowText" lastClr="000000"/>
                  </a:solidFill>
                </a:rPr>
                <a:t>O</a:t>
              </a:r>
            </a:p>
          </p:txBody>
        </p:sp>
        <p:sp>
          <p:nvSpPr>
            <p:cNvPr id="162" name="Text Box 33"/>
            <p:cNvSpPr txBox="1">
              <a:spLocks noChangeArrowheads="1"/>
            </p:cNvSpPr>
            <p:nvPr/>
          </p:nvSpPr>
          <p:spPr bwMode="auto">
            <a:xfrm>
              <a:off x="3435350" y="3827463"/>
              <a:ext cx="3032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>
                  <a:solidFill>
                    <a:sysClr val="windowText" lastClr="000000"/>
                  </a:solidFill>
                </a:rPr>
                <a:t>Y</a:t>
              </a:r>
            </a:p>
          </p:txBody>
        </p:sp>
        <p:sp>
          <p:nvSpPr>
            <p:cNvPr id="163" name="Text Box 34"/>
            <p:cNvSpPr txBox="1">
              <a:spLocks noChangeArrowheads="1"/>
            </p:cNvSpPr>
            <p:nvPr/>
          </p:nvSpPr>
          <p:spPr bwMode="auto">
            <a:xfrm>
              <a:off x="4424363" y="2044701"/>
              <a:ext cx="3032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>
                  <a:solidFill>
                    <a:sysClr val="windowText" lastClr="000000"/>
                  </a:solidFill>
                </a:rPr>
                <a:t>X</a:t>
              </a:r>
            </a:p>
          </p:txBody>
        </p:sp>
        <p:sp>
          <p:nvSpPr>
            <p:cNvPr id="164" name="Line 35"/>
            <p:cNvSpPr>
              <a:spLocks noChangeShapeType="1"/>
            </p:cNvSpPr>
            <p:nvPr/>
          </p:nvSpPr>
          <p:spPr bwMode="auto">
            <a:xfrm flipV="1">
              <a:off x="1831975" y="2816226"/>
              <a:ext cx="2117725" cy="212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Line 36"/>
            <p:cNvSpPr>
              <a:spLocks noChangeShapeType="1"/>
            </p:cNvSpPr>
            <p:nvPr/>
          </p:nvSpPr>
          <p:spPr bwMode="auto">
            <a:xfrm flipV="1">
              <a:off x="2157413" y="2824163"/>
              <a:ext cx="1784350" cy="406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66" name="Group 59"/>
            <p:cNvGrpSpPr>
              <a:grpSpLocks/>
            </p:cNvGrpSpPr>
            <p:nvPr/>
          </p:nvGrpSpPr>
          <p:grpSpPr bwMode="auto">
            <a:xfrm>
              <a:off x="2933700" y="2619376"/>
              <a:ext cx="254000" cy="304800"/>
              <a:chOff x="1954" y="1474"/>
              <a:chExt cx="160" cy="192"/>
            </a:xfrm>
          </p:grpSpPr>
          <p:sp>
            <p:nvSpPr>
              <p:cNvPr id="171" name="Text Box 37"/>
              <p:cNvSpPr txBox="1">
                <a:spLocks noChangeArrowheads="1"/>
              </p:cNvSpPr>
              <p:nvPr/>
            </p:nvSpPr>
            <p:spPr bwMode="auto">
              <a:xfrm>
                <a:off x="1954" y="1474"/>
                <a:ext cx="16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kern="0">
                    <a:solidFill>
                      <a:sysClr val="windowText" lastClr="000000"/>
                    </a:solidFill>
                  </a:rPr>
                  <a:t>r</a:t>
                </a:r>
              </a:p>
            </p:txBody>
          </p:sp>
          <p:sp>
            <p:nvSpPr>
              <p:cNvPr id="172" name="Line 38"/>
              <p:cNvSpPr>
                <a:spLocks noChangeShapeType="1"/>
              </p:cNvSpPr>
              <p:nvPr/>
            </p:nvSpPr>
            <p:spPr bwMode="auto">
              <a:xfrm>
                <a:off x="1995" y="1514"/>
                <a:ext cx="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67" name="Text Box 42"/>
            <p:cNvSpPr txBox="1">
              <a:spLocks noChangeArrowheads="1"/>
            </p:cNvSpPr>
            <p:nvPr/>
          </p:nvSpPr>
          <p:spPr bwMode="auto">
            <a:xfrm>
              <a:off x="2914650" y="3279776"/>
              <a:ext cx="2921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>
                  <a:solidFill>
                    <a:sysClr val="windowText" lastClr="000000"/>
                  </a:solidFill>
                </a:rPr>
                <a:t>L</a:t>
              </a:r>
            </a:p>
          </p:txBody>
        </p:sp>
        <p:sp>
          <p:nvSpPr>
            <p:cNvPr id="168" name="Text Box 68"/>
            <p:cNvSpPr txBox="1">
              <a:spLocks noChangeArrowheads="1"/>
            </p:cNvSpPr>
            <p:nvPr/>
          </p:nvSpPr>
          <p:spPr bwMode="auto">
            <a:xfrm>
              <a:off x="2571750" y="1865313"/>
              <a:ext cx="3127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>
                  <a:solidFill>
                    <a:sysClr val="windowText" lastClr="000000"/>
                  </a:solidFill>
                </a:rPr>
                <a:t>D</a:t>
              </a:r>
            </a:p>
          </p:txBody>
        </p:sp>
        <p:sp>
          <p:nvSpPr>
            <p:cNvPr id="169" name="Text Box 69"/>
            <p:cNvSpPr txBox="1">
              <a:spLocks noChangeArrowheads="1"/>
            </p:cNvSpPr>
            <p:nvPr/>
          </p:nvSpPr>
          <p:spPr bwMode="auto">
            <a:xfrm>
              <a:off x="2101850" y="1420813"/>
              <a:ext cx="14747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>
                  <a:solidFill>
                    <a:sysClr val="windowText" lastClr="000000"/>
                  </a:solidFill>
                </a:rPr>
                <a:t>Écran diffractant</a:t>
              </a:r>
            </a:p>
          </p:txBody>
        </p:sp>
        <p:sp>
          <p:nvSpPr>
            <p:cNvPr id="170" name="Line 70"/>
            <p:cNvSpPr>
              <a:spLocks noChangeShapeType="1"/>
            </p:cNvSpPr>
            <p:nvPr/>
          </p:nvSpPr>
          <p:spPr bwMode="auto">
            <a:xfrm>
              <a:off x="2587625" y="1676401"/>
              <a:ext cx="76200" cy="165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7604762" y="2078039"/>
            <a:ext cx="3063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FF0000"/>
                </a:solidFill>
              </a:rPr>
              <a:t>Hypothèses :</a:t>
            </a:r>
          </a:p>
          <a:p>
            <a:pPr marL="285750" indent="-285750">
              <a:buFontTx/>
              <a:buChar char="-"/>
            </a:pPr>
            <a:r>
              <a:rPr lang="fr-FR" sz="1200" b="1" i="1" dirty="0">
                <a:solidFill>
                  <a:srgbClr val="FF0000"/>
                </a:solidFill>
              </a:rPr>
              <a:t>Monochromatique</a:t>
            </a:r>
          </a:p>
          <a:p>
            <a:pPr marL="285750" indent="-285750">
              <a:buFontTx/>
              <a:buChar char="-"/>
            </a:pPr>
            <a:r>
              <a:rPr lang="fr-FR" sz="1200" b="1" i="1" dirty="0">
                <a:solidFill>
                  <a:srgbClr val="FF0000"/>
                </a:solidFill>
              </a:rPr>
              <a:t>Milieu linéaire, isotrope, homogène et permanent</a:t>
            </a:r>
          </a:p>
        </p:txBody>
      </p:sp>
      <p:pic>
        <p:nvPicPr>
          <p:cNvPr id="243792" name="Picture 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101" y="5755400"/>
            <a:ext cx="71596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3795" name="Picture 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45" y="5783311"/>
            <a:ext cx="6096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3798" name="Picture 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611" y="5796983"/>
            <a:ext cx="5334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2695576" y="4078287"/>
            <a:ext cx="7273925" cy="1747838"/>
            <a:chOff x="1171575" y="4078287"/>
            <a:chExt cx="7273925" cy="1747838"/>
          </a:xfrm>
        </p:grpSpPr>
        <p:grpSp>
          <p:nvGrpSpPr>
            <p:cNvPr id="133" name="Groupe 132"/>
            <p:cNvGrpSpPr/>
            <p:nvPr/>
          </p:nvGrpSpPr>
          <p:grpSpPr>
            <a:xfrm>
              <a:off x="1171575" y="4078287"/>
              <a:ext cx="7273925" cy="1747838"/>
              <a:chOff x="1171575" y="4254500"/>
              <a:chExt cx="7273925" cy="1333500"/>
            </a:xfrm>
          </p:grpSpPr>
          <p:sp>
            <p:nvSpPr>
              <p:cNvPr id="132" name="Rectangle à coins arrondis 131"/>
              <p:cNvSpPr/>
              <p:nvPr/>
            </p:nvSpPr>
            <p:spPr>
              <a:xfrm>
                <a:off x="1905000" y="4254500"/>
                <a:ext cx="6540500" cy="13335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2" name="Flèche à angle droit 121"/>
              <p:cNvSpPr/>
              <p:nvPr/>
            </p:nvSpPr>
            <p:spPr>
              <a:xfrm rot="5400000">
                <a:off x="1139825" y="4406900"/>
                <a:ext cx="596900" cy="533400"/>
              </a:xfrm>
              <a:prstGeom prst="bentUp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133222" y="4174026"/>
                  <a:ext cx="4572000" cy="1624932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fr-FR" i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∬"/>
                            <m:limLoc m:val="undOvr"/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𝑆𝑢𝑟𝑓𝑎𝑐𝑒</m:t>
                                </m:r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𝑑𝑢</m:t>
                                </m:r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𝑑𝑖𝑎𝑝h𝑟𝑎𝑔𝑚𝑒</m:t>
                                </m:r>
                              </m:e>
                              <m:e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eqArr>
                          </m:sub>
                          <m:sup/>
                          <m:e>
                            <m:limLow>
                              <m:limLow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sSub>
                                      <m:sSubPr>
                                        <m:ctrlP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  <m:t>𝑼</m:t>
                                        </m:r>
                                      </m:e>
                                      <m:sub>
                                        <m:r>
                                          <a:rPr lang="fr-FR" b="1" i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  <m:t>𝑴</m:t>
                                        </m:r>
                                      </m:e>
                                    </m:d>
                                  </m:e>
                                </m:groupChr>
                              </m:e>
                              <m:lim>
                                <m:eqArr>
                                  <m:eqArr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𝐴𝑚𝑝𝑙𝑖𝑡𝑢𝑑𝑒</m:t>
                                    </m:r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𝑐𝑜𝑚𝑝𝑙𝑒𝑥𝑒</m:t>
                                    </m:r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𝑑𝑒</m:t>
                                    </m:r>
                                  </m:e>
                                  <m:e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  <m:sSup>
                                      <m:sSup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b="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p>
                                        <m:r>
                                          <a:rPr lang="fr-FR" b="0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𝑜𝑛𝑑𝑒</m:t>
                                    </m:r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𝑎𝑢</m:t>
                                    </m:r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𝑝𝑡</m:t>
                                    </m:r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. </m:t>
                                    </m:r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eqArr>
                              </m:lim>
                            </m:limLow>
                            <m:limLow>
                              <m:limLow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d>
                                      <m:dPr>
                                        <m:begChr m:val=""/>
                                        <m:ctrlP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  <m:r>
                                          <a:rPr lang="fr-FR" b="1" i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  <m:t>𝑴</m:t>
                                        </m:r>
                                      </m:e>
                                    </m:d>
                                  </m:e>
                                </m:groupChr>
                              </m:e>
                              <m:lim>
                                <m:eqArr>
                                  <m:eqArr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𝐹𝑎𝑐𝑡𝑒𝑢𝑟</m:t>
                                    </m:r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𝑖𝑛𝑐𝑙𝑖𝑛𝑎𝑖𝑠𝑜𝑛</m:t>
                                    </m:r>
                                  </m:e>
                                </m:eqArr>
                              </m:lim>
                            </m:limLow>
                            <m:limLow>
                              <m:limLow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f>
                                      <m:fPr>
                                        <m:ctrlP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fr-FR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FR" b="1" i="1">
                                                <a:latin typeface="Cambria Math" panose="02040503050406030204" pitchFamily="18" charset="0"/>
                                              </a:rPr>
                                              <m:t>𝒆</m:t>
                                            </m:r>
                                          </m:e>
                                          <m:sup>
                                            <m:r>
                                              <a:rPr lang="fr-FR" b="1" i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fr-FR" b="1" i="1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fr-FR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fr-FR" b="1" i="1">
                                                    <a:latin typeface="Cambria Math" panose="02040503050406030204" pitchFamily="18" charset="0"/>
                                                  </a:rPr>
                                                  <m:t>𝒌</m:t>
                                                </m:r>
                                              </m:e>
                                            </m:acc>
                                            <m:r>
                                              <a:rPr lang="fr-FR" b="1" i="0"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fr-FR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fr-FR" b="1" i="1">
                                                    <a:latin typeface="Cambria Math" panose="02040503050406030204" pitchFamily="18" charset="0"/>
                                                  </a:rPr>
                                                  <m:t>𝒓</m:t>
                                                </m:r>
                                              </m:e>
                                            </m:acc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den>
                                    </m:f>
                                  </m:e>
                                </m:groupChr>
                              </m:e>
                              <m:lim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𝑂𝑛𝑑𝑒</m:t>
                                </m:r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𝑠𝑝h</m:t>
                                </m:r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𝑟𝑖𝑞𝑢𝑒</m:t>
                                </m:r>
                              </m:lim>
                            </m:limLow>
                          </m:e>
                        </m:nary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𝒅𝒔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222" y="4174026"/>
                  <a:ext cx="4572000" cy="1624932"/>
                </a:xfrm>
                <a:prstGeom prst="rect">
                  <a:avLst/>
                </a:prstGeom>
                <a:blipFill>
                  <a:blip r:embed="rId5"/>
                  <a:stretch>
                    <a:fillRect r="-329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5387" y="1062361"/>
            <a:ext cx="8537944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</a:rPr>
              <a:t>Principe de Huygens Fresnel</a:t>
            </a:r>
            <a:endParaRPr lang="fr-FR" dirty="0" smtClean="0">
              <a:solidFill>
                <a:srgbClr val="AEA6A4"/>
              </a:solidFill>
              <a:latin typeface="Arial Narrow" pitchFamily="34" charset="0"/>
            </a:endParaRPr>
          </a:p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latin typeface="Arial Narrow" pitchFamily="34" charset="0"/>
              </a:rPr>
              <a:t>Diffraction par des diaphragmes plans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Approximation de Fresnel : diffraction à distance finie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Approximation de Fraunhofer : diffraction à l’infini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Relation entre fréquences spatiales (</a:t>
            </a:r>
            <a:r>
              <a:rPr lang="fr-FR" dirty="0" err="1" smtClean="0">
                <a:latin typeface="Arial Narrow" pitchFamily="34" charset="0"/>
                <a:sym typeface="Wingdings" pitchFamily="2" charset="2"/>
              </a:rPr>
              <a:t>u,v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) et angles d’inclinaison (</a:t>
            </a:r>
            <a:r>
              <a:rPr lang="fr-FR" dirty="0" smtClean="0">
                <a:latin typeface="Arial Narrow" pitchFamily="34" charset="0"/>
                <a:sym typeface="Symbol"/>
              </a:rPr>
              <a:t>,)</a:t>
            </a:r>
            <a:endParaRPr lang="fr-FR" dirty="0" smtClean="0">
              <a:latin typeface="Arial Narrow" pitchFamily="34" charset="0"/>
              <a:sym typeface="Wingdings" pitchFamily="2" charset="2"/>
            </a:endParaRP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Où se trouve l’infini ?</a:t>
            </a:r>
          </a:p>
          <a:p>
            <a:pPr marL="6985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Diffraction par une lentille</a:t>
            </a:r>
          </a:p>
          <a:p>
            <a:pPr marL="6985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Propriétés générales reliant l’écran diffractant et la figure de diffraction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Deux distributions usuelles et leur TF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Dilatation et contraction de l’ouverture du diaphragme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Translation dans son plan du diaphragme D limitant la surface d’onde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Convolution</a:t>
            </a:r>
            <a:endParaRPr lang="fr-FR" dirty="0">
              <a:solidFill>
                <a:srgbClr val="AEA6A4"/>
              </a:solidFill>
              <a:latin typeface="Arial Narrow" pitchFamily="34" charset="0"/>
              <a:sym typeface="Wingdings" pitchFamily="2" charset="2"/>
            </a:endParaRPr>
          </a:p>
          <a:p>
            <a:pPr marL="69850" lvl="1" indent="-342900">
              <a:lnSpc>
                <a:spcPts val="2800"/>
              </a:lnSpc>
              <a:buFontTx/>
              <a:buAutoNum type="arabicPeriod" startAt="5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Lien entre variation d’intensité dans une image et fréquences spatiales</a:t>
            </a:r>
          </a:p>
          <a:p>
            <a:pPr marL="69850" lvl="1" indent="-342900">
              <a:lnSpc>
                <a:spcPts val="2800"/>
              </a:lnSpc>
              <a:buFontTx/>
              <a:buAutoNum type="arabicPeriod" startAt="5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Traitement des images</a:t>
            </a:r>
            <a:endParaRPr lang="fr-FR" b="1" dirty="0">
              <a:solidFill>
                <a:srgbClr val="AEA6A4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225159" y="413584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Plan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046413" y="6097034"/>
            <a:ext cx="73914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Chap4 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487363" y="6414534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044700" y="6376434"/>
            <a:ext cx="8394700" cy="392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 et Photonique                  Ch.3: Diffraction</a:t>
            </a:r>
            <a:endParaRPr lang="fr-FR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ésentation Holographie">
  <a:themeElements>
    <a:clrScheme name="">
      <a:dk1>
        <a:srgbClr val="1A171B"/>
      </a:dk1>
      <a:lt1>
        <a:srgbClr val="6D5047"/>
      </a:lt1>
      <a:dk2>
        <a:srgbClr val="FFFFFF"/>
      </a:dk2>
      <a:lt2>
        <a:srgbClr val="A80847"/>
      </a:lt2>
      <a:accent1>
        <a:srgbClr val="CC5E2F"/>
      </a:accent1>
      <a:accent2>
        <a:srgbClr val="006290"/>
      </a:accent2>
      <a:accent3>
        <a:srgbClr val="BAB3B1"/>
      </a:accent3>
      <a:accent4>
        <a:srgbClr val="141215"/>
      </a:accent4>
      <a:accent5>
        <a:srgbClr val="E2B6AD"/>
      </a:accent5>
      <a:accent6>
        <a:srgbClr val="005882"/>
      </a:accent6>
      <a:hlink>
        <a:srgbClr val="BBBC1D"/>
      </a:hlink>
      <a:folHlink>
        <a:srgbClr val="8F0055"/>
      </a:folHlink>
    </a:clrScheme>
    <a:fontScheme name="Institut-Telecom_MODELE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nstitut-Telecom_MODELE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14">
        <a:dk1>
          <a:srgbClr val="1A171B"/>
        </a:dk1>
        <a:lt1>
          <a:srgbClr val="FFFFFF"/>
        </a:lt1>
        <a:dk2>
          <a:srgbClr val="FFFFFF"/>
        </a:dk2>
        <a:lt2>
          <a:srgbClr val="6A5B5A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41215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15">
        <a:dk1>
          <a:srgbClr val="1A171B"/>
        </a:dk1>
        <a:lt1>
          <a:srgbClr val="FFFFFF"/>
        </a:lt1>
        <a:dk2>
          <a:srgbClr val="FFFFFF"/>
        </a:dk2>
        <a:lt2>
          <a:srgbClr val="847573"/>
        </a:lt2>
        <a:accent1>
          <a:srgbClr val="6A5B5A"/>
        </a:accent1>
        <a:accent2>
          <a:srgbClr val="333399"/>
        </a:accent2>
        <a:accent3>
          <a:srgbClr val="FFFFFF"/>
        </a:accent3>
        <a:accent4>
          <a:srgbClr val="141215"/>
        </a:accent4>
        <a:accent5>
          <a:srgbClr val="B9B5B5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stitut-Telecom_MODELE-1">
  <a:themeElements>
    <a:clrScheme name="">
      <a:dk1>
        <a:srgbClr val="1A171B"/>
      </a:dk1>
      <a:lt1>
        <a:srgbClr val="6D5047"/>
      </a:lt1>
      <a:dk2>
        <a:srgbClr val="FFFFFF"/>
      </a:dk2>
      <a:lt2>
        <a:srgbClr val="A80847"/>
      </a:lt2>
      <a:accent1>
        <a:srgbClr val="CC5E2F"/>
      </a:accent1>
      <a:accent2>
        <a:srgbClr val="006290"/>
      </a:accent2>
      <a:accent3>
        <a:srgbClr val="BAB3B1"/>
      </a:accent3>
      <a:accent4>
        <a:srgbClr val="141215"/>
      </a:accent4>
      <a:accent5>
        <a:srgbClr val="E2B6AD"/>
      </a:accent5>
      <a:accent6>
        <a:srgbClr val="005882"/>
      </a:accent6>
      <a:hlink>
        <a:srgbClr val="BBBC1D"/>
      </a:hlink>
      <a:folHlink>
        <a:srgbClr val="8F0055"/>
      </a:folHlink>
    </a:clrScheme>
    <a:fontScheme name="1_Institut-Telecom_MODELE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</a:objectDefaults>
  <a:extraClrSchemeLst>
    <a:extraClrScheme>
      <a:clrScheme name="1_Institut-Telecom_MODELE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14">
        <a:dk1>
          <a:srgbClr val="1A171B"/>
        </a:dk1>
        <a:lt1>
          <a:srgbClr val="FFFFFF"/>
        </a:lt1>
        <a:dk2>
          <a:srgbClr val="FFFFFF"/>
        </a:dk2>
        <a:lt2>
          <a:srgbClr val="6A5B5A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41215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15">
        <a:dk1>
          <a:srgbClr val="1A171B"/>
        </a:dk1>
        <a:lt1>
          <a:srgbClr val="FFFFFF"/>
        </a:lt1>
        <a:dk2>
          <a:srgbClr val="FFFFFF"/>
        </a:dk2>
        <a:lt2>
          <a:srgbClr val="847573"/>
        </a:lt2>
        <a:accent1>
          <a:srgbClr val="6A5B5A"/>
        </a:accent1>
        <a:accent2>
          <a:srgbClr val="333399"/>
        </a:accent2>
        <a:accent3>
          <a:srgbClr val="FFFFFF"/>
        </a:accent3>
        <a:accent4>
          <a:srgbClr val="141215"/>
        </a:accent4>
        <a:accent5>
          <a:srgbClr val="B9B5B5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Holographie</Template>
  <TotalTime>133050</TotalTime>
  <Words>6481</Words>
  <Application>Microsoft Office PowerPoint</Application>
  <PresentationFormat>Grand écran</PresentationFormat>
  <Paragraphs>910</Paragraphs>
  <Slides>47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62" baseType="lpstr">
      <vt:lpstr>ＭＳ Ｐゴシック</vt:lpstr>
      <vt:lpstr>Arial</vt:lpstr>
      <vt:lpstr>Arial Narrow</vt:lpstr>
      <vt:lpstr>Calibri</vt:lpstr>
      <vt:lpstr>Calibri Light</vt:lpstr>
      <vt:lpstr>Cambria Math</vt:lpstr>
      <vt:lpstr>Symbol</vt:lpstr>
      <vt:lpstr>Times</vt:lpstr>
      <vt:lpstr>Times New Roman</vt:lpstr>
      <vt:lpstr>Wingdings</vt:lpstr>
      <vt:lpstr>Wingdings 2</vt:lpstr>
      <vt:lpstr>Présentation Holographie</vt:lpstr>
      <vt:lpstr>1_Institut-Telecom_MODELE-1</vt:lpstr>
      <vt:lpstr>Thème Office</vt:lpstr>
      <vt:lpstr>Équation</vt:lpstr>
      <vt:lpstr>Chapitre 3  PHY_3TC20_TP  (COM101) Optique et photonique 1ère année  Diffraction (1h30)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Telecom-Paristech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5  COM101 Optique et photonique 1ère année  HOLOGRAPHIE</dc:title>
  <dc:creator>renaud</dc:creator>
  <cp:lastModifiedBy>Renaud Gabet</cp:lastModifiedBy>
  <cp:revision>247</cp:revision>
  <cp:lastPrinted>2023-09-04T08:41:23Z</cp:lastPrinted>
  <dcterms:created xsi:type="dcterms:W3CDTF">2011-09-23T08:07:09Z</dcterms:created>
  <dcterms:modified xsi:type="dcterms:W3CDTF">2024-09-17T05:46:31Z</dcterms:modified>
</cp:coreProperties>
</file>