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sldIdLst>
    <p:sldId id="256" r:id="rId2"/>
    <p:sldId id="286" r:id="rId3"/>
    <p:sldId id="258" r:id="rId4"/>
    <p:sldId id="273" r:id="rId5"/>
    <p:sldId id="259" r:id="rId6"/>
    <p:sldId id="260" r:id="rId7"/>
    <p:sldId id="261" r:id="rId8"/>
    <p:sldId id="274" r:id="rId9"/>
    <p:sldId id="262" r:id="rId10"/>
    <p:sldId id="263" r:id="rId11"/>
    <p:sldId id="265" r:id="rId12"/>
    <p:sldId id="287" r:id="rId13"/>
    <p:sldId id="280" r:id="rId14"/>
    <p:sldId id="282" r:id="rId15"/>
    <p:sldId id="288" r:id="rId16"/>
    <p:sldId id="283" r:id="rId17"/>
    <p:sldId id="285" r:id="rId18"/>
    <p:sldId id="271" r:id="rId19"/>
    <p:sldId id="272" r:id="rId2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git Attiya" initials="HA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316B"/>
    <a:srgbClr val="EA9B82"/>
    <a:srgbClr val="CC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473" autoAdjust="0"/>
  </p:normalViewPr>
  <p:slideViewPr>
    <p:cSldViewPr>
      <p:cViewPr>
        <p:scale>
          <a:sx n="74" d="100"/>
          <a:sy n="74" d="100"/>
        </p:scale>
        <p:origin x="-126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2B1866B-3E09-465E-B794-BFDCCC2CCBFD}" type="datetimeFigureOut">
              <a:rPr lang="he-IL" smtClean="0"/>
              <a:t>ה'/תשרי/תשע"ב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C982D4E-6848-4DA4-AEAB-0A4F7CF136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90701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82D4E-6848-4DA4-AEAB-0A4F7CF136CA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975107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82D4E-6848-4DA4-AEAB-0A4F7CF136CA}" type="slidenum">
              <a:rPr lang="he-IL" smtClean="0"/>
              <a:t>10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669209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82D4E-6848-4DA4-AEAB-0A4F7CF136CA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592684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82D4E-6848-4DA4-AEAB-0A4F7CF136CA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273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82D4E-6848-4DA4-AEAB-0A4F7CF136CA}" type="slidenum">
              <a:rPr lang="he-IL" smtClean="0"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64188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82D4E-6848-4DA4-AEAB-0A4F7CF136CA}" type="slidenum">
              <a:rPr lang="he-IL" smtClean="0"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745367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82D4E-6848-4DA4-AEAB-0A4F7CF136CA}" type="slidenum">
              <a:rPr lang="he-IL" smtClean="0"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745367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82D4E-6848-4DA4-AEAB-0A4F7CF136CA}" type="slidenum">
              <a:rPr lang="he-IL" smtClean="0"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456425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800" lvl="1" indent="-228600" algn="l" rtl="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82D4E-6848-4DA4-AEAB-0A4F7CF136CA}" type="slidenum">
              <a:rPr lang="he-IL" smtClean="0"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64248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82D4E-6848-4DA4-AEAB-0A4F7CF136CA}" type="slidenum">
              <a:rPr lang="he-IL" smtClean="0"/>
              <a:t>18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66563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82D4E-6848-4DA4-AEAB-0A4F7CF136CA}" type="slidenum">
              <a:rPr lang="he-IL" smtClean="0"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8035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82D4E-6848-4DA4-AEAB-0A4F7CF136CA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850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82D4E-6848-4DA4-AEAB-0A4F7CF136CA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3313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82D4E-6848-4DA4-AEAB-0A4F7CF136CA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8312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82D4E-6848-4DA4-AEAB-0A4F7CF136CA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12914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82D4E-6848-4DA4-AEAB-0A4F7CF136CA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9283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82D4E-6848-4DA4-AEAB-0A4F7CF136CA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46665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82D4E-6848-4DA4-AEAB-0A4F7CF136CA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6746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82D4E-6848-4DA4-AEAB-0A4F7CF136CA}" type="slidenum">
              <a:rPr lang="he-IL" smtClean="0"/>
              <a:t>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16127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58238-9EF2-4B7E-9B34-213ED9C1450A}" type="datetimeFigureOut">
              <a:rPr lang="he-IL" smtClean="0"/>
              <a:t>ה'/תשרי/תשע"ב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33C1-F7FA-412A-87C2-D874EF5F11F7}" type="slidenum">
              <a:rPr lang="he-IL" smtClean="0"/>
              <a:t>‹#›</a:t>
            </a:fld>
            <a:endParaRPr lang="he-IL"/>
          </a:p>
        </p:txBody>
      </p:sp>
      <p:pic>
        <p:nvPicPr>
          <p:cNvPr id="7" name="Picture 2" descr="TRANSFOR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913" y="228600"/>
            <a:ext cx="44481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709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58238-9EF2-4B7E-9B34-213ED9C1450A}" type="datetimeFigureOut">
              <a:rPr lang="he-IL" smtClean="0"/>
              <a:t>ה'/תשרי/תשע"ב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33C1-F7FA-412A-87C2-D874EF5F11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130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58238-9EF2-4B7E-9B34-213ED9C1450A}" type="datetimeFigureOut">
              <a:rPr lang="he-IL" smtClean="0"/>
              <a:t>ה'/תשרי/תשע"ב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33C1-F7FA-412A-87C2-D874EF5F11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232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58238-9EF2-4B7E-9B34-213ED9C1450A}" type="datetimeFigureOut">
              <a:rPr lang="he-IL" smtClean="0"/>
              <a:t>ה'/תשרי/תשע"ב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33C1-F7FA-412A-87C2-D874EF5F11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51496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58238-9EF2-4B7E-9B34-213ED9C1450A}" type="datetimeFigureOut">
              <a:rPr lang="he-IL" smtClean="0"/>
              <a:t>ה'/תשרי/תשע"ב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33C1-F7FA-412A-87C2-D874EF5F11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0511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58238-9EF2-4B7E-9B34-213ED9C1450A}" type="datetimeFigureOut">
              <a:rPr lang="he-IL" smtClean="0"/>
              <a:t>ה'/תשרי/תשע"ב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33C1-F7FA-412A-87C2-D874EF5F11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1204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58238-9EF2-4B7E-9B34-213ED9C1450A}" type="datetimeFigureOut">
              <a:rPr lang="he-IL" smtClean="0"/>
              <a:t>ה'/תשרי/תשע"ב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33C1-F7FA-412A-87C2-D874EF5F11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50352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58238-9EF2-4B7E-9B34-213ED9C1450A}" type="datetimeFigureOut">
              <a:rPr lang="he-IL" smtClean="0"/>
              <a:t>ה'/תשרי/תשע"ב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33C1-F7FA-412A-87C2-D874EF5F11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3688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58238-9EF2-4B7E-9B34-213ED9C1450A}" type="datetimeFigureOut">
              <a:rPr lang="he-IL" smtClean="0"/>
              <a:t>ה'/תשרי/תשע"ב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33C1-F7FA-412A-87C2-D874EF5F11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671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58238-9EF2-4B7E-9B34-213ED9C1450A}" type="datetimeFigureOut">
              <a:rPr lang="he-IL" smtClean="0"/>
              <a:t>ה'/תשרי/תשע"ב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33C1-F7FA-412A-87C2-D874EF5F11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5481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58238-9EF2-4B7E-9B34-213ED9C1450A}" type="datetimeFigureOut">
              <a:rPr lang="he-IL" smtClean="0"/>
              <a:t>ה'/תשרי/תשע"ב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33C1-F7FA-412A-87C2-D874EF5F11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98410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58238-9EF2-4B7E-9B34-213ED9C1450A}" type="datetimeFigureOut">
              <a:rPr lang="he-IL" smtClean="0"/>
              <a:t>ה'/תשרי/תשע"ב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833C1-F7FA-412A-87C2-D874EF5F11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9014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2362199"/>
          </a:xfrm>
        </p:spPr>
        <p:txBody>
          <a:bodyPr>
            <a:normAutofit/>
          </a:bodyPr>
          <a:lstStyle/>
          <a:p>
            <a:pPr rtl="0"/>
            <a:r>
              <a:rPr lang="en-US" dirty="0"/>
              <a:t>Exploring the relations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between </a:t>
            </a:r>
            <a:r>
              <a:rPr lang="en-US" dirty="0"/>
              <a:t>STM and DB </a:t>
            </a:r>
            <a:r>
              <a:rPr lang="en-US" dirty="0" smtClean="0"/>
              <a:t>consistency conditions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rtl="0"/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Sandeep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Hans</a:t>
            </a:r>
          </a:p>
          <a:p>
            <a:pPr rtl="0"/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err="1" smtClean="0"/>
              <a:t>TransForm</a:t>
            </a:r>
            <a:r>
              <a:rPr lang="en-US" sz="3000" dirty="0" smtClean="0"/>
              <a:t> @ Technion</a:t>
            </a:r>
          </a:p>
          <a:p>
            <a:pPr rtl="0"/>
            <a:r>
              <a:rPr lang="en-US" sz="3000" dirty="0" smtClean="0"/>
              <a:t>Joint work with </a:t>
            </a:r>
            <a:r>
              <a:rPr lang="en-US" sz="3000" dirty="0"/>
              <a:t>Hagit </a:t>
            </a:r>
            <a:r>
              <a:rPr lang="en-US" sz="3000" dirty="0" smtClean="0"/>
              <a:t>Attiya</a:t>
            </a:r>
            <a:endParaRPr lang="he-IL" sz="3000" dirty="0"/>
          </a:p>
        </p:txBody>
      </p:sp>
    </p:spTree>
    <p:extLst>
      <p:ext uri="{BB962C8B-B14F-4D97-AF65-F5344CB8AC3E}">
        <p14:creationId xmlns:p14="http://schemas.microsoft.com/office/powerpoint/2010/main" val="403444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>
                <a:solidFill>
                  <a:schemeClr val="accent1"/>
                </a:solidFill>
              </a:rPr>
              <a:t>Rigorousness</a:t>
            </a:r>
            <a:endParaRPr lang="he-IL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l" rtl="0"/>
            <a:r>
              <a:rPr lang="en-US" dirty="0" smtClean="0"/>
              <a:t>No data item is read or </a:t>
            </a:r>
            <a:br>
              <a:rPr lang="en-US" dirty="0" smtClean="0"/>
            </a:br>
            <a:r>
              <a:rPr lang="en-US" dirty="0" smtClean="0"/>
              <a:t>overwritten unless the </a:t>
            </a:r>
            <a:br>
              <a:rPr lang="en-US" dirty="0" smtClean="0"/>
            </a:br>
            <a:r>
              <a:rPr lang="en-US" dirty="0" smtClean="0"/>
              <a:t>transaction that </a:t>
            </a:r>
            <a:br>
              <a:rPr lang="en-US" dirty="0" smtClean="0"/>
            </a:br>
            <a:r>
              <a:rPr lang="en-US" dirty="0" smtClean="0"/>
              <a:t>read/wrote it has ended.</a:t>
            </a:r>
            <a:endParaRPr lang="he-IL" dirty="0" smtClean="0"/>
          </a:p>
          <a:p>
            <a:pPr algn="l" rtl="0"/>
            <a:endParaRPr lang="he-IL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5040868"/>
            <a:ext cx="73152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57200" y="4812268"/>
            <a:ext cx="45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sz="2000" baseline="-25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he-IL" sz="2000" baseline="-25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219200" y="4478893"/>
            <a:ext cx="9906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</a:t>
            </a:r>
            <a:r>
              <a:rPr lang="en-US" sz="2000" baseline="-25000" dirty="0" smtClean="0">
                <a:solidFill>
                  <a:schemeClr val="tx1"/>
                </a:solidFill>
              </a:rPr>
              <a:t>1</a:t>
            </a:r>
            <a:r>
              <a:rPr lang="en-US" sz="2000" dirty="0" smtClean="0">
                <a:solidFill>
                  <a:schemeClr val="tx1"/>
                </a:solidFill>
              </a:rPr>
              <a:t>(x,1)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514600" y="4478893"/>
            <a:ext cx="7620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r>
              <a:rPr lang="en-US" sz="2000" baseline="-25000" dirty="0" smtClean="0">
                <a:solidFill>
                  <a:schemeClr val="tx1"/>
                </a:solidFill>
              </a:rPr>
              <a:t>1</a:t>
            </a:r>
            <a:r>
              <a:rPr lang="en-US" sz="2000" dirty="0" smtClean="0">
                <a:solidFill>
                  <a:schemeClr val="tx1"/>
                </a:solidFill>
              </a:rPr>
              <a:t>/a</a:t>
            </a:r>
            <a:r>
              <a:rPr lang="en-US" sz="2000" baseline="-25000" dirty="0" smtClean="0">
                <a:solidFill>
                  <a:schemeClr val="tx1"/>
                </a:solidFill>
              </a:rPr>
              <a:t>1</a:t>
            </a:r>
            <a:endParaRPr lang="he-IL" sz="2000" baseline="-250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066800" y="5802868"/>
            <a:ext cx="73152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3697941" y="5240893"/>
            <a:ext cx="9144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</a:t>
            </a:r>
            <a:r>
              <a:rPr lang="en-US" sz="2000" baseline="-25000" dirty="0" smtClean="0">
                <a:solidFill>
                  <a:schemeClr val="tx1"/>
                </a:solidFill>
              </a:rPr>
              <a:t>2</a:t>
            </a:r>
            <a:r>
              <a:rPr lang="en-US" sz="2000" dirty="0" smtClean="0">
                <a:solidFill>
                  <a:schemeClr val="tx1"/>
                </a:solidFill>
              </a:rPr>
              <a:t>(x,1)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5574268"/>
            <a:ext cx="45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sz="2000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he-IL" sz="2000" baseline="-25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066800" y="6564868"/>
            <a:ext cx="73152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6019800" y="6002893"/>
            <a:ext cx="9906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</a:t>
            </a:r>
            <a:r>
              <a:rPr lang="en-US" sz="2000" baseline="-25000" dirty="0" smtClean="0">
                <a:solidFill>
                  <a:schemeClr val="tx1"/>
                </a:solidFill>
              </a:rPr>
              <a:t>3</a:t>
            </a:r>
            <a:r>
              <a:rPr lang="en-US" sz="2000" dirty="0" smtClean="0">
                <a:solidFill>
                  <a:schemeClr val="tx1"/>
                </a:solidFill>
              </a:rPr>
              <a:t>(x,2)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3400" y="6336268"/>
            <a:ext cx="45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sz="2000" baseline="-25000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he-IL" sz="2000" baseline="-25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876800" y="5240893"/>
            <a:ext cx="7620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r>
              <a:rPr lang="en-US" sz="2000" baseline="-25000" dirty="0" smtClean="0">
                <a:solidFill>
                  <a:schemeClr val="tx1"/>
                </a:solidFill>
              </a:rPr>
              <a:t>2</a:t>
            </a:r>
            <a:r>
              <a:rPr lang="en-US" sz="2000" dirty="0" smtClean="0">
                <a:solidFill>
                  <a:schemeClr val="tx1"/>
                </a:solidFill>
              </a:rPr>
              <a:t>/a</a:t>
            </a:r>
            <a:r>
              <a:rPr lang="en-US" sz="2000" baseline="-25000" dirty="0" smtClean="0">
                <a:solidFill>
                  <a:schemeClr val="tx1"/>
                </a:solidFill>
              </a:rPr>
              <a:t>2</a:t>
            </a:r>
            <a:endParaRPr lang="he-IL" sz="2000" baseline="-25000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600200" y="4936688"/>
            <a:ext cx="0" cy="21693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857500" y="4936688"/>
            <a:ext cx="0" cy="21693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400800" y="6462236"/>
            <a:ext cx="0" cy="21693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114800" y="5698093"/>
            <a:ext cx="0" cy="21693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57800" y="5707618"/>
            <a:ext cx="0" cy="21693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5114279" y="1833282"/>
            <a:ext cx="3200401" cy="2716306"/>
            <a:chOff x="4038600" y="1701515"/>
            <a:chExt cx="3924300" cy="3022885"/>
          </a:xfrm>
        </p:grpSpPr>
        <p:sp>
          <p:nvSpPr>
            <p:cNvPr id="31" name="Rounded Rectangle 30"/>
            <p:cNvSpPr/>
            <p:nvPr/>
          </p:nvSpPr>
          <p:spPr>
            <a:xfrm>
              <a:off x="4038600" y="1729264"/>
              <a:ext cx="3924300" cy="299513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4427855" y="2057400"/>
              <a:ext cx="3192145" cy="2385536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4844027" y="2362200"/>
              <a:ext cx="2394974" cy="1828799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5254247" y="2667000"/>
              <a:ext cx="1603753" cy="127206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dirty="0" smtClean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235068" y="2678668"/>
              <a:ext cx="689928" cy="4110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RG</a:t>
              </a:r>
              <a:endParaRPr lang="he-IL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808175" y="2312976"/>
              <a:ext cx="725963" cy="4110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ST</a:t>
              </a:r>
              <a:endParaRPr lang="he-IL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533900" y="2008094"/>
              <a:ext cx="800100" cy="4110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ACA</a:t>
              </a:r>
              <a:endParaRPr lang="he-IL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108557" y="1701515"/>
              <a:ext cx="762001" cy="4110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RC</a:t>
              </a:r>
              <a:endParaRPr lang="he-IL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1905000" y="1231645"/>
            <a:ext cx="7033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[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Breitbart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Georgakopoulos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Rusinkiewicz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&amp;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Silberschatz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, 1991]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41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STM Conditions</a:t>
            </a:r>
            <a:endParaRPr lang="he-IL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Opacity</a:t>
            </a:r>
          </a:p>
          <a:p>
            <a:pPr lvl="1" algn="l" rtl="0"/>
            <a:r>
              <a:rPr lang="en-US" dirty="0" smtClean="0"/>
              <a:t>Guerraoui  and Kapalka  </a:t>
            </a:r>
            <a:r>
              <a:rPr lang="en-US" i="1" dirty="0" smtClean="0"/>
              <a:t>[</a:t>
            </a:r>
            <a:r>
              <a:rPr lang="en-US" sz="1800" i="1" dirty="0" smtClean="0"/>
              <a:t>PPoPP’08]</a:t>
            </a:r>
          </a:p>
          <a:p>
            <a:pPr lvl="1" algn="l" rtl="0"/>
            <a:r>
              <a:rPr lang="en-US" dirty="0" smtClean="0"/>
              <a:t>Sequential specification of shared objects.</a:t>
            </a:r>
          </a:p>
          <a:p>
            <a:pPr lvl="1" algn="l" rtl="0"/>
            <a:endParaRPr lang="en-US" dirty="0"/>
          </a:p>
          <a:p>
            <a:pPr algn="l" rtl="0"/>
            <a:r>
              <a:rPr lang="en-US" dirty="0" smtClean="0"/>
              <a:t>Virtual World Consistency</a:t>
            </a:r>
          </a:p>
          <a:p>
            <a:pPr lvl="1" algn="l" rtl="0"/>
            <a:r>
              <a:rPr lang="en-US" dirty="0" err="1" smtClean="0"/>
              <a:t>Imbs</a:t>
            </a:r>
            <a:r>
              <a:rPr lang="en-US" dirty="0" smtClean="0"/>
              <a:t> and Raynal  </a:t>
            </a:r>
            <a:r>
              <a:rPr lang="en-US" sz="1800" i="1" dirty="0"/>
              <a:t>[SIROCCO’09</a:t>
            </a:r>
            <a:r>
              <a:rPr lang="en-US" sz="1800" i="1" dirty="0" smtClean="0"/>
              <a:t>] </a:t>
            </a:r>
            <a:endParaRPr lang="en-US" sz="1800" i="1" dirty="0"/>
          </a:p>
          <a:p>
            <a:pPr lvl="1" algn="l" rtl="0"/>
            <a:r>
              <a:rPr lang="en-US" dirty="0" smtClean="0"/>
              <a:t>Causal </a:t>
            </a:r>
            <a:r>
              <a:rPr lang="en-US" dirty="0"/>
              <a:t>past of a transaction.</a:t>
            </a:r>
          </a:p>
          <a:p>
            <a:pPr lvl="1" algn="l" rtl="0"/>
            <a:endParaRPr lang="en-US" dirty="0" smtClean="0"/>
          </a:p>
          <a:p>
            <a:pPr algn="l" rtl="0"/>
            <a:r>
              <a:rPr lang="en-US" dirty="0" smtClean="0"/>
              <a:t>Weakest Reasonable Condition</a:t>
            </a:r>
          </a:p>
          <a:p>
            <a:pPr lvl="1" algn="l" rtl="0"/>
            <a:r>
              <a:rPr lang="en-US" dirty="0" smtClean="0"/>
              <a:t>Doherty , Groves, </a:t>
            </a:r>
            <a:r>
              <a:rPr lang="en-US" dirty="0" err="1" smtClean="0"/>
              <a:t>Luchangco</a:t>
            </a:r>
            <a:r>
              <a:rPr lang="en-US" dirty="0" smtClean="0"/>
              <a:t>, </a:t>
            </a:r>
            <a:r>
              <a:rPr lang="en-US" dirty="0" err="1" smtClean="0"/>
              <a:t>Moir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1800" i="1" dirty="0"/>
              <a:t>[REFINE’09</a:t>
            </a:r>
            <a:r>
              <a:rPr lang="en-US" sz="1800" i="1" dirty="0" smtClean="0"/>
              <a:t>] </a:t>
            </a:r>
            <a:r>
              <a:rPr lang="en-US" dirty="0" smtClean="0"/>
              <a:t>			</a:t>
            </a:r>
            <a:endParaRPr lang="he-I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953000"/>
            <a:ext cx="381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50" y="2133600"/>
            <a:ext cx="32385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275" y="3724275"/>
            <a:ext cx="3143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086350"/>
            <a:ext cx="1266825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6530788" y="2960645"/>
            <a:ext cx="2003612" cy="1983761"/>
            <a:chOff x="6530788" y="2960645"/>
            <a:chExt cx="1772208" cy="1687555"/>
          </a:xfrm>
        </p:grpSpPr>
        <p:sp>
          <p:nvSpPr>
            <p:cNvPr id="17" name="TextBox 16"/>
            <p:cNvSpPr txBox="1"/>
            <p:nvPr/>
          </p:nvSpPr>
          <p:spPr>
            <a:xfrm>
              <a:off x="6580553" y="2960645"/>
              <a:ext cx="687021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VWC</a:t>
              </a:r>
              <a:endParaRPr lang="he-IL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6530788" y="3004877"/>
              <a:ext cx="1772208" cy="1643323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6865337" y="3278764"/>
              <a:ext cx="1161434" cy="1143052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en-US" dirty="0" smtClean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849694" y="3289249"/>
              <a:ext cx="102467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Opacity</a:t>
              </a:r>
              <a:endParaRPr lang="he-IL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577749" y="2960645"/>
              <a:ext cx="687021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VWC</a:t>
              </a:r>
              <a:endParaRPr lang="he-IL" dirty="0"/>
            </a:p>
          </p:txBody>
        </p:sp>
      </p:grpSp>
    </p:spTree>
    <p:extLst>
      <p:ext uri="{BB962C8B-B14F-4D97-AF65-F5344CB8AC3E}">
        <p14:creationId xmlns:p14="http://schemas.microsoft.com/office/powerpoint/2010/main" val="204485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Bridging</a:t>
            </a:r>
            <a:r>
              <a:rPr lang="en-US" dirty="0" smtClean="0"/>
              <a:t> </a:t>
            </a:r>
            <a:r>
              <a:rPr lang="en-US" dirty="0">
                <a:solidFill>
                  <a:schemeClr val="accent1"/>
                </a:solidFill>
              </a:rPr>
              <a:t>the</a:t>
            </a:r>
            <a:r>
              <a:rPr lang="en-US" dirty="0" smtClean="0"/>
              <a:t> </a:t>
            </a:r>
            <a:r>
              <a:rPr lang="en-US" dirty="0">
                <a:solidFill>
                  <a:schemeClr val="accent1"/>
                </a:solidFill>
              </a:rPr>
              <a:t>Gap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4164095" y="2865253"/>
            <a:ext cx="1960479" cy="2079153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rtl="0"/>
            <a:r>
              <a:rPr lang="en-US" sz="5400" dirty="0">
                <a:solidFill>
                  <a:prstClr val="white"/>
                </a:solidFill>
              </a:rPr>
              <a:t>?</a:t>
            </a:r>
            <a:endParaRPr lang="en-US" dirty="0">
              <a:solidFill>
                <a:prstClr val="white"/>
              </a:solidFill>
            </a:endParaRPr>
          </a:p>
          <a:p>
            <a:pPr algn="ctr"/>
            <a:endParaRPr lang="he-IL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485774" y="2541494"/>
            <a:ext cx="3200401" cy="2716306"/>
            <a:chOff x="4038600" y="1701515"/>
            <a:chExt cx="3924300" cy="3022885"/>
          </a:xfrm>
        </p:grpSpPr>
        <p:sp>
          <p:nvSpPr>
            <p:cNvPr id="40" name="Rounded Rectangle 39"/>
            <p:cNvSpPr/>
            <p:nvPr/>
          </p:nvSpPr>
          <p:spPr>
            <a:xfrm>
              <a:off x="4038600" y="1729264"/>
              <a:ext cx="3924300" cy="299513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4427855" y="2057400"/>
              <a:ext cx="3192145" cy="2385536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844027" y="2362200"/>
              <a:ext cx="2394974" cy="1828799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5254247" y="2667000"/>
              <a:ext cx="1603753" cy="12720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dirty="0" smtClean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235068" y="2678668"/>
              <a:ext cx="689928" cy="4110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RG</a:t>
              </a:r>
              <a:endParaRPr lang="he-IL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808175" y="2312976"/>
              <a:ext cx="725963" cy="4110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ST</a:t>
              </a:r>
              <a:endParaRPr lang="he-IL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533900" y="2008094"/>
              <a:ext cx="800100" cy="4110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ACA</a:t>
              </a:r>
              <a:endParaRPr lang="he-IL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108557" y="1701515"/>
              <a:ext cx="762001" cy="4110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RC</a:t>
              </a:r>
              <a:endParaRPr lang="he-IL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530788" y="2960645"/>
            <a:ext cx="2003612" cy="1983761"/>
            <a:chOff x="6530788" y="2960645"/>
            <a:chExt cx="1772208" cy="1687555"/>
          </a:xfrm>
        </p:grpSpPr>
        <p:sp>
          <p:nvSpPr>
            <p:cNvPr id="51" name="TextBox 50"/>
            <p:cNvSpPr txBox="1"/>
            <p:nvPr/>
          </p:nvSpPr>
          <p:spPr>
            <a:xfrm>
              <a:off x="6580553" y="2960645"/>
              <a:ext cx="687021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VWC</a:t>
              </a:r>
              <a:endParaRPr lang="he-IL" dirty="0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6530788" y="3004877"/>
              <a:ext cx="1772208" cy="1643323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6865337" y="3278764"/>
              <a:ext cx="1161434" cy="1143052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en-US" dirty="0" smtClean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849694" y="3289249"/>
              <a:ext cx="102467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Opacity</a:t>
              </a:r>
              <a:endParaRPr lang="he-IL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577749" y="2960645"/>
              <a:ext cx="687021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VWC</a:t>
              </a:r>
              <a:endParaRPr lang="he-IL" dirty="0"/>
            </a:p>
          </p:txBody>
        </p:sp>
      </p:grpSp>
    </p:spTree>
    <p:extLst>
      <p:ext uri="{BB962C8B-B14F-4D97-AF65-F5344CB8AC3E}">
        <p14:creationId xmlns:p14="http://schemas.microsoft.com/office/powerpoint/2010/main" val="381333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48148E-6 L 0.08837 0.04004 C 0.10678 0.04907 0.13455 0.05393 0.16355 0.05393 C 0.19653 0.05393 0.2231 0.04907 0.2415 0.04004 L 0.33021 1.48148E-6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10" y="268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037E-7 L -0.07257 0.04005 C -0.08767 0.04907 -0.11024 0.05393 -0.13385 0.05393 C -0.16076 0.05393 -0.18229 0.04907 -0.19757 0.04005 L -0.26944 3.7037E-7 " pathEditMode="relative" rAng="0" ptsTypes="FffFF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72" y="268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"/>
                                            </p:cond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541750" y="1784259"/>
            <a:ext cx="496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</a:t>
            </a:r>
            <a:r>
              <a:rPr lang="en-US" sz="2000" baseline="-25000" dirty="0"/>
              <a:t>1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4198123" y="2771815"/>
            <a:ext cx="0" cy="242763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70350" y="2633931"/>
            <a:ext cx="496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</a:t>
            </a:r>
            <a:r>
              <a:rPr lang="en-US" sz="2000" baseline="-25000" dirty="0"/>
              <a:t>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86928" y="2148404"/>
            <a:ext cx="496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e-IL"/>
            </a:defPPr>
          </a:lstStyle>
          <a:p>
            <a:r>
              <a:rPr lang="en-US" sz="2000" dirty="0"/>
              <a:t>T</a:t>
            </a:r>
            <a:r>
              <a:rPr lang="en-US" sz="2000" baseline="-25000" dirty="0"/>
              <a:t>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Opacity Graph (OPG)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 flipH="1">
            <a:off x="609598" y="1828800"/>
            <a:ext cx="3810002" cy="3962400"/>
          </a:xfrm>
        </p:spPr>
      </p:pic>
      <p:cxnSp>
        <p:nvCxnSpPr>
          <p:cNvPr id="10" name="Straight Connector 9"/>
          <p:cNvCxnSpPr/>
          <p:nvPr/>
        </p:nvCxnSpPr>
        <p:spPr>
          <a:xfrm>
            <a:off x="3983027" y="2043525"/>
            <a:ext cx="114834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61761" y="1922143"/>
            <a:ext cx="0" cy="242763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5153975" y="2007110"/>
            <a:ext cx="65806" cy="72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17" name="Straight Connector 16"/>
          <p:cNvCxnSpPr/>
          <p:nvPr/>
        </p:nvCxnSpPr>
        <p:spPr>
          <a:xfrm>
            <a:off x="4535931" y="1922143"/>
            <a:ext cx="0" cy="242763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098297" y="1524000"/>
            <a:ext cx="1011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(x,1)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110101" y="1814604"/>
            <a:ext cx="467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</a:t>
            </a:r>
            <a:r>
              <a:rPr lang="en-US" sz="2000" baseline="-25000" dirty="0"/>
              <a:t>1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5733634" y="2407670"/>
            <a:ext cx="114834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733634" y="2286288"/>
            <a:ext cx="0" cy="242763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307804" y="2286288"/>
            <a:ext cx="0" cy="242763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987419" y="1888145"/>
            <a:ext cx="8502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e-IL"/>
            </a:defPPr>
          </a:lstStyle>
          <a:p>
            <a:r>
              <a:rPr lang="en-US" sz="2000" dirty="0"/>
              <a:t>r</a:t>
            </a:r>
            <a:r>
              <a:rPr lang="en-US" sz="2000" baseline="-25000" dirty="0"/>
              <a:t>2</a:t>
            </a:r>
            <a:r>
              <a:rPr lang="en-US" sz="2000" dirty="0"/>
              <a:t>(x,1)</a:t>
            </a:r>
          </a:p>
        </p:txBody>
      </p:sp>
      <p:cxnSp>
        <p:nvCxnSpPr>
          <p:cNvPr id="27" name="Straight Connector 26"/>
          <p:cNvCxnSpPr>
            <a:endCxn id="29" idx="2"/>
          </p:cNvCxnSpPr>
          <p:nvPr/>
        </p:nvCxnSpPr>
        <p:spPr>
          <a:xfrm>
            <a:off x="4198123" y="2893197"/>
            <a:ext cx="4202359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8400483" y="2856783"/>
            <a:ext cx="65806" cy="72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31" name="Straight Connector 30"/>
          <p:cNvCxnSpPr/>
          <p:nvPr/>
        </p:nvCxnSpPr>
        <p:spPr>
          <a:xfrm>
            <a:off x="4772293" y="2771815"/>
            <a:ext cx="0" cy="242763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232666" y="2426255"/>
            <a:ext cx="1045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</a:t>
            </a:r>
            <a:r>
              <a:rPr lang="en-US" sz="2000" baseline="-25000" dirty="0"/>
              <a:t>3</a:t>
            </a:r>
            <a:r>
              <a:rPr lang="en-US" sz="2000" dirty="0"/>
              <a:t>(x,0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8261737" y="2664276"/>
            <a:ext cx="5774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</a:t>
            </a:r>
            <a:r>
              <a:rPr lang="en-US" sz="2000" baseline="-25000" dirty="0"/>
              <a:t>3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7084330" y="2790400"/>
            <a:ext cx="0" cy="242763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35933" y="2426255"/>
            <a:ext cx="1045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e-IL"/>
            </a:defPPr>
          </a:lstStyle>
          <a:p>
            <a:r>
              <a:rPr lang="en-US" sz="2000" dirty="0"/>
              <a:t>w</a:t>
            </a:r>
            <a:r>
              <a:rPr lang="en-US" sz="2000" baseline="-25000" dirty="0"/>
              <a:t>3</a:t>
            </a:r>
            <a:r>
              <a:rPr lang="en-US" sz="2000" dirty="0"/>
              <a:t>(x,3)</a:t>
            </a:r>
          </a:p>
        </p:txBody>
      </p:sp>
      <p:sp>
        <p:nvSpPr>
          <p:cNvPr id="38" name="Oval 37"/>
          <p:cNvSpPr/>
          <p:nvPr/>
        </p:nvSpPr>
        <p:spPr>
          <a:xfrm>
            <a:off x="3679616" y="4090943"/>
            <a:ext cx="599646" cy="47500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9" name="TextBox 38"/>
          <p:cNvSpPr txBox="1"/>
          <p:nvPr/>
        </p:nvSpPr>
        <p:spPr>
          <a:xfrm>
            <a:off x="3581402" y="4090943"/>
            <a:ext cx="570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</a:t>
            </a:r>
            <a:r>
              <a:rPr lang="en-US" sz="2000" baseline="-25000" dirty="0" smtClean="0"/>
              <a:t>0</a:t>
            </a:r>
            <a:endParaRPr lang="en-US" sz="2000" baseline="-25000" dirty="0"/>
          </a:p>
        </p:txBody>
      </p:sp>
      <p:sp>
        <p:nvSpPr>
          <p:cNvPr id="40" name="Oval 39"/>
          <p:cNvSpPr/>
          <p:nvPr/>
        </p:nvSpPr>
        <p:spPr>
          <a:xfrm>
            <a:off x="4938050" y="5082639"/>
            <a:ext cx="599646" cy="47500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1" name="TextBox 40"/>
          <p:cNvSpPr txBox="1"/>
          <p:nvPr/>
        </p:nvSpPr>
        <p:spPr>
          <a:xfrm>
            <a:off x="4876800" y="5136245"/>
            <a:ext cx="570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</a:t>
            </a:r>
            <a:r>
              <a:rPr lang="en-US" sz="2000" baseline="-25000" dirty="0"/>
              <a:t>3</a:t>
            </a:r>
          </a:p>
        </p:txBody>
      </p:sp>
      <p:sp>
        <p:nvSpPr>
          <p:cNvPr id="42" name="Oval 41"/>
          <p:cNvSpPr/>
          <p:nvPr/>
        </p:nvSpPr>
        <p:spPr>
          <a:xfrm>
            <a:off x="6216610" y="4084798"/>
            <a:ext cx="599646" cy="47500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3" name="TextBox 42"/>
          <p:cNvSpPr txBox="1"/>
          <p:nvPr/>
        </p:nvSpPr>
        <p:spPr>
          <a:xfrm>
            <a:off x="6135527" y="4138402"/>
            <a:ext cx="570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</a:t>
            </a:r>
            <a:r>
              <a:rPr lang="en-US" sz="2000" baseline="-25000" dirty="0"/>
              <a:t>1</a:t>
            </a:r>
          </a:p>
        </p:txBody>
      </p:sp>
      <p:sp>
        <p:nvSpPr>
          <p:cNvPr id="44" name="Oval 43"/>
          <p:cNvSpPr/>
          <p:nvPr/>
        </p:nvSpPr>
        <p:spPr>
          <a:xfrm>
            <a:off x="8230105" y="4084798"/>
            <a:ext cx="599646" cy="47500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5" name="TextBox 44"/>
          <p:cNvSpPr txBox="1"/>
          <p:nvPr/>
        </p:nvSpPr>
        <p:spPr>
          <a:xfrm>
            <a:off x="8192925" y="4138402"/>
            <a:ext cx="570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</a:t>
            </a:r>
            <a:r>
              <a:rPr lang="en-US" sz="2000" baseline="-25000" dirty="0"/>
              <a:t>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553774" y="3728543"/>
            <a:ext cx="642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/>
              <a:t>vis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6195213" y="3732976"/>
            <a:ext cx="642442" cy="369332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>
            <a:defPPr>
              <a:defRPr lang="he-IL"/>
            </a:defPPr>
          </a:lstStyle>
          <a:p>
            <a:pPr algn="ctr"/>
            <a:r>
              <a:rPr lang="en-US" sz="2000" dirty="0" err="1"/>
              <a:t>vis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4895255" y="4721149"/>
            <a:ext cx="642442" cy="362399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>
            <a:defPPr>
              <a:defRPr lang="he-IL"/>
            </a:defPPr>
          </a:lstStyle>
          <a:p>
            <a:pPr algn="ctr"/>
            <a:r>
              <a:rPr lang="en-US" sz="2000" dirty="0" err="1"/>
              <a:t>loc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8146418" y="3752314"/>
            <a:ext cx="642442" cy="369332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>
            <a:defPPr>
              <a:defRPr lang="he-IL"/>
            </a:defPPr>
          </a:lstStyle>
          <a:p>
            <a:pPr algn="ctr"/>
            <a:r>
              <a:rPr lang="en-US" sz="2000" dirty="0" err="1"/>
              <a:t>loc</a:t>
            </a:r>
            <a:endParaRPr lang="en-US" sz="2000" dirty="0"/>
          </a:p>
        </p:txBody>
      </p:sp>
      <p:cxnSp>
        <p:nvCxnSpPr>
          <p:cNvPr id="60" name="Curved Connector 59"/>
          <p:cNvCxnSpPr>
            <a:stCxn id="42" idx="7"/>
            <a:endCxn id="44" idx="1"/>
          </p:cNvCxnSpPr>
          <p:nvPr/>
        </p:nvCxnSpPr>
        <p:spPr>
          <a:xfrm rot="5400000" flipH="1" flipV="1">
            <a:off x="7524873" y="3359621"/>
            <a:ext cx="17593" cy="1589482"/>
          </a:xfrm>
          <a:prstGeom prst="curvedConnector3">
            <a:avLst>
              <a:gd name="adj1" fmla="val 2195409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3" name="Curved Connector 62"/>
          <p:cNvCxnSpPr>
            <a:stCxn id="38" idx="7"/>
            <a:endCxn id="42" idx="1"/>
          </p:cNvCxnSpPr>
          <p:nvPr/>
        </p:nvCxnSpPr>
        <p:spPr>
          <a:xfrm rot="5400000" flipH="1" flipV="1">
            <a:off x="5244866" y="3100944"/>
            <a:ext cx="6144" cy="2112981"/>
          </a:xfrm>
          <a:prstGeom prst="curvedConnector3">
            <a:avLst>
              <a:gd name="adj1" fmla="val 6386742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9" name="Curved Connector 68"/>
          <p:cNvCxnSpPr>
            <a:stCxn id="42" idx="5"/>
            <a:endCxn id="44" idx="3"/>
          </p:cNvCxnSpPr>
          <p:nvPr/>
        </p:nvCxnSpPr>
        <p:spPr>
          <a:xfrm rot="16200000" flipH="1">
            <a:off x="7524873" y="3695500"/>
            <a:ext cx="17593" cy="1589482"/>
          </a:xfrm>
          <a:prstGeom prst="curvedConnector3">
            <a:avLst>
              <a:gd name="adj1" fmla="val 2195409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1" name="Curved Connector 70"/>
          <p:cNvCxnSpPr>
            <a:stCxn id="38" idx="4"/>
            <a:endCxn id="41" idx="1"/>
          </p:cNvCxnSpPr>
          <p:nvPr/>
        </p:nvCxnSpPr>
        <p:spPr>
          <a:xfrm rot="16200000" flipH="1">
            <a:off x="4042944" y="4502444"/>
            <a:ext cx="770350" cy="897361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3" name="Curved Connector 72"/>
          <p:cNvCxnSpPr>
            <a:stCxn id="40" idx="6"/>
            <a:endCxn id="42" idx="4"/>
          </p:cNvCxnSpPr>
          <p:nvPr/>
        </p:nvCxnSpPr>
        <p:spPr>
          <a:xfrm flipV="1">
            <a:off x="5537698" y="4559803"/>
            <a:ext cx="978737" cy="760339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895255" y="3451454"/>
            <a:ext cx="651889" cy="3623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dirty="0" err="1"/>
              <a:t>ww</a:t>
            </a:r>
            <a:endParaRPr lang="en-US" sz="2000" dirty="0"/>
          </a:p>
        </p:txBody>
      </p:sp>
      <p:sp>
        <p:nvSpPr>
          <p:cNvPr id="75" name="TextBox 74"/>
          <p:cNvSpPr txBox="1"/>
          <p:nvPr/>
        </p:nvSpPr>
        <p:spPr>
          <a:xfrm>
            <a:off x="3908633" y="4758773"/>
            <a:ext cx="651889" cy="3623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he-IL"/>
            </a:defPPr>
          </a:lstStyle>
          <a:p>
            <a:r>
              <a:rPr lang="en-US" sz="2000" dirty="0" err="1"/>
              <a:t>rf</a:t>
            </a:r>
            <a:endParaRPr lang="en-US" sz="2000" dirty="0"/>
          </a:p>
        </p:txBody>
      </p:sp>
      <p:sp>
        <p:nvSpPr>
          <p:cNvPr id="76" name="TextBox 75"/>
          <p:cNvSpPr txBox="1"/>
          <p:nvPr/>
        </p:nvSpPr>
        <p:spPr>
          <a:xfrm>
            <a:off x="5943602" y="4952997"/>
            <a:ext cx="651889" cy="3623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he-IL"/>
            </a:defPPr>
          </a:lstStyle>
          <a:p>
            <a:r>
              <a:rPr lang="en-US" sz="2000" dirty="0" err="1"/>
              <a:t>rw</a:t>
            </a:r>
            <a:endParaRPr lang="en-US" sz="2000" dirty="0"/>
          </a:p>
        </p:txBody>
      </p:sp>
      <p:sp>
        <p:nvSpPr>
          <p:cNvPr id="77" name="TextBox 76"/>
          <p:cNvSpPr txBox="1"/>
          <p:nvPr/>
        </p:nvSpPr>
        <p:spPr>
          <a:xfrm>
            <a:off x="7207721" y="3451453"/>
            <a:ext cx="651889" cy="3623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he-IL"/>
            </a:defPPr>
          </a:lstStyle>
          <a:p>
            <a:r>
              <a:rPr lang="en-US" sz="2000" dirty="0" err="1"/>
              <a:t>rf</a:t>
            </a:r>
            <a:endParaRPr lang="en-US" sz="2000" dirty="0"/>
          </a:p>
        </p:txBody>
      </p:sp>
      <p:sp>
        <p:nvSpPr>
          <p:cNvPr id="78" name="TextBox 77"/>
          <p:cNvSpPr txBox="1"/>
          <p:nvPr/>
        </p:nvSpPr>
        <p:spPr>
          <a:xfrm>
            <a:off x="7207725" y="4804399"/>
            <a:ext cx="651889" cy="3623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he-IL"/>
            </a:defPPr>
          </a:lstStyle>
          <a:p>
            <a:r>
              <a:rPr lang="en-US" sz="2000" dirty="0" err="1"/>
              <a:t>rt</a:t>
            </a:r>
            <a:endParaRPr lang="en-US" sz="2000" dirty="0"/>
          </a:p>
        </p:txBody>
      </p:sp>
      <p:sp>
        <p:nvSpPr>
          <p:cNvPr id="56" name="Rounded Rectangle 55"/>
          <p:cNvSpPr/>
          <p:nvPr/>
        </p:nvSpPr>
        <p:spPr>
          <a:xfrm>
            <a:off x="431860" y="5638800"/>
            <a:ext cx="8098068" cy="838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 rtl="0"/>
            <a:r>
              <a:rPr lang="en-US" sz="2400" b="1" dirty="0" smtClean="0"/>
              <a:t>Theorem: A history </a:t>
            </a:r>
            <a:r>
              <a:rPr lang="en-US" sz="2400" b="1" dirty="0"/>
              <a:t>is </a:t>
            </a:r>
            <a:r>
              <a:rPr lang="en-US" sz="2400" b="1" dirty="0" smtClean="0"/>
              <a:t>opaque </a:t>
            </a:r>
            <a:r>
              <a:rPr lang="en-US" sz="2400" b="1" dirty="0" smtClean="0">
                <a:sym typeface="Wingdings"/>
              </a:rPr>
              <a:t> </a:t>
            </a:r>
            <a:r>
              <a:rPr lang="en-US" sz="2400" b="1" dirty="0" smtClean="0"/>
              <a:t>its opacity graph is ACYCLIC</a:t>
            </a:r>
            <a:endParaRPr lang="en-US" sz="2400" b="1" dirty="0"/>
          </a:p>
        </p:txBody>
      </p:sp>
      <p:sp>
        <p:nvSpPr>
          <p:cNvPr id="50" name="Content Placeholder 2"/>
          <p:cNvSpPr txBox="1">
            <a:spLocks/>
          </p:cNvSpPr>
          <p:nvPr/>
        </p:nvSpPr>
        <p:spPr>
          <a:xfrm>
            <a:off x="304800" y="1371600"/>
            <a:ext cx="39624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sz="2800" b="1" i="1" dirty="0" smtClean="0"/>
              <a:t>Vertices</a:t>
            </a:r>
          </a:p>
          <a:p>
            <a:pPr lvl="1" algn="l" rtl="0"/>
            <a:r>
              <a:rPr lang="en-US" sz="2400" i="1" dirty="0" smtClean="0"/>
              <a:t>Visible (</a:t>
            </a:r>
            <a:r>
              <a:rPr lang="en-US" sz="2400" i="1" dirty="0" err="1" smtClean="0"/>
              <a:t>vis</a:t>
            </a:r>
            <a:r>
              <a:rPr lang="en-US" sz="2400" i="1" dirty="0" smtClean="0"/>
              <a:t>)</a:t>
            </a:r>
          </a:p>
          <a:p>
            <a:pPr lvl="1" algn="l" rtl="0"/>
            <a:r>
              <a:rPr lang="en-US" sz="2400" i="1" dirty="0" smtClean="0"/>
              <a:t>Local (</a:t>
            </a:r>
            <a:r>
              <a:rPr lang="en-US" sz="2400" i="1" dirty="0" err="1" smtClean="0"/>
              <a:t>loc</a:t>
            </a:r>
            <a:r>
              <a:rPr lang="en-US" sz="2400" i="1" dirty="0" smtClean="0"/>
              <a:t>)</a:t>
            </a:r>
          </a:p>
          <a:p>
            <a:pPr algn="l" rtl="0"/>
            <a:endParaRPr lang="en-US" sz="2800" i="1" dirty="0" smtClean="0"/>
          </a:p>
          <a:p>
            <a:pPr algn="l" rtl="0"/>
            <a:r>
              <a:rPr lang="en-US" sz="2800" b="1" i="1" dirty="0" smtClean="0"/>
              <a:t>Edges</a:t>
            </a:r>
          </a:p>
          <a:p>
            <a:pPr marL="742950" lvl="2" indent="-342900" algn="l" rtl="0"/>
            <a:r>
              <a:rPr lang="en-US" i="1" dirty="0" smtClean="0"/>
              <a:t>Real Time (</a:t>
            </a:r>
            <a:r>
              <a:rPr lang="en-US" i="1" dirty="0" err="1" smtClean="0"/>
              <a:t>rt</a:t>
            </a:r>
            <a:r>
              <a:rPr lang="en-US" i="1" dirty="0" smtClean="0"/>
              <a:t>)</a:t>
            </a:r>
          </a:p>
          <a:p>
            <a:pPr marL="742950" lvl="2" indent="-342900" algn="l" rtl="0"/>
            <a:r>
              <a:rPr lang="en-US" i="1" dirty="0" smtClean="0"/>
              <a:t>Read From (</a:t>
            </a:r>
            <a:r>
              <a:rPr lang="en-US" i="1" dirty="0" err="1" smtClean="0"/>
              <a:t>rf</a:t>
            </a:r>
            <a:r>
              <a:rPr lang="en-US" i="1" dirty="0" smtClean="0"/>
              <a:t>)</a:t>
            </a:r>
          </a:p>
          <a:p>
            <a:pPr marL="742950" lvl="2" indent="-342900" algn="l" rtl="0"/>
            <a:r>
              <a:rPr lang="en-US" i="1" dirty="0" smtClean="0"/>
              <a:t>Write Before (</a:t>
            </a:r>
            <a:r>
              <a:rPr lang="en-US" i="1" dirty="0" err="1" smtClean="0"/>
              <a:t>ww</a:t>
            </a:r>
            <a:r>
              <a:rPr lang="en-US" i="1" dirty="0" smtClean="0"/>
              <a:t>)</a:t>
            </a:r>
          </a:p>
          <a:p>
            <a:pPr marL="742950" lvl="2" indent="-342900" algn="l" rtl="0"/>
            <a:r>
              <a:rPr lang="en-US" i="1" dirty="0" smtClean="0"/>
              <a:t>Read Before (</a:t>
            </a:r>
            <a:r>
              <a:rPr lang="en-US" i="1" dirty="0" err="1" smtClean="0"/>
              <a:t>rw</a:t>
            </a:r>
            <a:r>
              <a:rPr lang="en-US" i="1" dirty="0" smtClean="0"/>
              <a:t>)</a:t>
            </a:r>
            <a:endParaRPr lang="en-US" i="1" dirty="0"/>
          </a:p>
        </p:txBody>
      </p:sp>
      <p:sp>
        <p:nvSpPr>
          <p:cNvPr id="51" name="TextBox 50"/>
          <p:cNvSpPr txBox="1"/>
          <p:nvPr/>
        </p:nvSpPr>
        <p:spPr>
          <a:xfrm>
            <a:off x="431860" y="6474023"/>
            <a:ext cx="79501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[</a:t>
            </a:r>
            <a:r>
              <a:rPr lang="en-US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Principles of Transactional Memory. </a:t>
            </a:r>
            <a:r>
              <a:rPr lang="en-US" sz="1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Rachid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Guerraoui, Michal Kapalka</a:t>
            </a:r>
            <a:r>
              <a:rPr lang="en-US" sz="1400" dirty="0"/>
              <a:t> 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93912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0" grpId="0"/>
      <p:bldP spid="23" grpId="0"/>
      <p:bldP spid="13" grpId="0" animBg="1"/>
      <p:bldP spid="18" grpId="0"/>
      <p:bldP spid="19" grpId="0"/>
      <p:bldP spid="25" grpId="0"/>
      <p:bldP spid="29" grpId="0" animBg="1"/>
      <p:bldP spid="32" grpId="0"/>
      <p:bldP spid="33" grpId="0"/>
      <p:bldP spid="37" grpId="0"/>
      <p:bldP spid="38" grpId="0" animBg="1"/>
      <p:bldP spid="39" grpId="0"/>
      <p:bldP spid="40" grpId="0" animBg="1"/>
      <p:bldP spid="41" grpId="0"/>
      <p:bldP spid="42" grpId="0" animBg="1"/>
      <p:bldP spid="43" grpId="0"/>
      <p:bldP spid="44" grpId="0" animBg="1"/>
      <p:bldP spid="45" grpId="0"/>
      <p:bldP spid="46" grpId="0"/>
      <p:bldP spid="47" grpId="0"/>
      <p:bldP spid="48" grpId="0"/>
      <p:bldP spid="49" grpId="0"/>
      <p:bldP spid="74" grpId="0"/>
      <p:bldP spid="75" grpId="0"/>
      <p:bldP spid="76" grpId="0"/>
      <p:bldP spid="77" grpId="0"/>
      <p:bldP spid="78" grpId="0"/>
      <p:bldP spid="5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1" anchor="ctr"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Opacity Graph for </a:t>
            </a:r>
            <a:r>
              <a:rPr lang="en-US" dirty="0">
                <a:solidFill>
                  <a:schemeClr val="accent1"/>
                </a:solidFill>
              </a:rPr>
              <a:t>Rigorousness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26670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r" defTabSz="914400" rtl="1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defTabSz="914400" rtl="1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r" defTabSz="914400" rtl="1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r" defTabSz="914400" rtl="1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r" defTabSz="914400" rtl="1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l" rtl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354677" y="3412954"/>
            <a:ext cx="705927" cy="6165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410199" y="3516867"/>
            <a:ext cx="509128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e-IL"/>
            </a:defPPr>
          </a:lstStyle>
          <a:p>
            <a:r>
              <a:rPr lang="en-US" dirty="0"/>
              <a:t>T</a:t>
            </a:r>
            <a:r>
              <a:rPr lang="en-US" baseline="-25000" dirty="0"/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6563940" y="4444347"/>
            <a:ext cx="705927" cy="6165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722513" y="4583668"/>
            <a:ext cx="364086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e-IL"/>
            </a:defPPr>
          </a:lstStyle>
          <a:p>
            <a:r>
              <a:rPr lang="en-US" dirty="0"/>
              <a:t>T</a:t>
            </a:r>
            <a:r>
              <a:rPr lang="en-US" baseline="-25000" dirty="0"/>
              <a:t>n</a:t>
            </a:r>
          </a:p>
        </p:txBody>
      </p:sp>
      <p:sp>
        <p:nvSpPr>
          <p:cNvPr id="12" name="Oval 11"/>
          <p:cNvSpPr/>
          <p:nvPr/>
        </p:nvSpPr>
        <p:spPr>
          <a:xfrm>
            <a:off x="6575061" y="2574964"/>
            <a:ext cx="705927" cy="6165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705599" y="2644539"/>
            <a:ext cx="442515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17" name="Curved Connector 16"/>
          <p:cNvCxnSpPr>
            <a:stCxn id="8" idx="0"/>
            <a:endCxn id="12" idx="2"/>
          </p:cNvCxnSpPr>
          <p:nvPr/>
        </p:nvCxnSpPr>
        <p:spPr>
          <a:xfrm rot="5400000" flipH="1" flipV="1">
            <a:off x="5876488" y="2714381"/>
            <a:ext cx="529726" cy="867420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0" idx="2"/>
            <a:endCxn id="8" idx="4"/>
          </p:cNvCxnSpPr>
          <p:nvPr/>
        </p:nvCxnSpPr>
        <p:spPr>
          <a:xfrm rot="10800000">
            <a:off x="5707643" y="4029484"/>
            <a:ext cx="856300" cy="723129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Curved Connector 18"/>
          <p:cNvCxnSpPr>
            <a:stCxn id="12" idx="6"/>
            <a:endCxn id="27" idx="0"/>
          </p:cNvCxnSpPr>
          <p:nvPr/>
        </p:nvCxnSpPr>
        <p:spPr>
          <a:xfrm>
            <a:off x="7280989" y="2883228"/>
            <a:ext cx="965525" cy="549577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7893550" y="3432805"/>
            <a:ext cx="705927" cy="6165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87085" y="3502380"/>
            <a:ext cx="671115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e-IL"/>
            </a:defPPr>
          </a:lstStyle>
          <a:p>
            <a:r>
              <a:rPr lang="en-US" dirty="0"/>
              <a:t>T</a:t>
            </a:r>
            <a:r>
              <a:rPr lang="en-US" baseline="-25000" dirty="0"/>
              <a:t>3</a:t>
            </a:r>
          </a:p>
        </p:txBody>
      </p:sp>
      <p:cxnSp>
        <p:nvCxnSpPr>
          <p:cNvPr id="45" name="Curved Connector 44"/>
          <p:cNvCxnSpPr>
            <a:stCxn id="27" idx="4"/>
            <a:endCxn id="10" idx="6"/>
          </p:cNvCxnSpPr>
          <p:nvPr/>
        </p:nvCxnSpPr>
        <p:spPr>
          <a:xfrm rot="5400000">
            <a:off x="7406552" y="3912650"/>
            <a:ext cx="703278" cy="976648"/>
          </a:xfrm>
          <a:prstGeom prst="curvedConnector2">
            <a:avLst/>
          </a:prstGeom>
          <a:ln>
            <a:prstDash val="sys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95274" y="2238375"/>
            <a:ext cx="4810125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dirty="0" smtClean="0"/>
              <a:t>Suppose there is a cycle {</a:t>
            </a:r>
            <a:r>
              <a:rPr lang="en-US" sz="2000" dirty="0"/>
              <a:t>T</a:t>
            </a:r>
            <a:r>
              <a:rPr lang="en-US" sz="2000" baseline="-25000" dirty="0"/>
              <a:t>1</a:t>
            </a:r>
            <a:r>
              <a:rPr lang="en-US" sz="2000" dirty="0" smtClean="0"/>
              <a:t>,</a:t>
            </a:r>
            <a:r>
              <a:rPr lang="en-US" sz="2000" dirty="0"/>
              <a:t> </a:t>
            </a:r>
            <a:r>
              <a:rPr lang="en-US" sz="2000" dirty="0" smtClean="0"/>
              <a:t>T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T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,…T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}</a:t>
            </a:r>
          </a:p>
          <a:p>
            <a:pPr algn="l" rtl="0"/>
            <a:endParaRPr lang="en-US" sz="2000" dirty="0"/>
          </a:p>
          <a:p>
            <a:pPr algn="l" rtl="0"/>
            <a:r>
              <a:rPr lang="en-US" sz="2000" dirty="0" smtClean="0"/>
              <a:t>Four types of edges:</a:t>
            </a:r>
          </a:p>
          <a:p>
            <a:pPr algn="l" rtl="0"/>
            <a:endParaRPr lang="en-US" sz="2000" baseline="-25000" dirty="0" smtClean="0"/>
          </a:p>
          <a:p>
            <a:pPr marL="285750" indent="-285750" algn="l" rtl="0">
              <a:buFont typeface="Arial" pitchFamily="34" charset="0"/>
              <a:buChar char="•"/>
            </a:pPr>
            <a:r>
              <a:rPr lang="en-US" sz="2000" i="1" dirty="0" err="1" smtClean="0"/>
              <a:t>rt</a:t>
            </a:r>
            <a:r>
              <a:rPr lang="en-US" sz="2000" i="1" dirty="0" smtClean="0"/>
              <a:t> </a:t>
            </a:r>
            <a:r>
              <a:rPr lang="en-US" sz="2000" dirty="0" smtClean="0"/>
              <a:t>edge: T</a:t>
            </a:r>
            <a:r>
              <a:rPr lang="en-US" sz="2000" baseline="-25000" dirty="0" smtClean="0"/>
              <a:t>i  </a:t>
            </a:r>
            <a:r>
              <a:rPr lang="en-US" sz="2000" dirty="0" smtClean="0"/>
              <a:t>completes before T</a:t>
            </a:r>
            <a:r>
              <a:rPr lang="en-US" sz="2000" baseline="-25000" dirty="0" smtClean="0"/>
              <a:t>j</a:t>
            </a:r>
            <a:r>
              <a:rPr lang="en-US" sz="2000" dirty="0" smtClean="0"/>
              <a:t> </a:t>
            </a:r>
          </a:p>
          <a:p>
            <a:pPr algn="l" rtl="0"/>
            <a:endParaRPr lang="en-US" sz="2000" dirty="0" smtClean="0"/>
          </a:p>
          <a:p>
            <a:pPr marL="285750" indent="-285750" algn="l" rtl="0">
              <a:buFont typeface="Arial" pitchFamily="34" charset="0"/>
              <a:buChar char="•"/>
            </a:pPr>
            <a:r>
              <a:rPr lang="en-US" sz="2000" i="1" dirty="0" err="1" smtClean="0"/>
              <a:t>rf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ww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rw</a:t>
            </a:r>
            <a:r>
              <a:rPr lang="en-US" sz="2000" dirty="0" smtClean="0"/>
              <a:t> edges, then either </a:t>
            </a:r>
            <a:endParaRPr lang="en-US" sz="2000" i="1" dirty="0" smtClean="0"/>
          </a:p>
          <a:p>
            <a:pPr marL="800100" lvl="1" indent="-342900" algn="l" rtl="0">
              <a:buFont typeface="+mj-lt"/>
              <a:buAutoNum type="alphaLcParenR"/>
            </a:pPr>
            <a:r>
              <a:rPr lang="en-US" sz="2000" dirty="0" err="1" smtClean="0"/>
              <a:t>T</a:t>
            </a:r>
            <a:r>
              <a:rPr lang="en-US" sz="2000" baseline="-25000" dirty="0" err="1" smtClean="0"/>
              <a:t>j</a:t>
            </a:r>
            <a:r>
              <a:rPr lang="en-US" sz="2000" baseline="-25000" dirty="0" smtClean="0"/>
              <a:t>  </a:t>
            </a:r>
            <a:r>
              <a:rPr lang="en-US" sz="2000" dirty="0" smtClean="0"/>
              <a:t>reads from T</a:t>
            </a:r>
            <a:r>
              <a:rPr lang="en-US" sz="2000" baseline="-25000" dirty="0" smtClean="0"/>
              <a:t>i</a:t>
            </a:r>
          </a:p>
          <a:p>
            <a:pPr marL="800100" lvl="1" indent="-342900" algn="l" rtl="0">
              <a:buFont typeface="+mj-lt"/>
              <a:buAutoNum type="alphaLcParenR"/>
            </a:pPr>
            <a:r>
              <a:rPr lang="en-US" sz="2000" dirty="0" err="1" smtClean="0"/>
              <a:t>T</a:t>
            </a:r>
            <a:r>
              <a:rPr lang="en-US" sz="2000" baseline="-25000" dirty="0" err="1" smtClean="0"/>
              <a:t>j</a:t>
            </a:r>
            <a:r>
              <a:rPr lang="en-US" sz="2000" baseline="-25000" dirty="0" smtClean="0"/>
              <a:t>  </a:t>
            </a:r>
            <a:r>
              <a:rPr lang="en-US" sz="2000" dirty="0" smtClean="0"/>
              <a:t>overwrites value written by T</a:t>
            </a:r>
            <a:r>
              <a:rPr lang="en-US" sz="2000" baseline="-25000" dirty="0" smtClean="0"/>
              <a:t>i</a:t>
            </a:r>
          </a:p>
          <a:p>
            <a:pPr marL="800100" lvl="1" indent="-342900" algn="l" rtl="0">
              <a:buFont typeface="+mj-lt"/>
              <a:buAutoNum type="alphaLcParenR"/>
            </a:pPr>
            <a:r>
              <a:rPr lang="en-US" sz="2000" dirty="0" smtClean="0"/>
              <a:t>T</a:t>
            </a:r>
            <a:r>
              <a:rPr lang="en-US" sz="2000" baseline="-25000" dirty="0" smtClean="0"/>
              <a:t>i  </a:t>
            </a:r>
            <a:r>
              <a:rPr lang="en-US" sz="2000" dirty="0" smtClean="0"/>
              <a:t>reads a value over written </a:t>
            </a:r>
            <a:r>
              <a:rPr lang="en-US" sz="2000" dirty="0"/>
              <a:t>by </a:t>
            </a:r>
            <a:r>
              <a:rPr lang="en-US" sz="2000" dirty="0" smtClean="0"/>
              <a:t>T</a:t>
            </a:r>
            <a:r>
              <a:rPr lang="en-US" sz="2000" baseline="-25000" dirty="0" smtClean="0"/>
              <a:t>j</a:t>
            </a:r>
            <a:endParaRPr lang="en-US" sz="2000" dirty="0"/>
          </a:p>
          <a:p>
            <a:pPr algn="l" rtl="0"/>
            <a:r>
              <a:rPr lang="en-US" sz="2000" dirty="0"/>
              <a:t> </a:t>
            </a:r>
            <a:r>
              <a:rPr lang="en-US" sz="2000" dirty="0" smtClean="0"/>
              <a:t>     and</a:t>
            </a:r>
            <a:r>
              <a:rPr lang="en-US" sz="2000" baseline="-25000" dirty="0" smtClean="0"/>
              <a:t> </a:t>
            </a:r>
            <a:r>
              <a:rPr lang="en-US" sz="2000" dirty="0"/>
              <a:t>T</a:t>
            </a:r>
            <a:r>
              <a:rPr lang="en-US" sz="2000" baseline="-25000" dirty="0"/>
              <a:t>i </a:t>
            </a:r>
            <a:r>
              <a:rPr lang="en-US" sz="2000" dirty="0"/>
              <a:t>must complete before T</a:t>
            </a:r>
            <a:r>
              <a:rPr lang="en-US" sz="2000" baseline="-25000" dirty="0"/>
              <a:t>j</a:t>
            </a:r>
            <a:r>
              <a:rPr lang="en-US" sz="2000" baseline="-25000" dirty="0" smtClean="0"/>
              <a:t>.</a:t>
            </a:r>
            <a:endParaRPr lang="en-US" sz="2000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295275" y="5638800"/>
            <a:ext cx="8010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dirty="0" smtClean="0"/>
              <a:t>T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</a:t>
            </a:r>
            <a:r>
              <a:rPr lang="en-US" sz="2000" dirty="0"/>
              <a:t>must complete before T</a:t>
            </a:r>
            <a:r>
              <a:rPr lang="en-US" sz="2000" baseline="-25000" dirty="0"/>
              <a:t>2,</a:t>
            </a:r>
            <a:r>
              <a:rPr lang="en-US" sz="2000" dirty="0"/>
              <a:t> which should complete before </a:t>
            </a:r>
            <a:r>
              <a:rPr lang="en-US" sz="2000" dirty="0" smtClean="0"/>
              <a:t>T</a:t>
            </a:r>
            <a:r>
              <a:rPr lang="en-US" sz="2000" baseline="-25000" dirty="0" smtClean="0"/>
              <a:t>3 </a:t>
            </a:r>
            <a:r>
              <a:rPr lang="en-US" sz="2000" dirty="0" smtClean="0"/>
              <a:t>etc.</a:t>
            </a:r>
          </a:p>
          <a:p>
            <a:pPr algn="l" rtl="0"/>
            <a:r>
              <a:rPr lang="en-US" sz="2000" dirty="0" smtClean="0">
                <a:sym typeface="Wingdings"/>
              </a:rPr>
              <a:t> 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 </a:t>
            </a:r>
            <a:r>
              <a:rPr lang="en-US" sz="2000" dirty="0"/>
              <a:t>must complete before T</a:t>
            </a:r>
            <a:r>
              <a:rPr lang="en-US" sz="2000" baseline="-25000" dirty="0"/>
              <a:t>1,</a:t>
            </a:r>
            <a:r>
              <a:rPr lang="en-US" sz="2000" dirty="0"/>
              <a:t> which is not possible</a:t>
            </a:r>
            <a:r>
              <a:rPr lang="en-US" sz="2000" dirty="0" smtClean="0"/>
              <a:t>.</a:t>
            </a:r>
            <a:endParaRPr lang="en-US" sz="2000" i="1" dirty="0"/>
          </a:p>
        </p:txBody>
      </p:sp>
      <p:sp>
        <p:nvSpPr>
          <p:cNvPr id="21" name="Rounded Rectangle 20"/>
          <p:cNvSpPr/>
          <p:nvPr/>
        </p:nvSpPr>
        <p:spPr>
          <a:xfrm>
            <a:off x="533400" y="1295400"/>
            <a:ext cx="7848600" cy="838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 rtl="0"/>
            <a:r>
              <a:rPr lang="en-US" sz="2400" dirty="0" smtClean="0"/>
              <a:t>Opacity graph of </a:t>
            </a:r>
            <a:r>
              <a:rPr lang="en-US" sz="2400" dirty="0"/>
              <a:t>a rigorous TM history is </a:t>
            </a:r>
            <a:r>
              <a:rPr lang="en-US" sz="2400" dirty="0" smtClean="0"/>
              <a:t>ACYCLIC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7954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/>
      <p:bldP spid="12" grpId="0" animBg="1"/>
      <p:bldP spid="13" grpId="0"/>
      <p:bldP spid="27" grpId="0" animBg="1"/>
      <p:bldP spid="28" grpId="0"/>
      <p:bldP spid="4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chemeClr val="accent1"/>
                </a:solidFill>
              </a:rPr>
              <a:t>Opacity and Rigorousness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26670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r" defTabSz="914400" rtl="1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defTabSz="914400" rtl="1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r" defTabSz="914400" rtl="1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r" defTabSz="914400" rtl="1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r" defTabSz="914400" rtl="1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l" rtl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533400" y="1295400"/>
            <a:ext cx="7848600" cy="838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 rtl="0"/>
            <a:r>
              <a:rPr lang="en-US" sz="2400" dirty="0"/>
              <a:t>Opacity graph of a rigorous TM history is ACYCLIC.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533400" y="2362200"/>
            <a:ext cx="7848600" cy="838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 rtl="0"/>
            <a:r>
              <a:rPr lang="en-US" sz="2400" dirty="0"/>
              <a:t>Rigorousness ⊆ Opacity</a:t>
            </a:r>
          </a:p>
        </p:txBody>
      </p:sp>
      <p:sp>
        <p:nvSpPr>
          <p:cNvPr id="2" name="Curved Right Arrow 1"/>
          <p:cNvSpPr/>
          <p:nvPr/>
        </p:nvSpPr>
        <p:spPr>
          <a:xfrm flipH="1">
            <a:off x="6781800" y="1730664"/>
            <a:ext cx="685800" cy="1164936"/>
          </a:xfrm>
          <a:prstGeom prst="curved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33400" y="3810000"/>
            <a:ext cx="7848600" cy="838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 rtl="0"/>
            <a:r>
              <a:rPr lang="en-US" sz="2400" dirty="0"/>
              <a:t>Rigorousness </a:t>
            </a:r>
            <a:r>
              <a:rPr lang="en-US" sz="2400" b="1" dirty="0">
                <a:latin typeface="Cambria Math"/>
                <a:ea typeface="Cambria Math"/>
              </a:rPr>
              <a:t>≠</a:t>
            </a:r>
            <a:r>
              <a:rPr lang="en-US" sz="2400" dirty="0" smtClean="0"/>
              <a:t> </a:t>
            </a:r>
            <a:r>
              <a:rPr lang="en-US" sz="2400" dirty="0"/>
              <a:t>Opacity</a:t>
            </a:r>
          </a:p>
        </p:txBody>
      </p:sp>
      <p:cxnSp>
        <p:nvCxnSpPr>
          <p:cNvPr id="10" name="Straight Connector 9"/>
          <p:cNvCxnSpPr>
            <a:stCxn id="13" idx="3"/>
            <a:endCxn id="12" idx="2"/>
          </p:cNvCxnSpPr>
          <p:nvPr/>
        </p:nvCxnSpPr>
        <p:spPr>
          <a:xfrm flipV="1">
            <a:off x="1589567" y="5451442"/>
            <a:ext cx="5007354" cy="18081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580614" y="5290620"/>
            <a:ext cx="0" cy="321646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6596921" y="5403196"/>
            <a:ext cx="116100" cy="96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3" name="TextBox 12"/>
          <p:cNvSpPr txBox="1"/>
          <p:nvPr/>
        </p:nvSpPr>
        <p:spPr>
          <a:xfrm>
            <a:off x="712985" y="5269468"/>
            <a:ext cx="876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e-IL"/>
            </a:defPPr>
          </a:lstStyle>
          <a:p>
            <a:r>
              <a:rPr lang="en-US" sz="2000" dirty="0"/>
              <a:t>T</a:t>
            </a:r>
            <a:r>
              <a:rPr lang="en-US" sz="2000" baseline="-25000" dirty="0"/>
              <a:t>1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2694893" y="5290620"/>
            <a:ext cx="0" cy="321646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170908" y="4888468"/>
            <a:ext cx="10294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e-IL"/>
            </a:defPPr>
          </a:lstStyle>
          <a:p>
            <a:r>
              <a:rPr lang="en-US" sz="2000" dirty="0"/>
              <a:t>w</a:t>
            </a:r>
            <a:r>
              <a:rPr lang="en-US" sz="2000" baseline="-25000" dirty="0"/>
              <a:t>1</a:t>
            </a:r>
            <a:r>
              <a:rPr lang="en-US" sz="2000" dirty="0"/>
              <a:t>(x,1)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73950" y="5269468"/>
            <a:ext cx="412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e-IL"/>
            </a:defPPr>
          </a:lstStyle>
          <a:p>
            <a:r>
              <a:rPr lang="en-US" sz="2000" dirty="0"/>
              <a:t>c</a:t>
            </a:r>
            <a:r>
              <a:rPr lang="en-US" sz="2000" baseline="-25000" dirty="0"/>
              <a:t>1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975488" y="6094736"/>
            <a:ext cx="4705057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963868" y="5933913"/>
            <a:ext cx="0" cy="321646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095218" y="5867400"/>
            <a:ext cx="876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e-IL"/>
            </a:defPPr>
          </a:lstStyle>
          <a:p>
            <a:r>
              <a:rPr lang="en-US" sz="2000" dirty="0"/>
              <a:t>T</a:t>
            </a:r>
            <a:r>
              <a:rPr lang="en-US" sz="2000" baseline="-25000" dirty="0"/>
              <a:t>2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3988483" y="5933913"/>
            <a:ext cx="0" cy="321646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527826" y="5498068"/>
            <a:ext cx="9679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e-IL"/>
            </a:defPPr>
          </a:lstStyle>
          <a:p>
            <a:r>
              <a:rPr lang="en-US" sz="2000" dirty="0"/>
              <a:t>w</a:t>
            </a:r>
            <a:r>
              <a:rPr lang="en-US" sz="2000" baseline="-25000" dirty="0"/>
              <a:t>2</a:t>
            </a:r>
            <a:r>
              <a:rPr lang="en-US" sz="2000" dirty="0"/>
              <a:t>(x,2)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5403960" y="5275038"/>
            <a:ext cx="0" cy="321646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953000" y="4888468"/>
            <a:ext cx="922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e-IL"/>
            </a:defPPr>
          </a:lstStyle>
          <a:p>
            <a:r>
              <a:rPr lang="en-US" sz="2000" dirty="0"/>
              <a:t>r</a:t>
            </a:r>
            <a:r>
              <a:rPr lang="en-US" sz="2000" baseline="-25000" dirty="0"/>
              <a:t>1</a:t>
            </a:r>
            <a:r>
              <a:rPr lang="en-US" sz="2000" dirty="0"/>
              <a:t>(x,1)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727850" y="5867400"/>
            <a:ext cx="412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e-IL"/>
            </a:defPPr>
          </a:lstStyle>
          <a:p>
            <a:r>
              <a:rPr lang="en-US" sz="2000" dirty="0"/>
              <a:t>c</a:t>
            </a:r>
            <a:r>
              <a:rPr lang="en-US" sz="2000" baseline="-25000" dirty="0"/>
              <a:t>2</a:t>
            </a:r>
          </a:p>
        </p:txBody>
      </p:sp>
      <p:sp>
        <p:nvSpPr>
          <p:cNvPr id="27" name="Oval 26"/>
          <p:cNvSpPr/>
          <p:nvPr/>
        </p:nvSpPr>
        <p:spPr>
          <a:xfrm>
            <a:off x="7680545" y="6059051"/>
            <a:ext cx="116100" cy="96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01110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/>
      <p:bldP spid="15" grpId="0"/>
      <p:bldP spid="16" grpId="0"/>
      <p:bldP spid="19" grpId="0"/>
      <p:bldP spid="23" grpId="0"/>
      <p:bldP spid="25" grpId="0"/>
      <p:bldP spid="26" grpId="0"/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750698" y="2707340"/>
            <a:ext cx="754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e-IL"/>
            </a:defPPr>
          </a:lstStyle>
          <a:p>
            <a:r>
              <a:rPr lang="en-US" sz="2000" dirty="0"/>
              <a:t>T</a:t>
            </a:r>
            <a:r>
              <a:rPr lang="en-US" sz="2000" baseline="-25000" dirty="0"/>
              <a:t>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What about Strictness?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431192" y="2955708"/>
            <a:ext cx="2822424" cy="3996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29000" y="2832062"/>
            <a:ext cx="0" cy="24596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233524" y="2918150"/>
            <a:ext cx="103203" cy="737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10" name="Straight Connector 9"/>
          <p:cNvCxnSpPr/>
          <p:nvPr/>
        </p:nvCxnSpPr>
        <p:spPr>
          <a:xfrm>
            <a:off x="4462685" y="2832062"/>
            <a:ext cx="0" cy="24596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90975" y="2481946"/>
            <a:ext cx="944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e-IL"/>
            </a:defPPr>
          </a:lstStyle>
          <a:p>
            <a:r>
              <a:rPr lang="en-US" sz="2000" dirty="0"/>
              <a:t>w</a:t>
            </a:r>
            <a:r>
              <a:rPr lang="en-US" sz="2000" baseline="-25000" dirty="0"/>
              <a:t>1</a:t>
            </a:r>
            <a:r>
              <a:rPr lang="en-US" sz="2000" dirty="0"/>
              <a:t>(x,1)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71981" y="2697165"/>
            <a:ext cx="733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e-IL"/>
            </a:defPPr>
          </a:lstStyle>
          <a:p>
            <a:r>
              <a:rPr lang="en-US" sz="2000" dirty="0"/>
              <a:t>c</a:t>
            </a:r>
            <a:r>
              <a:rPr lang="en-US" sz="2000" baseline="-25000" dirty="0"/>
              <a:t>1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4712109" y="3432654"/>
            <a:ext cx="2295450" cy="14319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701779" y="3323991"/>
            <a:ext cx="0" cy="24596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90120" y="3212068"/>
            <a:ext cx="434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e-IL"/>
            </a:defPPr>
          </a:lstStyle>
          <a:p>
            <a:r>
              <a:rPr lang="en-US" sz="2000" dirty="0"/>
              <a:t>T</a:t>
            </a:r>
            <a:r>
              <a:rPr lang="en-US" sz="2000" baseline="-25000" dirty="0"/>
              <a:t>2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612572" y="3323991"/>
            <a:ext cx="0" cy="24596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91290" y="2943129"/>
            <a:ext cx="8252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e-IL"/>
            </a:defPPr>
          </a:lstStyle>
          <a:p>
            <a:r>
              <a:rPr lang="en-US" sz="2000" dirty="0"/>
              <a:t>r</a:t>
            </a:r>
            <a:r>
              <a:rPr lang="en-US" sz="2000" baseline="-25000" dirty="0"/>
              <a:t>1</a:t>
            </a:r>
            <a:r>
              <a:rPr lang="en-US" sz="2000" dirty="0"/>
              <a:t>(x,1)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705600" y="3219838"/>
            <a:ext cx="733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e-IL"/>
            </a:defPPr>
          </a:lstStyle>
          <a:p>
            <a:r>
              <a:rPr lang="en-US" sz="2000" dirty="0"/>
              <a:t>c</a:t>
            </a:r>
            <a:r>
              <a:rPr lang="en-US" sz="2000" baseline="-25000" dirty="0"/>
              <a:t>2</a:t>
            </a:r>
          </a:p>
        </p:txBody>
      </p:sp>
      <p:sp>
        <p:nvSpPr>
          <p:cNvPr id="21" name="Oval 20"/>
          <p:cNvSpPr/>
          <p:nvPr/>
        </p:nvSpPr>
        <p:spPr>
          <a:xfrm>
            <a:off x="6921559" y="3419684"/>
            <a:ext cx="103203" cy="737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41" name="Straight Connector 40"/>
          <p:cNvCxnSpPr/>
          <p:nvPr/>
        </p:nvCxnSpPr>
        <p:spPr>
          <a:xfrm>
            <a:off x="3747011" y="5354319"/>
            <a:ext cx="1089819" cy="1601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736378" y="5226175"/>
            <a:ext cx="0" cy="26800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4867834" y="5319976"/>
            <a:ext cx="62453" cy="803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4" name="TextBox 43"/>
          <p:cNvSpPr txBox="1"/>
          <p:nvPr/>
        </p:nvSpPr>
        <p:spPr>
          <a:xfrm>
            <a:off x="3202169" y="5148387"/>
            <a:ext cx="5342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e-IL"/>
            </a:defPPr>
          </a:lstStyle>
          <a:p>
            <a:r>
              <a:rPr lang="en-US" sz="2000" dirty="0"/>
              <a:t>T</a:t>
            </a:r>
            <a:r>
              <a:rPr lang="en-US" sz="2000" baseline="-25000" dirty="0"/>
              <a:t>1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4281287" y="5226175"/>
            <a:ext cx="0" cy="26800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65699" y="4888468"/>
            <a:ext cx="991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e-IL"/>
            </a:defPPr>
          </a:lstStyle>
          <a:p>
            <a:r>
              <a:rPr lang="en-US" sz="2000" dirty="0"/>
              <a:t>w1(x,1)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876800" y="5149988"/>
            <a:ext cx="4439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e-IL"/>
            </a:defPPr>
          </a:lstStyle>
          <a:p>
            <a:r>
              <a:rPr lang="en-US" sz="2000" dirty="0"/>
              <a:t>c</a:t>
            </a:r>
            <a:r>
              <a:rPr lang="en-US" sz="2000" baseline="-25000" dirty="0"/>
              <a:t>1</a:t>
            </a:r>
          </a:p>
        </p:txBody>
      </p:sp>
      <p:cxnSp>
        <p:nvCxnSpPr>
          <p:cNvPr id="48" name="Straight Connector 47"/>
          <p:cNvCxnSpPr>
            <a:stCxn id="50" idx="3"/>
          </p:cNvCxnSpPr>
          <p:nvPr/>
        </p:nvCxnSpPr>
        <p:spPr>
          <a:xfrm>
            <a:off x="5272130" y="5762655"/>
            <a:ext cx="3189744" cy="837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257800" y="5628178"/>
            <a:ext cx="0" cy="26800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800600" y="5562600"/>
            <a:ext cx="471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e-IL"/>
            </a:defPPr>
          </a:lstStyle>
          <a:p>
            <a:r>
              <a:rPr lang="en-US" sz="2000" dirty="0"/>
              <a:t>T</a:t>
            </a:r>
            <a:r>
              <a:rPr lang="en-US" sz="2000" baseline="-25000" dirty="0"/>
              <a:t>2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5811843" y="5628178"/>
            <a:ext cx="0" cy="26800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334000" y="5269468"/>
            <a:ext cx="991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e-IL"/>
            </a:defPPr>
          </a:lstStyle>
          <a:p>
            <a:r>
              <a:rPr lang="en-US" sz="2000" dirty="0"/>
              <a:t>r</a:t>
            </a:r>
            <a:r>
              <a:rPr lang="en-US" sz="2000" baseline="-25000" dirty="0"/>
              <a:t>2</a:t>
            </a:r>
            <a:r>
              <a:rPr lang="en-US" sz="2000" dirty="0"/>
              <a:t>(x,1)</a:t>
            </a:r>
          </a:p>
        </p:txBody>
      </p:sp>
      <p:cxnSp>
        <p:nvCxnSpPr>
          <p:cNvPr id="53" name="Straight Connector 52"/>
          <p:cNvCxnSpPr>
            <a:stCxn id="56" idx="3"/>
            <a:endCxn id="55" idx="2"/>
          </p:cNvCxnSpPr>
          <p:nvPr/>
        </p:nvCxnSpPr>
        <p:spPr>
          <a:xfrm flipV="1">
            <a:off x="6110330" y="6298181"/>
            <a:ext cx="1775923" cy="19067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115050" y="6164181"/>
            <a:ext cx="0" cy="26800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7886253" y="6257981"/>
            <a:ext cx="62453" cy="803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56" name="TextBox 55"/>
          <p:cNvSpPr txBox="1"/>
          <p:nvPr/>
        </p:nvSpPr>
        <p:spPr>
          <a:xfrm>
            <a:off x="5638800" y="6117193"/>
            <a:ext cx="471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e-IL"/>
            </a:defPPr>
          </a:lstStyle>
          <a:p>
            <a:r>
              <a:rPr lang="en-US" sz="2000" dirty="0"/>
              <a:t>T</a:t>
            </a:r>
            <a:r>
              <a:rPr lang="en-US" sz="2000" baseline="-25000" dirty="0"/>
              <a:t>3</a:t>
            </a:r>
          </a:p>
        </p:txBody>
      </p:sp>
      <p:cxnSp>
        <p:nvCxnSpPr>
          <p:cNvPr id="57" name="Straight Connector 56"/>
          <p:cNvCxnSpPr/>
          <p:nvPr/>
        </p:nvCxnSpPr>
        <p:spPr>
          <a:xfrm>
            <a:off x="6528496" y="6164181"/>
            <a:ext cx="0" cy="26800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096000" y="5782695"/>
            <a:ext cx="912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e-IL"/>
            </a:defPPr>
          </a:lstStyle>
          <a:p>
            <a:r>
              <a:rPr lang="en-US" sz="2000" dirty="0"/>
              <a:t>w</a:t>
            </a:r>
            <a:r>
              <a:rPr lang="en-US" sz="2000" baseline="-25000" dirty="0"/>
              <a:t>3</a:t>
            </a:r>
            <a:r>
              <a:rPr lang="en-US" sz="2000" dirty="0"/>
              <a:t>(x,2)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754578" y="6045462"/>
            <a:ext cx="548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e-IL"/>
            </a:defPPr>
          </a:lstStyle>
          <a:p>
            <a:r>
              <a:rPr lang="en-US" sz="2000" dirty="0"/>
              <a:t>c</a:t>
            </a:r>
            <a:r>
              <a:rPr lang="en-US" sz="2000" baseline="-25000" dirty="0"/>
              <a:t>3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7469894" y="6184698"/>
            <a:ext cx="0" cy="26800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949445" y="5782695"/>
            <a:ext cx="991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e-IL"/>
            </a:defPPr>
          </a:lstStyle>
          <a:p>
            <a:r>
              <a:rPr lang="en-US" sz="2000" dirty="0"/>
              <a:t>w</a:t>
            </a:r>
            <a:r>
              <a:rPr lang="en-US" sz="2000" baseline="-25000" dirty="0"/>
              <a:t>3</a:t>
            </a:r>
            <a:r>
              <a:rPr lang="en-US" sz="2000" dirty="0"/>
              <a:t>(y,3)</a:t>
            </a:r>
          </a:p>
        </p:txBody>
      </p:sp>
      <p:cxnSp>
        <p:nvCxnSpPr>
          <p:cNvPr id="63" name="Straight Connector 62"/>
          <p:cNvCxnSpPr/>
          <p:nvPr/>
        </p:nvCxnSpPr>
        <p:spPr>
          <a:xfrm>
            <a:off x="8190199" y="5652727"/>
            <a:ext cx="0" cy="26800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7694820" y="5269468"/>
            <a:ext cx="991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e-IL"/>
            </a:defPPr>
          </a:lstStyle>
          <a:p>
            <a:r>
              <a:rPr lang="en-US" sz="2000" dirty="0" smtClean="0"/>
              <a:t>r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(y,3)</a:t>
            </a:r>
            <a:endParaRPr lang="en-US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8524627" y="5602941"/>
            <a:ext cx="377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e-IL"/>
            </a:defPPr>
          </a:lstStyle>
          <a:p>
            <a:r>
              <a:rPr lang="en-US" sz="2000" dirty="0"/>
              <a:t>c</a:t>
            </a:r>
            <a:r>
              <a:rPr lang="en-US" sz="2000" baseline="-25000" dirty="0"/>
              <a:t>2</a:t>
            </a:r>
          </a:p>
        </p:txBody>
      </p:sp>
      <p:sp>
        <p:nvSpPr>
          <p:cNvPr id="67" name="Oval 66"/>
          <p:cNvSpPr/>
          <p:nvPr/>
        </p:nvSpPr>
        <p:spPr>
          <a:xfrm>
            <a:off x="8461874" y="5749195"/>
            <a:ext cx="62453" cy="803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" name="TextBox 2"/>
          <p:cNvSpPr txBox="1"/>
          <p:nvPr/>
        </p:nvSpPr>
        <p:spPr>
          <a:xfrm>
            <a:off x="761999" y="2590801"/>
            <a:ext cx="24384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3200" dirty="0" smtClean="0">
                <a:sym typeface="Wingdings"/>
              </a:rPr>
              <a:t>Strictness  </a:t>
            </a:r>
          </a:p>
          <a:p>
            <a:pPr algn="l" rtl="0"/>
            <a:r>
              <a:rPr lang="en-US" sz="3200" dirty="0" smtClean="0">
                <a:sym typeface="Wingdings"/>
              </a:rPr>
              <a:t>Opacity      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914401" y="5181600"/>
            <a:ext cx="24383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e-IL"/>
            </a:defPPr>
            <a:lvl1pPr algn="l" rtl="0">
              <a:defRPr sz="3200"/>
            </a:lvl1pPr>
          </a:lstStyle>
          <a:p>
            <a:r>
              <a:rPr lang="en-US" dirty="0">
                <a:sym typeface="Wingdings"/>
              </a:rPr>
              <a:t>Strictness  </a:t>
            </a:r>
            <a:r>
              <a:rPr lang="en-US" dirty="0" smtClean="0">
                <a:sym typeface="Wingdings"/>
              </a:rPr>
              <a:t></a:t>
            </a:r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Opacity      </a:t>
            </a:r>
            <a:r>
              <a:rPr lang="en-US" dirty="0" smtClean="0">
                <a:sym typeface="Wingdings"/>
              </a:rPr>
              <a:t></a:t>
            </a:r>
            <a:endParaRPr lang="en-US" dirty="0">
              <a:sym typeface="Wingdings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762000" y="1524000"/>
            <a:ext cx="7848600" cy="838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 rtl="0"/>
            <a:r>
              <a:rPr lang="en-US" sz="2400" dirty="0"/>
              <a:t>Strictness   ⊅  Opacity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762000" y="3886200"/>
            <a:ext cx="7848600" cy="838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 rtl="0"/>
            <a:r>
              <a:rPr lang="en-US" sz="2400" dirty="0"/>
              <a:t>Strictness   ⊄  Opacity</a:t>
            </a:r>
          </a:p>
        </p:txBody>
      </p:sp>
    </p:spTree>
    <p:extLst>
      <p:ext uri="{BB962C8B-B14F-4D97-AF65-F5344CB8AC3E}">
        <p14:creationId xmlns:p14="http://schemas.microsoft.com/office/powerpoint/2010/main" val="25068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 animBg="1"/>
      <p:bldP spid="11" grpId="0"/>
      <p:bldP spid="12" grpId="0"/>
      <p:bldP spid="15" grpId="0"/>
      <p:bldP spid="17" grpId="0"/>
      <p:bldP spid="20" grpId="0"/>
      <p:bldP spid="21" grpId="0" animBg="1"/>
      <p:bldP spid="43" grpId="0" animBg="1"/>
      <p:bldP spid="44" grpId="0"/>
      <p:bldP spid="46" grpId="0"/>
      <p:bldP spid="47" grpId="0"/>
      <p:bldP spid="50" grpId="0"/>
      <p:bldP spid="52" grpId="0"/>
      <p:bldP spid="55" grpId="0" animBg="1"/>
      <p:bldP spid="56" grpId="0"/>
      <p:bldP spid="58" grpId="0"/>
      <p:bldP spid="59" grpId="0"/>
      <p:bldP spid="61" grpId="0"/>
      <p:bldP spid="64" grpId="0"/>
      <p:bldP spid="65" grpId="0"/>
      <p:bldP spid="67" grpId="0" animBg="1"/>
      <p:bldP spid="3" grpId="0"/>
      <p:bldP spid="62" grpId="0"/>
      <p:bldP spid="73" grpId="0" animBg="1"/>
      <p:bldP spid="7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</a:rPr>
              <a:t>A Revised Landscape…</a:t>
            </a:r>
            <a:endParaRPr lang="en-US" sz="4000" dirty="0">
              <a:solidFill>
                <a:schemeClr val="accent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743200" y="2133600"/>
            <a:ext cx="4572000" cy="3448110"/>
            <a:chOff x="2667000" y="2133600"/>
            <a:chExt cx="4572000" cy="3448110"/>
          </a:xfrm>
        </p:grpSpPr>
        <p:sp>
          <p:nvSpPr>
            <p:cNvPr id="18" name="Oval 17"/>
            <p:cNvSpPr/>
            <p:nvPr/>
          </p:nvSpPr>
          <p:spPr>
            <a:xfrm>
              <a:off x="2667000" y="2133600"/>
              <a:ext cx="4572000" cy="344811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038600" y="5162490"/>
              <a:ext cx="175260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000" dirty="0" smtClean="0"/>
                <a:t>Recoverability</a:t>
              </a:r>
              <a:endParaRPr lang="he-IL" sz="20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075467" y="2427476"/>
            <a:ext cx="3907466" cy="2830324"/>
            <a:chOff x="5541334" y="2427476"/>
            <a:chExt cx="3907466" cy="2830324"/>
          </a:xfrm>
        </p:grpSpPr>
        <p:sp>
          <p:nvSpPr>
            <p:cNvPr id="11" name="Oval 10"/>
            <p:cNvSpPr/>
            <p:nvPr/>
          </p:nvSpPr>
          <p:spPr>
            <a:xfrm>
              <a:off x="5541334" y="2427476"/>
              <a:ext cx="3907466" cy="283032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162264" y="4857690"/>
              <a:ext cx="665606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000" dirty="0" smtClean="0"/>
                <a:t>ACA</a:t>
              </a:r>
              <a:endParaRPr lang="he-IL" sz="20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449194" y="2800188"/>
            <a:ext cx="3160012" cy="2069206"/>
            <a:chOff x="3393188" y="2800188"/>
            <a:chExt cx="3160012" cy="2069206"/>
          </a:xfrm>
        </p:grpSpPr>
        <p:sp>
          <p:nvSpPr>
            <p:cNvPr id="17" name="Oval 16"/>
            <p:cNvSpPr/>
            <p:nvPr/>
          </p:nvSpPr>
          <p:spPr>
            <a:xfrm>
              <a:off x="3393188" y="2800188"/>
              <a:ext cx="3160012" cy="206920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73094" y="4419600"/>
              <a:ext cx="160020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000" dirty="0" smtClean="0"/>
                <a:t>Strictness</a:t>
              </a:r>
              <a:endParaRPr lang="he-IL" sz="20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581400" y="3392068"/>
            <a:ext cx="1636012" cy="904409"/>
            <a:chOff x="3352800" y="3422339"/>
            <a:chExt cx="1636012" cy="904409"/>
          </a:xfrm>
        </p:grpSpPr>
        <p:sp>
          <p:nvSpPr>
            <p:cNvPr id="14" name="Oval 13"/>
            <p:cNvSpPr/>
            <p:nvPr/>
          </p:nvSpPr>
          <p:spPr>
            <a:xfrm>
              <a:off x="3429000" y="3422339"/>
              <a:ext cx="1546390" cy="90440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52800" y="3668233"/>
              <a:ext cx="163601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000" dirty="0" smtClean="0"/>
                <a:t>Rigorousness</a:t>
              </a:r>
              <a:endParaRPr lang="he-IL" sz="20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752600" y="2427476"/>
            <a:ext cx="4572000" cy="2830323"/>
            <a:chOff x="1752600" y="2427476"/>
            <a:chExt cx="4572000" cy="2830323"/>
          </a:xfrm>
          <a:noFill/>
        </p:grpSpPr>
        <p:sp>
          <p:nvSpPr>
            <p:cNvPr id="21" name="Oval 20"/>
            <p:cNvSpPr/>
            <p:nvPr/>
          </p:nvSpPr>
          <p:spPr>
            <a:xfrm>
              <a:off x="1752600" y="2427476"/>
              <a:ext cx="4572000" cy="2830323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209800" y="2724090"/>
              <a:ext cx="838200" cy="40011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en-US" sz="2000" dirty="0" smtClean="0"/>
                <a:t>VWC</a:t>
              </a:r>
              <a:endParaRPr lang="he-IL" sz="20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173920" y="2806700"/>
            <a:ext cx="3769680" cy="2049993"/>
            <a:chOff x="2173920" y="2806700"/>
            <a:chExt cx="3769680" cy="2049993"/>
          </a:xfrm>
          <a:noFill/>
        </p:grpSpPr>
        <p:sp>
          <p:nvSpPr>
            <p:cNvPr id="13" name="Oval 12"/>
            <p:cNvSpPr/>
            <p:nvPr/>
          </p:nvSpPr>
          <p:spPr>
            <a:xfrm>
              <a:off x="2173920" y="2806700"/>
              <a:ext cx="3769680" cy="2049993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73920" y="3638490"/>
              <a:ext cx="1026480" cy="40011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en-US" sz="2000" dirty="0" smtClean="0"/>
                <a:t>Opacity</a:t>
              </a:r>
              <a:endParaRPr lang="he-IL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329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Wrap Up</a:t>
            </a:r>
            <a:endParaRPr lang="he-IL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Motivation for database and STM consistency conditions is similar yet perspectives differ.</a:t>
            </a:r>
          </a:p>
          <a:p>
            <a:pPr algn="l" rtl="0"/>
            <a:r>
              <a:rPr lang="en-US" dirty="0" smtClean="0"/>
              <a:t>Inclusion relations might change when additional properties are introduced, e.g.,</a:t>
            </a:r>
          </a:p>
          <a:p>
            <a:pPr lvl="1" algn="l" rtl="0"/>
            <a:r>
              <a:rPr lang="en-US" dirty="0" smtClean="0"/>
              <a:t>Update on commit</a:t>
            </a:r>
          </a:p>
          <a:p>
            <a:pPr lvl="1" algn="l" rtl="0"/>
            <a:r>
              <a:rPr lang="en-US" dirty="0" err="1" smtClean="0"/>
              <a:t>Liveness</a:t>
            </a:r>
            <a:r>
              <a:rPr lang="en-US" dirty="0" smtClean="0"/>
              <a:t> properties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1259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8800" dirty="0" smtClean="0">
                <a:solidFill>
                  <a:schemeClr val="accent1"/>
                </a:solidFill>
              </a:rPr>
              <a:t>Thank You</a:t>
            </a:r>
            <a:endParaRPr lang="he-IL" sz="8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2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1" anchor="ctr">
            <a:normAutofit/>
          </a:bodyPr>
          <a:lstStyle/>
          <a:p>
            <a:pPr rtl="0"/>
            <a:r>
              <a:rPr lang="en-US" dirty="0">
                <a:solidFill>
                  <a:schemeClr val="accent1"/>
                </a:solidFill>
              </a:rPr>
              <a:t>Database vs. STM</a:t>
            </a:r>
            <a:endParaRPr lang="he-IL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 smtClean="0">
              <a:latin typeface="Cambria Math"/>
              <a:ea typeface="Cambria Math"/>
            </a:endParaRP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1905000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he-IL" dirty="0"/>
          </a:p>
        </p:txBody>
      </p:sp>
      <p:pic>
        <p:nvPicPr>
          <p:cNvPr id="1028" name="Picture 4" descr="http://www.ewyl.net/dsolis/CLIPART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438400"/>
            <a:ext cx="400050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4535269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erlin Sans FB Demi" pitchFamily="34" charset="0"/>
              </a:rPr>
              <a:t>Database</a:t>
            </a:r>
            <a:endParaRPr lang="en-US" sz="3600" dirty="0">
              <a:solidFill>
                <a:schemeClr val="tx1">
                  <a:lumMod val="50000"/>
                  <a:lumOff val="50000"/>
                </a:schemeClr>
              </a:solidFill>
              <a:latin typeface="Berlin Sans FB Dem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9800" y="453526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erlin Sans FB Demi" pitchFamily="34" charset="0"/>
              </a:rPr>
              <a:t>STM</a:t>
            </a:r>
            <a:endParaRPr lang="en-US" sz="3600" dirty="0">
              <a:solidFill>
                <a:schemeClr val="tx1">
                  <a:lumMod val="50000"/>
                  <a:lumOff val="50000"/>
                </a:schemeClr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21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/>
          <a:lstStyle/>
          <a:p>
            <a:pPr rtl="0"/>
            <a:r>
              <a:rPr lang="en-US" dirty="0" smtClean="0">
                <a:solidFill>
                  <a:schemeClr val="accent1"/>
                </a:solidFill>
              </a:rPr>
              <a:t>Beyond </a:t>
            </a:r>
            <a:r>
              <a:rPr lang="en-US" dirty="0" err="1" smtClean="0">
                <a:solidFill>
                  <a:schemeClr val="accent1"/>
                </a:solidFill>
              </a:rPr>
              <a:t>Serializability</a:t>
            </a:r>
            <a:endParaRPr lang="he-IL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81400" cy="4800600"/>
          </a:xfrm>
        </p:spPr>
        <p:txBody>
          <a:bodyPr/>
          <a:lstStyle/>
          <a:p>
            <a:pPr algn="l" rtl="0"/>
            <a:r>
              <a:rPr lang="en-US" dirty="0" smtClean="0"/>
              <a:t>Recoverability</a:t>
            </a:r>
          </a:p>
          <a:p>
            <a:pPr algn="l" rtl="0"/>
            <a:r>
              <a:rPr lang="en-US" dirty="0" smtClean="0"/>
              <a:t>Avoiding Cascading Aborts</a:t>
            </a:r>
          </a:p>
          <a:p>
            <a:pPr algn="l" rtl="0"/>
            <a:r>
              <a:rPr lang="en-US" dirty="0" smtClean="0"/>
              <a:t>Strictness</a:t>
            </a:r>
          </a:p>
          <a:p>
            <a:pPr algn="l" rtl="0"/>
            <a:r>
              <a:rPr lang="en-US" dirty="0" smtClean="0"/>
              <a:t>Rigorousness</a:t>
            </a:r>
            <a:endParaRPr lang="he-IL" dirty="0"/>
          </a:p>
        </p:txBody>
      </p:sp>
      <p:sp>
        <p:nvSpPr>
          <p:cNvPr id="13" name="TextBox 12"/>
          <p:cNvSpPr txBox="1"/>
          <p:nvPr/>
        </p:nvSpPr>
        <p:spPr>
          <a:xfrm>
            <a:off x="352302" y="5791200"/>
            <a:ext cx="8439397" cy="1219200"/>
          </a:xfrm>
          <a:prstGeom prst="rect">
            <a:avLst/>
          </a:prstGeom>
          <a:noFill/>
        </p:spPr>
        <p:txBody>
          <a:bodyPr wrap="square" rtlCol="1">
            <a:noAutofit/>
          </a:bodyPr>
          <a:lstStyle/>
          <a:p>
            <a:pPr algn="l" rtl="0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[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Transactional Information Systems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.  Gerhard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Weikum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, Gottfried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Vossen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.]</a:t>
            </a:r>
          </a:p>
          <a:p>
            <a:pPr algn="l" rtl="0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[</a:t>
            </a:r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Concurrency Control and Recovery in Database Systems.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Philip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A. Bernstein,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Vassos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Hadzilacos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, Nathan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Goodman] 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114279" y="1867182"/>
            <a:ext cx="3200401" cy="269137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6" name="Rounded Rectangle 15"/>
          <p:cNvSpPr/>
          <p:nvPr/>
        </p:nvSpPr>
        <p:spPr>
          <a:xfrm>
            <a:off x="5431730" y="2162038"/>
            <a:ext cx="2603304" cy="214359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7" name="Rounded Rectangle 16"/>
          <p:cNvSpPr/>
          <p:nvPr/>
        </p:nvSpPr>
        <p:spPr>
          <a:xfrm>
            <a:off x="5771132" y="2435926"/>
            <a:ext cx="1953183" cy="16433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105681" y="2709813"/>
            <a:ext cx="1307915" cy="11430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6090040" y="2720298"/>
            <a:ext cx="5626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RG</a:t>
            </a:r>
            <a:endParaRPr lang="he-IL" dirty="0"/>
          </a:p>
        </p:txBody>
      </p:sp>
      <p:sp>
        <p:nvSpPr>
          <p:cNvPr id="20" name="TextBox 19"/>
          <p:cNvSpPr txBox="1"/>
          <p:nvPr/>
        </p:nvSpPr>
        <p:spPr>
          <a:xfrm>
            <a:off x="5741894" y="2391694"/>
            <a:ext cx="592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ST</a:t>
            </a:r>
            <a:endParaRPr lang="he-IL" dirty="0"/>
          </a:p>
        </p:txBody>
      </p:sp>
      <p:sp>
        <p:nvSpPr>
          <p:cNvPr id="21" name="TextBox 20"/>
          <p:cNvSpPr txBox="1"/>
          <p:nvPr/>
        </p:nvSpPr>
        <p:spPr>
          <a:xfrm>
            <a:off x="5518213" y="2117733"/>
            <a:ext cx="65250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ACA</a:t>
            </a:r>
            <a:endParaRPr lang="he-IL" dirty="0"/>
          </a:p>
        </p:txBody>
      </p:sp>
      <p:sp>
        <p:nvSpPr>
          <p:cNvPr id="22" name="TextBox 21"/>
          <p:cNvSpPr txBox="1"/>
          <p:nvPr/>
        </p:nvSpPr>
        <p:spPr>
          <a:xfrm>
            <a:off x="5171331" y="1842247"/>
            <a:ext cx="62143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RC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9886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Problem with Aborts</a:t>
            </a:r>
            <a:endParaRPr lang="he-IL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writes </a:t>
            </a:r>
            <a:r>
              <a:rPr lang="en-US" i="1" dirty="0" smtClean="0"/>
              <a:t>x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 reads </a:t>
            </a:r>
            <a:r>
              <a:rPr lang="en-US" i="1" dirty="0" smtClean="0"/>
              <a:t>x </a:t>
            </a:r>
            <a:r>
              <a:rPr lang="en-US" dirty="0" smtClean="0"/>
              <a:t>written by T</a:t>
            </a:r>
            <a:r>
              <a:rPr lang="en-US" baseline="-25000" dirty="0" smtClean="0"/>
              <a:t>1</a:t>
            </a:r>
            <a:r>
              <a:rPr lang="en-US" dirty="0" smtClean="0"/>
              <a:t> .</a:t>
            </a:r>
          </a:p>
          <a:p>
            <a:pPr algn="l" rtl="0"/>
            <a:r>
              <a:rPr lang="en-US" dirty="0" smtClean="0"/>
              <a:t>T</a:t>
            </a:r>
            <a:r>
              <a:rPr lang="en-US" baseline="-25000" dirty="0"/>
              <a:t>2</a:t>
            </a:r>
            <a:r>
              <a:rPr lang="en-US" dirty="0" smtClean="0"/>
              <a:t> commits, T</a:t>
            </a:r>
            <a:r>
              <a:rPr lang="en-US" baseline="-25000" dirty="0"/>
              <a:t>1</a:t>
            </a:r>
            <a:r>
              <a:rPr lang="en-US" dirty="0" smtClean="0"/>
              <a:t> aborts.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he-IL" baseline="-25000" dirty="0" smtClean="0"/>
          </a:p>
          <a:p>
            <a:pPr algn="l" rtl="0"/>
            <a:endParaRPr lang="he-IL" dirty="0"/>
          </a:p>
        </p:txBody>
      </p:sp>
      <p:sp>
        <p:nvSpPr>
          <p:cNvPr id="17" name="Rounded Rectangle 16"/>
          <p:cNvSpPr/>
          <p:nvPr/>
        </p:nvSpPr>
        <p:spPr>
          <a:xfrm>
            <a:off x="6315075" y="6019800"/>
            <a:ext cx="7620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r>
              <a:rPr lang="en-US" sz="2000" baseline="-25000" dirty="0" smtClean="0">
                <a:solidFill>
                  <a:schemeClr val="tx1"/>
                </a:solidFill>
              </a:rPr>
              <a:t>2</a:t>
            </a:r>
            <a:endParaRPr lang="he-IL" sz="2000" baseline="-250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905000" y="4572000"/>
            <a:ext cx="9906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</a:t>
            </a:r>
            <a:r>
              <a:rPr lang="en-US" sz="2000" baseline="-25000" dirty="0" smtClean="0">
                <a:solidFill>
                  <a:schemeClr val="tx1"/>
                </a:solidFill>
              </a:rPr>
              <a:t>1</a:t>
            </a:r>
            <a:r>
              <a:rPr lang="en-US" sz="2000" dirty="0" smtClean="0">
                <a:solidFill>
                  <a:schemeClr val="tx1"/>
                </a:solidFill>
              </a:rPr>
              <a:t>(x,1)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467600" y="4583668"/>
            <a:ext cx="7620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r>
              <a:rPr lang="en-US" sz="2000" baseline="-25000" dirty="0" smtClean="0">
                <a:solidFill>
                  <a:schemeClr val="tx1"/>
                </a:solidFill>
              </a:rPr>
              <a:t>1</a:t>
            </a:r>
            <a:endParaRPr lang="he-IL" sz="2000" baseline="-25000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066800" y="5117068"/>
            <a:ext cx="73152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57200" y="4888468"/>
            <a:ext cx="45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sz="2000" baseline="-25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he-IL" sz="2000" baseline="-25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066800" y="6564868"/>
            <a:ext cx="73152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4162425" y="6019800"/>
            <a:ext cx="951854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</a:t>
            </a:r>
            <a:r>
              <a:rPr lang="en-US" sz="2000" baseline="-25000" dirty="0" smtClean="0">
                <a:solidFill>
                  <a:schemeClr val="tx1"/>
                </a:solidFill>
              </a:rPr>
              <a:t>2</a:t>
            </a:r>
            <a:r>
              <a:rPr lang="en-US" sz="2000" dirty="0" smtClean="0">
                <a:solidFill>
                  <a:schemeClr val="tx1"/>
                </a:solidFill>
              </a:rPr>
              <a:t>(x,1)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3400" y="6336268"/>
            <a:ext cx="45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sz="2000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he-IL" sz="2000" baseline="-25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90800" y="5117068"/>
            <a:ext cx="1676400" cy="1447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447925" y="5014436"/>
            <a:ext cx="0" cy="21693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848600" y="5014436"/>
            <a:ext cx="0" cy="21693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696075" y="6456402"/>
            <a:ext cx="0" cy="21693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476750" y="6454588"/>
            <a:ext cx="0" cy="21693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5114279" y="1842247"/>
            <a:ext cx="3200401" cy="2716306"/>
            <a:chOff x="4038600" y="1701515"/>
            <a:chExt cx="3924300" cy="3022885"/>
          </a:xfrm>
        </p:grpSpPr>
        <p:sp>
          <p:nvSpPr>
            <p:cNvPr id="33" name="Rounded Rectangle 32"/>
            <p:cNvSpPr/>
            <p:nvPr/>
          </p:nvSpPr>
          <p:spPr>
            <a:xfrm>
              <a:off x="4038600" y="1729264"/>
              <a:ext cx="3924300" cy="299513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4427855" y="2057400"/>
              <a:ext cx="3192145" cy="2385536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4844027" y="2362200"/>
              <a:ext cx="2394974" cy="1828799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5254247" y="2667000"/>
              <a:ext cx="1603753" cy="12720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dirty="0" smtClean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235068" y="2678668"/>
              <a:ext cx="689928" cy="4110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RG</a:t>
              </a:r>
              <a:endParaRPr lang="he-IL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808175" y="2312976"/>
              <a:ext cx="725963" cy="4110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ST</a:t>
              </a:r>
              <a:endParaRPr lang="he-IL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533900" y="2008094"/>
              <a:ext cx="800100" cy="4110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ACA</a:t>
              </a:r>
              <a:endParaRPr lang="he-IL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108557" y="1701515"/>
              <a:ext cx="762001" cy="4110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RC</a:t>
              </a:r>
              <a:endParaRPr lang="he-IL" dirty="0"/>
            </a:p>
          </p:txBody>
        </p:sp>
      </p:grpSp>
    </p:spTree>
    <p:extLst>
      <p:ext uri="{BB962C8B-B14F-4D97-AF65-F5344CB8AC3E}">
        <p14:creationId xmlns:p14="http://schemas.microsoft.com/office/powerpoint/2010/main" val="83012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Recoverability</a:t>
            </a:r>
            <a:endParaRPr lang="he-IL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writes </a:t>
            </a:r>
            <a:r>
              <a:rPr lang="en-US" i="1" dirty="0" smtClean="0"/>
              <a:t>x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T</a:t>
            </a:r>
            <a:r>
              <a:rPr lang="en-US" baseline="-25000" dirty="0"/>
              <a:t>2</a:t>
            </a:r>
            <a:r>
              <a:rPr lang="en-US" dirty="0" smtClean="0"/>
              <a:t> reads </a:t>
            </a:r>
            <a:r>
              <a:rPr lang="en-US" i="1" dirty="0" smtClean="0"/>
              <a:t>x </a:t>
            </a:r>
            <a:r>
              <a:rPr lang="en-US" dirty="0" smtClean="0"/>
              <a:t>written by T</a:t>
            </a:r>
            <a:r>
              <a:rPr lang="en-US" baseline="-25000" dirty="0" smtClean="0"/>
              <a:t>1</a:t>
            </a:r>
            <a:r>
              <a:rPr lang="en-US" dirty="0" smtClean="0"/>
              <a:t> .</a:t>
            </a:r>
          </a:p>
          <a:p>
            <a:pPr algn="l" rtl="0"/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should commit </a:t>
            </a:r>
            <a:br>
              <a:rPr lang="en-US" dirty="0" smtClean="0"/>
            </a:br>
            <a:r>
              <a:rPr lang="en-US" dirty="0" smtClean="0"/>
              <a:t>before</a:t>
            </a:r>
            <a:r>
              <a:rPr lang="en-US" baseline="-25000" dirty="0" smtClean="0"/>
              <a:t> </a:t>
            </a:r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 commits.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he-IL" baseline="-25000" dirty="0"/>
          </a:p>
        </p:txBody>
      </p:sp>
      <p:sp>
        <p:nvSpPr>
          <p:cNvPr id="21" name="Rounded Rectangle 20"/>
          <p:cNvSpPr/>
          <p:nvPr/>
        </p:nvSpPr>
        <p:spPr>
          <a:xfrm>
            <a:off x="6315075" y="6019933"/>
            <a:ext cx="7620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r>
              <a:rPr lang="en-US" sz="2000" baseline="-25000" dirty="0" smtClean="0">
                <a:solidFill>
                  <a:schemeClr val="tx1"/>
                </a:solidFill>
              </a:rPr>
              <a:t>2</a:t>
            </a:r>
            <a:endParaRPr lang="he-IL" sz="2000" baseline="-250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715000" y="4583668"/>
            <a:ext cx="7620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r>
              <a:rPr lang="en-US" sz="2000" baseline="-25000" dirty="0" smtClean="0">
                <a:solidFill>
                  <a:schemeClr val="tx1"/>
                </a:solidFill>
              </a:rPr>
              <a:t>1</a:t>
            </a:r>
            <a:endParaRPr lang="he-IL" sz="2000" baseline="-25000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066800" y="5117068"/>
            <a:ext cx="73152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57200" y="4888468"/>
            <a:ext cx="45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sz="2000" baseline="-25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he-IL" sz="2000" baseline="-25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905000" y="4572000"/>
            <a:ext cx="9906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</a:t>
            </a:r>
            <a:r>
              <a:rPr lang="en-US" sz="2000" baseline="-25000" dirty="0" smtClean="0">
                <a:solidFill>
                  <a:schemeClr val="tx1"/>
                </a:solidFill>
              </a:rPr>
              <a:t>1</a:t>
            </a:r>
            <a:r>
              <a:rPr lang="en-US" sz="2000" dirty="0" smtClean="0">
                <a:solidFill>
                  <a:schemeClr val="tx1"/>
                </a:solidFill>
              </a:rPr>
              <a:t>(x,1)</a:t>
            </a:r>
            <a:endParaRPr lang="he-IL" sz="2000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066800" y="6564868"/>
            <a:ext cx="73152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4162425" y="6019933"/>
            <a:ext cx="951854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</a:t>
            </a:r>
            <a:r>
              <a:rPr lang="en-US" sz="2000" baseline="-25000" dirty="0" smtClean="0">
                <a:solidFill>
                  <a:schemeClr val="tx1"/>
                </a:solidFill>
              </a:rPr>
              <a:t>2</a:t>
            </a:r>
            <a:r>
              <a:rPr lang="en-US" sz="2000" dirty="0" smtClean="0">
                <a:solidFill>
                  <a:schemeClr val="tx1"/>
                </a:solidFill>
              </a:rPr>
              <a:t>(x,1)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3400" y="6336268"/>
            <a:ext cx="45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sz="2000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he-IL" sz="2000" baseline="-25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590800" y="5117068"/>
            <a:ext cx="1676400" cy="1447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447925" y="5014436"/>
            <a:ext cx="0" cy="21693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096000" y="5014436"/>
            <a:ext cx="0" cy="21693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696075" y="6456402"/>
            <a:ext cx="0" cy="21693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76750" y="6448327"/>
            <a:ext cx="0" cy="21693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5114279" y="1842247"/>
            <a:ext cx="3200401" cy="2716306"/>
            <a:chOff x="4038600" y="1701515"/>
            <a:chExt cx="3924300" cy="3022885"/>
          </a:xfrm>
        </p:grpSpPr>
        <p:sp>
          <p:nvSpPr>
            <p:cNvPr id="30" name="Rounded Rectangle 29"/>
            <p:cNvSpPr/>
            <p:nvPr/>
          </p:nvSpPr>
          <p:spPr>
            <a:xfrm>
              <a:off x="4038600" y="1729264"/>
              <a:ext cx="3924300" cy="299513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4427855" y="2057400"/>
              <a:ext cx="3192145" cy="2385536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4844027" y="2362200"/>
              <a:ext cx="2394974" cy="1828799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5254247" y="2667000"/>
              <a:ext cx="1603753" cy="12720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dirty="0" smtClean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235068" y="2678668"/>
              <a:ext cx="689928" cy="4110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RG</a:t>
              </a:r>
              <a:endParaRPr lang="he-IL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808175" y="2312976"/>
              <a:ext cx="725963" cy="4110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ST</a:t>
              </a:r>
              <a:endParaRPr lang="he-IL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533900" y="2008094"/>
              <a:ext cx="800100" cy="4110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ACA</a:t>
              </a:r>
              <a:endParaRPr lang="he-IL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108557" y="1701515"/>
              <a:ext cx="762001" cy="4110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RC</a:t>
              </a:r>
              <a:endParaRPr lang="he-IL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6373861" y="1219200"/>
            <a:ext cx="19319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[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Hadzilacos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 83]</a:t>
            </a:r>
          </a:p>
        </p:txBody>
      </p:sp>
    </p:spTree>
    <p:extLst>
      <p:ext uri="{BB962C8B-B14F-4D97-AF65-F5344CB8AC3E}">
        <p14:creationId xmlns:p14="http://schemas.microsoft.com/office/powerpoint/2010/main" val="427389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Problem: Cascading Aborts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he-IL" baseline="-25000" dirty="0"/>
          </a:p>
        </p:txBody>
      </p:sp>
      <p:sp>
        <p:nvSpPr>
          <p:cNvPr id="31" name="Rounded Rectangle 30"/>
          <p:cNvSpPr/>
          <p:nvPr/>
        </p:nvSpPr>
        <p:spPr>
          <a:xfrm>
            <a:off x="5715000" y="4572000"/>
            <a:ext cx="7620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r>
              <a:rPr lang="en-US" sz="2000" baseline="-25000" dirty="0" smtClean="0">
                <a:solidFill>
                  <a:schemeClr val="tx1"/>
                </a:solidFill>
              </a:rPr>
              <a:t>1</a:t>
            </a:r>
            <a:endParaRPr lang="he-IL" sz="2000" baseline="-25000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4162425" y="6019800"/>
            <a:ext cx="951854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</a:t>
            </a:r>
            <a:r>
              <a:rPr lang="en-US" sz="2000" baseline="-25000" dirty="0" smtClean="0">
                <a:solidFill>
                  <a:schemeClr val="tx1"/>
                </a:solidFill>
              </a:rPr>
              <a:t>2</a:t>
            </a:r>
            <a:r>
              <a:rPr lang="en-US" sz="2000" dirty="0" smtClean="0">
                <a:solidFill>
                  <a:schemeClr val="tx1"/>
                </a:solidFill>
              </a:rPr>
              <a:t>(x,1)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6315075" y="6019800"/>
            <a:ext cx="7620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r>
              <a:rPr lang="en-US" sz="2000" baseline="-25000" dirty="0" smtClean="0">
                <a:solidFill>
                  <a:schemeClr val="tx1"/>
                </a:solidFill>
              </a:rPr>
              <a:t>2</a:t>
            </a:r>
            <a:endParaRPr lang="he-IL" sz="2000" baseline="-25000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6096000" y="5012293"/>
            <a:ext cx="0" cy="21693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5715000" y="4569857"/>
            <a:ext cx="7620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r>
              <a:rPr lang="en-US" sz="2000" baseline="-25000" dirty="0" smtClean="0">
                <a:solidFill>
                  <a:schemeClr val="tx1"/>
                </a:solidFill>
              </a:rPr>
              <a:t>1</a:t>
            </a:r>
            <a:endParaRPr lang="he-IL" sz="2000" baseline="-25000" dirty="0">
              <a:solidFill>
                <a:schemeClr val="tx1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1066800" y="5117068"/>
            <a:ext cx="73152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57200" y="4888468"/>
            <a:ext cx="45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sz="2000" baseline="-25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he-IL" sz="2000" baseline="-25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905000" y="4572000"/>
            <a:ext cx="9906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</a:t>
            </a:r>
            <a:r>
              <a:rPr lang="en-US" sz="2000" baseline="-25000" dirty="0" smtClean="0">
                <a:solidFill>
                  <a:schemeClr val="tx1"/>
                </a:solidFill>
              </a:rPr>
              <a:t>1</a:t>
            </a:r>
            <a:r>
              <a:rPr lang="en-US" sz="2000" dirty="0" smtClean="0">
                <a:solidFill>
                  <a:schemeClr val="tx1"/>
                </a:solidFill>
              </a:rPr>
              <a:t>(x,1)</a:t>
            </a:r>
            <a:endParaRPr lang="he-IL" sz="2000" dirty="0">
              <a:solidFill>
                <a:schemeClr val="tx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066800" y="6564868"/>
            <a:ext cx="73152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33400" y="6336268"/>
            <a:ext cx="45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sz="2000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he-IL" sz="2000" baseline="-25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590800" y="5117068"/>
            <a:ext cx="1676400" cy="1447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447925" y="5014436"/>
            <a:ext cx="0" cy="21693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696075" y="6456402"/>
            <a:ext cx="0" cy="21693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476750" y="6473309"/>
            <a:ext cx="0" cy="21693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6324600" y="6019800"/>
            <a:ext cx="7620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r>
              <a:rPr lang="en-US" sz="2000" baseline="-25000" dirty="0" smtClean="0">
                <a:solidFill>
                  <a:schemeClr val="tx1"/>
                </a:solidFill>
              </a:rPr>
              <a:t>2</a:t>
            </a:r>
            <a:endParaRPr lang="he-IL" sz="2000" baseline="-25000" dirty="0">
              <a:solidFill>
                <a:schemeClr val="tx1"/>
              </a:solidFill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5114279" y="1842247"/>
            <a:ext cx="3200401" cy="2716306"/>
            <a:chOff x="4038600" y="1701515"/>
            <a:chExt cx="3924300" cy="3022885"/>
          </a:xfrm>
        </p:grpSpPr>
        <p:sp>
          <p:nvSpPr>
            <p:cNvPr id="53" name="Rounded Rectangle 52"/>
            <p:cNvSpPr/>
            <p:nvPr/>
          </p:nvSpPr>
          <p:spPr>
            <a:xfrm>
              <a:off x="4038600" y="1729264"/>
              <a:ext cx="3924300" cy="299513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4427855" y="2057400"/>
              <a:ext cx="3192145" cy="2385536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4844027" y="2362200"/>
              <a:ext cx="2394974" cy="1828799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5254247" y="2667000"/>
              <a:ext cx="1603753" cy="12720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dirty="0" smtClean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235068" y="2678668"/>
              <a:ext cx="689928" cy="4110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RG</a:t>
              </a:r>
              <a:endParaRPr lang="he-IL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808175" y="2312976"/>
              <a:ext cx="725963" cy="4110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ST</a:t>
              </a:r>
              <a:endParaRPr lang="he-IL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533900" y="2008094"/>
              <a:ext cx="800100" cy="4110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ACA</a:t>
              </a:r>
              <a:endParaRPr lang="he-IL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108557" y="1701515"/>
              <a:ext cx="762001" cy="4110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RC</a:t>
              </a:r>
              <a:endParaRPr lang="he-IL" dirty="0"/>
            </a:p>
          </p:txBody>
        </p:sp>
      </p:grpSp>
    </p:spTree>
    <p:extLst>
      <p:ext uri="{BB962C8B-B14F-4D97-AF65-F5344CB8AC3E}">
        <p14:creationId xmlns:p14="http://schemas.microsoft.com/office/powerpoint/2010/main" val="218677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4" grpId="0"/>
      <p:bldP spid="41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341" y="369981"/>
            <a:ext cx="7620000" cy="938866"/>
          </a:xfr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Avoiding Cascading Aborts</a:t>
            </a:r>
            <a:endParaRPr lang="he-IL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should commit before</a:t>
            </a:r>
            <a:br>
              <a:rPr lang="en-US" dirty="0" smtClean="0"/>
            </a:br>
            <a:r>
              <a:rPr lang="en-US" baseline="-25000" dirty="0" smtClean="0"/>
              <a:t> </a:t>
            </a:r>
            <a:r>
              <a:rPr lang="en-US" dirty="0" smtClean="0"/>
              <a:t>T</a:t>
            </a:r>
            <a:r>
              <a:rPr lang="en-US" baseline="-25000" dirty="0" smtClean="0"/>
              <a:t>2 </a:t>
            </a:r>
            <a:r>
              <a:rPr lang="en-US" i="1" strike="sngStrike" dirty="0" smtClean="0"/>
              <a:t>commits </a:t>
            </a:r>
            <a:r>
              <a:rPr lang="en-US" b="1" dirty="0" smtClean="0"/>
              <a:t>reads </a:t>
            </a:r>
            <a:r>
              <a:rPr lang="en-US" i="1" dirty="0" smtClean="0"/>
              <a:t>x.</a:t>
            </a:r>
          </a:p>
          <a:p>
            <a:pPr algn="l" rtl="0"/>
            <a:endParaRPr lang="he-IL" i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066800" y="5117068"/>
            <a:ext cx="73152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57200" y="4888468"/>
            <a:ext cx="45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sz="2000" baseline="-25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he-IL" sz="2000" baseline="-25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6564868"/>
            <a:ext cx="73152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33400" y="6336268"/>
            <a:ext cx="45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sz="2000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he-IL" sz="2000" baseline="-25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590800" y="5117068"/>
            <a:ext cx="1676400" cy="1447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1905000" y="4572000"/>
            <a:ext cx="9906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</a:t>
            </a:r>
            <a:r>
              <a:rPr lang="en-US" sz="2000" baseline="-25000" dirty="0" smtClean="0">
                <a:solidFill>
                  <a:schemeClr val="tx1"/>
                </a:solidFill>
              </a:rPr>
              <a:t>1</a:t>
            </a:r>
            <a:r>
              <a:rPr lang="en-US" sz="2000" dirty="0" smtClean="0">
                <a:solidFill>
                  <a:schemeClr val="tx1"/>
                </a:solidFill>
              </a:rPr>
              <a:t>(x,1)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162425" y="6024282"/>
            <a:ext cx="951854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</a:t>
            </a:r>
            <a:r>
              <a:rPr lang="en-US" sz="2000" baseline="-25000" dirty="0" smtClean="0">
                <a:solidFill>
                  <a:schemeClr val="tx1"/>
                </a:solidFill>
              </a:rPr>
              <a:t>2</a:t>
            </a:r>
            <a:r>
              <a:rPr lang="en-US" sz="2000" dirty="0" smtClean="0">
                <a:solidFill>
                  <a:schemeClr val="tx1"/>
                </a:solidFill>
              </a:rPr>
              <a:t>(x,1)</a:t>
            </a:r>
            <a:endParaRPr lang="he-IL" sz="2000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447925" y="5014436"/>
            <a:ext cx="0" cy="21693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096000" y="5014436"/>
            <a:ext cx="0" cy="21693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696075" y="6456402"/>
            <a:ext cx="0" cy="21693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476750" y="6473309"/>
            <a:ext cx="0" cy="21693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5715000" y="4572000"/>
            <a:ext cx="7620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r>
              <a:rPr lang="en-US" sz="2000" baseline="-25000" dirty="0" smtClean="0">
                <a:solidFill>
                  <a:schemeClr val="tx1"/>
                </a:solidFill>
              </a:rPr>
              <a:t>1</a:t>
            </a:r>
            <a:endParaRPr lang="he-IL" sz="2000" baseline="-250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324600" y="6019800"/>
            <a:ext cx="7620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r>
              <a:rPr lang="en-US" sz="2000" baseline="-25000" dirty="0" smtClean="0">
                <a:solidFill>
                  <a:schemeClr val="tx1"/>
                </a:solidFill>
              </a:rPr>
              <a:t>2</a:t>
            </a:r>
            <a:endParaRPr lang="he-IL" sz="2000" baseline="-25000" dirty="0">
              <a:solidFill>
                <a:schemeClr val="tx1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5114279" y="1842247"/>
            <a:ext cx="3200401" cy="2716306"/>
            <a:chOff x="4038600" y="1701515"/>
            <a:chExt cx="3924300" cy="3022885"/>
          </a:xfrm>
        </p:grpSpPr>
        <p:sp>
          <p:nvSpPr>
            <p:cNvPr id="32" name="Rounded Rectangle 31"/>
            <p:cNvSpPr/>
            <p:nvPr/>
          </p:nvSpPr>
          <p:spPr>
            <a:xfrm>
              <a:off x="4038600" y="1729264"/>
              <a:ext cx="3924300" cy="299513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4427855" y="2057400"/>
              <a:ext cx="3192145" cy="238553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4844027" y="2362200"/>
              <a:ext cx="2394974" cy="1828799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5254247" y="2667000"/>
              <a:ext cx="1603753" cy="12720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dirty="0" smtClean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235068" y="2678668"/>
              <a:ext cx="689928" cy="4110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RG</a:t>
              </a:r>
              <a:endParaRPr lang="he-IL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808175" y="2312976"/>
              <a:ext cx="725963" cy="4110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ST</a:t>
              </a:r>
              <a:endParaRPr lang="he-IL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533900" y="2008094"/>
              <a:ext cx="800100" cy="4110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ACA</a:t>
              </a:r>
              <a:endParaRPr lang="he-IL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108557" y="1701515"/>
              <a:ext cx="762001" cy="4110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RC</a:t>
              </a:r>
              <a:endParaRPr lang="he-IL" dirty="0"/>
            </a:p>
          </p:txBody>
        </p:sp>
      </p:grpSp>
    </p:spTree>
    <p:extLst>
      <p:ext uri="{BB962C8B-B14F-4D97-AF65-F5344CB8AC3E}">
        <p14:creationId xmlns:p14="http://schemas.microsoft.com/office/powerpoint/2010/main" val="379778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-7.40741E-7 L -0.18299 0.04005 C -0.16893 0.04907 -0.14792 0.05394 -0.12604 0.05394 C -0.10104 0.05394 -0.08108 0.04907 -0.06702 0.04005 L 3.33333E-6 -7.40741E-7 " pathEditMode="relative" rAng="0" ptsTypes="FffFF">
                                      <p:cBhvr>
                                        <p:cTn id="6" dur="10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268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-1.11111E-6 L -0.18299 0.04005 C -0.16893 0.04908 -0.14792 0.05394 -0.12604 0.05394 C -0.10104 0.05394 -0.08108 0.04908 -0.06702 0.04005 L 3.33333E-6 -1.11111E-6 " pathEditMode="relative" rAng="0" ptsTypes="FffFF">
                                      <p:cBhvr>
                                        <p:cTn id="8" dur="1000" spd="-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chemeClr val="accent1"/>
                </a:solidFill>
              </a:rPr>
              <a:t>Problem: </a:t>
            </a:r>
            <a:r>
              <a:rPr lang="en-US" dirty="0">
                <a:solidFill>
                  <a:schemeClr val="accent1"/>
                </a:solidFill>
              </a:rPr>
              <a:t>Undo </a:t>
            </a:r>
            <a:endParaRPr lang="he-IL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l" rtl="0"/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writes </a:t>
            </a:r>
            <a:r>
              <a:rPr lang="en-US" i="1" dirty="0" smtClean="0"/>
              <a:t>x=1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 writes </a:t>
            </a:r>
            <a:r>
              <a:rPr lang="en-US" i="1" dirty="0" smtClean="0"/>
              <a:t>x=2 </a:t>
            </a: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 smtClean="0"/>
              <a:t>commits.</a:t>
            </a:r>
          </a:p>
          <a:p>
            <a:pPr algn="l" rtl="0"/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aborts.</a:t>
            </a:r>
          </a:p>
          <a:p>
            <a:pPr algn="l" rtl="0"/>
            <a:endParaRPr lang="he-IL" dirty="0"/>
          </a:p>
        </p:txBody>
      </p:sp>
      <p:sp>
        <p:nvSpPr>
          <p:cNvPr id="14" name="Rounded Rectangle 13"/>
          <p:cNvSpPr/>
          <p:nvPr/>
        </p:nvSpPr>
        <p:spPr>
          <a:xfrm>
            <a:off x="1905001" y="4572000"/>
            <a:ext cx="9906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</a:t>
            </a:r>
            <a:r>
              <a:rPr lang="en-US" sz="2000" baseline="-25000" dirty="0" smtClean="0">
                <a:solidFill>
                  <a:schemeClr val="tx1"/>
                </a:solidFill>
              </a:rPr>
              <a:t>1</a:t>
            </a:r>
            <a:r>
              <a:rPr lang="en-US" sz="2000" dirty="0" smtClean="0">
                <a:solidFill>
                  <a:schemeClr val="tx1"/>
                </a:solidFill>
              </a:rPr>
              <a:t>(x,1)</a:t>
            </a:r>
            <a:endParaRPr lang="he-IL" sz="20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5117068"/>
            <a:ext cx="73152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57200" y="4888468"/>
            <a:ext cx="45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sz="2000" baseline="-25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he-IL" sz="2000" baseline="-25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066800" y="6564868"/>
            <a:ext cx="73152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33400" y="6336268"/>
            <a:ext cx="45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sz="2000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he-IL" sz="2000" baseline="-25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590801" y="5117068"/>
            <a:ext cx="1676400" cy="1447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162425" y="6031468"/>
            <a:ext cx="1008906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</a:t>
            </a:r>
            <a:r>
              <a:rPr lang="en-US" sz="2000" baseline="-25000" dirty="0" smtClean="0">
                <a:solidFill>
                  <a:schemeClr val="tx1"/>
                </a:solidFill>
              </a:rPr>
              <a:t>2</a:t>
            </a:r>
            <a:r>
              <a:rPr lang="en-US" sz="2000" dirty="0" smtClean="0">
                <a:solidFill>
                  <a:schemeClr val="tx1"/>
                </a:solidFill>
              </a:rPr>
              <a:t>(x,2)</a:t>
            </a:r>
            <a:endParaRPr lang="he-IL" sz="2000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447926" y="5014436"/>
            <a:ext cx="0" cy="21693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239000" y="5014436"/>
            <a:ext cx="0" cy="21693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696075" y="6456402"/>
            <a:ext cx="0" cy="21693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476751" y="6473309"/>
            <a:ext cx="0" cy="21693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6858000" y="4572000"/>
            <a:ext cx="7620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r>
              <a:rPr lang="en-US" sz="2000" baseline="-25000" dirty="0" smtClean="0">
                <a:solidFill>
                  <a:schemeClr val="tx1"/>
                </a:solidFill>
              </a:rPr>
              <a:t>1</a:t>
            </a:r>
            <a:endParaRPr lang="he-IL" sz="2000" baseline="-250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324600" y="6019800"/>
            <a:ext cx="7620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r>
              <a:rPr lang="en-US" sz="2000" baseline="-25000" dirty="0" smtClean="0">
                <a:solidFill>
                  <a:schemeClr val="tx1"/>
                </a:solidFill>
              </a:rPr>
              <a:t>2</a:t>
            </a:r>
            <a:endParaRPr lang="he-IL" sz="2000" baseline="-25000" dirty="0">
              <a:solidFill>
                <a:schemeClr val="tx1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5114279" y="1842247"/>
            <a:ext cx="3200401" cy="2716306"/>
            <a:chOff x="4038600" y="1701515"/>
            <a:chExt cx="3924300" cy="3022885"/>
          </a:xfrm>
        </p:grpSpPr>
        <p:sp>
          <p:nvSpPr>
            <p:cNvPr id="32" name="Rounded Rectangle 31"/>
            <p:cNvSpPr/>
            <p:nvPr/>
          </p:nvSpPr>
          <p:spPr>
            <a:xfrm>
              <a:off x="4038600" y="1729264"/>
              <a:ext cx="3924300" cy="299513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4427855" y="2057400"/>
              <a:ext cx="3192145" cy="238553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4844027" y="2362200"/>
              <a:ext cx="2394974" cy="1828799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5254247" y="2667000"/>
              <a:ext cx="1603753" cy="12720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dirty="0" smtClean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235068" y="2678668"/>
              <a:ext cx="689928" cy="4110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RG</a:t>
              </a:r>
              <a:endParaRPr lang="he-IL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808175" y="2312976"/>
              <a:ext cx="725963" cy="4110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ST</a:t>
              </a:r>
              <a:endParaRPr lang="he-IL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533900" y="2008094"/>
              <a:ext cx="800100" cy="4110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ACA</a:t>
              </a:r>
              <a:endParaRPr lang="he-IL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108557" y="1701515"/>
              <a:ext cx="762001" cy="4110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RC</a:t>
              </a:r>
              <a:endParaRPr lang="he-IL" dirty="0"/>
            </a:p>
          </p:txBody>
        </p:sp>
      </p:grpSp>
    </p:spTree>
    <p:extLst>
      <p:ext uri="{BB962C8B-B14F-4D97-AF65-F5344CB8AC3E}">
        <p14:creationId xmlns:p14="http://schemas.microsoft.com/office/powerpoint/2010/main" val="265041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Strictness </a:t>
            </a:r>
            <a:endParaRPr lang="he-IL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No data item is read or </a:t>
            </a:r>
            <a:br>
              <a:rPr lang="en-US" dirty="0" smtClean="0"/>
            </a:br>
            <a:r>
              <a:rPr lang="en-US" dirty="0" smtClean="0"/>
              <a:t>overwritten unless the </a:t>
            </a:r>
            <a:br>
              <a:rPr lang="en-US" dirty="0" smtClean="0"/>
            </a:br>
            <a:r>
              <a:rPr lang="en-US" dirty="0" smtClean="0"/>
              <a:t>transaction that wrote </a:t>
            </a:r>
            <a:br>
              <a:rPr lang="en-US" dirty="0" smtClean="0"/>
            </a:br>
            <a:r>
              <a:rPr lang="en-US" dirty="0" smtClean="0"/>
              <a:t>it has ended.</a:t>
            </a:r>
            <a:endParaRPr lang="he-IL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5040868"/>
            <a:ext cx="73152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57200" y="4812268"/>
            <a:ext cx="45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sz="2000" baseline="-25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he-IL" sz="2000" baseline="-25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219200" y="4472828"/>
            <a:ext cx="9906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</a:t>
            </a:r>
            <a:r>
              <a:rPr lang="en-US" sz="2000" baseline="-25000" dirty="0" smtClean="0">
                <a:solidFill>
                  <a:schemeClr val="tx1"/>
                </a:solidFill>
              </a:rPr>
              <a:t>1</a:t>
            </a:r>
            <a:r>
              <a:rPr lang="en-US" sz="2000" dirty="0" smtClean="0">
                <a:solidFill>
                  <a:schemeClr val="tx1"/>
                </a:solidFill>
              </a:rPr>
              <a:t>(x,1)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514600" y="4472828"/>
            <a:ext cx="7620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r>
              <a:rPr lang="en-US" sz="2000" baseline="-25000" dirty="0" smtClean="0">
                <a:solidFill>
                  <a:schemeClr val="tx1"/>
                </a:solidFill>
              </a:rPr>
              <a:t>1</a:t>
            </a:r>
            <a:r>
              <a:rPr lang="en-US" sz="2000" dirty="0" smtClean="0">
                <a:solidFill>
                  <a:schemeClr val="tx1"/>
                </a:solidFill>
              </a:rPr>
              <a:t>/a</a:t>
            </a:r>
            <a:r>
              <a:rPr lang="en-US" sz="2000" baseline="-25000" dirty="0" smtClean="0">
                <a:solidFill>
                  <a:schemeClr val="tx1"/>
                </a:solidFill>
              </a:rPr>
              <a:t>1</a:t>
            </a:r>
            <a:endParaRPr lang="he-IL" sz="2000" baseline="-250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066800" y="5802868"/>
            <a:ext cx="73152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3747246" y="5244353"/>
            <a:ext cx="900953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</a:t>
            </a:r>
            <a:r>
              <a:rPr lang="en-US" sz="2000" baseline="-25000" dirty="0" smtClean="0">
                <a:solidFill>
                  <a:schemeClr val="tx1"/>
                </a:solidFill>
              </a:rPr>
              <a:t>2</a:t>
            </a:r>
            <a:r>
              <a:rPr lang="en-US" sz="2000" dirty="0" smtClean="0">
                <a:solidFill>
                  <a:schemeClr val="tx1"/>
                </a:solidFill>
              </a:rPr>
              <a:t>(x,1)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400" y="5574268"/>
            <a:ext cx="45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sz="2000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he-IL" sz="2000" baseline="-25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066800" y="6564868"/>
            <a:ext cx="73152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6019800" y="6006353"/>
            <a:ext cx="9906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</a:t>
            </a:r>
            <a:r>
              <a:rPr lang="en-US" sz="2000" baseline="-25000" dirty="0" smtClean="0">
                <a:solidFill>
                  <a:schemeClr val="tx1"/>
                </a:solidFill>
              </a:rPr>
              <a:t>3</a:t>
            </a:r>
            <a:r>
              <a:rPr lang="en-US" sz="2000" dirty="0" smtClean="0">
                <a:solidFill>
                  <a:schemeClr val="tx1"/>
                </a:solidFill>
              </a:rPr>
              <a:t>(x,2)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3400" y="6336268"/>
            <a:ext cx="45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sz="2000" baseline="-25000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he-IL" sz="2000" baseline="-25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600200" y="4936688"/>
            <a:ext cx="0" cy="21693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857500" y="4936688"/>
            <a:ext cx="0" cy="21693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400800" y="6462236"/>
            <a:ext cx="0" cy="21693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114800" y="5698093"/>
            <a:ext cx="0" cy="21693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5114279" y="1833282"/>
            <a:ext cx="3200401" cy="2716306"/>
            <a:chOff x="4038600" y="1701515"/>
            <a:chExt cx="3924300" cy="3022885"/>
          </a:xfrm>
        </p:grpSpPr>
        <p:sp>
          <p:nvSpPr>
            <p:cNvPr id="32" name="Rounded Rectangle 31"/>
            <p:cNvSpPr/>
            <p:nvPr/>
          </p:nvSpPr>
          <p:spPr>
            <a:xfrm>
              <a:off x="4038600" y="1729264"/>
              <a:ext cx="3924300" cy="299513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4427855" y="2057400"/>
              <a:ext cx="3192145" cy="2385536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4844027" y="2362200"/>
              <a:ext cx="2394974" cy="1828799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5254247" y="2667000"/>
              <a:ext cx="1603753" cy="12720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dirty="0" smtClean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235068" y="2678668"/>
              <a:ext cx="689928" cy="4110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RG</a:t>
              </a:r>
              <a:endParaRPr lang="he-IL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808175" y="2312976"/>
              <a:ext cx="725963" cy="4110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ST</a:t>
              </a:r>
              <a:endParaRPr lang="he-IL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533900" y="2008094"/>
              <a:ext cx="800100" cy="4110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ACA</a:t>
              </a:r>
              <a:endParaRPr lang="he-IL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108557" y="1701515"/>
              <a:ext cx="762001" cy="4110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RC</a:t>
              </a:r>
              <a:endParaRPr lang="he-IL" dirty="0"/>
            </a:p>
          </p:txBody>
        </p:sp>
      </p:grpSp>
    </p:spTree>
    <p:extLst>
      <p:ext uri="{BB962C8B-B14F-4D97-AF65-F5344CB8AC3E}">
        <p14:creationId xmlns:p14="http://schemas.microsoft.com/office/powerpoint/2010/main" val="250645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\pagestyle{empty}&#10;\begin{document}&#10;&#10;\begin{itemize}&#10;\item \textbf{Vertices} \\&#10;Every transaction $T_i$ is a vertex in the graph. It is labelled \it{vis} if $T_i$ is commited or if some transaction reads from $T_i$, and \it{loc}, otherwise.&#10;\item \textbf{Edges} \\&#10;There are four types of edges:&#10;\begin{enumerate}&#10;\item Real Time(rt).\\&#10;If a transaction $T_i$ finishes before $T_j$ starts, there is an edge from $T_i$ to $T_j$ and it is labelled as \it{rt}.&#10;\item Read From (rf). \\&#10;If $T_j$ reads a value written by $T_i$, then there will be an edge from $T_i$ to $T_j$ and it will be labelled \it{rf}. \\&#10;\item Write Before (ww). \\&#10;If $T_j$ overwrites a value written by $T_i$, then there will be an edge from $T_i$ to $T_j$ and it will be labelled \it{ww}. \\&#10;\item Read Before Write (rw). \\&#10;If $T_j$  is labelled \it{vis} and $T_k &lt;&lt;_x T_j$, where $&lt;&lt;_x$ is a total order on commited or commit-pending transactions writing the $t$-variable $x$,  and $T_i$ reads from $T_k$, then there will be an edge from $T_i$ to $T_j$ and it will be labelled \it{rw}. \\&#10;\end{enumerate}&#10;\end{itemize}&#10;&#10;&#10;&#10;\end{document}"/>
  <p:tag name="IGUANATEXSIZE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6955</TotalTime>
  <Words>610</Words>
  <Application>Microsoft Office PowerPoint</Application>
  <PresentationFormat>On-screen Show (4:3)</PresentationFormat>
  <Paragraphs>263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Exploring the relations  between STM and DB consistency conditions</vt:lpstr>
      <vt:lpstr>Database vs. STM</vt:lpstr>
      <vt:lpstr>Beyond Serializability</vt:lpstr>
      <vt:lpstr>Problem with Aborts</vt:lpstr>
      <vt:lpstr>Recoverability</vt:lpstr>
      <vt:lpstr>Problem: Cascading Aborts</vt:lpstr>
      <vt:lpstr>Avoiding Cascading Aborts</vt:lpstr>
      <vt:lpstr>Problem: Undo </vt:lpstr>
      <vt:lpstr>Strictness </vt:lpstr>
      <vt:lpstr>Rigorousness</vt:lpstr>
      <vt:lpstr>STM Conditions</vt:lpstr>
      <vt:lpstr>Bridging the Gap</vt:lpstr>
      <vt:lpstr>Opacity Graph (OPG)</vt:lpstr>
      <vt:lpstr>Opacity Graph for Rigorousness</vt:lpstr>
      <vt:lpstr>Opacity and Rigorousness</vt:lpstr>
      <vt:lpstr>What about Strictness?</vt:lpstr>
      <vt:lpstr>A Revised Landscape…</vt:lpstr>
      <vt:lpstr>Wrap Up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Consistency Conditions for STM</dc:title>
  <dc:creator>Hans Sandeep</dc:creator>
  <cp:lastModifiedBy>Hans Sandeep</cp:lastModifiedBy>
  <cp:revision>508</cp:revision>
  <dcterms:created xsi:type="dcterms:W3CDTF">2011-02-04T07:35:15Z</dcterms:created>
  <dcterms:modified xsi:type="dcterms:W3CDTF">2011-10-03T15:49:55Z</dcterms:modified>
</cp:coreProperties>
</file>