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272" r:id="rId4"/>
    <p:sldId id="271" r:id="rId5"/>
    <p:sldId id="258" r:id="rId6"/>
    <p:sldId id="261" r:id="rId7"/>
    <p:sldId id="288" r:id="rId8"/>
    <p:sldId id="285" r:id="rId9"/>
    <p:sldId id="259" r:id="rId10"/>
    <p:sldId id="273" r:id="rId11"/>
    <p:sldId id="274" r:id="rId12"/>
    <p:sldId id="289" r:id="rId13"/>
    <p:sldId id="262" r:id="rId14"/>
    <p:sldId id="284" r:id="rId15"/>
    <p:sldId id="275" r:id="rId16"/>
    <p:sldId id="278" r:id="rId17"/>
    <p:sldId id="287" r:id="rId18"/>
    <p:sldId id="286" r:id="rId19"/>
    <p:sldId id="276" r:id="rId20"/>
    <p:sldId id="263" r:id="rId21"/>
    <p:sldId id="257" r:id="rId22"/>
    <p:sldId id="267" r:id="rId23"/>
    <p:sldId id="266" r:id="rId24"/>
    <p:sldId id="292" r:id="rId25"/>
    <p:sldId id="294" r:id="rId26"/>
    <p:sldId id="293" r:id="rId27"/>
    <p:sldId id="283" r:id="rId28"/>
    <p:sldId id="265" r:id="rId29"/>
    <p:sldId id="282" r:id="rId30"/>
    <p:sldId id="290" r:id="rId31"/>
    <p:sldId id="268" r:id="rId32"/>
    <p:sldId id="291" r:id="rId33"/>
    <p:sldId id="281" r:id="rId34"/>
    <p:sldId id="280" r:id="rId35"/>
    <p:sldId id="269" r:id="rId36"/>
    <p:sldId id="279" r:id="rId37"/>
  </p:sldIdLst>
  <p:sldSz cx="9144000" cy="6858000" type="screen4x3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7" autoAdjust="0"/>
    <p:restoredTop sz="89771" autoAdjust="0"/>
  </p:normalViewPr>
  <p:slideViewPr>
    <p:cSldViewPr>
      <p:cViewPr varScale="1">
        <p:scale>
          <a:sx n="62" d="100"/>
          <a:sy n="62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94C54-48F1-4CF3-9365-F3C9C4D76077}" type="datetimeFigureOut">
              <a:rPr lang="fr-FR" smtClean="0"/>
              <a:pPr/>
              <a:t>11/04/2011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CC22E-AC12-4E65-A0B2-946E4BF5FB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2946D-B28E-4370-AE2E-E53CF8886045}" type="datetimeFigureOut">
              <a:rPr lang="fr-FR" smtClean="0"/>
              <a:pPr/>
              <a:t>11/04/2011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F2593-0C00-40C0-AEDD-20EACD9A7E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Another</a:t>
            </a:r>
            <a:r>
              <a:rPr lang="fr-FR" baseline="0" dirty="0" smtClean="0"/>
              <a:t> SSAO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 has been </a:t>
            </a:r>
            <a:r>
              <a:rPr lang="fr-FR" baseline="0" dirty="0" err="1" smtClean="0"/>
              <a:t>itroduced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Shanmugam</a:t>
            </a:r>
            <a:r>
              <a:rPr lang="fr-FR" baseline="0" dirty="0" smtClean="0"/>
              <a:t>. It </a:t>
            </a:r>
            <a:r>
              <a:rPr lang="fr-FR" baseline="0" dirty="0" err="1" smtClean="0"/>
              <a:t>decomposes</a:t>
            </a:r>
            <a:r>
              <a:rPr lang="fr-FR" baseline="0" dirty="0" smtClean="0"/>
              <a:t> AO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components:</a:t>
            </a:r>
          </a:p>
          <a:p>
            <a:r>
              <a:rPr lang="fr-FR" baseline="0" dirty="0" smtClean="0"/>
              <a:t> - a local component, </a:t>
            </a:r>
            <a:r>
              <a:rPr lang="fr-FR" baseline="0" dirty="0" err="1" smtClean="0"/>
              <a:t>responsible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frequency</a:t>
            </a:r>
            <a:r>
              <a:rPr lang="fr-FR" baseline="0" dirty="0" smtClean="0"/>
              <a:t> AO content, and </a:t>
            </a:r>
            <a:r>
              <a:rPr lang="fr-FR" baseline="0" dirty="0" err="1" smtClean="0"/>
              <a:t>evaluated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screen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depth</a:t>
            </a:r>
            <a:r>
              <a:rPr lang="fr-FR" baseline="0" dirty="0" smtClean="0"/>
              <a:t> buffer</a:t>
            </a:r>
          </a:p>
          <a:p>
            <a:r>
              <a:rPr lang="fr-FR" baseline="0" dirty="0" smtClean="0"/>
              <a:t> - a distant component, </a:t>
            </a:r>
            <a:r>
              <a:rPr lang="fr-FR" baseline="0" dirty="0" err="1" smtClean="0"/>
              <a:t>capturing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frequency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,  and </a:t>
            </a:r>
            <a:r>
              <a:rPr lang="fr-FR" baseline="0" dirty="0" err="1" smtClean="0"/>
              <a:t>evaluated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geometry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proxies</a:t>
            </a:r>
            <a:r>
              <a:rPr lang="fr-FR" baseline="0" dirty="0" smtClean="0"/>
              <a:t> made of </a:t>
            </a:r>
            <a:r>
              <a:rPr lang="fr-FR" baseline="0" dirty="0" err="1" smtClean="0"/>
              <a:t>bounding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spheres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projected</a:t>
            </a:r>
            <a:r>
              <a:rPr lang="fr-FR" baseline="0" dirty="0" smtClean="0"/>
              <a:t> onto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billboard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rasterized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Mr </a:t>
            </a:r>
            <a:r>
              <a:rPr lang="fr-FR" baseline="0" dirty="0" err="1" smtClean="0"/>
              <a:t>Mcguire</a:t>
            </a:r>
            <a:r>
              <a:rPr lang="fr-FR" baseline="0" dirty="0" smtClean="0"/>
              <a:t>’ </a:t>
            </a:r>
            <a:r>
              <a:rPr lang="fr-FR" baseline="0" dirty="0" err="1" smtClean="0"/>
              <a:t>Ambient</a:t>
            </a:r>
            <a:r>
              <a:rPr lang="fr-FR" baseline="0" dirty="0" smtClean="0"/>
              <a:t> Occlusion Volumes use a </a:t>
            </a:r>
            <a:r>
              <a:rPr lang="fr-FR" baseline="0" dirty="0" err="1" smtClean="0"/>
              <a:t>similar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idea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computes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ao</a:t>
            </a:r>
            <a:r>
              <a:rPr lang="fr-FR" baseline="0" dirty="0" smtClean="0"/>
              <a:t> value by </a:t>
            </a:r>
            <a:r>
              <a:rPr lang="fr-FR" baseline="0" dirty="0" err="1" smtClean="0"/>
              <a:t>replacing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billboard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full 3d </a:t>
            </a:r>
            <a:r>
              <a:rPr lang="fr-FR" baseline="0" dirty="0" err="1" smtClean="0"/>
              <a:t>bounding</a:t>
            </a:r>
            <a:r>
              <a:rPr lang="fr-FR" baseline="0" dirty="0" smtClean="0"/>
              <a:t> volume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created</a:t>
            </a:r>
            <a:r>
              <a:rPr lang="fr-FR" baseline="0" dirty="0" smtClean="0"/>
              <a:t> in the first </a:t>
            </a:r>
            <a:r>
              <a:rPr lang="fr-FR" baseline="0" dirty="0" err="1" smtClean="0"/>
              <a:t>shading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pass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dirty="0" smtClean="0"/>
              <a:t>The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mention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HBAO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runs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entirely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Screen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and has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good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compare to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SSAO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.</a:t>
            </a:r>
            <a:endParaRPr lang="fr-FR" dirty="0" smtClean="0"/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dirty="0" smtClean="0"/>
              <a:t>AO  :  </a:t>
            </a:r>
            <a:r>
              <a:rPr lang="fr-FR" dirty="0" err="1" smtClean="0"/>
              <a:t>depends</a:t>
            </a:r>
            <a:r>
              <a:rPr lang="fr-FR" dirty="0" smtClean="0"/>
              <a:t> on </a:t>
            </a:r>
            <a:r>
              <a:rPr lang="fr-FR" dirty="0" err="1" smtClean="0"/>
              <a:t>ElevationAngle</a:t>
            </a:r>
            <a:r>
              <a:rPr lang="fr-FR" dirty="0" smtClean="0"/>
              <a:t> (e)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dirty="0" smtClean="0"/>
              <a:t>	e = h + t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dirty="0" smtClean="0"/>
              <a:t>	h : horizon angle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dirty="0" smtClean="0"/>
              <a:t>	t : tangent angle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directions and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along</a:t>
            </a:r>
            <a:r>
              <a:rPr lang="fr-FR" baseline="0" dirty="0" smtClean="0"/>
              <a:t> the directions to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the best </a:t>
            </a:r>
            <a:r>
              <a:rPr lang="fr-FR" baseline="0" dirty="0" err="1" smtClean="0"/>
              <a:t>Elevation</a:t>
            </a:r>
            <a:r>
              <a:rPr lang="fr-FR" baseline="0" dirty="0" smtClean="0"/>
              <a:t> Angle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direction.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baseline="0" dirty="0" smtClean="0"/>
              <a:t>The AO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computed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filtering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ElevationAngles</a:t>
            </a:r>
            <a:r>
              <a:rPr lang="fr-FR" baseline="0" dirty="0" smtClean="0"/>
              <a:t>.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baseline="0" dirty="0" err="1" smtClean="0"/>
              <a:t>Although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has a </a:t>
            </a:r>
            <a:r>
              <a:rPr lang="fr-FR" baseline="0" dirty="0" err="1" smtClean="0"/>
              <a:t>larger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computational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footprint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Crytek</a:t>
            </a:r>
            <a:r>
              <a:rPr lang="fr-FR" baseline="0" dirty="0" smtClean="0"/>
              <a:t> SSAO for instance.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Finally</a:t>
            </a:r>
            <a:r>
              <a:rPr lang="fr-FR" dirty="0" smtClean="0"/>
              <a:t>, </a:t>
            </a:r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the </a:t>
            </a:r>
            <a:r>
              <a:rPr lang="fr-FR" dirty="0" err="1" smtClean="0"/>
              <a:t>volumetric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Reinbothe</a:t>
            </a:r>
            <a:r>
              <a:rPr lang="fr-FR" baseline="0" dirty="0" smtClean="0"/>
              <a:t>, </a:t>
            </a:r>
          </a:p>
          <a:p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computation in </a:t>
            </a:r>
            <a:r>
              <a:rPr lang="fr-FR" baseline="0" dirty="0" err="1" smtClean="0"/>
              <a:t>screen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but </a:t>
            </a:r>
            <a:r>
              <a:rPr lang="fr-FR" baseline="0" dirty="0" err="1" smtClean="0"/>
              <a:t>starts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performing</a:t>
            </a:r>
            <a:r>
              <a:rPr lang="fr-FR" baseline="0" dirty="0" smtClean="0"/>
              <a:t> a 3D </a:t>
            </a:r>
            <a:r>
              <a:rPr lang="fr-FR" baseline="0" dirty="0" err="1" smtClean="0"/>
              <a:t>rasterization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frame to </a:t>
            </a:r>
            <a:r>
              <a:rPr lang="fr-FR" baseline="0" dirty="0" err="1" smtClean="0"/>
              <a:t>account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potential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occluders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located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outside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, </a:t>
            </a:r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captured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classical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depth</a:t>
            </a:r>
            <a:r>
              <a:rPr lang="fr-FR" baseline="0" dirty="0" smtClean="0"/>
              <a:t>-buffer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, SSAO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Usual</a:t>
            </a:r>
            <a:r>
              <a:rPr lang="fr-FR" dirty="0" smtClean="0"/>
              <a:t> </a:t>
            </a:r>
            <a:r>
              <a:rPr lang="fr-FR" dirty="0" err="1" smtClean="0"/>
              <a:t>pb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baseline="0" dirty="0" smtClean="0"/>
              <a:t>the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, and 1d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expensive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2d &amp; 3d </a:t>
            </a:r>
            <a:r>
              <a:rPr lang="fr-FR" baseline="0" dirty="0" err="1" smtClean="0"/>
              <a:t>sampling</a:t>
            </a:r>
            <a:endParaRPr lang="fr-FR" baseline="0" dirty="0" smtClean="0"/>
          </a:p>
          <a:p>
            <a:r>
              <a:rPr lang="fr-FR" baseline="0" dirty="0" err="1" smtClean="0"/>
              <a:t>Reduce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complexity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improve</a:t>
            </a:r>
            <a:r>
              <a:rPr lang="fr-FR" baseline="0" dirty="0" smtClean="0"/>
              <a:t> original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noticed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stochastic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per pixel,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coarse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. But not good </a:t>
            </a:r>
            <a:r>
              <a:rPr lang="fr-FR" baseline="0" dirty="0" err="1" smtClean="0"/>
              <a:t>enough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smtClean="0"/>
              <a:t>And as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mentioned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Phams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bilateral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filter</a:t>
            </a:r>
            <a:r>
              <a:rPr lang="fr-FR" baseline="0" dirty="0" smtClean="0"/>
              <a:t> for the </a:t>
            </a:r>
            <a:r>
              <a:rPr lang="fr-FR" baseline="0" dirty="0" err="1" smtClean="0"/>
              <a:t>video</a:t>
            </a:r>
            <a:r>
              <a:rPr lang="fr-FR" baseline="0" dirty="0" smtClean="0"/>
              <a:t> compression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have a good </a:t>
            </a:r>
            <a:r>
              <a:rPr lang="fr-FR" baseline="0" dirty="0" err="1" smtClean="0"/>
              <a:t>acceleration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application.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Our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inspired</a:t>
            </a:r>
            <a:r>
              <a:rPr lang="fr-FR" baseline="0" dirty="0" smtClean="0"/>
              <a:t> by t</a:t>
            </a:r>
            <a:r>
              <a:rPr lang="fr-FR" dirty="0" smtClean="0"/>
              <a:t>he </a:t>
            </a:r>
            <a:r>
              <a:rPr lang="fr-FR" dirty="0" err="1" smtClean="0"/>
              <a:t>gaussian</a:t>
            </a:r>
            <a:r>
              <a:rPr lang="fr-FR" dirty="0" smtClean="0"/>
              <a:t> </a:t>
            </a:r>
            <a:r>
              <a:rPr lang="fr-FR" dirty="0" err="1" smtClean="0"/>
              <a:t>kernel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evaluated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separable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fashion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pictures</a:t>
            </a:r>
            <a:r>
              <a:rPr lang="fr-FR" baseline="0" dirty="0" smtClean="0"/>
              <a:t> for instance. This </a:t>
            </a:r>
            <a:r>
              <a:rPr lang="fr-FR" baseline="0" dirty="0" err="1" smtClean="0"/>
              <a:t>means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2D computation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safely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replaced</a:t>
            </a:r>
            <a:r>
              <a:rPr lang="fr-FR" baseline="0" dirty="0" smtClean="0"/>
              <a:t> by 2 1D computations, </a:t>
            </a:r>
            <a:r>
              <a:rPr lang="fr-FR" baseline="0" dirty="0" err="1" smtClean="0"/>
              <a:t>reducing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complexity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 n </a:t>
            </a:r>
            <a:r>
              <a:rPr lang="fr-FR" baseline="0" dirty="0" err="1" smtClean="0"/>
              <a:t>squared</a:t>
            </a:r>
            <a:r>
              <a:rPr lang="fr-FR" baseline="0" dirty="0" smtClean="0"/>
              <a:t> to 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illustration of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Now</a:t>
            </a:r>
            <a:r>
              <a:rPr lang="fr-FR" dirty="0" smtClean="0"/>
              <a:t> the </a:t>
            </a:r>
            <a:r>
              <a:rPr lang="fr-FR" dirty="0" err="1" smtClean="0"/>
              <a:t>bilateral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to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preserve</a:t>
            </a:r>
            <a:r>
              <a:rPr lang="fr-FR" dirty="0" smtClean="0"/>
              <a:t> </a:t>
            </a:r>
            <a:r>
              <a:rPr lang="fr-FR" dirty="0" err="1" smtClean="0"/>
              <a:t>features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combining</a:t>
            </a:r>
            <a:r>
              <a:rPr lang="fr-FR" baseline="0" dirty="0" smtClean="0"/>
              <a:t> 2 </a:t>
            </a:r>
            <a:r>
              <a:rPr lang="fr-FR" baseline="0" dirty="0" err="1" smtClean="0"/>
              <a:t>kernels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 </a:t>
            </a:r>
            <a:r>
              <a:rPr lang="fr-FR" dirty="0" err="1" smtClean="0"/>
              <a:t>mentioned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Pham’s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bf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speed up the </a:t>
            </a:r>
            <a:r>
              <a:rPr lang="fr-FR" baseline="0" dirty="0" err="1" smtClean="0"/>
              <a:t>processing</a:t>
            </a:r>
            <a:r>
              <a:rPr lang="fr-FR" baseline="0" dirty="0" smtClean="0"/>
              <a:t>, but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time </a:t>
            </a:r>
            <a:r>
              <a:rPr lang="fr-FR" baseline="0" dirty="0" err="1" smtClean="0"/>
              <a:t>creats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edge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jaggedness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solved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later</a:t>
            </a:r>
            <a:r>
              <a:rPr lang="fr-FR" baseline="0" dirty="0" smtClean="0"/>
              <a:t> [Pham 2007] by </a:t>
            </a:r>
            <a:r>
              <a:rPr lang="fr-FR" baseline="0" dirty="0" err="1" smtClean="0"/>
              <a:t>aligning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seperation</a:t>
            </a:r>
            <a:r>
              <a:rPr lang="fr-FR" baseline="0" dirty="0" smtClean="0"/>
              <a:t> axis to the image gradients.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Ambient</a:t>
            </a:r>
            <a:r>
              <a:rPr lang="fr-FR" dirty="0" smtClean="0"/>
              <a:t> Occlusion, or AO,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popular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baseline="0" dirty="0" smtClean="0"/>
              <a:t> captures a </a:t>
            </a:r>
            <a:r>
              <a:rPr lang="fr-FR" baseline="0" dirty="0" err="1" smtClean="0"/>
              <a:t>subset</a:t>
            </a:r>
            <a:r>
              <a:rPr lang="fr-FR" baseline="0" dirty="0" smtClean="0"/>
              <a:t> of indirect </a:t>
            </a:r>
            <a:r>
              <a:rPr lang="fr-FR" baseline="0" dirty="0" err="1" smtClean="0"/>
              <a:t>lighting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AO component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fair</a:t>
            </a:r>
            <a:r>
              <a:rPr lang="fr-FR" baseline="0" dirty="0" smtClean="0"/>
              <a:t> perception of the </a:t>
            </a:r>
            <a:r>
              <a:rPr lang="fr-FR" baseline="0" dirty="0" err="1" smtClean="0"/>
              <a:t>scene’s</a:t>
            </a:r>
            <a:r>
              <a:rPr lang="fr-FR" baseline="0" dirty="0" smtClean="0"/>
              <a:t> components.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Therfore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propose to speed up SSAO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defining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separable</a:t>
            </a:r>
            <a:r>
              <a:rPr lang="fr-FR" baseline="0" dirty="0" smtClean="0"/>
              <a:t> approximation </a:t>
            </a:r>
            <a:r>
              <a:rPr lang="fr-FR" baseline="0" dirty="0" err="1" smtClean="0"/>
              <a:t>principle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 As </a:t>
            </a:r>
            <a:r>
              <a:rPr lang="fr-FR" baseline="0" dirty="0" err="1" smtClean="0"/>
              <a:t>mentioned</a:t>
            </a:r>
            <a:r>
              <a:rPr lang="fr-FR" baseline="0" dirty="0" smtClean="0"/>
              <a:t> for the </a:t>
            </a:r>
            <a:r>
              <a:rPr lang="fr-FR" baseline="0" dirty="0" err="1" smtClean="0"/>
              <a:t>seperable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Gaussion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filter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complexity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reduced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n² to  n.</a:t>
            </a:r>
          </a:p>
          <a:p>
            <a:r>
              <a:rPr lang="fr-FR" baseline="0" dirty="0" smtClean="0"/>
              <a:t>In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case. </a:t>
            </a:r>
            <a:r>
              <a:rPr lang="fr-FR" baseline="0" dirty="0" err="1" smtClean="0"/>
              <a:t>Although</a:t>
            </a:r>
            <a:r>
              <a:rPr lang="fr-FR" baseline="0" dirty="0" smtClean="0"/>
              <a:t> AO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formally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separable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show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separable</a:t>
            </a:r>
            <a:r>
              <a:rPr lang="fr-FR" baseline="0" dirty="0" smtClean="0"/>
              <a:t> approximation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convincing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almost</a:t>
            </a:r>
            <a:r>
              <a:rPr lang="fr-FR" baseline="0" dirty="0" smtClean="0"/>
              <a:t> no </a:t>
            </a:r>
            <a:r>
              <a:rPr lang="fr-FR" baseline="0" dirty="0" err="1" smtClean="0"/>
              <a:t>visual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artifact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comparted</a:t>
            </a:r>
            <a:r>
              <a:rPr lang="fr-FR" baseline="0" dirty="0" smtClean="0"/>
              <a:t> to full 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The basic </a:t>
            </a:r>
            <a:r>
              <a:rPr lang="fr-FR" baseline="0" dirty="0" err="1" smtClean="0"/>
              <a:t>idea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2 AO </a:t>
            </a:r>
            <a:r>
              <a:rPr lang="fr-FR" baseline="0" dirty="0" err="1" smtClean="0"/>
              <a:t>evaluations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point, </a:t>
            </a:r>
            <a:r>
              <a:rPr lang="fr-FR" baseline="0" dirty="0" err="1" smtClean="0"/>
              <a:t>along</a:t>
            </a:r>
            <a:r>
              <a:rPr lang="fr-FR" baseline="0" dirty="0" smtClean="0"/>
              <a:t> 2 orthogonal directions. </a:t>
            </a:r>
          </a:p>
          <a:p>
            <a:r>
              <a:rPr lang="fr-FR" baseline="0" dirty="0" err="1" smtClean="0"/>
              <a:t>Any</a:t>
            </a:r>
            <a:r>
              <a:rPr lang="fr-FR" baseline="0" dirty="0" smtClean="0"/>
              <a:t> SSAO occlusion </a:t>
            </a:r>
            <a:r>
              <a:rPr lang="fr-FR" baseline="0" dirty="0" err="1" smtClean="0"/>
              <a:t>estimator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combined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any</a:t>
            </a:r>
            <a:r>
              <a:rPr lang="fr-FR" baseline="0" dirty="0" smtClean="0"/>
              <a:t> occlusion point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, as long as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restricted</a:t>
            </a:r>
            <a:r>
              <a:rPr lang="fr-FR" baseline="0" dirty="0" smtClean="0"/>
              <a:t> to a single direction in </a:t>
            </a:r>
            <a:r>
              <a:rPr lang="fr-FR" baseline="0" dirty="0" err="1" smtClean="0"/>
              <a:t>screen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 As </a:t>
            </a:r>
            <a:r>
              <a:rPr lang="fr-FR" baseline="0" dirty="0" err="1" smtClean="0"/>
              <a:t>illustrated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, the direct </a:t>
            </a:r>
            <a:r>
              <a:rPr lang="fr-FR" baseline="0" dirty="0" err="1" smtClean="0"/>
              <a:t>combination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evaluations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, rough approximation of AO due to the </a:t>
            </a:r>
            <a:r>
              <a:rPr lang="fr-FR" baseline="0" dirty="0" err="1" smtClean="0"/>
              <a:t>arbitrary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of the computation axis. </a:t>
            </a:r>
          </a:p>
          <a:p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solve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choosing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separation</a:t>
            </a:r>
            <a:r>
              <a:rPr lang="fr-FR" baseline="0" dirty="0" smtClean="0"/>
              <a:t> directions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pixel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a local frame </a:t>
            </a:r>
            <a:r>
              <a:rPr lang="fr-FR" baseline="0" dirty="0" err="1" smtClean="0"/>
              <a:t>randomization</a:t>
            </a:r>
            <a:r>
              <a:rPr lang="fr-FR" baseline="0" dirty="0" smtClean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That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for local </a:t>
            </a:r>
            <a:r>
              <a:rPr lang="fr-FR" dirty="0" err="1" smtClean="0"/>
              <a:t>randomization</a:t>
            </a:r>
            <a:r>
              <a:rPr lang="fr-FR" dirty="0" smtClean="0"/>
              <a:t>. Shows</a:t>
            </a:r>
            <a:r>
              <a:rPr lang="fr-FR" baseline="0" dirty="0" smtClean="0"/>
              <a:t> 3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3 images :  for </a:t>
            </a:r>
            <a:r>
              <a:rPr lang="fr-FR" dirty="0" err="1" smtClean="0"/>
              <a:t>each</a:t>
            </a:r>
            <a:r>
              <a:rPr lang="fr-FR" dirty="0" smtClean="0"/>
              <a:t> pixel, </a:t>
            </a:r>
            <a:r>
              <a:rPr lang="fr-FR" dirty="0" err="1" smtClean="0"/>
              <a:t>we</a:t>
            </a:r>
            <a:r>
              <a:rPr lang="fr-FR" dirty="0" smtClean="0"/>
              <a:t> do AO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baseline="0" dirty="0" smtClean="0"/>
              <a:t> orthogonal axes -&gt;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Axis pattern,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</a:t>
            </a:r>
            <a:r>
              <a:rPr lang="fr-FR" baseline="0" dirty="0" smtClean="0"/>
              <a:t> local per-pixel frames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distribution patterns </a:t>
            </a:r>
            <a:r>
              <a:rPr lang="fr-FR" dirty="0" err="1" smtClean="0"/>
              <a:t>is</a:t>
            </a:r>
            <a:r>
              <a:rPr lang="fr-FR" dirty="0" smtClean="0"/>
              <a:t> 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key</a:t>
            </a:r>
            <a:r>
              <a:rPr lang="fr-FR" baseline="0" dirty="0" smtClean="0"/>
              <a:t> component for </a:t>
            </a:r>
            <a:r>
              <a:rPr lang="fr-FR" baseline="0" dirty="0" err="1" smtClean="0"/>
              <a:t>ensuring</a:t>
            </a:r>
            <a:r>
              <a:rPr lang="fr-FR" baseline="0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quality</a:t>
            </a:r>
            <a:r>
              <a:rPr lang="fr-FR" baseline="0" dirty="0" smtClean="0"/>
              <a:t> of final AO buffer.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 the </a:t>
            </a:r>
            <a:r>
              <a:rPr lang="fr-FR" baseline="0" dirty="0" err="1" smtClean="0"/>
              <a:t>Hammersley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seems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the best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in practice.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Integration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Hammersley</a:t>
            </a:r>
            <a:r>
              <a:rPr lang="fr-FR" baseline="0" dirty="0" smtClean="0"/>
              <a:t> ?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Justification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in the end,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use </a:t>
            </a:r>
            <a:r>
              <a:rPr lang="fr-FR" baseline="0" dirty="0" err="1" smtClean="0"/>
              <a:t>Feature</a:t>
            </a:r>
            <a:r>
              <a:rPr lang="fr-FR" baseline="0" dirty="0" smtClean="0"/>
              <a:t>-</a:t>
            </a:r>
            <a:r>
              <a:rPr lang="fr-FR" baseline="0" dirty="0" err="1" smtClean="0"/>
              <a:t>preserving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filter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kernel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correlates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axis pattern  to do </a:t>
            </a:r>
            <a:r>
              <a:rPr lang="fr-FR" baseline="0" dirty="0" err="1" smtClean="0"/>
              <a:t>edge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aware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boxfilter</a:t>
            </a:r>
            <a:r>
              <a:rPr lang="fr-FR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 And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found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edge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aware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boxfilter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interleaved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have good </a:t>
            </a:r>
            <a:r>
              <a:rPr lang="fr-FR" baseline="0" dirty="0" err="1" smtClean="0"/>
              <a:t>combinations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easily</a:t>
            </a:r>
            <a:r>
              <a:rPr lang="fr-FR" baseline="0" dirty="0" smtClean="0"/>
              <a:t> to control.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interleaved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to use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size for the </a:t>
            </a:r>
            <a:r>
              <a:rPr lang="fr-FR" baseline="0" dirty="0" err="1" smtClean="0"/>
              <a:t>filter</a:t>
            </a:r>
            <a:r>
              <a:rPr lang="fr-FR" baseline="0" dirty="0" smtClean="0"/>
              <a:t>(</a:t>
            </a:r>
            <a:r>
              <a:rPr lang="fr-FR" baseline="0" dirty="0" err="1" smtClean="0"/>
              <a:t>edge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aware</a:t>
            </a:r>
            <a:r>
              <a:rPr lang="fr-FR" baseline="0" dirty="0" smtClean="0"/>
              <a:t>). The noise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removed</a:t>
            </a:r>
            <a:r>
              <a:rPr lang="fr-FR" baseline="0" dirty="0" smtClean="0"/>
              <a:t>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One </a:t>
            </a:r>
            <a:r>
              <a:rPr lang="fr-FR" dirty="0" err="1" smtClean="0"/>
              <a:t>example</a:t>
            </a:r>
            <a:r>
              <a:rPr lang="fr-FR" dirty="0" smtClean="0"/>
              <a:t> shows the </a:t>
            </a:r>
            <a:r>
              <a:rPr lang="fr-FR" dirty="0" err="1" smtClean="0"/>
              <a:t>scene</a:t>
            </a:r>
            <a:r>
              <a:rPr lang="fr-FR" dirty="0" smtClean="0"/>
              <a:t> «</a:t>
            </a:r>
            <a:r>
              <a:rPr lang="fr-FR" dirty="0" err="1" smtClean="0"/>
              <a:t>Toasters</a:t>
            </a:r>
            <a:r>
              <a:rPr lang="fr-FR" dirty="0" smtClean="0"/>
              <a:t>»,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look </a:t>
            </a:r>
            <a:r>
              <a:rPr lang="fr-FR" dirty="0" err="1" smtClean="0"/>
              <a:t>at</a:t>
            </a:r>
            <a:r>
              <a:rPr lang="fr-FR" dirty="0" smtClean="0"/>
              <a:t> one part of the </a:t>
            </a:r>
            <a:r>
              <a:rPr lang="fr-FR" dirty="0" err="1" smtClean="0"/>
              <a:t>scene</a:t>
            </a:r>
            <a:r>
              <a:rPr lang="fr-FR" dirty="0" smtClean="0"/>
              <a:t>,</a:t>
            </a:r>
            <a:r>
              <a:rPr lang="fr-FR" baseline="0" dirty="0" smtClean="0"/>
              <a:t> « the </a:t>
            </a:r>
            <a:r>
              <a:rPr lang="fr-FR" baseline="0" dirty="0" err="1" smtClean="0"/>
              <a:t>toaster’s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feet</a:t>
            </a:r>
            <a:r>
              <a:rPr lang="fr-FR" baseline="0" dirty="0" smtClean="0"/>
              <a:t>»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image shows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advantage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interleaved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for SSAO,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size </a:t>
            </a:r>
            <a:r>
              <a:rPr lang="fr-FR" baseline="0" dirty="0" err="1" smtClean="0"/>
              <a:t>boxfilter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kernel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remove</a:t>
            </a:r>
            <a:r>
              <a:rPr lang="fr-FR" baseline="0" dirty="0" smtClean="0"/>
              <a:t> the pattern noise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created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interleaved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. </a:t>
            </a:r>
          </a:p>
          <a:p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totally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, it²s </a:t>
            </a:r>
            <a:r>
              <a:rPr lang="fr-FR" baseline="0" dirty="0" err="1" smtClean="0"/>
              <a:t>difficult</a:t>
            </a:r>
            <a:r>
              <a:rPr lang="fr-FR" baseline="0" dirty="0" smtClean="0"/>
              <a:t> to control.</a:t>
            </a:r>
          </a:p>
          <a:p>
            <a:r>
              <a:rPr lang="fr-FR" baseline="0" dirty="0" err="1" smtClean="0"/>
              <a:t>Also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time,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memory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instead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length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vector</a:t>
            </a:r>
            <a:r>
              <a:rPr lang="fr-FR" baseline="0" dirty="0" smtClean="0"/>
              <a:t> for all pixels,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for one pattern.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The image shows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advantage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interleaved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 for SSAO,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size </a:t>
            </a:r>
            <a:r>
              <a:rPr lang="fr-FR" baseline="0" dirty="0" err="1" smtClean="0"/>
              <a:t>boxfilter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kernel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easily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remove</a:t>
            </a:r>
            <a:r>
              <a:rPr lang="fr-FR" baseline="0" dirty="0" smtClean="0"/>
              <a:t> the pattern noise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created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interleaved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totally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sampling</a:t>
            </a:r>
            <a:r>
              <a:rPr lang="fr-FR" baseline="0" dirty="0" smtClean="0"/>
              <a:t>, it²s </a:t>
            </a:r>
            <a:r>
              <a:rPr lang="fr-FR" baseline="0" dirty="0" err="1" smtClean="0"/>
              <a:t>difficult</a:t>
            </a:r>
            <a:r>
              <a:rPr lang="fr-FR" baseline="0" dirty="0" smtClean="0"/>
              <a:t> to control.</a:t>
            </a:r>
          </a:p>
          <a:p>
            <a:r>
              <a:rPr lang="fr-FR" baseline="0" dirty="0" err="1" smtClean="0"/>
              <a:t>Also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time,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memory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instead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length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vector</a:t>
            </a:r>
            <a:r>
              <a:rPr lang="fr-FR" baseline="0" dirty="0" smtClean="0"/>
              <a:t> for all pixels,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for one pattern.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As show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table,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kernel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separable</a:t>
            </a:r>
            <a:r>
              <a:rPr lang="fr-FR" baseline="0" dirty="0" smtClean="0"/>
              <a:t> AO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have good </a:t>
            </a:r>
            <a:r>
              <a:rPr lang="fr-FR" baseline="0" dirty="0" err="1" smtClean="0"/>
              <a:t>improvement</a:t>
            </a:r>
            <a:r>
              <a:rPr lang="fr-FR" baseline="0" dirty="0" smtClean="0"/>
              <a:t> in speed FOR a SIMILAR VISUAL QUALITY.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perceptual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metric</a:t>
            </a:r>
            <a:r>
              <a:rPr lang="fr-FR" baseline="0" dirty="0" smtClean="0"/>
              <a:t>. Has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tree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examples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error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low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on direct AO </a:t>
            </a:r>
            <a:r>
              <a:rPr lang="fr-FR" baseline="0" dirty="0" err="1" smtClean="0"/>
              <a:t>visualization</a:t>
            </a:r>
            <a:r>
              <a:rPr lang="fr-FR" baseline="0" dirty="0" smtClean="0"/>
              <a:t>. Note the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lowers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doing</a:t>
            </a:r>
            <a:r>
              <a:rPr lang="fr-FR" baseline="0" dirty="0" smtClean="0"/>
              <a:t> full </a:t>
            </a:r>
            <a:r>
              <a:rPr lang="fr-FR" baseline="0" dirty="0" err="1" smtClean="0"/>
              <a:t>shading</a:t>
            </a:r>
            <a:r>
              <a:rPr lang="fr-FR" baseline="0" dirty="0" smtClean="0"/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another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of AO </a:t>
            </a:r>
            <a:r>
              <a:rPr lang="fr-FR" baseline="0" dirty="0" smtClean="0"/>
              <a:t>in an </a:t>
            </a:r>
            <a:r>
              <a:rPr lang="fr-FR" baseline="0" dirty="0" err="1" smtClean="0"/>
              <a:t>interior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scene</a:t>
            </a: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On the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show the AO component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;  on the right, the direct </a:t>
            </a:r>
            <a:r>
              <a:rPr lang="fr-FR" baseline="0" dirty="0" err="1" smtClean="0"/>
              <a:t>lighting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OpenGL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Combining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offers</a:t>
            </a:r>
            <a:r>
              <a:rPr lang="fr-FR" baseline="0" dirty="0" smtClean="0"/>
              <a:t> a more </a:t>
            </a:r>
            <a:r>
              <a:rPr lang="fr-FR" baseline="0" dirty="0" err="1" smtClean="0"/>
              <a:t>realistic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direct </a:t>
            </a:r>
            <a:r>
              <a:rPr lang="fr-FR" baseline="0" dirty="0" err="1" smtClean="0"/>
              <a:t>lighting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expensive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complete</a:t>
            </a:r>
            <a:r>
              <a:rPr lang="fr-FR" baseline="0" dirty="0" smtClean="0"/>
              <a:t> global illumination for instance.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As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of 2 </a:t>
            </a:r>
            <a:r>
              <a:rPr lang="fr-FR" baseline="0" dirty="0" err="1" smtClean="0"/>
              <a:t>random</a:t>
            </a:r>
            <a:r>
              <a:rPr lang="fr-FR" baseline="0" dirty="0" smtClean="0"/>
              <a:t> axis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superior</a:t>
            </a:r>
            <a:r>
              <a:rPr lang="fr-FR" baseline="0" dirty="0" smtClean="0"/>
              <a:t> to one,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number</a:t>
            </a:r>
            <a:r>
              <a:rPr lang="fr-FR" baseline="0" dirty="0" smtClean="0"/>
              <a:t> of occlusion </a:t>
            </a:r>
            <a:r>
              <a:rPr lang="fr-FR" baseline="0" dirty="0" err="1" smtClean="0"/>
              <a:t>evaluation</a:t>
            </a:r>
            <a:r>
              <a:rPr lang="fr-FR" baseline="0" dirty="0" smtClean="0"/>
              <a:t> per-pixel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Here</a:t>
            </a:r>
            <a:r>
              <a:rPr lang="fr-FR" dirty="0" smtClean="0"/>
              <a:t> are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really</a:t>
            </a:r>
            <a:r>
              <a:rPr lang="fr-FR" baseline="0" dirty="0" smtClean="0"/>
              <a:t> AO ? </a:t>
            </a:r>
          </a:p>
          <a:p>
            <a:r>
              <a:rPr lang="fr-FR" baseline="0" dirty="0" smtClean="0"/>
              <a:t>It </a:t>
            </a:r>
            <a:r>
              <a:rPr lang="fr-FR" baseline="0" dirty="0" err="1" smtClean="0"/>
              <a:t>describes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shadow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created</a:t>
            </a:r>
            <a:r>
              <a:rPr lang="fr-FR" baseline="0" dirty="0" smtClean="0"/>
              <a:t> by direct </a:t>
            </a:r>
            <a:r>
              <a:rPr lang="fr-FR" baseline="0" dirty="0" err="1" smtClean="0"/>
              <a:t>lighting</a:t>
            </a:r>
            <a:r>
              <a:rPr lang="fr-FR" baseline="0" dirty="0" smtClean="0"/>
              <a:t>, but by a « </a:t>
            </a:r>
            <a:r>
              <a:rPr lang="fr-FR" baseline="0" dirty="0" err="1" smtClean="0"/>
              <a:t>virtual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diffused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surrounding</a:t>
            </a:r>
            <a:r>
              <a:rPr lang="fr-FR" baseline="0" dirty="0" smtClean="0"/>
              <a:t> light </a:t>
            </a:r>
            <a:r>
              <a:rPr lang="fr-FR" baseline="0" dirty="0" err="1" smtClean="0"/>
              <a:t>emitter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This notion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One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«  Shape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shading</a:t>
            </a:r>
            <a:r>
              <a:rPr lang="fr-FR" baseline="0" dirty="0" smtClean="0"/>
              <a:t> on a </a:t>
            </a:r>
            <a:r>
              <a:rPr lang="fr-FR" baseline="0" dirty="0" err="1" smtClean="0"/>
              <a:t>cloudy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day</a:t>
            </a:r>
            <a:r>
              <a:rPr lang="fr-FR" baseline="0" dirty="0" smtClean="0"/>
              <a:t>»,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extended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classical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shape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shading</a:t>
            </a:r>
            <a:r>
              <a:rPr lang="fr-FR" baseline="0" dirty="0" smtClean="0"/>
              <a:t> model,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reconstruct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shape</a:t>
            </a:r>
            <a:r>
              <a:rPr lang="fr-FR" baseline="0" dirty="0" smtClean="0"/>
              <a:t>  not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lambertian</a:t>
            </a:r>
            <a:r>
              <a:rPr lang="fr-FR" baseline="0" dirty="0" smtClean="0"/>
              <a:t> model, but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area </a:t>
            </a:r>
            <a:r>
              <a:rPr lang="fr-FR" baseline="0" dirty="0" err="1" smtClean="0"/>
              <a:t>diffused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lighting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produced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cloudy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day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Later</a:t>
            </a:r>
            <a:r>
              <a:rPr lang="fr-FR" baseline="0" dirty="0" smtClean="0"/>
              <a:t> on, </a:t>
            </a:r>
            <a:r>
              <a:rPr lang="fr-FR" baseline="0" dirty="0" err="1" smtClean="0"/>
              <a:t>accessibility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seen</a:t>
            </a:r>
            <a:r>
              <a:rPr lang="fr-FR" baseline="0" dirty="0" smtClean="0"/>
              <a:t> as a </a:t>
            </a:r>
            <a:r>
              <a:rPr lang="fr-FR" baseline="0" dirty="0" err="1" smtClean="0"/>
              <a:t>form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ambient</a:t>
            </a:r>
            <a:r>
              <a:rPr lang="fr-FR" baseline="0" dirty="0" smtClean="0"/>
              <a:t> occlusion,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established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maximum non—</a:t>
            </a:r>
            <a:r>
              <a:rPr lang="fr-FR" baseline="0" dirty="0" err="1" smtClean="0"/>
              <a:t>intersecting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spheres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geometry</a:t>
            </a:r>
            <a:r>
              <a:rPr lang="fr-FR" baseline="0" dirty="0" smtClean="0"/>
              <a:t> to model the </a:t>
            </a:r>
            <a:r>
              <a:rPr lang="fr-FR" baseline="0" dirty="0" err="1" smtClean="0"/>
              <a:t>amount</a:t>
            </a:r>
            <a:r>
              <a:rPr lang="fr-FR" baseline="0" dirty="0" smtClean="0"/>
              <a:t> of light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reach</a:t>
            </a:r>
            <a:r>
              <a:rPr lang="fr-FR" baseline="0" dirty="0" smtClean="0"/>
              <a:t> a point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outside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shape</a:t>
            </a:r>
            <a:r>
              <a:rPr lang="fr-FR" baseline="0" dirty="0" smtClean="0"/>
              <a:t>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More </a:t>
            </a:r>
            <a:r>
              <a:rPr lang="fr-FR" baseline="0" dirty="0" err="1" smtClean="0"/>
              <a:t>formally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ambient</a:t>
            </a:r>
            <a:r>
              <a:rPr lang="fr-FR" baseline="0" dirty="0" smtClean="0"/>
              <a:t> occlusion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as the </a:t>
            </a:r>
            <a:r>
              <a:rPr lang="fr-FR" baseline="0" dirty="0" err="1" smtClean="0"/>
              <a:t>integral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visibility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function</a:t>
            </a:r>
            <a:r>
              <a:rPr lang="fr-FR" baseline="0" dirty="0" smtClean="0"/>
              <a:t> – </a:t>
            </a:r>
            <a:r>
              <a:rPr lang="fr-FR" baseline="0" dirty="0" err="1" smtClean="0"/>
              <a:t>often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restricted</a:t>
            </a:r>
            <a:r>
              <a:rPr lang="fr-FR" baseline="0" dirty="0" smtClean="0"/>
              <a:t> to a user-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distance – over the </a:t>
            </a:r>
            <a:r>
              <a:rPr lang="fr-FR" baseline="0" dirty="0" err="1" smtClean="0"/>
              <a:t>hemisphere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 </a:t>
            </a:r>
            <a:r>
              <a:rPr lang="fr-FR" baseline="0" dirty="0" err="1" smtClean="0"/>
              <a:t>Intuitively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measures</a:t>
            </a:r>
            <a:r>
              <a:rPr lang="fr-FR" baseline="0" dirty="0" smtClean="0"/>
              <a:t> how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light </a:t>
            </a:r>
            <a:r>
              <a:rPr lang="fr-FR" baseline="0" dirty="0" err="1" smtClean="0"/>
              <a:t>might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potentially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« </a:t>
            </a:r>
            <a:r>
              <a:rPr lang="fr-FR" baseline="0" dirty="0" err="1" smtClean="0"/>
              <a:t>blocked</a:t>
            </a:r>
            <a:r>
              <a:rPr lang="fr-FR" baseline="0" dirty="0" smtClean="0"/>
              <a:t> » by </a:t>
            </a:r>
            <a:r>
              <a:rPr lang="fr-FR" baseline="0" dirty="0" err="1" smtClean="0"/>
              <a:t>nearby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geometry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 Note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ambient</a:t>
            </a:r>
            <a:r>
              <a:rPr lang="fr-FR" baseline="0" dirty="0" smtClean="0"/>
              <a:t> occlusion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independent</a:t>
            </a:r>
            <a:r>
              <a:rPr lang="fr-FR" baseline="0" dirty="0" smtClean="0"/>
              <a:t> of the light sources </a:t>
            </a:r>
            <a:r>
              <a:rPr lang="fr-FR" baseline="0" dirty="0" err="1" smtClean="0"/>
              <a:t>explicitly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One</a:t>
            </a:r>
            <a:r>
              <a:rPr lang="fr-FR" baseline="0" dirty="0" smtClean="0"/>
              <a:t> of the main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 of ambiant occlusion, </a:t>
            </a:r>
            <a:r>
              <a:rPr lang="fr-FR" baseline="0" dirty="0" err="1" smtClean="0"/>
              <a:t>besides</a:t>
            </a:r>
            <a:r>
              <a:rPr lang="fr-FR" baseline="0" dirty="0" smtClean="0"/>
              <a:t> the « </a:t>
            </a:r>
            <a:r>
              <a:rPr lang="fr-FR" baseline="0" dirty="0" err="1" smtClean="0"/>
              <a:t>cuteness</a:t>
            </a:r>
            <a:r>
              <a:rPr lang="fr-FR" baseline="0" dirty="0" smtClean="0"/>
              <a:t> »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provides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volumes, </a:t>
            </a:r>
            <a:r>
              <a:rPr lang="fr-FR" baseline="0" dirty="0" err="1" smtClean="0"/>
              <a:t>concavities</a:t>
            </a:r>
            <a:r>
              <a:rPr lang="fr-FR" baseline="0" dirty="0" smtClean="0"/>
              <a:t> and contact</a:t>
            </a:r>
          </a:p>
          <a:p>
            <a:r>
              <a:rPr lang="fr-FR" baseline="0" dirty="0" smtClean="0"/>
              <a:t> areas are far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perceived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direct </a:t>
            </a:r>
            <a:r>
              <a:rPr lang="fr-FR" baseline="0" dirty="0" err="1" smtClean="0"/>
              <a:t>lighting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only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Offline AO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rendered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ray </a:t>
            </a:r>
            <a:r>
              <a:rPr kumimoji="0" lang="fr-FR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tracing</a:t>
            </a:r>
            <a:r>
              <a:rPr kumimoji="0" lang="fr-FR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&gt;&gt; </a:t>
            </a:r>
            <a:r>
              <a:rPr kumimoji="0" lang="fr-FR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prohibitive for real time applications</a:t>
            </a:r>
            <a:endParaRPr kumimoji="0" lang="fr-FR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In offline </a:t>
            </a:r>
            <a:r>
              <a:rPr lang="fr-FR" baseline="0" dirty="0" err="1" smtClean="0"/>
              <a:t>rendering</a:t>
            </a:r>
            <a:r>
              <a:rPr lang="fr-FR" baseline="0" dirty="0" smtClean="0"/>
              <a:t>, AO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evaluated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Monte Carlo </a:t>
            </a:r>
            <a:r>
              <a:rPr lang="fr-FR" baseline="0" dirty="0" err="1" smtClean="0"/>
              <a:t>integration</a:t>
            </a:r>
            <a:r>
              <a:rPr lang="fr-FR" baseline="0" dirty="0" smtClean="0"/>
              <a:t> by ray </a:t>
            </a:r>
            <a:r>
              <a:rPr lang="fr-FR" baseline="0" dirty="0" err="1" smtClean="0"/>
              <a:t>tracing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 </a:t>
            </a:r>
            <a:r>
              <a:rPr lang="fr-FR" baseline="0" dirty="0" err="1" smtClean="0"/>
              <a:t>Unfortunately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often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costly</a:t>
            </a:r>
            <a:r>
              <a:rPr lang="fr-FR" baseline="0" dirty="0" smtClean="0"/>
              <a:t> for real time applications.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Screen</a:t>
            </a:r>
            <a:r>
              <a:rPr lang="fr-FR" dirty="0" smtClean="0"/>
              <a:t>-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estimators</a:t>
            </a:r>
            <a:r>
              <a:rPr lang="fr-FR" dirty="0" smtClean="0"/>
              <a:t> have</a:t>
            </a:r>
            <a:r>
              <a:rPr lang="fr-FR" baseline="0" dirty="0" smtClean="0"/>
              <a:t> been </a:t>
            </a:r>
            <a:r>
              <a:rPr lang="fr-FR" baseline="0" dirty="0" err="1" smtClean="0"/>
              <a:t>introduced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cope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real time </a:t>
            </a:r>
            <a:r>
              <a:rPr lang="fr-FR" baseline="0" dirty="0" err="1" smtClean="0"/>
              <a:t>constraints</a:t>
            </a:r>
            <a:r>
              <a:rPr lang="fr-FR" baseline="0" dirty="0" smtClean="0"/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The basic </a:t>
            </a:r>
            <a:r>
              <a:rPr lang="fr-FR" baseline="0" dirty="0" err="1" smtClean="0"/>
              <a:t>idea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to use the Z-Buffer as a substitute to the </a:t>
            </a:r>
            <a:r>
              <a:rPr lang="fr-FR" baseline="0" dirty="0" err="1" smtClean="0"/>
              <a:t>actual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geometry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scene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occlusion </a:t>
            </a:r>
            <a:r>
              <a:rPr lang="fr-FR" baseline="0" dirty="0" err="1" smtClean="0"/>
              <a:t>locally</a:t>
            </a:r>
            <a:r>
              <a:rPr lang="fr-FR" baseline="0" dirty="0" smtClean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The </a:t>
            </a:r>
            <a:r>
              <a:rPr lang="fr-FR" baseline="0" dirty="0" err="1" smtClean="0"/>
              <a:t>fastest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simplest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has been </a:t>
            </a:r>
            <a:r>
              <a:rPr lang="fr-FR" baseline="0" dirty="0" err="1" smtClean="0"/>
              <a:t>introduced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Mittring</a:t>
            </a:r>
            <a:r>
              <a:rPr lang="fr-FR" baseline="0" dirty="0" smtClean="0"/>
              <a:t> in the Crysis1 by </a:t>
            </a:r>
            <a:r>
              <a:rPr lang="fr-FR" baseline="0" dirty="0" err="1" smtClean="0"/>
              <a:t>CryTek</a:t>
            </a:r>
            <a:r>
              <a:rPr lang="fr-FR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Conceptually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local </a:t>
            </a:r>
            <a:r>
              <a:rPr lang="fr-FR" baseline="0" dirty="0" err="1" smtClean="0"/>
              <a:t>fitler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screen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samples</a:t>
            </a:r>
            <a:r>
              <a:rPr lang="fr-FR" baseline="0" dirty="0" smtClean="0"/>
              <a:t> 3D points in the </a:t>
            </a:r>
            <a:r>
              <a:rPr lang="fr-FR" baseline="0" dirty="0" err="1" smtClean="0"/>
              <a:t>vicinity</a:t>
            </a:r>
            <a:r>
              <a:rPr lang="fr-FR" baseline="0" dirty="0" smtClean="0"/>
              <a:t> of a pixel and </a:t>
            </a:r>
            <a:r>
              <a:rPr lang="fr-FR" baseline="0" dirty="0" err="1" smtClean="0"/>
              <a:t>approximate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ammbient</a:t>
            </a:r>
            <a:r>
              <a:rPr lang="fr-FR" baseline="0" dirty="0" smtClean="0"/>
              <a:t> occlusion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pixel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amount</a:t>
            </a:r>
            <a:r>
              <a:rPr lang="fr-FR" baseline="0" dirty="0" smtClean="0"/>
              <a:t> of points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fails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the z-buffer.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F2593-0C00-40C0-AEDD-20EACD9A7ED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B75A33-BB32-4C5D-89DB-060BEBD61D91}" type="datetime1">
              <a:rPr lang="en-US" smtClean="0"/>
              <a:pPr/>
              <a:t>4/11/2011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65F8-C140-483D-A993-E228C946C56A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0177-ACB0-4DD3-969F-0383451080C8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B51F-C420-4BA1-95D7-80E1208A0AAE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EA84C-D403-4CDB-8E35-6F33E68855FA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CB23-2678-4703-B75B-3391C7CDB2E6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B243-502F-405C-962E-69F81CA2D1A6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20803-DB1D-477B-9441-D9565A77D09C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F497-E262-44CE-997A-81EA3240A72D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47E1566-6168-4840-B7A2-BCBF16E47DCC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329A16B-0FAD-4018-BE06-DFB026D2E639}" type="datetime1">
              <a:rPr lang="en-US" smtClean="0"/>
              <a:pPr/>
              <a:t>4/11/2011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D61D0F78-D140-4556-8FED-B630F3FDB86D}" type="datetime1">
              <a:rPr lang="en-US" smtClean="0"/>
              <a:pPr/>
              <a:t>4/11/2011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uang\Desktop\cgsvn\Edison\AmbientOcclusionPaper\eg2011_separable_ao.mp4" TargetMode="Externa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924800" cy="3657600"/>
          </a:xfrm>
          <a:solidFill>
            <a:schemeClr val="bg1"/>
          </a:solidFill>
          <a:ln>
            <a:noFill/>
          </a:ln>
          <a:effectLst/>
        </p:spPr>
        <p:txBody>
          <a:bodyPr>
            <a:noAutofit/>
          </a:bodyPr>
          <a:lstStyle/>
          <a:p>
            <a:pPr algn="ctr"/>
            <a:r>
              <a:rPr lang="fr-FR" sz="4000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Separable</a:t>
            </a:r>
            <a:r>
              <a:rPr lang="fr-FR" sz="40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Approximation of </a:t>
            </a:r>
          </a:p>
          <a:p>
            <a:pPr algn="ctr"/>
            <a:r>
              <a:rPr lang="fr-FR" sz="4000" b="1" dirty="0" err="1" smtClean="0">
                <a:solidFill>
                  <a:schemeClr val="bg2">
                    <a:lumMod val="10000"/>
                  </a:schemeClr>
                </a:solidFill>
                <a:effectLst/>
              </a:rPr>
              <a:t>Ambient</a:t>
            </a:r>
            <a:r>
              <a:rPr lang="fr-FR" sz="40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 Occlusion</a:t>
            </a:r>
          </a:p>
          <a:p>
            <a:pPr algn="ctr"/>
            <a:endParaRPr lang="fr-FR" sz="1800" dirty="0" smtClean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ctr"/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  <a:effectLst/>
              </a:rPr>
              <a:t>Jing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Huang</a:t>
            </a:r>
            <a:r>
              <a:rPr lang="fr-FR" sz="1800" baseline="300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1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   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  <a:effectLst/>
              </a:rPr>
              <a:t>Tamy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Boubekeur</a:t>
            </a:r>
            <a:r>
              <a:rPr lang="fr-FR" sz="1800" baseline="300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1    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Tobias Ritschel</a:t>
            </a:r>
            <a:r>
              <a:rPr lang="fr-FR" sz="1800" baseline="300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1,2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Matthias Holländer</a:t>
            </a:r>
            <a:r>
              <a:rPr lang="fr-FR" sz="1800" baseline="300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1    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fr-FR" sz="1800" dirty="0" err="1" smtClean="0">
                <a:solidFill>
                  <a:schemeClr val="bg2">
                    <a:lumMod val="25000"/>
                  </a:schemeClr>
                </a:solidFill>
                <a:effectLst/>
              </a:rPr>
              <a:t>Elmar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Eisemann</a:t>
            </a:r>
            <a:r>
              <a:rPr lang="fr-FR" sz="1800" baseline="300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1</a:t>
            </a:r>
          </a:p>
          <a:p>
            <a:pPr algn="ctr"/>
            <a:endParaRPr lang="fr-FR" sz="1800" baseline="30000" dirty="0" smtClean="0">
              <a:solidFill>
                <a:srgbClr val="000000"/>
              </a:solidFill>
              <a:effectLst/>
            </a:endParaRPr>
          </a:p>
          <a:p>
            <a:pPr algn="ctr"/>
            <a:r>
              <a:rPr lang="fr-FR" sz="1800" baseline="30000" dirty="0" smtClean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sz="1800" dirty="0" smtClean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Télécom </a:t>
            </a:r>
            <a:r>
              <a:rPr lang="fr-FR" sz="1800" dirty="0" err="1" smtClean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ParisTech</a:t>
            </a:r>
            <a:r>
              <a:rPr lang="fr-FR" sz="1800" dirty="0" smtClean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- CNRS/LTCI</a:t>
            </a:r>
          </a:p>
          <a:p>
            <a:pPr algn="ctr"/>
            <a:r>
              <a:rPr lang="fr-FR" sz="1800" baseline="30000" dirty="0" smtClean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r-FR" sz="1800" dirty="0" smtClean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Intel Visual </a:t>
            </a:r>
            <a:r>
              <a:rPr lang="fr-FR" sz="1800" dirty="0" err="1" smtClean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Computing</a:t>
            </a:r>
            <a:r>
              <a:rPr lang="fr-FR" sz="1800" dirty="0" smtClean="0">
                <a:ln w="1143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Institute</a:t>
            </a:r>
          </a:p>
          <a:p>
            <a:pPr algn="ctr"/>
            <a:endParaRPr lang="fr-FR" sz="1800" dirty="0" smtClean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2" descr="C:\Users\huang\Desktop\project\report\fig\logo\logoAN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1942"/>
            <a:ext cx="1295400" cy="555943"/>
          </a:xfrm>
          <a:prstGeom prst="rect">
            <a:avLst/>
          </a:prstGeom>
          <a:noFill/>
        </p:spPr>
      </p:pic>
      <p:pic>
        <p:nvPicPr>
          <p:cNvPr id="6" name="Picture 3" descr="C:\Users\huang\Desktop\project\report\fig\logo\logo_telecom_parist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715000"/>
            <a:ext cx="739552" cy="739552"/>
          </a:xfrm>
          <a:prstGeom prst="rect">
            <a:avLst/>
          </a:prstGeom>
          <a:noFill/>
        </p:spPr>
      </p:pic>
      <p:pic>
        <p:nvPicPr>
          <p:cNvPr id="8" name="Picture 6" descr="C:\Users\huang\Desktop\project\report\fig\logo\cnr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5638800"/>
            <a:ext cx="914400" cy="914400"/>
          </a:xfrm>
          <a:prstGeom prst="rect">
            <a:avLst/>
          </a:prstGeom>
          <a:noFill/>
        </p:spPr>
      </p:pic>
      <p:pic>
        <p:nvPicPr>
          <p:cNvPr id="1026" name="Picture 2" descr="C:\Users\huang\Desktop\main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72413"/>
            <a:ext cx="977900" cy="635000"/>
          </a:xfrm>
          <a:prstGeom prst="rect">
            <a:avLst/>
          </a:prstGeom>
          <a:noFill/>
        </p:spPr>
      </p:pic>
      <p:pic>
        <p:nvPicPr>
          <p:cNvPr id="2050" name="Picture 2" descr="C:\Users\huang\Desktop\eg20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66700"/>
            <a:ext cx="2590800" cy="646427"/>
          </a:xfrm>
          <a:prstGeom prst="rect">
            <a:avLst/>
          </a:prstGeom>
          <a:noFill/>
        </p:spPr>
      </p:pic>
    </p:spTree>
  </p:cSld>
  <p:clrMapOvr>
    <a:masterClrMapping/>
  </p:clrMapOvr>
  <p:transition advTm="13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1227591"/>
          </a:xfrm>
        </p:spPr>
        <p:txBody>
          <a:bodyPr>
            <a:noAutofit/>
          </a:bodyPr>
          <a:lstStyle/>
          <a:p>
            <a:r>
              <a:rPr lang="fr-FR" sz="2200" dirty="0" smtClean="0"/>
              <a:t>[</a:t>
            </a:r>
            <a:r>
              <a:rPr lang="fr-FR" sz="2200" dirty="0" err="1" smtClean="0"/>
              <a:t>Shanmugam</a:t>
            </a:r>
            <a:r>
              <a:rPr lang="fr-FR" sz="2200" dirty="0" smtClean="0"/>
              <a:t> and </a:t>
            </a:r>
            <a:r>
              <a:rPr lang="fr-FR" sz="2200" dirty="0" err="1" smtClean="0"/>
              <a:t>Okan</a:t>
            </a:r>
            <a:r>
              <a:rPr lang="fr-FR" sz="2200" dirty="0" smtClean="0"/>
              <a:t> 2007],  [</a:t>
            </a:r>
            <a:r>
              <a:rPr lang="fr-FR" sz="2200" dirty="0" err="1" smtClean="0"/>
              <a:t>McGuire</a:t>
            </a:r>
            <a:r>
              <a:rPr lang="fr-FR" sz="2200" dirty="0" smtClean="0"/>
              <a:t> 2010]</a:t>
            </a:r>
            <a:endParaRPr lang="fr-FR" sz="22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pic>
        <p:nvPicPr>
          <p:cNvPr id="4" name="Picture 2" descr="C:\Users\huang\Downloads\Shanmug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632848" cy="3895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uang\Desktop\cgsvn\Edison\AmbientOcclusionPaper\fig\slide\ha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66" y="2564904"/>
            <a:ext cx="4797690" cy="339437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8354" y="2276872"/>
            <a:ext cx="50101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360040" y="1412776"/>
            <a:ext cx="8676456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645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</a:pPr>
            <a:r>
              <a:rPr lang="fr-FR" dirty="0" smtClean="0"/>
              <a:t>Horizon-</a:t>
            </a:r>
            <a:r>
              <a:rPr lang="fr-FR" dirty="0" err="1" smtClean="0"/>
              <a:t>Based</a:t>
            </a:r>
            <a:r>
              <a:rPr lang="fr-FR" dirty="0" smtClean="0"/>
              <a:t> AO [BAVOIL 2008]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elevation</a:t>
            </a:r>
            <a:r>
              <a:rPr lang="fr-FR" dirty="0" smtClean="0"/>
              <a:t> angle e</a:t>
            </a:r>
          </a:p>
          <a:p>
            <a:pPr marL="621792" lvl="1" indent="-228600">
              <a:spcBef>
                <a:spcPts val="324"/>
              </a:spcBef>
              <a:buClr>
                <a:schemeClr val="accent1"/>
              </a:buClr>
            </a:pPr>
            <a:r>
              <a:rPr lang="fr-FR" dirty="0" smtClean="0"/>
              <a:t>	</a:t>
            </a:r>
            <a:endParaRPr kumimoji="0" lang="fr-FR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850099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Accounts</a:t>
            </a:r>
            <a:r>
              <a:rPr lang="fr-FR" dirty="0" smtClean="0"/>
              <a:t> for «</a:t>
            </a:r>
            <a:r>
              <a:rPr lang="fr-FR" dirty="0" err="1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view</a:t>
            </a:r>
            <a:r>
              <a:rPr lang="fr-FR" dirty="0" smtClean="0"/>
              <a:t>» </a:t>
            </a:r>
            <a:r>
              <a:rPr lang="fr-FR" dirty="0" err="1" smtClean="0"/>
              <a:t>occluders</a:t>
            </a:r>
            <a:r>
              <a:rPr lang="fr-FR" dirty="0" smtClean="0"/>
              <a:t> [</a:t>
            </a:r>
            <a:r>
              <a:rPr lang="fr-FR" dirty="0" err="1" smtClean="0"/>
              <a:t>Reinbothe</a:t>
            </a:r>
            <a:r>
              <a:rPr lang="fr-FR" dirty="0" smtClean="0"/>
              <a:t> 2009]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Hybrid</a:t>
            </a:r>
            <a:r>
              <a:rPr lang="fr-FR" dirty="0" smtClean="0"/>
              <a:t> </a:t>
            </a:r>
            <a:r>
              <a:rPr lang="fr-FR" dirty="0" err="1" smtClean="0"/>
              <a:t>Ambient</a:t>
            </a:r>
            <a:r>
              <a:rPr lang="fr-FR" dirty="0" smtClean="0"/>
              <a:t> Occlusion </a:t>
            </a:r>
            <a:endParaRPr lang="fr-FR" dirty="0"/>
          </a:p>
        </p:txBody>
      </p:sp>
      <p:pic>
        <p:nvPicPr>
          <p:cNvPr id="2050" name="Picture 2" descr="Hybrid Ambient Occl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8582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Can </a:t>
            </a:r>
            <a:r>
              <a:rPr lang="fr-FR" sz="2400" dirty="0" err="1" smtClean="0"/>
              <a:t>we</a:t>
            </a:r>
            <a:r>
              <a:rPr lang="fr-FR" sz="2400" dirty="0" smtClean="0"/>
              <a:t> go a </a:t>
            </a:r>
            <a:r>
              <a:rPr lang="fr-FR" sz="2400" dirty="0" err="1" smtClean="0"/>
              <a:t>step</a:t>
            </a:r>
            <a:r>
              <a:rPr lang="fr-FR" sz="2400" dirty="0" smtClean="0"/>
              <a:t> </a:t>
            </a:r>
            <a:r>
              <a:rPr lang="fr-FR" sz="2400" dirty="0" err="1" smtClean="0"/>
              <a:t>further</a:t>
            </a:r>
            <a:r>
              <a:rPr lang="fr-FR" sz="2400" dirty="0" smtClean="0"/>
              <a:t> ?</a:t>
            </a:r>
          </a:p>
          <a:p>
            <a:pPr lvl="1"/>
            <a:r>
              <a:rPr lang="fr-FR" sz="2000" dirty="0" smtClean="0"/>
              <a:t>SSAO </a:t>
            </a:r>
            <a:r>
              <a:rPr lang="fr-FR" sz="2000" dirty="0" err="1" smtClean="0"/>
              <a:t>already</a:t>
            </a:r>
            <a:r>
              <a:rPr lang="fr-FR" sz="2000" dirty="0" smtClean="0"/>
              <a:t> </a:t>
            </a:r>
            <a:r>
              <a:rPr lang="fr-FR" sz="2000" dirty="0" err="1" smtClean="0"/>
              <a:t>reformulated</a:t>
            </a:r>
            <a:r>
              <a:rPr lang="fr-FR" sz="2000" dirty="0" smtClean="0"/>
              <a:t> a 3D </a:t>
            </a:r>
            <a:r>
              <a:rPr lang="fr-FR" sz="2000" dirty="0" err="1" smtClean="0"/>
              <a:t>raytracing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r>
              <a:rPr lang="fr-FR" sz="2000" dirty="0" smtClean="0"/>
              <a:t> </a:t>
            </a:r>
            <a:r>
              <a:rPr lang="fr-FR" sz="2000" dirty="0" err="1" smtClean="0"/>
              <a:t>into</a:t>
            </a:r>
            <a:r>
              <a:rPr lang="fr-FR" sz="2000" dirty="0" smtClean="0"/>
              <a:t> a 2D </a:t>
            </a:r>
            <a:r>
              <a:rPr lang="fr-FR" sz="2000" dirty="0" err="1" smtClean="0"/>
              <a:t>screen</a:t>
            </a:r>
            <a:r>
              <a:rPr lang="fr-FR" sz="2000" dirty="0" smtClean="0"/>
              <a:t> </a:t>
            </a:r>
            <a:r>
              <a:rPr lang="fr-FR" sz="2000" dirty="0" err="1" smtClean="0"/>
              <a:t>space</a:t>
            </a:r>
            <a:r>
              <a:rPr lang="fr-FR" sz="2000" dirty="0" smtClean="0"/>
              <a:t> </a:t>
            </a:r>
            <a:r>
              <a:rPr lang="fr-FR" sz="2000" dirty="0" err="1" smtClean="0"/>
              <a:t>layout</a:t>
            </a:r>
            <a:endParaRPr lang="fr-FR" sz="2000" dirty="0" smtClean="0"/>
          </a:p>
          <a:p>
            <a:r>
              <a:rPr lang="fr-FR" sz="2400" dirty="0" smtClean="0"/>
              <a:t>Can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work</a:t>
            </a:r>
            <a:r>
              <a:rPr lang="fr-FR" sz="2400" dirty="0" smtClean="0"/>
              <a:t> in 1D ?</a:t>
            </a:r>
          </a:p>
          <a:p>
            <a:pPr>
              <a:buNone/>
            </a:pPr>
            <a:r>
              <a:rPr lang="fr-FR" sz="2400" b="1" dirty="0" smtClean="0"/>
              <a:t>Observation: </a:t>
            </a:r>
            <a:endParaRPr lang="fr-FR" sz="2400" dirty="0" smtClean="0"/>
          </a:p>
          <a:p>
            <a:r>
              <a:rPr lang="en-US" sz="2400" dirty="0" smtClean="0"/>
              <a:t>SSAO looks like a local image filter.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Idea:</a:t>
            </a:r>
          </a:p>
          <a:p>
            <a:r>
              <a:rPr lang="fr-FR" sz="2400" b="1" dirty="0" smtClean="0"/>
              <a:t>Propose a </a:t>
            </a:r>
            <a:r>
              <a:rPr lang="fr-FR" sz="2400" b="1" dirty="0" err="1" smtClean="0"/>
              <a:t>separable</a:t>
            </a:r>
            <a:r>
              <a:rPr lang="fr-FR" sz="2400" b="1" dirty="0" smtClean="0"/>
              <a:t> (2x1D) AO approximation </a:t>
            </a:r>
            <a:r>
              <a:rPr lang="fr-FR" sz="2400" b="1" dirty="0" err="1" smtClean="0"/>
              <a:t>instead</a:t>
            </a:r>
            <a:r>
              <a:rPr lang="fr-FR" sz="2400" b="1" dirty="0" smtClean="0"/>
              <a:t> of a full (2D) </a:t>
            </a:r>
            <a:r>
              <a:rPr lang="fr-FR" sz="2400" b="1" dirty="0" err="1" smtClean="0"/>
              <a:t>evaluation</a:t>
            </a:r>
            <a:endParaRPr lang="fr-FR" sz="2400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Separable</a:t>
            </a:r>
            <a:r>
              <a:rPr lang="fr-FR" dirty="0" smtClean="0"/>
              <a:t> Approximation of </a:t>
            </a:r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Separable</a:t>
            </a:r>
            <a:r>
              <a:rPr lang="fr-FR" dirty="0" smtClean="0"/>
              <a:t> </a:t>
            </a:r>
            <a:r>
              <a:rPr lang="fr-FR" dirty="0" err="1" smtClean="0"/>
              <a:t>Gaussian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pic>
        <p:nvPicPr>
          <p:cNvPr id="3074" name="Picture 2" descr="2D Gaussian distribution sepa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137544"/>
            <a:ext cx="7380312" cy="875632"/>
          </a:xfrm>
          <a:prstGeom prst="rect">
            <a:avLst/>
          </a:prstGeom>
          <a:noFill/>
        </p:spPr>
      </p:pic>
      <p:pic>
        <p:nvPicPr>
          <p:cNvPr id="3076" name="Picture 4" descr="Gaussian distribu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24" y="2095526"/>
            <a:ext cx="2335908" cy="829418"/>
          </a:xfrm>
          <a:prstGeom prst="rect">
            <a:avLst/>
          </a:prstGeom>
          <a:noFill/>
        </p:spPr>
      </p:pic>
      <p:pic>
        <p:nvPicPr>
          <p:cNvPr id="3078" name="Picture 6" descr="Original and blurred 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600699"/>
            <a:ext cx="3600400" cy="1756293"/>
          </a:xfrm>
          <a:prstGeom prst="rect">
            <a:avLst/>
          </a:prstGeom>
          <a:noFill/>
        </p:spPr>
      </p:pic>
      <p:sp>
        <p:nvSpPr>
          <p:cNvPr id="8" name="Flèche vers le bas 7"/>
          <p:cNvSpPr/>
          <p:nvPr/>
        </p:nvSpPr>
        <p:spPr>
          <a:xfrm>
            <a:off x="1547664" y="321297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Separable</a:t>
            </a:r>
            <a:r>
              <a:rPr lang="fr-FR" dirty="0" smtClean="0"/>
              <a:t> </a:t>
            </a:r>
            <a:r>
              <a:rPr lang="fr-FR" dirty="0" err="1" smtClean="0"/>
              <a:t>Gaussian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pic>
        <p:nvPicPr>
          <p:cNvPr id="3078" name="Picture 6" descr="C:\Users\huang\Desktop\cgsvn\Edison\AmbientOcclusionPaper\fig\slide\gaussian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312368" cy="3312368"/>
          </a:xfrm>
          <a:prstGeom prst="rect">
            <a:avLst/>
          </a:prstGeom>
          <a:noFill/>
        </p:spPr>
      </p:pic>
      <p:pic>
        <p:nvPicPr>
          <p:cNvPr id="3079" name="Picture 7" descr="C:\Users\huang\Desktop\cgsvn\Edison\AmbientOcclusionPaper\fig\slide\gaussia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72816"/>
            <a:ext cx="3312368" cy="3312368"/>
          </a:xfrm>
          <a:prstGeom prst="rect">
            <a:avLst/>
          </a:prstGeom>
          <a:noFill/>
        </p:spPr>
      </p:pic>
      <p:pic>
        <p:nvPicPr>
          <p:cNvPr id="2" name="Picture 8" descr="C:\Users\huang\Desktop\cgsvn\Edison\AmbientOcclusionPaper\fig\slide\gaussian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72816"/>
            <a:ext cx="3312368" cy="3312368"/>
          </a:xfrm>
          <a:prstGeom prst="rect">
            <a:avLst/>
          </a:prstGeom>
          <a:noFill/>
        </p:spPr>
      </p:pic>
      <p:sp>
        <p:nvSpPr>
          <p:cNvPr id="13" name="Double flèche horizontale 12"/>
          <p:cNvSpPr/>
          <p:nvPr/>
        </p:nvSpPr>
        <p:spPr>
          <a:xfrm>
            <a:off x="3923928" y="3212976"/>
            <a:ext cx="1080120" cy="432048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horizontale 13"/>
          <p:cNvSpPr/>
          <p:nvPr/>
        </p:nvSpPr>
        <p:spPr>
          <a:xfrm rot="5400000">
            <a:off x="3887924" y="3248980"/>
            <a:ext cx="1152128" cy="360040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Separable</a:t>
            </a:r>
            <a:r>
              <a:rPr lang="fr-FR" dirty="0" smtClean="0"/>
              <a:t> </a:t>
            </a:r>
            <a:r>
              <a:rPr lang="fr-FR" dirty="0" err="1" smtClean="0"/>
              <a:t>Gaussian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pic>
        <p:nvPicPr>
          <p:cNvPr id="3080" name="Picture 8" descr="http://www.gamerendering.com/wp-content/uploads/image13-blu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988508" cy="4086472"/>
          </a:xfrm>
          <a:prstGeom prst="rect">
            <a:avLst/>
          </a:prstGeom>
          <a:noFill/>
        </p:spPr>
      </p:pic>
      <p:pic>
        <p:nvPicPr>
          <p:cNvPr id="3078" name="Picture 6" descr="C:\Users\huang\Desktop\cgsvn\Edison\AmbientOcclusionPaper\fig\slide\gaussia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72816"/>
            <a:ext cx="3312368" cy="3312368"/>
          </a:xfrm>
          <a:prstGeom prst="rect">
            <a:avLst/>
          </a:prstGeom>
          <a:noFill/>
        </p:spPr>
      </p:pic>
      <p:pic>
        <p:nvPicPr>
          <p:cNvPr id="3079" name="Picture 7" descr="C:\Users\huang\Desktop\cgsvn\Edison\AmbientOcclusionPaper\fig\slide\gaussia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772816"/>
            <a:ext cx="3312368" cy="3312368"/>
          </a:xfrm>
          <a:prstGeom prst="rect">
            <a:avLst/>
          </a:prstGeom>
          <a:noFill/>
        </p:spPr>
      </p:pic>
      <p:pic>
        <p:nvPicPr>
          <p:cNvPr id="2" name="Picture 8" descr="C:\Users\huang\Desktop\cgsvn\Edison\AmbientOcclusionPaper\fig\slide\gaussian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772816"/>
            <a:ext cx="3312368" cy="3312368"/>
          </a:xfrm>
          <a:prstGeom prst="rect">
            <a:avLst/>
          </a:prstGeom>
          <a:noFill/>
        </p:spPr>
      </p:pic>
      <p:sp>
        <p:nvSpPr>
          <p:cNvPr id="13" name="Double flèche horizontale 12"/>
          <p:cNvSpPr/>
          <p:nvPr/>
        </p:nvSpPr>
        <p:spPr>
          <a:xfrm>
            <a:off x="1979712" y="3212976"/>
            <a:ext cx="936104" cy="360040"/>
          </a:xfrm>
          <a:prstGeom prst="left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ouble flèche horizontale 13"/>
          <p:cNvSpPr/>
          <p:nvPr/>
        </p:nvSpPr>
        <p:spPr>
          <a:xfrm rot="5400000">
            <a:off x="1979712" y="3212976"/>
            <a:ext cx="936104" cy="360040"/>
          </a:xfrm>
          <a:prstGeom prst="left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Bilateral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67544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Original signal</a:t>
            </a:r>
            <a:endParaRPr lang="fr-F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35368"/>
            <a:ext cx="1885498" cy="12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963760"/>
            <a:ext cx="1885496" cy="120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Flèche droite 57"/>
          <p:cNvSpPr/>
          <p:nvPr/>
        </p:nvSpPr>
        <p:spPr>
          <a:xfrm>
            <a:off x="3203848" y="2564904"/>
            <a:ext cx="29523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gaussian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sp>
        <p:nvSpPr>
          <p:cNvPr id="59" name="Flèche droite 58"/>
          <p:cNvSpPr/>
          <p:nvPr/>
        </p:nvSpPr>
        <p:spPr>
          <a:xfrm>
            <a:off x="3275856" y="4077072"/>
            <a:ext cx="29523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bilateral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170736"/>
            <a:ext cx="2324226" cy="17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72816"/>
            <a:ext cx="2352060" cy="172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717032"/>
            <a:ext cx="2310308" cy="172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8324" y="5013176"/>
            <a:ext cx="1181868" cy="104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Multiplier 16"/>
          <p:cNvSpPr/>
          <p:nvPr/>
        </p:nvSpPr>
        <p:spPr>
          <a:xfrm>
            <a:off x="4572000" y="5445224"/>
            <a:ext cx="432048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5808" y="2060848"/>
            <a:ext cx="5180648" cy="282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Separable</a:t>
            </a:r>
            <a:r>
              <a:rPr lang="fr-FR" dirty="0" smtClean="0"/>
              <a:t> </a:t>
            </a:r>
            <a:r>
              <a:rPr lang="fr-FR" dirty="0" err="1" smtClean="0"/>
              <a:t>Bilateral</a:t>
            </a:r>
            <a:r>
              <a:rPr lang="fr-FR" dirty="0" smtClean="0"/>
              <a:t> </a:t>
            </a:r>
            <a:r>
              <a:rPr lang="fr-FR" dirty="0" err="1" smtClean="0"/>
              <a:t>Filter</a:t>
            </a:r>
            <a:endParaRPr lang="fr-FR" dirty="0"/>
          </a:p>
        </p:txBody>
      </p:sp>
      <p:sp>
        <p:nvSpPr>
          <p:cNvPr id="4" name="Flèche vers le bas 3"/>
          <p:cNvSpPr/>
          <p:nvPr/>
        </p:nvSpPr>
        <p:spPr>
          <a:xfrm>
            <a:off x="539552" y="3015660"/>
            <a:ext cx="57606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7504" y="251160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Mathematically</a:t>
            </a:r>
            <a:r>
              <a:rPr lang="fr-FR" dirty="0" smtClean="0"/>
              <a:t> </a:t>
            </a:r>
            <a:r>
              <a:rPr lang="fr-FR" b="1" dirty="0" smtClean="0"/>
              <a:t>not </a:t>
            </a:r>
            <a:r>
              <a:rPr lang="fr-FR" dirty="0" err="1" smtClean="0"/>
              <a:t>separable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39424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But </a:t>
            </a:r>
            <a:r>
              <a:rPr lang="fr-FR" dirty="0" err="1" smtClean="0"/>
              <a:t>convincing</a:t>
            </a:r>
            <a:r>
              <a:rPr lang="fr-FR" dirty="0" smtClean="0"/>
              <a:t> </a:t>
            </a:r>
            <a:r>
              <a:rPr lang="fr-FR" dirty="0" err="1" smtClean="0"/>
              <a:t>separable</a:t>
            </a:r>
            <a:r>
              <a:rPr lang="fr-FR" dirty="0" smtClean="0"/>
              <a:t> </a:t>
            </a:r>
            <a:r>
              <a:rPr lang="fr-FR" b="1" dirty="0" smtClean="0"/>
              <a:t>approximation </a:t>
            </a:r>
            <a:r>
              <a:rPr lang="fr-FR" dirty="0" smtClean="0"/>
              <a:t>[Pham 2005]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pic>
        <p:nvPicPr>
          <p:cNvPr id="6" name="Image 5" descr="A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196752"/>
            <a:ext cx="6186264" cy="463969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03648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Fast</a:t>
            </a:r>
            <a:r>
              <a:rPr lang="fr-FR" b="1" i="1" dirty="0" smtClean="0"/>
              <a:t> approximation of a </a:t>
            </a:r>
            <a:r>
              <a:rPr lang="fr-FR" b="1" i="1" dirty="0" err="1" smtClean="0"/>
              <a:t>subset</a:t>
            </a:r>
            <a:r>
              <a:rPr lang="fr-FR" b="1" i="1" dirty="0" smtClean="0"/>
              <a:t> of indirect </a:t>
            </a:r>
            <a:r>
              <a:rPr lang="fr-FR" b="1" i="1" dirty="0" err="1" smtClean="0"/>
              <a:t>lighting</a:t>
            </a:r>
            <a:r>
              <a:rPr lang="fr-FR" b="1" i="1" dirty="0" smtClean="0"/>
              <a:t> </a:t>
            </a:r>
            <a:r>
              <a:rPr lang="fr-FR" b="1" i="1" dirty="0" err="1" smtClean="0"/>
              <a:t>effects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Separate</a:t>
            </a:r>
            <a:r>
              <a:rPr lang="fr-FR" sz="2000" dirty="0" smtClean="0"/>
              <a:t> AO </a:t>
            </a:r>
            <a:r>
              <a:rPr lang="fr-FR" sz="2000" dirty="0" err="1" smtClean="0"/>
              <a:t>sampling</a:t>
            </a:r>
            <a:r>
              <a:rPr lang="fr-FR" sz="2000" dirty="0" smtClean="0"/>
              <a:t> </a:t>
            </a:r>
            <a:r>
              <a:rPr lang="fr-FR" sz="2000" dirty="0" err="1" smtClean="0"/>
              <a:t>along</a:t>
            </a:r>
            <a:r>
              <a:rPr lang="fr-FR" sz="2000" dirty="0" smtClean="0"/>
              <a:t> 2 orthogonal axes in a 2-</a:t>
            </a:r>
            <a:r>
              <a:rPr lang="fr-FR" sz="2000" dirty="0" err="1" smtClean="0"/>
              <a:t>pass</a:t>
            </a:r>
            <a:r>
              <a:rPr lang="fr-FR" sz="2000" dirty="0" smtClean="0"/>
              <a:t> </a:t>
            </a:r>
            <a:r>
              <a:rPr lang="fr-FR" sz="2000" dirty="0" err="1" smtClean="0"/>
              <a:t>process</a:t>
            </a:r>
            <a:endParaRPr lang="fr-FR" sz="2000" dirty="0" smtClean="0"/>
          </a:p>
          <a:p>
            <a:r>
              <a:rPr lang="fr-FR" sz="2000" dirty="0" smtClean="0"/>
              <a:t>Evaluation </a:t>
            </a:r>
            <a:r>
              <a:rPr lang="fr-FR" sz="2000" dirty="0" err="1" smtClean="0"/>
              <a:t>along</a:t>
            </a:r>
            <a:r>
              <a:rPr lang="fr-FR" sz="2000" dirty="0" smtClean="0"/>
              <a:t> </a:t>
            </a:r>
            <a:r>
              <a:rPr lang="fr-FR" sz="2000" dirty="0" err="1" smtClean="0"/>
              <a:t>each</a:t>
            </a:r>
            <a:r>
              <a:rPr lang="fr-FR" sz="2000" dirty="0" smtClean="0"/>
              <a:t> axis </a:t>
            </a: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b="1" dirty="0" err="1" smtClean="0"/>
              <a:t>any</a:t>
            </a:r>
            <a:r>
              <a:rPr lang="fr-FR" sz="2000" dirty="0" smtClean="0"/>
              <a:t> </a:t>
            </a:r>
            <a:r>
              <a:rPr lang="fr-FR" sz="2000" dirty="0" err="1" smtClean="0"/>
              <a:t>kind</a:t>
            </a:r>
            <a:r>
              <a:rPr lang="fr-FR" sz="2000" dirty="0" smtClean="0"/>
              <a:t> of SSAO</a:t>
            </a:r>
          </a:p>
          <a:p>
            <a:pPr lvl="1"/>
            <a:r>
              <a:rPr lang="fr-FR" sz="1800" dirty="0" smtClean="0"/>
              <a:t>Occlusion estimation (</a:t>
            </a:r>
            <a:r>
              <a:rPr lang="fr-FR" sz="1800" dirty="0" err="1" smtClean="0"/>
              <a:t>Crytek</a:t>
            </a:r>
            <a:r>
              <a:rPr lang="fr-FR" sz="1800" dirty="0" smtClean="0"/>
              <a:t>, HBAO, </a:t>
            </a:r>
            <a:r>
              <a:rPr lang="fr-FR" sz="1800" dirty="0" err="1" smtClean="0"/>
              <a:t>etc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 err="1" smtClean="0"/>
              <a:t>Sampling</a:t>
            </a:r>
            <a:r>
              <a:rPr lang="fr-FR" sz="1800" dirty="0" smtClean="0"/>
              <a:t> (</a:t>
            </a:r>
            <a:r>
              <a:rPr lang="fr-FR" sz="1800" dirty="0" err="1" smtClean="0"/>
              <a:t>uniform</a:t>
            </a:r>
            <a:r>
              <a:rPr lang="fr-FR" sz="1800" dirty="0" smtClean="0"/>
              <a:t>, </a:t>
            </a:r>
            <a:r>
              <a:rPr lang="fr-FR" sz="1800" dirty="0" err="1" smtClean="0"/>
              <a:t>random</a:t>
            </a:r>
            <a:r>
              <a:rPr lang="fr-FR" sz="1800" dirty="0" smtClean="0"/>
              <a:t>, </a:t>
            </a:r>
            <a:r>
              <a:rPr lang="fr-FR" sz="1800" dirty="0" err="1" smtClean="0"/>
              <a:t>jittered</a:t>
            </a:r>
            <a:r>
              <a:rPr lang="fr-FR" sz="1800" dirty="0" smtClean="0"/>
              <a:t>, </a:t>
            </a:r>
            <a:r>
              <a:rPr lang="fr-FR" sz="1800" dirty="0" err="1" smtClean="0"/>
              <a:t>etc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Separable</a:t>
            </a:r>
            <a:r>
              <a:rPr lang="fr-FR" dirty="0" smtClean="0"/>
              <a:t> AO</a:t>
            </a:r>
            <a:endParaRPr lang="fr-FR" dirty="0"/>
          </a:p>
        </p:txBody>
      </p:sp>
      <p:pic>
        <p:nvPicPr>
          <p:cNvPr id="5122" name="Picture 2" descr="C:\Users\huang\Desktop\cgsvn\Edison\AmbientOcclusionPaper\fig\slide\xyax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353" y="3068960"/>
            <a:ext cx="5516959" cy="2151102"/>
          </a:xfrm>
          <a:prstGeom prst="rect">
            <a:avLst/>
          </a:prstGeom>
          <a:noFill/>
        </p:spPr>
      </p:pic>
      <p:grpSp>
        <p:nvGrpSpPr>
          <p:cNvPr id="12" name="Groupe 11"/>
          <p:cNvGrpSpPr/>
          <p:nvPr/>
        </p:nvGrpSpPr>
        <p:grpSpPr>
          <a:xfrm>
            <a:off x="2339752" y="5229200"/>
            <a:ext cx="5688632" cy="646331"/>
            <a:chOff x="2339752" y="5229200"/>
            <a:chExt cx="5688632" cy="646331"/>
          </a:xfrm>
        </p:grpSpPr>
        <p:sp>
          <p:nvSpPr>
            <p:cNvPr id="6" name="Flèche droite 5"/>
            <p:cNvSpPr/>
            <p:nvPr/>
          </p:nvSpPr>
          <p:spPr>
            <a:xfrm>
              <a:off x="2339752" y="5301208"/>
              <a:ext cx="1080120" cy="432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563888" y="5229200"/>
              <a:ext cx="4464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Need</a:t>
              </a:r>
              <a:r>
                <a:rPr lang="fr-FR" dirty="0" smtClean="0"/>
                <a:t> </a:t>
              </a:r>
              <a:r>
                <a:rPr lang="fr-FR" dirty="0" err="1" smtClean="0"/>
                <a:t>spatially</a:t>
              </a:r>
              <a:r>
                <a:rPr lang="fr-FR" dirty="0" smtClean="0"/>
                <a:t> </a:t>
              </a:r>
              <a:r>
                <a:rPr lang="fr-FR" dirty="0" err="1" smtClean="0"/>
                <a:t>varying</a:t>
              </a:r>
              <a:r>
                <a:rPr lang="fr-FR" dirty="0" smtClean="0"/>
                <a:t> directions for </a:t>
              </a:r>
              <a:r>
                <a:rPr lang="fr-FR" dirty="0" err="1" smtClean="0"/>
                <a:t>removing</a:t>
              </a:r>
              <a:r>
                <a:rPr lang="fr-FR" dirty="0" smtClean="0"/>
                <a:t> </a:t>
              </a:r>
              <a:r>
                <a:rPr lang="fr-FR" dirty="0" err="1" smtClean="0"/>
                <a:t>directional</a:t>
              </a:r>
              <a:r>
                <a:rPr lang="fr-FR" dirty="0" smtClean="0"/>
                <a:t> </a:t>
              </a:r>
              <a:r>
                <a:rPr lang="fr-FR" dirty="0" err="1" smtClean="0"/>
                <a:t>banding</a:t>
              </a:r>
              <a:r>
                <a:rPr lang="fr-FR" dirty="0" smtClean="0"/>
                <a:t> </a:t>
              </a:r>
              <a:r>
                <a:rPr lang="fr-FR" dirty="0" err="1" smtClean="0"/>
                <a:t>artifacts</a:t>
              </a:r>
              <a:endParaRPr lang="fr-FR" b="1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843808" y="5877272"/>
            <a:ext cx="5256584" cy="718339"/>
            <a:chOff x="2843808" y="5877272"/>
            <a:chExt cx="5256584" cy="718339"/>
          </a:xfrm>
        </p:grpSpPr>
        <p:sp>
          <p:nvSpPr>
            <p:cNvPr id="8" name="Flèche vers le bas 7"/>
            <p:cNvSpPr/>
            <p:nvPr/>
          </p:nvSpPr>
          <p:spPr>
            <a:xfrm>
              <a:off x="5580112" y="5877272"/>
              <a:ext cx="504056" cy="288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43808" y="5949280"/>
              <a:ext cx="5256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 smtClean="0"/>
            </a:p>
            <a:p>
              <a:r>
                <a:rPr lang="fr-FR" dirty="0" smtClean="0"/>
                <a:t>	Solution: </a:t>
              </a:r>
              <a:r>
                <a:rPr lang="fr-FR" b="1" dirty="0" smtClean="0"/>
                <a:t>Local Frame </a:t>
              </a:r>
              <a:r>
                <a:rPr lang="fr-FR" b="1" dirty="0" err="1" smtClean="0"/>
                <a:t>Randomization</a:t>
              </a:r>
              <a:endParaRPr lang="fr-FR" b="1" dirty="0"/>
            </a:p>
          </p:txBody>
        </p:sp>
      </p:grpSp>
      <p:pic>
        <p:nvPicPr>
          <p:cNvPr id="1026" name="Picture 2" descr="C:\Users\huang\Desktop\cgsvn\Edison\AmbientOcclusionPaper\fig\fourbox_compa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49924"/>
            <a:ext cx="8942233" cy="218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Randomize</a:t>
            </a:r>
            <a:r>
              <a:rPr lang="fr-FR" dirty="0" smtClean="0"/>
              <a:t> the orientation of the local frame (axis pair)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pixel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Avoids</a:t>
            </a:r>
            <a:r>
              <a:rPr lang="fr-FR" dirty="0" smtClean="0"/>
              <a:t> </a:t>
            </a:r>
            <a:r>
              <a:rPr lang="fr-FR" dirty="0" err="1" smtClean="0"/>
              <a:t>banding</a:t>
            </a:r>
            <a:r>
              <a:rPr lang="fr-FR" dirty="0" smtClean="0"/>
              <a:t> </a:t>
            </a:r>
            <a:r>
              <a:rPr lang="fr-FR" dirty="0" err="1" smtClean="0"/>
              <a:t>artifacts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Local Frame </a:t>
            </a:r>
            <a:r>
              <a:rPr lang="fr-FR" dirty="0" err="1" smtClean="0"/>
              <a:t>Randomization</a:t>
            </a:r>
            <a:endParaRPr lang="fr-FR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64904"/>
            <a:ext cx="2423160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9738" y="2619772"/>
            <a:ext cx="2114550" cy="20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droite 9"/>
          <p:cNvSpPr/>
          <p:nvPr/>
        </p:nvSpPr>
        <p:spPr>
          <a:xfrm>
            <a:off x="3851920" y="3429000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Distribution Pattern [</a:t>
            </a:r>
            <a:r>
              <a:rPr lang="fr-FR" dirty="0" err="1" smtClean="0"/>
              <a:t>Pharr</a:t>
            </a:r>
            <a:r>
              <a:rPr lang="fr-FR" dirty="0" smtClean="0"/>
              <a:t> 2004]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67744" y="52872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Regular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03446" y="52872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Random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832042" y="52872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err="1" smtClean="0"/>
              <a:t>Jittered</a:t>
            </a:r>
            <a:endParaRPr lang="fr-FR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5416218" y="52872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fr-FR" dirty="0" smtClean="0"/>
              <a:t>Halton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999774" y="5287270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Hammersley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27584" y="1196752"/>
            <a:ext cx="640871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dirty="0" err="1" smtClean="0"/>
              <a:t>different</a:t>
            </a:r>
            <a:r>
              <a:rPr lang="fr-FR" sz="2000" dirty="0" smtClean="0"/>
              <a:t> distribution pattern</a:t>
            </a:r>
            <a:r>
              <a:rPr lang="fr-FR" dirty="0" smtClean="0"/>
              <a:t>: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fr-FR" dirty="0" err="1" smtClean="0"/>
              <a:t>Random</a:t>
            </a:r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err="1" smtClean="0"/>
              <a:t>Stratified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Regular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Jittered</a:t>
            </a:r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err="1" smtClean="0"/>
              <a:t>Low</a:t>
            </a:r>
            <a:r>
              <a:rPr lang="fr-FR" dirty="0" smtClean="0"/>
              <a:t>-</a:t>
            </a:r>
            <a:r>
              <a:rPr lang="fr-FR" dirty="0" err="1" smtClean="0"/>
              <a:t>discrepancy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smtClean="0"/>
              <a:t>Halton </a:t>
            </a:r>
            <a:r>
              <a:rPr lang="fr-FR" dirty="0" err="1" smtClean="0"/>
              <a:t>sequence</a:t>
            </a:r>
            <a:endParaRPr lang="fr-FR" dirty="0" smtClean="0"/>
          </a:p>
          <a:p>
            <a:pPr marL="800100" lvl="1" indent="-342900">
              <a:buFont typeface="+mj-lt"/>
              <a:buAutoNum type="arabicPeriod"/>
            </a:pPr>
            <a:r>
              <a:rPr lang="fr-FR" dirty="0" err="1" smtClean="0"/>
              <a:t>Hammersley</a:t>
            </a:r>
            <a:r>
              <a:rPr lang="fr-FR" dirty="0" smtClean="0"/>
              <a:t> </a:t>
            </a:r>
            <a:r>
              <a:rPr lang="fr-FR" dirty="0" err="1" smtClean="0"/>
              <a:t>sequence</a:t>
            </a:r>
            <a:endParaRPr lang="fr-FR" dirty="0"/>
          </a:p>
        </p:txBody>
      </p:sp>
      <p:pic>
        <p:nvPicPr>
          <p:cNvPr id="1027" name="Picture 3" descr="C:\Users\huang\Desktop\cgsvn\Edison\Edison\savedata\ao\halton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106" y="3802484"/>
            <a:ext cx="1282700" cy="1282700"/>
          </a:xfrm>
          <a:prstGeom prst="rect">
            <a:avLst/>
          </a:prstGeom>
          <a:noFill/>
        </p:spPr>
      </p:pic>
      <p:pic>
        <p:nvPicPr>
          <p:cNvPr id="1028" name="Picture 4" descr="C:\Users\huang\Desktop\cgsvn\Edison\Edison\savedata\ao\jittered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932" y="3802484"/>
            <a:ext cx="1282700" cy="1282700"/>
          </a:xfrm>
          <a:prstGeom prst="rect">
            <a:avLst/>
          </a:prstGeom>
          <a:noFill/>
        </p:spPr>
      </p:pic>
      <p:pic>
        <p:nvPicPr>
          <p:cNvPr id="1029" name="Picture 5" descr="C:\Users\huang\Desktop\cgsvn\Edison\Edison\savedata\ao\random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802484"/>
            <a:ext cx="1282700" cy="1282700"/>
          </a:xfrm>
          <a:prstGeom prst="rect">
            <a:avLst/>
          </a:prstGeom>
          <a:noFill/>
        </p:spPr>
      </p:pic>
      <p:pic>
        <p:nvPicPr>
          <p:cNvPr id="1030" name="Picture 6" descr="C:\Users\huang\Desktop\cgsvn\Edison\Edison\savedata\ao\regular1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758" y="3802484"/>
            <a:ext cx="1282700" cy="1282700"/>
          </a:xfrm>
          <a:prstGeom prst="rect">
            <a:avLst/>
          </a:prstGeom>
          <a:noFill/>
        </p:spPr>
      </p:pic>
      <p:pic>
        <p:nvPicPr>
          <p:cNvPr id="1031" name="Picture 7" descr="C:\Users\huang\Desktop\cgsvn\Edison\Edison\savedata\ao\hammersley1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802484"/>
            <a:ext cx="1282700" cy="128270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9818" y="1556792"/>
            <a:ext cx="2114550" cy="20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uang\Desktop\cgsvn\Edison\AmbientOcclusionPaper\fig\slide\interleavedsampl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2474516" cy="1685540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0832" y="1772816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Regularly</a:t>
            </a:r>
            <a:r>
              <a:rPr lang="fr-FR" sz="2400" dirty="0" smtClean="0"/>
              <a:t> </a:t>
            </a:r>
            <a:r>
              <a:rPr lang="fr-FR" sz="2400" dirty="0" err="1" smtClean="0"/>
              <a:t>replicated</a:t>
            </a:r>
            <a:r>
              <a:rPr lang="fr-FR" sz="2400" dirty="0" smtClean="0"/>
              <a:t> basis pattern</a:t>
            </a:r>
          </a:p>
          <a:p>
            <a:pPr lvl="1"/>
            <a:r>
              <a:rPr lang="fr-FR" sz="2000" dirty="0" err="1" smtClean="0"/>
              <a:t>Between</a:t>
            </a:r>
            <a:r>
              <a:rPr lang="fr-FR" sz="2000" dirty="0" smtClean="0"/>
              <a:t> </a:t>
            </a:r>
            <a:r>
              <a:rPr lang="fr-FR" sz="2000" dirty="0" err="1" smtClean="0"/>
              <a:t>regular</a:t>
            </a:r>
            <a:r>
              <a:rPr lang="fr-FR" sz="2000" dirty="0" smtClean="0"/>
              <a:t> &amp; </a:t>
            </a:r>
            <a:r>
              <a:rPr lang="fr-FR" sz="2000" dirty="0" err="1" smtClean="0"/>
              <a:t>irregular</a:t>
            </a:r>
            <a:r>
              <a:rPr lang="fr-FR" sz="2000" dirty="0" smtClean="0"/>
              <a:t> </a:t>
            </a:r>
            <a:r>
              <a:rPr lang="fr-FR" sz="2000" dirty="0" err="1" smtClean="0"/>
              <a:t>sampling</a:t>
            </a:r>
            <a:endParaRPr lang="fr-FR" sz="2000" dirty="0" smtClean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Interleaved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</a:t>
            </a:r>
            <a:r>
              <a:rPr lang="fr-FR" sz="2200" dirty="0" smtClean="0"/>
              <a:t>[</a:t>
            </a:r>
            <a:r>
              <a:rPr lang="fr-FR" sz="2200" b="0" dirty="0" smtClean="0"/>
              <a:t>Keller 2001</a:t>
            </a:r>
            <a:r>
              <a:rPr lang="fr-FR" sz="2200" dirty="0" smtClean="0"/>
              <a:t>]</a:t>
            </a:r>
            <a:endParaRPr lang="fr-FR" sz="2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9214"/>
            <a:ext cx="2467342" cy="167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99592" y="55372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Regular</a:t>
            </a:r>
            <a:r>
              <a:rPr lang="fr-FR" dirty="0" smtClean="0"/>
              <a:t> Pattern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79912" y="55465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Interleaved</a:t>
            </a:r>
            <a:r>
              <a:rPr lang="fr-FR" dirty="0" smtClean="0"/>
              <a:t> Pattern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5400000" flipH="1" flipV="1">
            <a:off x="1799692" y="507853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4896035" y="507853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8737" y="1484784"/>
            <a:ext cx="2451735" cy="24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Interleaved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</a:t>
            </a:r>
            <a:r>
              <a:rPr lang="fr-FR" sz="2200" dirty="0" smtClean="0"/>
              <a:t>[</a:t>
            </a:r>
            <a:r>
              <a:rPr lang="fr-FR" sz="2200" b="0" dirty="0" smtClean="0"/>
              <a:t>Keller 2001</a:t>
            </a:r>
            <a:r>
              <a:rPr lang="fr-FR" sz="2200" dirty="0" smtClean="0"/>
              <a:t>]</a:t>
            </a:r>
            <a:endParaRPr lang="fr-FR" dirty="0"/>
          </a:p>
        </p:txBody>
      </p:sp>
      <p:pic>
        <p:nvPicPr>
          <p:cNvPr id="6" name="Picture 3" descr="C:\Users\huang\Desktop\cgsvn\Edison\Edison\savedata\toast\aodeferred_diffuseMap_Toasters0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89" y="1378796"/>
            <a:ext cx="2349074" cy="1762172"/>
          </a:xfrm>
          <a:prstGeom prst="rect">
            <a:avLst/>
          </a:prstGeom>
          <a:noFill/>
        </p:spPr>
      </p:pic>
      <p:pic>
        <p:nvPicPr>
          <p:cNvPr id="8" name="Picture 5" descr="C:\Users\huang\Desktop\cgsvn\Edison\Edison\savedata\toast\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3620" y="2257881"/>
            <a:ext cx="5304804" cy="3979431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755576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«</a:t>
            </a:r>
            <a:r>
              <a:rPr lang="fr-FR" dirty="0" err="1" smtClean="0"/>
              <a:t>Toasters</a:t>
            </a:r>
            <a:r>
              <a:rPr lang="fr-FR" dirty="0" smtClean="0"/>
              <a:t>»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5220072" y="4221088"/>
            <a:ext cx="1152128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2555776" y="4941168"/>
            <a:ext cx="31683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C:\Users\huang\Desktop\cgsvn\Edison\Edison\savedata\toast\001.png"/>
          <p:cNvPicPr>
            <a:picLocks noChangeAspect="1" noChangeArrowheads="1"/>
          </p:cNvPicPr>
          <p:nvPr/>
        </p:nvPicPr>
        <p:blipFill>
          <a:blip r:embed="rId4" cstate="print"/>
          <a:srcRect l="41580" t="45990" r="37800" b="27720"/>
          <a:stretch>
            <a:fillRect/>
          </a:stretch>
        </p:blipFill>
        <p:spPr bwMode="auto">
          <a:xfrm>
            <a:off x="611560" y="3861048"/>
            <a:ext cx="2150873" cy="2059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Interleaved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</a:t>
            </a:r>
            <a:r>
              <a:rPr lang="fr-FR" sz="2200" dirty="0" smtClean="0"/>
              <a:t>[</a:t>
            </a:r>
            <a:r>
              <a:rPr lang="fr-FR" sz="2200" b="0" dirty="0" smtClean="0"/>
              <a:t>Keller 2001</a:t>
            </a:r>
            <a:r>
              <a:rPr lang="fr-FR" sz="2200" dirty="0" smtClean="0"/>
              <a:t>]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979712" y="14127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Sampling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44371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4 x 4 </a:t>
            </a:r>
            <a:r>
              <a:rPr lang="fr-FR" sz="1400" dirty="0" err="1" smtClean="0"/>
              <a:t>Interleaved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2492896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High </a:t>
            </a:r>
            <a:r>
              <a:rPr lang="fr-FR" sz="1400" dirty="0" err="1" smtClean="0"/>
              <a:t>Frequency</a:t>
            </a:r>
            <a:r>
              <a:rPr lang="fr-FR" sz="1400" dirty="0" smtClean="0"/>
              <a:t> </a:t>
            </a:r>
            <a:r>
              <a:rPr lang="fr-FR" sz="1400" dirty="0" err="1" smtClean="0"/>
              <a:t>Random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141277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4 x 4 </a:t>
            </a:r>
            <a:r>
              <a:rPr lang="fr-FR" sz="1600" dirty="0" err="1" smtClean="0"/>
              <a:t>Boxfilter</a:t>
            </a:r>
            <a:r>
              <a:rPr lang="fr-FR" sz="1600" dirty="0" smtClean="0"/>
              <a:t> </a:t>
            </a:r>
            <a:r>
              <a:rPr lang="fr-FR" sz="1600" dirty="0" err="1" smtClean="0"/>
              <a:t>Results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516216" y="532501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Advantage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easy</a:t>
            </a:r>
            <a:r>
              <a:rPr lang="fr-FR" dirty="0" smtClean="0"/>
              <a:t> to </a:t>
            </a:r>
            <a:r>
              <a:rPr lang="fr-FR" dirty="0" err="1" smtClean="0"/>
              <a:t>filter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save</a:t>
            </a:r>
            <a:r>
              <a:rPr lang="fr-FR" dirty="0" smtClean="0"/>
              <a:t> </a:t>
            </a:r>
            <a:r>
              <a:rPr lang="fr-FR" dirty="0" err="1" smtClean="0"/>
              <a:t>memory</a:t>
            </a:r>
            <a:endParaRPr lang="fr-FR" dirty="0" smtClean="0"/>
          </a:p>
          <a:p>
            <a:r>
              <a:rPr lang="fr-FR" dirty="0" smtClean="0"/>
              <a:t>	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60232" y="3502749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AO in</a:t>
            </a:r>
          </a:p>
          <a:p>
            <a:pPr algn="ctr"/>
            <a:r>
              <a:rPr lang="fr-FR" sz="1400" dirty="0" smtClean="0"/>
              <a:t>« </a:t>
            </a:r>
            <a:r>
              <a:rPr lang="fr-FR" sz="1400" dirty="0" err="1" smtClean="0"/>
              <a:t>Toaster’s</a:t>
            </a:r>
            <a:r>
              <a:rPr lang="fr-FR" sz="1400" dirty="0" smtClean="0"/>
              <a:t> </a:t>
            </a:r>
            <a:r>
              <a:rPr lang="fr-FR" sz="1400" dirty="0" err="1" smtClean="0"/>
              <a:t>feet</a:t>
            </a:r>
            <a:r>
              <a:rPr lang="fr-FR" sz="1400" dirty="0" smtClean="0"/>
              <a:t> »</a:t>
            </a:r>
          </a:p>
          <a:p>
            <a:pPr algn="ctr"/>
            <a:endParaRPr lang="fr-FR" sz="16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979712" y="3861048"/>
            <a:ext cx="4372178" cy="2059153"/>
            <a:chOff x="1979712" y="1862387"/>
            <a:chExt cx="4372178" cy="2059153"/>
          </a:xfrm>
        </p:grpSpPr>
        <p:pic>
          <p:nvPicPr>
            <p:cNvPr id="2051" name="Picture 3" descr="C:\Users\huang\Desktop\cgsvn\Edison\Edison\savedata\toast\000.png"/>
            <p:cNvPicPr>
              <a:picLocks noChangeAspect="1" noChangeArrowheads="1"/>
            </p:cNvPicPr>
            <p:nvPr/>
          </p:nvPicPr>
          <p:blipFill>
            <a:blip r:embed="rId3" cstate="print"/>
            <a:srcRect l="41580" t="45990" r="37800" b="27720"/>
            <a:stretch>
              <a:fillRect/>
            </a:stretch>
          </p:blipFill>
          <p:spPr bwMode="auto">
            <a:xfrm>
              <a:off x="1979712" y="1862387"/>
              <a:ext cx="2150873" cy="2059153"/>
            </a:xfrm>
            <a:prstGeom prst="rect">
              <a:avLst/>
            </a:prstGeom>
            <a:noFill/>
          </p:spPr>
        </p:pic>
        <p:pic>
          <p:nvPicPr>
            <p:cNvPr id="2052" name="Picture 4" descr="C:\Users\huang\Desktop\cgsvn\Edison\Edison\savedata\toast\001.png"/>
            <p:cNvPicPr>
              <a:picLocks noChangeAspect="1" noChangeArrowheads="1"/>
            </p:cNvPicPr>
            <p:nvPr/>
          </p:nvPicPr>
          <p:blipFill>
            <a:blip r:embed="rId4" cstate="print"/>
            <a:srcRect l="41580" t="45990" r="37800" b="27720"/>
            <a:stretch>
              <a:fillRect/>
            </a:stretch>
          </p:blipFill>
          <p:spPr bwMode="auto">
            <a:xfrm>
              <a:off x="4201017" y="1862387"/>
              <a:ext cx="2150873" cy="2059153"/>
            </a:xfrm>
            <a:prstGeom prst="rect">
              <a:avLst/>
            </a:prstGeom>
            <a:noFill/>
          </p:spPr>
        </p:pic>
      </p:grpSp>
      <p:grpSp>
        <p:nvGrpSpPr>
          <p:cNvPr id="17" name="Groupe 16"/>
          <p:cNvGrpSpPr/>
          <p:nvPr/>
        </p:nvGrpSpPr>
        <p:grpSpPr>
          <a:xfrm>
            <a:off x="1979712" y="1844824"/>
            <a:ext cx="4372178" cy="2059153"/>
            <a:chOff x="1979712" y="3962135"/>
            <a:chExt cx="4372178" cy="2059153"/>
          </a:xfrm>
        </p:grpSpPr>
        <p:pic>
          <p:nvPicPr>
            <p:cNvPr id="2050" name="Picture 2" descr="C:\Users\huang\Desktop\cgsvn\Edison\Edison\savedata\toast\003.png"/>
            <p:cNvPicPr>
              <a:picLocks noChangeAspect="1" noChangeArrowheads="1"/>
            </p:cNvPicPr>
            <p:nvPr/>
          </p:nvPicPr>
          <p:blipFill>
            <a:blip r:embed="rId5" cstate="print"/>
            <a:srcRect l="41580" t="45990" r="37800" b="27720"/>
            <a:stretch>
              <a:fillRect/>
            </a:stretch>
          </p:blipFill>
          <p:spPr bwMode="auto">
            <a:xfrm>
              <a:off x="4201017" y="3962135"/>
              <a:ext cx="2150873" cy="2059153"/>
            </a:xfrm>
            <a:prstGeom prst="rect">
              <a:avLst/>
            </a:prstGeom>
            <a:noFill/>
          </p:spPr>
        </p:pic>
        <p:pic>
          <p:nvPicPr>
            <p:cNvPr id="2053" name="Picture 5" descr="C:\Users\huang\Desktop\cgsvn\Edison\Edison\savedata\toast\002.png"/>
            <p:cNvPicPr>
              <a:picLocks noChangeAspect="1" noChangeArrowheads="1"/>
            </p:cNvPicPr>
            <p:nvPr/>
          </p:nvPicPr>
          <p:blipFill>
            <a:blip r:embed="rId6" cstate="print"/>
            <a:srcRect l="41580" t="45990" r="37800" b="27720"/>
            <a:stretch>
              <a:fillRect/>
            </a:stretch>
          </p:blipFill>
          <p:spPr bwMode="auto">
            <a:xfrm>
              <a:off x="1979712" y="3962135"/>
              <a:ext cx="2150873" cy="20591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Interleaved</a:t>
            </a:r>
            <a:r>
              <a:rPr lang="fr-FR" dirty="0" smtClean="0"/>
              <a:t> </a:t>
            </a:r>
            <a:r>
              <a:rPr lang="fr-FR" dirty="0" err="1" smtClean="0"/>
              <a:t>Sampling</a:t>
            </a:r>
            <a:r>
              <a:rPr lang="fr-FR" dirty="0" smtClean="0"/>
              <a:t> </a:t>
            </a:r>
            <a:r>
              <a:rPr lang="fr-FR" sz="2200" dirty="0" smtClean="0"/>
              <a:t>[</a:t>
            </a:r>
            <a:r>
              <a:rPr lang="fr-FR" sz="2200" b="0" dirty="0" smtClean="0"/>
              <a:t>Keller 2001</a:t>
            </a:r>
            <a:r>
              <a:rPr lang="fr-FR" sz="2200" dirty="0" smtClean="0"/>
              <a:t>]</a:t>
            </a:r>
            <a:endParaRPr lang="fr-FR" dirty="0"/>
          </a:p>
        </p:txBody>
      </p:sp>
      <p:pic>
        <p:nvPicPr>
          <p:cNvPr id="1026" name="Picture 2" descr="C:\Users\huang\Desktop\cgsvn\Edison\Edison\savedata\toast\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46748"/>
            <a:ext cx="2286000" cy="1714500"/>
          </a:xfrm>
          <a:prstGeom prst="rect">
            <a:avLst/>
          </a:prstGeom>
          <a:noFill/>
        </p:spPr>
      </p:pic>
      <p:pic>
        <p:nvPicPr>
          <p:cNvPr id="1027" name="Picture 3" descr="C:\Users\huang\Desktop\cgsvn\Edison\Edison\savedata\toast\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00" y="2060848"/>
            <a:ext cx="2286000" cy="1714500"/>
          </a:xfrm>
          <a:prstGeom prst="rect">
            <a:avLst/>
          </a:prstGeom>
          <a:noFill/>
        </p:spPr>
      </p:pic>
      <p:pic>
        <p:nvPicPr>
          <p:cNvPr id="1028" name="Picture 4" descr="C:\Users\huang\Desktop\cgsvn\Edison\Edison\savedata\toast\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6200" y="2060848"/>
            <a:ext cx="2286000" cy="1714500"/>
          </a:xfrm>
          <a:prstGeom prst="rect">
            <a:avLst/>
          </a:prstGeom>
          <a:noFill/>
        </p:spPr>
      </p:pic>
      <p:pic>
        <p:nvPicPr>
          <p:cNvPr id="1029" name="Picture 5" descr="C:\Users\huang\Desktop\cgsvn\Edison\Edison\savedata\toast\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1944" y="3946748"/>
            <a:ext cx="2286000" cy="17145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979712" y="141277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Sampling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27089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4 x 4 </a:t>
            </a:r>
            <a:r>
              <a:rPr lang="fr-FR" sz="1400" dirty="0" err="1" smtClean="0"/>
              <a:t>Interleaved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4233862"/>
            <a:ext cx="1224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High </a:t>
            </a:r>
            <a:r>
              <a:rPr lang="fr-FR" sz="1400" dirty="0" err="1" smtClean="0"/>
              <a:t>Frequency</a:t>
            </a:r>
            <a:r>
              <a:rPr lang="fr-FR" sz="1400" dirty="0" smtClean="0"/>
              <a:t> </a:t>
            </a:r>
            <a:r>
              <a:rPr lang="fr-FR" sz="1400" dirty="0" err="1" smtClean="0"/>
              <a:t>Random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995936" y="141277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4 x 4 </a:t>
            </a:r>
            <a:r>
              <a:rPr lang="fr-FR" sz="1600" dirty="0" err="1" smtClean="0"/>
              <a:t>Boxfilter</a:t>
            </a:r>
            <a:r>
              <a:rPr lang="fr-FR" sz="1600" dirty="0" smtClean="0"/>
              <a:t> </a:t>
            </a:r>
            <a:r>
              <a:rPr lang="fr-FR" sz="1600" dirty="0" err="1" smtClean="0"/>
              <a:t>Results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516216" y="532501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Advantage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easy</a:t>
            </a:r>
            <a:r>
              <a:rPr lang="fr-FR" dirty="0" smtClean="0"/>
              <a:t> to </a:t>
            </a:r>
            <a:r>
              <a:rPr lang="fr-FR" dirty="0" err="1" smtClean="0"/>
              <a:t>filter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save</a:t>
            </a:r>
            <a:r>
              <a:rPr lang="fr-FR" dirty="0" smtClean="0"/>
              <a:t> the </a:t>
            </a:r>
            <a:r>
              <a:rPr lang="fr-FR" dirty="0" err="1" smtClean="0"/>
              <a:t>memory</a:t>
            </a:r>
            <a:endParaRPr lang="fr-FR" dirty="0" smtClean="0"/>
          </a:p>
          <a:p>
            <a:r>
              <a:rPr lang="fr-FR" dirty="0" smtClean="0"/>
              <a:t>	 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60232" y="3502749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AO in</a:t>
            </a:r>
          </a:p>
          <a:p>
            <a:pPr algn="ctr"/>
            <a:r>
              <a:rPr lang="fr-FR" sz="1600" dirty="0" smtClean="0"/>
              <a:t>« </a:t>
            </a:r>
            <a:r>
              <a:rPr lang="fr-FR" sz="1600" dirty="0" err="1" smtClean="0"/>
              <a:t>Toast’s</a:t>
            </a:r>
            <a:r>
              <a:rPr lang="fr-FR" sz="1600" dirty="0" smtClean="0"/>
              <a:t> </a:t>
            </a:r>
            <a:r>
              <a:rPr lang="fr-FR" sz="1600" dirty="0" err="1" smtClean="0"/>
              <a:t>feet</a:t>
            </a:r>
            <a:r>
              <a:rPr lang="fr-FR" sz="1600" dirty="0" smtClean="0"/>
              <a:t> »</a:t>
            </a:r>
          </a:p>
          <a:p>
            <a:pPr algn="ctr"/>
            <a:endParaRPr lang="fr-F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/>
                        <a:t>Separable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err="1" smtClean="0"/>
                        <a:t>Crytek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Vol. </a:t>
                      </a:r>
                      <a:r>
                        <a:rPr lang="fr-FR" dirty="0" err="1" smtClean="0"/>
                        <a:t>Obs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HBAO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[Mit07]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[LS10]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[BSD08]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3.2ms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3.5ms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3.6ms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err="1" smtClean="0"/>
                        <a:t>yes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3.4ms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3.6ms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3.5ms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13.9ms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14.8ms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15.0ms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err="1" smtClean="0"/>
                        <a:t>yes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5.8ms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5.9ms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6.0ms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no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49.7ms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51.9ms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51.9ms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err="1" smtClean="0"/>
                        <a:t>yes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9.9ms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9.9ms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 smtClean="0"/>
                        <a:t>10.2ms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Performance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52120" y="50131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Resolution</a:t>
            </a:r>
            <a:r>
              <a:rPr lang="fr-FR" dirty="0" smtClean="0"/>
              <a:t> 1024 x 768</a:t>
            </a:r>
          </a:p>
          <a:p>
            <a:r>
              <a:rPr lang="fr-FR" dirty="0" smtClean="0"/>
              <a:t>GPU </a:t>
            </a:r>
            <a:r>
              <a:rPr lang="fr-FR" dirty="0" err="1" smtClean="0"/>
              <a:t>Nvidia</a:t>
            </a:r>
            <a:r>
              <a:rPr lang="fr-FR" dirty="0" smtClean="0"/>
              <a:t> GTX 480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0827" y="1052736"/>
            <a:ext cx="5411898" cy="453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45232" y="5517232"/>
            <a:ext cx="8291264" cy="7200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dirty="0" err="1" smtClean="0"/>
              <a:t>Measured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the exact computation for </a:t>
            </a:r>
            <a:r>
              <a:rPr lang="fr-FR" dirty="0" err="1" smtClean="0"/>
              <a:t>each</a:t>
            </a:r>
            <a:r>
              <a:rPr lang="fr-FR" dirty="0" smtClean="0"/>
              <a:t> technique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sz="2100" dirty="0" smtClean="0"/>
              <a:t>[</a:t>
            </a:r>
            <a:r>
              <a:rPr lang="fr-FR" sz="2100" dirty="0" err="1" smtClean="0"/>
              <a:t>Mittring</a:t>
            </a:r>
            <a:r>
              <a:rPr lang="fr-FR" sz="2100" dirty="0" smtClean="0"/>
              <a:t> 2007] [BAVOIL 2008] </a:t>
            </a:r>
            <a:endParaRPr lang="fr-FR" sz="21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Perceptual</a:t>
            </a:r>
            <a:r>
              <a:rPr lang="fr-FR" dirty="0" smtClean="0"/>
              <a:t> </a:t>
            </a:r>
            <a:r>
              <a:rPr lang="fr-FR" dirty="0" err="1" smtClean="0"/>
              <a:t>Error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236296" y="15567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Reference</a:t>
            </a:r>
            <a:endParaRPr lang="fr-FR" dirty="0" smtClean="0"/>
          </a:p>
          <a:p>
            <a:r>
              <a:rPr lang="fr-FR" dirty="0" smtClean="0"/>
              <a:t>   HBAO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308304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Separable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308304" y="4221088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Perceptual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in </a:t>
            </a:r>
            <a:r>
              <a:rPr lang="fr-FR" dirty="0" err="1" smtClean="0"/>
              <a:t>Lab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. [Yee 2004]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pic>
        <p:nvPicPr>
          <p:cNvPr id="7" name="Picture 3" descr="C:\Users\huang\Desktop\cgsvn\Edison\AmbientOcclusionPaper\fig\aoAngular_AOMap_regular4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824" y="1268760"/>
            <a:ext cx="3528112" cy="2646002"/>
          </a:xfrm>
          <a:prstGeom prst="rect">
            <a:avLst/>
          </a:prstGeom>
          <a:noFill/>
        </p:spPr>
      </p:pic>
      <p:pic>
        <p:nvPicPr>
          <p:cNvPr id="2052" name="Picture 4" descr="C:\Users\huang\Desktop\cgsvn\Edison\AmbientOcclusionPaper\fig\BRDF_BRDFMap_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7710" y="1268578"/>
            <a:ext cx="3552762" cy="2664478"/>
          </a:xfrm>
          <a:prstGeom prst="rect">
            <a:avLst/>
          </a:prstGeom>
          <a:noFill/>
        </p:spPr>
      </p:pic>
      <p:pic>
        <p:nvPicPr>
          <p:cNvPr id="2053" name="Picture 5" descr="C:\Users\huang\Desktop\cgsvn\Edison\Edison\savedata\30,11\BRDF_BRDFMap_0.00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996952"/>
            <a:ext cx="4800167" cy="3600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Local Frame </a:t>
            </a:r>
            <a:r>
              <a:rPr lang="fr-FR" dirty="0" err="1" smtClean="0"/>
              <a:t>Randomization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176" y="4090754"/>
            <a:ext cx="2423160" cy="24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Virage 8"/>
          <p:cNvSpPr/>
          <p:nvPr/>
        </p:nvSpPr>
        <p:spPr>
          <a:xfrm rot="10800000" flipH="1">
            <a:off x="3169928" y="4509119"/>
            <a:ext cx="1330064" cy="14401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6146" name="Picture 2" descr="C:\Users\huang\Desktop\cgsvn\Edison\AmbientOcclusionPaper\fig\slide\axiscomparis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71" y="1556792"/>
            <a:ext cx="8046524" cy="2711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g2011_separable_ao.mp4">
            <a:hlinkClick r:id="" action="ppaction://media"/>
          </p:cNvPr>
          <p:cNvPicPr>
            <a:picLocks noGrp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3" y="1178750"/>
            <a:ext cx="6552728" cy="4914546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Video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Inherited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particular</a:t>
            </a:r>
            <a:r>
              <a:rPr lang="fr-FR" dirty="0" smtClean="0"/>
              <a:t> SSAO technique </a:t>
            </a:r>
            <a:r>
              <a:rPr lang="fr-FR" dirty="0" err="1" smtClean="0"/>
              <a:t>using</a:t>
            </a:r>
            <a:r>
              <a:rPr lang="fr-FR" dirty="0" smtClean="0"/>
              <a:t> to </a:t>
            </a:r>
            <a:r>
              <a:rPr lang="fr-FR" dirty="0" err="1" smtClean="0"/>
              <a:t>evaluate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2 axis</a:t>
            </a:r>
          </a:p>
          <a:p>
            <a:pPr lvl="1"/>
            <a:r>
              <a:rPr lang="fr-FR" dirty="0" err="1" smtClean="0"/>
              <a:t>Missed</a:t>
            </a:r>
            <a:r>
              <a:rPr lang="fr-FR" dirty="0" smtClean="0"/>
              <a:t> </a:t>
            </a:r>
            <a:r>
              <a:rPr lang="fr-FR" dirty="0" err="1" smtClean="0"/>
              <a:t>occluders</a:t>
            </a:r>
            <a:r>
              <a:rPr lang="fr-FR" dirty="0" smtClean="0"/>
              <a:t> (</a:t>
            </a:r>
            <a:r>
              <a:rPr lang="fr-FR" dirty="0" err="1" smtClean="0"/>
              <a:t>outside</a:t>
            </a:r>
            <a:r>
              <a:rPr lang="fr-FR" dirty="0" smtClean="0"/>
              <a:t> the </a:t>
            </a:r>
            <a:r>
              <a:rPr lang="fr-FR" dirty="0" err="1" smtClean="0"/>
              <a:t>frustum</a:t>
            </a:r>
            <a:r>
              <a:rPr lang="fr-FR" dirty="0" smtClean="0"/>
              <a:t>)</a:t>
            </a:r>
          </a:p>
          <a:p>
            <a:pPr lvl="2"/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 by </a:t>
            </a:r>
            <a:r>
              <a:rPr lang="fr-FR" dirty="0" err="1" smtClean="0"/>
              <a:t>voxelization</a:t>
            </a:r>
            <a:r>
              <a:rPr lang="fr-FR" dirty="0" smtClean="0"/>
              <a:t> [</a:t>
            </a:r>
            <a:r>
              <a:rPr lang="fr-FR" dirty="0" err="1" smtClean="0"/>
              <a:t>Reinbothe</a:t>
            </a:r>
            <a:r>
              <a:rPr lang="fr-FR" dirty="0" smtClean="0"/>
              <a:t> 2009]</a:t>
            </a:r>
          </a:p>
          <a:p>
            <a:pPr lvl="1"/>
            <a:r>
              <a:rPr lang="fr-FR" dirty="0" smtClean="0"/>
              <a:t>Over occlusion</a:t>
            </a:r>
          </a:p>
          <a:p>
            <a:pPr lvl="2"/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solved</a:t>
            </a:r>
            <a:r>
              <a:rPr lang="fr-FR" dirty="0" smtClean="0"/>
              <a:t> by </a:t>
            </a:r>
            <a:r>
              <a:rPr lang="fr-FR" dirty="0" err="1" smtClean="0"/>
              <a:t>depth</a:t>
            </a:r>
            <a:r>
              <a:rPr lang="fr-FR" dirty="0" smtClean="0"/>
              <a:t> peeling [</a:t>
            </a:r>
            <a:r>
              <a:rPr lang="fr-FR" dirty="0" err="1" smtClean="0"/>
              <a:t>Ritschel</a:t>
            </a:r>
            <a:r>
              <a:rPr lang="fr-FR" dirty="0" smtClean="0"/>
              <a:t> 2009]</a:t>
            </a:r>
          </a:p>
          <a:p>
            <a:pPr lvl="1"/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Limitations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Separable Approximation of Ambient Occlusion</a:t>
            </a:r>
          </a:p>
          <a:p>
            <a:pPr lvl="1"/>
            <a:r>
              <a:rPr lang="en-US" dirty="0" smtClean="0"/>
              <a:t>Faster than complete evaluation</a:t>
            </a:r>
          </a:p>
          <a:p>
            <a:pPr lvl="1"/>
            <a:r>
              <a:rPr lang="en-US" dirty="0" smtClean="0"/>
              <a:t>Compatible with all SSAO methods</a:t>
            </a:r>
          </a:p>
          <a:p>
            <a:pPr lvl="1"/>
            <a:r>
              <a:rPr lang="en-US" dirty="0" smtClean="0"/>
              <a:t>No visible error</a:t>
            </a:r>
          </a:p>
          <a:p>
            <a:r>
              <a:rPr lang="en-US" dirty="0" smtClean="0"/>
              <a:t>Same principle can be applied to other screen-space rendering techniques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ANR </a:t>
            </a:r>
            <a:r>
              <a:rPr lang="fr-FR" dirty="0" err="1" smtClean="0"/>
              <a:t>Projects</a:t>
            </a:r>
            <a:r>
              <a:rPr lang="fr-FR" dirty="0" smtClean="0"/>
              <a:t> « Cecil » and « MEDIAGPU »</a:t>
            </a:r>
          </a:p>
          <a:p>
            <a:r>
              <a:rPr lang="fr-FR" dirty="0" err="1" smtClean="0"/>
              <a:t>European</a:t>
            </a:r>
            <a:r>
              <a:rPr lang="fr-FR" dirty="0" smtClean="0"/>
              <a:t> Network of Excellence « 3DLife »</a:t>
            </a:r>
          </a:p>
          <a:p>
            <a:r>
              <a:rPr lang="fr-FR" dirty="0" smtClean="0"/>
              <a:t>Help </a:t>
            </a:r>
            <a:r>
              <a:rPr lang="fr-FR" dirty="0" err="1" smtClean="0"/>
              <a:t>from</a:t>
            </a:r>
            <a:r>
              <a:rPr lang="fr-FR" dirty="0" smtClean="0"/>
              <a:t> Telecom </a:t>
            </a:r>
            <a:r>
              <a:rPr lang="fr-FR" dirty="0" err="1" smtClean="0"/>
              <a:t>ParisTech</a:t>
            </a:r>
            <a:r>
              <a:rPr lang="fr-FR" dirty="0" smtClean="0"/>
              <a:t>: Catherine </a:t>
            </a:r>
            <a:r>
              <a:rPr lang="fr-FR" dirty="0" err="1" smtClean="0"/>
              <a:t>Pelachaud</a:t>
            </a:r>
            <a:r>
              <a:rPr lang="fr-FR" dirty="0" smtClean="0"/>
              <a:t>, Bert </a:t>
            </a:r>
            <a:r>
              <a:rPr lang="fr-FR" dirty="0" err="1" smtClean="0"/>
              <a:t>Buchholz</a:t>
            </a:r>
            <a:r>
              <a:rPr lang="fr-FR" dirty="0" smtClean="0"/>
              <a:t>, Jean-Marc Thiery</a:t>
            </a:r>
            <a:endParaRPr lang="de-DE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34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Acknowledgements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CN" dirty="0" err="1" smtClean="0"/>
              <a:t>Thanks</a:t>
            </a:r>
            <a:endParaRPr lang="fr-FR" dirty="0" smtClean="0"/>
          </a:p>
          <a:p>
            <a:r>
              <a:rPr lang="fr-FR" dirty="0" smtClean="0"/>
              <a:t>Merci</a:t>
            </a:r>
          </a:p>
          <a:p>
            <a:r>
              <a:rPr lang="zh-CN" altLang="fr-FR" dirty="0" smtClean="0"/>
              <a:t>谢谢</a:t>
            </a:r>
            <a:endParaRPr lang="fr-FR" altLang="zh-CN" dirty="0" smtClean="0"/>
          </a:p>
          <a:p>
            <a:r>
              <a:rPr lang="fr-FR" altLang="zh-CN" dirty="0" err="1" smtClean="0"/>
              <a:t>Danke</a:t>
            </a:r>
            <a:endParaRPr lang="fr-FR" altLang="zh-CN" dirty="0" smtClean="0"/>
          </a:p>
          <a:p>
            <a:r>
              <a:rPr lang="fr-FR" altLang="zh-CN" dirty="0" err="1" smtClean="0"/>
              <a:t>Obrigado</a:t>
            </a:r>
            <a:endParaRPr lang="fr-FR" altLang="zh-CN" dirty="0" smtClean="0"/>
          </a:p>
          <a:p>
            <a:r>
              <a:rPr lang="fr-FR" altLang="zh-CN" dirty="0" smtClean="0"/>
              <a:t>Gracias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35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328592"/>
          </a:xfrm>
        </p:spPr>
        <p:txBody>
          <a:bodyPr>
            <a:noAutofit/>
          </a:bodyPr>
          <a:lstStyle/>
          <a:p>
            <a:r>
              <a:rPr lang="en-US" sz="1400" dirty="0" smtClean="0"/>
              <a:t>[BL99] BÜLTHOFF H. H., LANGER M. S.: Perception of shape from shading on a cloudy day, 1999.</a:t>
            </a:r>
          </a:p>
          <a:p>
            <a:r>
              <a:rPr lang="fr-FR" sz="1400" dirty="0" smtClean="0"/>
              <a:t>[BSD08] BAVOIL L., SAINZ M., DIMITROV R.: </a:t>
            </a:r>
            <a:r>
              <a:rPr lang="fr-FR" sz="1400" dirty="0" err="1" smtClean="0"/>
              <a:t>Image-space</a:t>
            </a:r>
            <a:r>
              <a:rPr lang="fr-FR" sz="1400" dirty="0" smtClean="0"/>
              <a:t> </a:t>
            </a:r>
            <a:r>
              <a:rPr lang="fr-FR" sz="1400" dirty="0" err="1" smtClean="0"/>
              <a:t>horizon-based</a:t>
            </a:r>
            <a:r>
              <a:rPr lang="fr-FR" sz="1400" dirty="0" smtClean="0"/>
              <a:t> </a:t>
            </a:r>
            <a:r>
              <a:rPr lang="fr-FR" sz="1400" dirty="0" err="1" smtClean="0"/>
              <a:t>ambient</a:t>
            </a:r>
            <a:r>
              <a:rPr lang="fr-FR" sz="1400" dirty="0" smtClean="0"/>
              <a:t> occlusion. In ACM SIGGRAPH 2008 </a:t>
            </a:r>
            <a:r>
              <a:rPr lang="fr-FR" sz="1400" dirty="0" err="1" smtClean="0"/>
              <a:t>Talks</a:t>
            </a:r>
            <a:r>
              <a:rPr lang="fr-FR" sz="1400" dirty="0" smtClean="0"/>
              <a:t> (2008), pp. 22:1–22:1.</a:t>
            </a:r>
          </a:p>
          <a:p>
            <a:r>
              <a:rPr lang="fr-FR" sz="1400" dirty="0" smtClean="0"/>
              <a:t>[Bun05] BUNNELL M.: </a:t>
            </a:r>
            <a:r>
              <a:rPr lang="fr-FR" sz="1400" dirty="0" err="1" smtClean="0"/>
              <a:t>Dynamic</a:t>
            </a:r>
            <a:r>
              <a:rPr lang="fr-FR" sz="1400" dirty="0" smtClean="0"/>
              <a:t> </a:t>
            </a:r>
            <a:r>
              <a:rPr lang="fr-FR" sz="1400" dirty="0" err="1" smtClean="0"/>
              <a:t>ambient</a:t>
            </a:r>
            <a:r>
              <a:rPr lang="fr-FR" sz="1400" dirty="0" smtClean="0"/>
              <a:t> occlusion and indirect </a:t>
            </a:r>
            <a:r>
              <a:rPr lang="fr-FR" sz="1400" dirty="0" err="1" smtClean="0"/>
              <a:t>lighting</a:t>
            </a:r>
            <a:r>
              <a:rPr lang="fr-FR" sz="1400" dirty="0" smtClean="0"/>
              <a:t>. GPU </a:t>
            </a:r>
            <a:r>
              <a:rPr lang="fr-FR" sz="1400" dirty="0" err="1" smtClean="0"/>
              <a:t>Gems</a:t>
            </a:r>
            <a:r>
              <a:rPr lang="fr-FR" sz="1400" dirty="0" smtClean="0"/>
              <a:t> 2 (2005), 223–233.</a:t>
            </a:r>
          </a:p>
          <a:p>
            <a:r>
              <a:rPr lang="fr-FR" sz="1400" dirty="0" smtClean="0"/>
              <a:t>[KH01] KELLER A., HEIDRICH W.: </a:t>
            </a:r>
            <a:r>
              <a:rPr lang="fr-FR" sz="1400" dirty="0" err="1" smtClean="0"/>
              <a:t>Interleaved</a:t>
            </a:r>
            <a:r>
              <a:rPr lang="fr-FR" sz="1400" dirty="0" smtClean="0"/>
              <a:t> </a:t>
            </a:r>
            <a:r>
              <a:rPr lang="fr-FR" sz="1400" dirty="0" err="1" smtClean="0"/>
              <a:t>sampling</a:t>
            </a:r>
            <a:r>
              <a:rPr lang="fr-FR" sz="1400" dirty="0" smtClean="0"/>
              <a:t>. In Proc. EGWR ’01 (2001), pp. 269–276.</a:t>
            </a:r>
          </a:p>
          <a:p>
            <a:r>
              <a:rPr lang="fr-FR" sz="1400" dirty="0" smtClean="0"/>
              <a:t>[McG10] MCGUIRE M.: </a:t>
            </a:r>
            <a:r>
              <a:rPr lang="fr-FR" sz="1400" dirty="0" err="1" smtClean="0"/>
              <a:t>Ambient</a:t>
            </a:r>
            <a:r>
              <a:rPr lang="fr-FR" sz="1400" dirty="0" smtClean="0"/>
              <a:t> occlusion volumes. In Proc. ACM HPG ’10 (</a:t>
            </a:r>
            <a:r>
              <a:rPr lang="fr-FR" sz="1400" dirty="0" err="1" smtClean="0"/>
              <a:t>June</a:t>
            </a:r>
            <a:r>
              <a:rPr lang="fr-FR" sz="1400" dirty="0" smtClean="0"/>
              <a:t> 2010).</a:t>
            </a:r>
          </a:p>
          <a:p>
            <a:r>
              <a:rPr lang="en-US" sz="1400" dirty="0" smtClean="0"/>
              <a:t>[Mit07] MITTRING M.: Finding next gen: </a:t>
            </a:r>
            <a:r>
              <a:rPr lang="en-US" sz="1400" dirty="0" err="1" smtClean="0"/>
              <a:t>CryEngine</a:t>
            </a:r>
            <a:r>
              <a:rPr lang="en-US" sz="1400" dirty="0" smtClean="0"/>
              <a:t> 2. In ACM SIGGRAPH ’07 Courses (2007), pp. 97–121.</a:t>
            </a:r>
          </a:p>
          <a:p>
            <a:r>
              <a:rPr lang="fr-FR" sz="1400" dirty="0" smtClean="0"/>
              <a:t>[PV05] PHAM T. Q., VLIET L. J.: </a:t>
            </a:r>
            <a:r>
              <a:rPr lang="fr-FR" sz="1400" dirty="0" err="1" smtClean="0"/>
              <a:t>Separable</a:t>
            </a:r>
            <a:r>
              <a:rPr lang="fr-FR" sz="1400" dirty="0" smtClean="0"/>
              <a:t> </a:t>
            </a:r>
            <a:r>
              <a:rPr lang="fr-FR" sz="1400" dirty="0" err="1" smtClean="0"/>
              <a:t>bilateral</a:t>
            </a:r>
            <a:r>
              <a:rPr lang="fr-FR" sz="1400" dirty="0" smtClean="0"/>
              <a:t> </a:t>
            </a:r>
            <a:r>
              <a:rPr lang="fr-FR" sz="1400" dirty="0" err="1" smtClean="0"/>
              <a:t>ﬁltering</a:t>
            </a:r>
            <a:r>
              <a:rPr lang="fr-FR" sz="1400" dirty="0" smtClean="0"/>
              <a:t> for </a:t>
            </a:r>
            <a:r>
              <a:rPr lang="fr-FR" sz="1400" dirty="0" err="1" smtClean="0"/>
              <a:t>fast</a:t>
            </a:r>
            <a:r>
              <a:rPr lang="fr-FR" sz="1400" dirty="0" smtClean="0"/>
              <a:t> </a:t>
            </a:r>
            <a:r>
              <a:rPr lang="fr-FR" sz="1400" dirty="0" err="1" smtClean="0"/>
              <a:t>video</a:t>
            </a:r>
            <a:r>
              <a:rPr lang="fr-FR" sz="1400" dirty="0" smtClean="0"/>
              <a:t> </a:t>
            </a:r>
            <a:r>
              <a:rPr lang="fr-FR" sz="1400" dirty="0" err="1" smtClean="0"/>
              <a:t>preprocessing</a:t>
            </a:r>
            <a:r>
              <a:rPr lang="fr-FR" sz="1400" dirty="0" smtClean="0"/>
              <a:t>. In Proc. IEEE Int. </a:t>
            </a:r>
            <a:r>
              <a:rPr lang="fr-FR" sz="1400" dirty="0" err="1" smtClean="0"/>
              <a:t>Conf</a:t>
            </a:r>
            <a:r>
              <a:rPr lang="fr-FR" sz="1400" dirty="0" smtClean="0"/>
              <a:t>. on </a:t>
            </a:r>
            <a:r>
              <a:rPr lang="fr-FR" sz="1400" dirty="0" err="1" smtClean="0"/>
              <a:t>Multimedia</a:t>
            </a:r>
            <a:r>
              <a:rPr lang="fr-FR" sz="1400" dirty="0" smtClean="0"/>
              <a:t> and Expo (2005), pp. 1–4.</a:t>
            </a:r>
          </a:p>
          <a:p>
            <a:r>
              <a:rPr lang="fr-FR" sz="1400" dirty="0" smtClean="0"/>
              <a:t>[RBA09] REINBOTHE C., BOUBEKEUR T., ALEXA M.: </a:t>
            </a:r>
            <a:r>
              <a:rPr lang="fr-FR" sz="1400" dirty="0" err="1" smtClean="0"/>
              <a:t>Hybrid</a:t>
            </a:r>
            <a:r>
              <a:rPr lang="fr-FR" sz="1400" dirty="0" smtClean="0"/>
              <a:t> </a:t>
            </a:r>
            <a:r>
              <a:rPr lang="fr-FR" sz="1400" dirty="0" err="1" smtClean="0"/>
              <a:t>ambient</a:t>
            </a:r>
            <a:r>
              <a:rPr lang="fr-FR" sz="1400" dirty="0" smtClean="0"/>
              <a:t> occlusion. EUROGRAPHICS ’09 Areas </a:t>
            </a:r>
            <a:r>
              <a:rPr lang="fr-FR" sz="1400" dirty="0" err="1" smtClean="0"/>
              <a:t>Papers</a:t>
            </a:r>
            <a:r>
              <a:rPr lang="fr-FR" sz="1400" dirty="0" smtClean="0"/>
              <a:t> (2009).</a:t>
            </a:r>
          </a:p>
          <a:p>
            <a:r>
              <a:rPr lang="fr-FR" sz="1400" dirty="0" smtClean="0"/>
              <a:t>[RGS09] RITSCHEL T., GROSCH T., SEIDEL H.-P.: </a:t>
            </a:r>
            <a:r>
              <a:rPr lang="fr-FR" sz="1400" dirty="0" err="1" smtClean="0"/>
              <a:t>Approximating</a:t>
            </a:r>
            <a:r>
              <a:rPr lang="fr-FR" sz="1400" dirty="0" smtClean="0"/>
              <a:t> </a:t>
            </a:r>
            <a:r>
              <a:rPr lang="fr-FR" sz="1400" dirty="0" err="1" smtClean="0"/>
              <a:t>dynamic</a:t>
            </a:r>
            <a:r>
              <a:rPr lang="fr-FR" sz="1400" dirty="0" smtClean="0"/>
              <a:t> global illumination in image </a:t>
            </a:r>
            <a:r>
              <a:rPr lang="fr-FR" sz="1400" dirty="0" err="1" smtClean="0"/>
              <a:t>space</a:t>
            </a:r>
            <a:r>
              <a:rPr lang="fr-FR" sz="1400" dirty="0" smtClean="0"/>
              <a:t>. In Proc. ACM I3D ’09 (2009), pp. 75–82.</a:t>
            </a:r>
          </a:p>
          <a:p>
            <a:r>
              <a:rPr lang="en-US" sz="1400" dirty="0" smtClean="0"/>
              <a:t>[SA07] SHANMUGAM P., ARIKAN O.: Hardware accelerated ambient occlusion techniques on </a:t>
            </a:r>
            <a:r>
              <a:rPr lang="en-US" sz="1400" dirty="0" err="1" smtClean="0"/>
              <a:t>GPUs</a:t>
            </a:r>
            <a:r>
              <a:rPr lang="en-US" sz="1400" dirty="0" smtClean="0"/>
              <a:t>. In Proc. ACM I3D ’07 (2007), pp. 73–80.</a:t>
            </a:r>
            <a:endParaRPr lang="fr-FR" sz="1400" dirty="0" smtClean="0"/>
          </a:p>
          <a:p>
            <a:endParaRPr lang="fr-FR" sz="14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36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ang\Downloads\Guangzhou - Cloudy Day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39952" y="1844824"/>
            <a:ext cx="4143558" cy="3107668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r>
              <a:rPr lang="fr-FR" dirty="0" smtClean="0"/>
              <a:t>AO = </a:t>
            </a:r>
            <a:r>
              <a:rPr lang="fr-FR" dirty="0" err="1" smtClean="0"/>
              <a:t>shadow</a:t>
            </a:r>
            <a:r>
              <a:rPr lang="fr-FR" dirty="0" smtClean="0"/>
              <a:t> </a:t>
            </a:r>
            <a:r>
              <a:rPr lang="fr-FR" dirty="0" err="1" smtClean="0"/>
              <a:t>created</a:t>
            </a:r>
            <a:r>
              <a:rPr lang="fr-FR" dirty="0" smtClean="0"/>
              <a:t> by </a:t>
            </a:r>
            <a:r>
              <a:rPr lang="fr-FR" dirty="0" err="1" smtClean="0"/>
              <a:t>ambient</a:t>
            </a:r>
            <a:r>
              <a:rPr lang="fr-FR" dirty="0" smtClean="0"/>
              <a:t> illumination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060849"/>
            <a:ext cx="3456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1600" dirty="0" err="1" smtClean="0"/>
              <a:t>Was</a:t>
            </a:r>
            <a:r>
              <a:rPr lang="fr-FR" sz="1600" dirty="0" smtClean="0"/>
              <a:t> first </a:t>
            </a:r>
            <a:r>
              <a:rPr lang="fr-FR" sz="1600" dirty="0" err="1" smtClean="0"/>
              <a:t>introduced</a:t>
            </a:r>
            <a:r>
              <a:rPr lang="fr-FR" sz="1600" dirty="0" smtClean="0"/>
              <a:t> by M. S. Langer &amp; S. W. </a:t>
            </a:r>
            <a:r>
              <a:rPr lang="fr-FR" sz="1600" dirty="0" err="1" smtClean="0"/>
              <a:t>Zucker</a:t>
            </a:r>
            <a:r>
              <a:rPr lang="fr-FR" sz="1600" dirty="0" smtClean="0"/>
              <a:t> («Shape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shading</a:t>
            </a:r>
            <a:r>
              <a:rPr lang="fr-FR" sz="1600" dirty="0" smtClean="0"/>
              <a:t> on a </a:t>
            </a:r>
            <a:r>
              <a:rPr lang="fr-FR" sz="1600" dirty="0" err="1" smtClean="0"/>
              <a:t>cloudy</a:t>
            </a:r>
            <a:r>
              <a:rPr lang="fr-FR" sz="1600" dirty="0" smtClean="0"/>
              <a:t> </a:t>
            </a:r>
            <a:r>
              <a:rPr lang="fr-FR" sz="1600" dirty="0" err="1" smtClean="0"/>
              <a:t>day</a:t>
            </a:r>
            <a:r>
              <a:rPr lang="fr-FR" sz="1600" dirty="0" smtClean="0"/>
              <a:t>», 1994)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16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dirty="0" err="1" smtClean="0"/>
              <a:t>Capturing</a:t>
            </a:r>
            <a:r>
              <a:rPr lang="fr-FR" sz="1600" dirty="0" smtClean="0"/>
              <a:t> surface variation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accessibilty</a:t>
            </a:r>
            <a:r>
              <a:rPr lang="fr-FR" sz="1600" dirty="0" smtClean="0"/>
              <a:t> </a:t>
            </a:r>
            <a:r>
              <a:rPr lang="fr-FR" sz="1600" dirty="0" err="1" smtClean="0"/>
              <a:t>shading</a:t>
            </a:r>
            <a:r>
              <a:rPr lang="fr-FR" sz="1600" dirty="0" smtClean="0"/>
              <a:t> by Gavin Miller («</a:t>
            </a:r>
            <a:r>
              <a:rPr lang="en-US" sz="1600" dirty="0" smtClean="0"/>
              <a:t>Efficient Algorithms for Local and Global Accessibility Shading</a:t>
            </a:r>
            <a:r>
              <a:rPr lang="fr-FR" sz="1600" dirty="0" smtClean="0"/>
              <a:t>», 1994)</a:t>
            </a:r>
            <a:endParaRPr lang="fr-FR" sz="1600" dirty="0"/>
          </a:p>
        </p:txBody>
      </p:sp>
      <p:pic>
        <p:nvPicPr>
          <p:cNvPr id="1027" name="Picture 3" descr="C:\Users\huang\Desktop\IMG_1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5198" y="4114760"/>
            <a:ext cx="3291840" cy="219456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580112" y="1628800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err="1" smtClean="0"/>
              <a:t>Ref</a:t>
            </a:r>
            <a:r>
              <a:rPr lang="fr-FR" sz="1000" dirty="0" smtClean="0"/>
              <a:t> photo : Guangzhou - </a:t>
            </a:r>
            <a:r>
              <a:rPr lang="fr-FR" sz="1000" dirty="0" err="1" smtClean="0"/>
              <a:t>Cloudy</a:t>
            </a:r>
            <a:r>
              <a:rPr lang="fr-FR" sz="1000" dirty="0" smtClean="0"/>
              <a:t> Day</a:t>
            </a:r>
            <a:endParaRPr lang="fr-FR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632" y="1328888"/>
            <a:ext cx="7675808" cy="443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445224"/>
            <a:ext cx="5178176" cy="94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39552" y="11967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latin typeface="Adobe 黑体 Std R" pitchFamily="34" charset="-122"/>
                <a:ea typeface="Adobe 黑体 Std R" pitchFamily="34" charset="-122"/>
              </a:rPr>
              <a:t>Integral</a:t>
            </a:r>
            <a:r>
              <a:rPr lang="fr-FR" i="1" dirty="0" smtClean="0">
                <a:latin typeface="Adobe 黑体 Std R" pitchFamily="34" charset="-122"/>
                <a:ea typeface="Adobe 黑体 Std R" pitchFamily="34" charset="-122"/>
              </a:rPr>
              <a:t> of </a:t>
            </a:r>
            <a:r>
              <a:rPr lang="fr-FR" i="1" dirty="0" err="1" smtClean="0">
                <a:latin typeface="Adobe 黑体 Std R" pitchFamily="34" charset="-122"/>
                <a:ea typeface="Adobe 黑体 Std R" pitchFamily="34" charset="-122"/>
              </a:rPr>
              <a:t>Visibility</a:t>
            </a:r>
            <a:r>
              <a:rPr lang="fr-FR" i="1" dirty="0" smtClean="0">
                <a:latin typeface="Adobe 黑体 Std R" pitchFamily="34" charset="-122"/>
                <a:ea typeface="Adobe 黑体 Std R" pitchFamily="34" charset="-122"/>
              </a:rPr>
              <a:t> all over the </a:t>
            </a:r>
            <a:r>
              <a:rPr lang="fr-FR" i="1" dirty="0" err="1" smtClean="0">
                <a:latin typeface="Adobe 黑体 Std R" pitchFamily="34" charset="-122"/>
                <a:ea typeface="Adobe 黑体 Std R" pitchFamily="34" charset="-122"/>
              </a:rPr>
              <a:t>hemisphere</a:t>
            </a:r>
            <a:endParaRPr lang="fr-FR" i="1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867552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Improving</a:t>
            </a:r>
            <a:r>
              <a:rPr lang="fr-FR" sz="2400" dirty="0" smtClean="0"/>
              <a:t> the perception of volume, </a:t>
            </a:r>
            <a:r>
              <a:rPr lang="fr-FR" sz="2400" dirty="0" err="1" smtClean="0"/>
              <a:t>concavities</a:t>
            </a:r>
            <a:r>
              <a:rPr lang="fr-FR" sz="2400" dirty="0" smtClean="0"/>
              <a:t> &amp; contact areas of 3D </a:t>
            </a:r>
            <a:r>
              <a:rPr lang="fr-FR" sz="2400" dirty="0" err="1" smtClean="0"/>
              <a:t>objects</a:t>
            </a:r>
            <a:endParaRPr lang="fr-FR" sz="2400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7524328" y="3573016"/>
            <a:ext cx="141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AO in </a:t>
            </a:r>
          </a:p>
          <a:p>
            <a:r>
              <a:rPr lang="fr-FR" dirty="0" err="1" smtClean="0"/>
              <a:t>Starcraft</a:t>
            </a:r>
            <a:r>
              <a:rPr lang="fr-FR" dirty="0" smtClean="0"/>
              <a:t> II.</a:t>
            </a:r>
          </a:p>
        </p:txBody>
      </p:sp>
      <p:pic>
        <p:nvPicPr>
          <p:cNvPr id="19" name="Image 18" descr="sc2-ao-tych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88840"/>
            <a:ext cx="6682342" cy="4176464"/>
          </a:xfrm>
          <a:prstGeom prst="rect">
            <a:avLst/>
          </a:prstGeom>
        </p:spPr>
      </p:pic>
      <p:sp>
        <p:nvSpPr>
          <p:cNvPr id="20" name="Espace réservé du contenu 1"/>
          <p:cNvSpPr txBox="1">
            <a:spLocks/>
          </p:cNvSpPr>
          <p:nvPr/>
        </p:nvSpPr>
        <p:spPr>
          <a:xfrm>
            <a:off x="539552" y="5945824"/>
            <a:ext cx="8229600" cy="867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603" y="1628800"/>
            <a:ext cx="5745669" cy="331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625" y="4770315"/>
            <a:ext cx="3215255" cy="58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39552" y="11967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>
                <a:latin typeface="Adobe 黑体 Std R" pitchFamily="34" charset="-122"/>
                <a:ea typeface="Adobe 黑体 Std R" pitchFamily="34" charset="-122"/>
              </a:rPr>
              <a:t>Estimated</a:t>
            </a:r>
            <a:r>
              <a:rPr lang="fr-FR" i="1" dirty="0" smtClean="0">
                <a:latin typeface="Adobe 黑体 Std R" pitchFamily="34" charset="-122"/>
                <a:ea typeface="Adobe 黑体 Std R" pitchFamily="34" charset="-122"/>
              </a:rPr>
              <a:t> by ray </a:t>
            </a:r>
            <a:r>
              <a:rPr lang="fr-FR" i="1" dirty="0" err="1" smtClean="0">
                <a:latin typeface="Adobe 黑体 Std R" pitchFamily="34" charset="-122"/>
                <a:ea typeface="Adobe 黑体 Std R" pitchFamily="34" charset="-122"/>
              </a:rPr>
              <a:t>tracing</a:t>
            </a:r>
            <a:endParaRPr lang="fr-FR" i="1" dirty="0">
              <a:latin typeface="Adobe 黑体 Std R" pitchFamily="34" charset="-122"/>
              <a:ea typeface="Adobe 黑体 Std R" pitchFamily="34" charset="-122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684464" y="504666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0091" y="4678462"/>
            <a:ext cx="4724397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355976" y="558924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smtClean="0">
                <a:latin typeface="Adobe 黑体 Std R" pitchFamily="34" charset="-122"/>
                <a:ea typeface="Adobe 黑体 Std R" pitchFamily="34" charset="-122"/>
              </a:rPr>
              <a:t>Prohibitive</a:t>
            </a:r>
            <a:r>
              <a:rPr lang="fr-FR" i="1" dirty="0" smtClean="0">
                <a:latin typeface="Adobe 黑体 Std R" pitchFamily="34" charset="-122"/>
                <a:ea typeface="Adobe 黑体 Std R" pitchFamily="34" charset="-122"/>
              </a:rPr>
              <a:t> for real time </a:t>
            </a:r>
            <a:r>
              <a:rPr lang="fr-FR" i="1" dirty="0" err="1" smtClean="0">
                <a:latin typeface="Adobe 黑体 Std R" pitchFamily="34" charset="-122"/>
                <a:ea typeface="Adobe 黑体 Std R" pitchFamily="34" charset="-122"/>
              </a:rPr>
              <a:t>rendering</a:t>
            </a:r>
            <a:endParaRPr lang="fr-FR" i="1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Screen</a:t>
            </a:r>
            <a:r>
              <a:rPr lang="fr-FR" dirty="0" smtClean="0"/>
              <a:t>-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 Real Time Applications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uang\Desktop\cgsvn\Edison\AmbientOcclusionPaper\fig\slide\crytekdep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744416" cy="2649184"/>
          </a:xfrm>
          <a:prstGeom prst="rect">
            <a:avLst/>
          </a:prstGeom>
          <a:noFill/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1227591"/>
          </a:xfrm>
        </p:spPr>
        <p:txBody>
          <a:bodyPr>
            <a:noAutofit/>
          </a:bodyPr>
          <a:lstStyle/>
          <a:p>
            <a:r>
              <a:rPr lang="fr-FR" sz="1800" b="1" dirty="0" smtClean="0"/>
              <a:t>Main </a:t>
            </a:r>
            <a:r>
              <a:rPr lang="fr-FR" sz="1800" b="1" dirty="0" err="1" smtClean="0"/>
              <a:t>idea</a:t>
            </a:r>
            <a:r>
              <a:rPr lang="fr-FR" sz="1800" b="1" dirty="0" smtClean="0"/>
              <a:t>: </a:t>
            </a:r>
          </a:p>
          <a:p>
            <a:pPr lvl="1"/>
            <a:r>
              <a:rPr lang="fr-FR" sz="1600" dirty="0" err="1" smtClean="0"/>
              <a:t>using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depth</a:t>
            </a:r>
            <a:r>
              <a:rPr lang="fr-FR" sz="1600" dirty="0" smtClean="0"/>
              <a:t>-buffer as a cheap, </a:t>
            </a:r>
            <a:r>
              <a:rPr lang="fr-FR" sz="1600" dirty="0" err="1" smtClean="0"/>
              <a:t>randomly</a:t>
            </a:r>
            <a:r>
              <a:rPr lang="fr-FR" sz="1600" dirty="0" smtClean="0"/>
              <a:t> accessible substitution for the </a:t>
            </a:r>
            <a:r>
              <a:rPr lang="fr-FR" sz="1600" dirty="0" err="1" smtClean="0"/>
              <a:t>actual</a:t>
            </a:r>
            <a:r>
              <a:rPr lang="fr-FR" sz="1600" dirty="0" smtClean="0"/>
              <a:t> </a:t>
            </a:r>
            <a:r>
              <a:rPr lang="fr-FR" sz="1600" dirty="0" err="1" smtClean="0"/>
              <a:t>scene’s</a:t>
            </a:r>
            <a:r>
              <a:rPr lang="fr-FR" sz="1600" dirty="0" smtClean="0"/>
              <a:t> </a:t>
            </a:r>
            <a:r>
              <a:rPr lang="fr-FR" sz="1600" dirty="0" err="1" smtClean="0"/>
              <a:t>geometry</a:t>
            </a:r>
            <a:r>
              <a:rPr lang="fr-FR" sz="1600" dirty="0" smtClean="0"/>
              <a:t>.</a:t>
            </a:r>
          </a:p>
          <a:p>
            <a:pPr lvl="1"/>
            <a:r>
              <a:rPr lang="fr-FR" sz="1600" dirty="0" smtClean="0"/>
              <a:t>Casting AO computation as a local </a:t>
            </a:r>
            <a:r>
              <a:rPr lang="fr-FR" sz="1600" dirty="0" err="1" smtClean="0"/>
              <a:t>filter</a:t>
            </a:r>
            <a:r>
              <a:rPr lang="fr-FR" sz="1600" dirty="0" smtClean="0"/>
              <a:t> in </a:t>
            </a:r>
            <a:r>
              <a:rPr lang="fr-FR" sz="1600" dirty="0" err="1" smtClean="0"/>
              <a:t>screen</a:t>
            </a:r>
            <a:r>
              <a:rPr lang="fr-FR" sz="1600" dirty="0" smtClean="0"/>
              <a:t> </a:t>
            </a:r>
            <a:r>
              <a:rPr lang="fr-FR" sz="1600" dirty="0" err="1" smtClean="0"/>
              <a:t>space</a:t>
            </a:r>
            <a:endParaRPr lang="fr-FR" sz="1600" dirty="0" smtClean="0"/>
          </a:p>
          <a:p>
            <a:r>
              <a:rPr lang="fr-FR" sz="2200" dirty="0" err="1" smtClean="0"/>
              <a:t>CryEngine</a:t>
            </a:r>
            <a:r>
              <a:rPr lang="fr-FR" sz="2200" dirty="0" smtClean="0"/>
              <a:t> [</a:t>
            </a:r>
            <a:r>
              <a:rPr lang="fr-FR" sz="2400" dirty="0" err="1" smtClean="0"/>
              <a:t>Mittring</a:t>
            </a:r>
            <a:r>
              <a:rPr lang="fr-FR" sz="2400" dirty="0" smtClean="0"/>
              <a:t> </a:t>
            </a:r>
            <a:r>
              <a:rPr lang="fr-FR" sz="2200" dirty="0" smtClean="0"/>
              <a:t>2007]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Screen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 err="1" smtClean="0"/>
              <a:t>Ambient</a:t>
            </a:r>
            <a:r>
              <a:rPr lang="fr-FR" dirty="0" smtClean="0"/>
              <a:t> Occlusion</a:t>
            </a:r>
            <a:endParaRPr lang="fr-FR" dirty="0"/>
          </a:p>
        </p:txBody>
      </p:sp>
      <p:pic>
        <p:nvPicPr>
          <p:cNvPr id="3074" name="Picture 2" descr="C:\Users\huang\Downloads\Screen_space_ambient_occlu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9268" y="2636912"/>
            <a:ext cx="4425220" cy="280831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55576" y="105273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/>
              <a:t>SSAO</a:t>
            </a:r>
            <a:endParaRPr lang="fr-FR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4620</TotalTime>
  <Words>2267</Words>
  <Application>Microsoft Office PowerPoint</Application>
  <PresentationFormat>Affichage à l'écran (4:3)</PresentationFormat>
  <Paragraphs>352</Paragraphs>
  <Slides>36</Slides>
  <Notes>36</Notes>
  <HiddenSlides>4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Concourse</vt:lpstr>
      <vt:lpstr>Diapositive 1</vt:lpstr>
      <vt:lpstr>Ambient Occlusion</vt:lpstr>
      <vt:lpstr>Ambient Occlusion</vt:lpstr>
      <vt:lpstr>Ambient Occlusion</vt:lpstr>
      <vt:lpstr>Ambient Occlusion</vt:lpstr>
      <vt:lpstr>Ambient Occlusion</vt:lpstr>
      <vt:lpstr>Evaluation</vt:lpstr>
      <vt:lpstr>Screen-Space  Ambient Occlusion</vt:lpstr>
      <vt:lpstr>Screen Space Ambient Occlusion</vt:lpstr>
      <vt:lpstr>Screen Space Ambient Occlusion</vt:lpstr>
      <vt:lpstr>Screen Space Methods</vt:lpstr>
      <vt:lpstr>Hybrid Ambient Occlusion </vt:lpstr>
      <vt:lpstr>Problem</vt:lpstr>
      <vt:lpstr>Separable Approximation of Ambient Occlusion</vt:lpstr>
      <vt:lpstr>Separable Gaussian Filter</vt:lpstr>
      <vt:lpstr>Separable Gaussian Filter</vt:lpstr>
      <vt:lpstr>Separable Gaussian Filter</vt:lpstr>
      <vt:lpstr>Bilateral Filter</vt:lpstr>
      <vt:lpstr>Separable Bilateral Filter</vt:lpstr>
      <vt:lpstr>Separable AO</vt:lpstr>
      <vt:lpstr>Local Frame Randomization</vt:lpstr>
      <vt:lpstr>Distribution Pattern [Pharr 2004]</vt:lpstr>
      <vt:lpstr>Interleaved Sampling [Keller 2001]</vt:lpstr>
      <vt:lpstr>Interleaved Sampling [Keller 2001]</vt:lpstr>
      <vt:lpstr>Interleaved Sampling [Keller 2001]</vt:lpstr>
      <vt:lpstr>Interleaved Sampling [Keller 2001]</vt:lpstr>
      <vt:lpstr>Results</vt:lpstr>
      <vt:lpstr>Performance</vt:lpstr>
      <vt:lpstr>Perceptual Error</vt:lpstr>
      <vt:lpstr>Local Frame Randomization </vt:lpstr>
      <vt:lpstr>Video</vt:lpstr>
      <vt:lpstr>Limitations</vt:lpstr>
      <vt:lpstr>Conclusion</vt:lpstr>
      <vt:lpstr>Acknowledgements</vt:lpstr>
      <vt:lpstr>Thank you for your attention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Separable Approximation   Of  Ambient Occlusion</dc:title>
  <dc:creator>huang</dc:creator>
  <cp:lastModifiedBy>huang</cp:lastModifiedBy>
  <cp:revision>622</cp:revision>
  <dcterms:created xsi:type="dcterms:W3CDTF">2011-03-29T18:22:39Z</dcterms:created>
  <dcterms:modified xsi:type="dcterms:W3CDTF">2011-04-12T17:56:39Z</dcterms:modified>
</cp:coreProperties>
</file>